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652" r:id="rId2"/>
    <p:sldId id="653" r:id="rId3"/>
    <p:sldId id="667" r:id="rId4"/>
    <p:sldId id="660" r:id="rId5"/>
    <p:sldId id="661" r:id="rId6"/>
    <p:sldId id="659" r:id="rId7"/>
    <p:sldId id="663" r:id="rId8"/>
    <p:sldId id="664" r:id="rId9"/>
    <p:sldId id="666" r:id="rId10"/>
    <p:sldId id="662" r:id="rId11"/>
    <p:sldId id="654" r:id="rId12"/>
    <p:sldId id="655" r:id="rId13"/>
    <p:sldId id="656" r:id="rId14"/>
    <p:sldId id="657" r:id="rId15"/>
    <p:sldId id="658" r:id="rId16"/>
    <p:sldId id="665" r:id="rId17"/>
    <p:sldId id="66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Kwartle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43" autoAdjust="0"/>
    <p:restoredTop sz="91859" autoAdjust="0"/>
  </p:normalViewPr>
  <p:slideViewPr>
    <p:cSldViewPr snapToGrid="0">
      <p:cViewPr varScale="1">
        <p:scale>
          <a:sx n="147" d="100"/>
          <a:sy n="147" d="100"/>
        </p:scale>
        <p:origin x="2392"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3/31/21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3/31/21</a:t>
            </a:fld>
            <a:endParaRPr lang="en-US"/>
          </a:p>
        </p:txBody>
      </p:sp>
      <p:sp>
        <p:nvSpPr>
          <p:cNvPr id="6"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46173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3/31/21</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2"/>
            <a:ext cx="1971675" cy="448759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47488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3/31/21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2" name="Straight Connector 11"/>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3/31/21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3/31/21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3/31/21</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3/31/21</a:t>
            </a:fld>
            <a:endParaRPr lang="en-US"/>
          </a:p>
        </p:txBody>
      </p:sp>
      <p:sp>
        <p:nvSpPr>
          <p:cNvPr id="8" name="Footer Placeholder 7"/>
          <p:cNvSpPr>
            <a:spLocks noGrp="1"/>
          </p:cNvSpPr>
          <p:nvPr>
            <p:ph type="ftr" sz="quarter" idx="11"/>
          </p:nvPr>
        </p:nvSpPr>
        <p:spPr/>
        <p:txBody>
          <a:bodyPr/>
          <a:lstStyle/>
          <a:p>
            <a:r>
              <a:rPr lang="en-US" dirty="0"/>
              <a:t>Kwartler</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4" name="Straight Connector 13"/>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3/31/21</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3/31/21</a:t>
            </a:fld>
            <a:endParaRPr lang="en-US"/>
          </a:p>
        </p:txBody>
      </p:sp>
      <p:sp>
        <p:nvSpPr>
          <p:cNvPr id="5"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46142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460142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3/31/21</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451572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6"/>
            <a:ext cx="2949178" cy="44777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3/31/21</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3/31/21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8" name="Slide Number Placeholder 5"/>
          <p:cNvSpPr>
            <a:spLocks noGrp="1"/>
          </p:cNvSpPr>
          <p:nvPr>
            <p:ph type="sldNum" sz="quarter" idx="4"/>
          </p:nvPr>
        </p:nvSpPr>
        <p:spPr>
          <a:xfrm>
            <a:off x="7245740" y="6370419"/>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blogs.rstudio.com/ai/posts/2017-12-22-word-embeddings-with-keras/" TargetMode="External"/><Relationship Id="rId2" Type="http://schemas.openxmlformats.org/officeDocument/2006/relationships/hyperlink" Target="https://cran.r-project.org/web/packages/word2vec/word2vec.pdf"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quora.com/What-is-the-largest-convolutional-neural-network-built-to-date" TargetMode="External"/><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3/31/21</a:t>
            </a:fld>
            <a:endParaRPr lang="en-US"/>
          </a:p>
        </p:txBody>
      </p:sp>
      <p:sp>
        <p:nvSpPr>
          <p:cNvPr id="3" name="Title 2"/>
          <p:cNvSpPr>
            <a:spLocks noGrp="1"/>
          </p:cNvSpPr>
          <p:nvPr>
            <p:ph type="title"/>
          </p:nvPr>
        </p:nvSpPr>
        <p:spPr/>
        <p:txBody>
          <a:bodyPr/>
          <a:lstStyle/>
          <a:p>
            <a:r>
              <a:rPr lang="en-US" strike="sngStrike" dirty="0"/>
              <a:t>Two</a:t>
            </a:r>
            <a:r>
              <a:rPr lang="en-US" dirty="0"/>
              <a:t> Three Popular Approaches</a:t>
            </a:r>
          </a:p>
        </p:txBody>
      </p:sp>
      <p:sp>
        <p:nvSpPr>
          <p:cNvPr id="4" name="Slide Number Placeholder 3"/>
          <p:cNvSpPr>
            <a:spLocks noGrp="1"/>
          </p:cNvSpPr>
          <p:nvPr>
            <p:ph type="sldNum" sz="quarter" idx="12"/>
          </p:nvPr>
        </p:nvSpPr>
        <p:spPr/>
        <p:txBody>
          <a:bodyPr/>
          <a:lstStyle/>
          <a:p>
            <a:fld id="{37290FF7-652B-4475-AEAB-8B1A5D23AE09}" type="slidenum">
              <a:rPr lang="en-US" smtClean="0"/>
              <a:t>1</a:t>
            </a:fld>
            <a:endParaRPr lang="en-US"/>
          </a:p>
        </p:txBody>
      </p:sp>
      <p:sp>
        <p:nvSpPr>
          <p:cNvPr id="6" name="Rectangle 5"/>
          <p:cNvSpPr/>
          <p:nvPr/>
        </p:nvSpPr>
        <p:spPr>
          <a:xfrm>
            <a:off x="270985" y="1092397"/>
            <a:ext cx="8686800" cy="4571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800" kern="1200" dirty="0">
                <a:solidFill>
                  <a:prstClr val="white"/>
                </a:solidFill>
                <a:latin typeface="+mj-lt"/>
                <a:cs typeface="Arial Unicode MS" panose="020B0604020202020204" pitchFamily="34" charset="-128"/>
              </a:rPr>
              <a:t>“</a:t>
            </a:r>
            <a:r>
              <a:rPr lang="en-US" sz="1800" kern="1200" dirty="0" err="1">
                <a:solidFill>
                  <a:prstClr val="white"/>
                </a:solidFill>
                <a:latin typeface="+mj-lt"/>
                <a:cs typeface="Arial Unicode MS" panose="020B0604020202020204" pitchFamily="34" charset="-128"/>
              </a:rPr>
              <a:t>Lebron</a:t>
            </a:r>
            <a:r>
              <a:rPr lang="en-US" sz="1800" kern="1200" dirty="0">
                <a:solidFill>
                  <a:prstClr val="white"/>
                </a:solidFill>
                <a:latin typeface="+mj-lt"/>
                <a:cs typeface="Arial Unicode MS" panose="020B0604020202020204" pitchFamily="34" charset="-128"/>
              </a:rPr>
              <a:t> James hit a tough shot.”</a:t>
            </a:r>
          </a:p>
        </p:txBody>
      </p:sp>
      <p:pic>
        <p:nvPicPr>
          <p:cNvPr id="7" name="Picture 6" descr="Macintosh HD:Users:ted:Desktop:manning pub:chap3 Initial Text Mining Methods:syntactic parsing:chap3 syntatic parsing.png"/>
          <p:cNvPicPr/>
          <p:nvPr/>
        </p:nvPicPr>
        <p:blipFill rotWithShape="1">
          <a:blip r:embed="rId2">
            <a:extLst>
              <a:ext uri="{28A0092B-C50C-407E-A947-70E740481C1C}">
                <a14:useLocalDpi xmlns:a14="http://schemas.microsoft.com/office/drawing/2010/main" val="0"/>
              </a:ext>
            </a:extLst>
          </a:blip>
          <a:srcRect l="11097" t="7278" r="10673" b="13386"/>
          <a:stretch/>
        </p:blipFill>
        <p:spPr bwMode="auto">
          <a:xfrm>
            <a:off x="459291" y="2175734"/>
            <a:ext cx="4029717" cy="3063241"/>
          </a:xfrm>
          <a:prstGeom prst="rect">
            <a:avLst/>
          </a:prstGeom>
          <a:noFill/>
          <a:ln>
            <a:noFill/>
          </a:ln>
        </p:spPr>
      </p:pic>
      <p:grpSp>
        <p:nvGrpSpPr>
          <p:cNvPr id="19" name="Group 18"/>
          <p:cNvGrpSpPr/>
          <p:nvPr/>
        </p:nvGrpSpPr>
        <p:grpSpPr>
          <a:xfrm>
            <a:off x="5400674" y="2043967"/>
            <a:ext cx="2671949" cy="3203120"/>
            <a:chOff x="5400674" y="2417128"/>
            <a:chExt cx="2671949" cy="3203120"/>
          </a:xfrm>
        </p:grpSpPr>
        <p:pic>
          <p:nvPicPr>
            <p:cNvPr id="8" name="Picture 2" descr="Image result for bag clipart transpar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0674" y="2417128"/>
              <a:ext cx="2671949" cy="320312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rot="20129474">
              <a:off x="5911705" y="3593334"/>
              <a:ext cx="830997" cy="369332"/>
            </a:xfrm>
            <a:prstGeom prst="rect">
              <a:avLst/>
            </a:prstGeom>
            <a:noFill/>
          </p:spPr>
          <p:txBody>
            <a:bodyPr wrap="none" rtlCol="0">
              <a:spAutoFit/>
            </a:bodyPr>
            <a:lstStyle/>
            <a:p>
              <a:pPr defTabSz="457200"/>
              <a:r>
                <a:rPr lang="en-US" sz="1800" kern="1200" dirty="0" err="1">
                  <a:solidFill>
                    <a:srgbClr val="F09511"/>
                  </a:solidFill>
                  <a:latin typeface="+mj-lt"/>
                  <a:ea typeface="Arial Unicode MS" panose="020B0604020202020204" pitchFamily="34" charset="-128"/>
                  <a:cs typeface="Arial Unicode MS" panose="020B0604020202020204" pitchFamily="34" charset="-128"/>
                </a:rPr>
                <a:t>Lebron</a:t>
              </a:r>
              <a:endParaRPr lang="en-US" sz="1800" kern="1200" dirty="0">
                <a:solidFill>
                  <a:srgbClr val="F09511"/>
                </a:solidFill>
                <a:latin typeface="+mj-lt"/>
                <a:ea typeface="Arial Unicode MS" panose="020B0604020202020204" pitchFamily="34" charset="-128"/>
                <a:cs typeface="Arial Unicode MS" panose="020B0604020202020204" pitchFamily="34" charset="-128"/>
              </a:endParaRPr>
            </a:p>
          </p:txBody>
        </p:sp>
        <p:sp>
          <p:nvSpPr>
            <p:cNvPr id="10" name="TextBox 9"/>
            <p:cNvSpPr txBox="1"/>
            <p:nvPr/>
          </p:nvSpPr>
          <p:spPr>
            <a:xfrm rot="4404405">
              <a:off x="6874733" y="3807108"/>
              <a:ext cx="752129" cy="369332"/>
            </a:xfrm>
            <a:prstGeom prst="rect">
              <a:avLst/>
            </a:prstGeom>
            <a:noFill/>
          </p:spPr>
          <p:txBody>
            <a:bodyPr wrap="none" rtlCol="0">
              <a:spAutoFit/>
            </a:bodyPr>
            <a:lstStyle/>
            <a:p>
              <a:pPr defTabSz="457200"/>
              <a:r>
                <a:rPr lang="en-US" sz="1800" kern="1200" dirty="0">
                  <a:solidFill>
                    <a:srgbClr val="F09511"/>
                  </a:solidFill>
                  <a:latin typeface="+mj-lt"/>
                  <a:ea typeface="Arial Unicode MS" panose="020B0604020202020204" pitchFamily="34" charset="-128"/>
                  <a:cs typeface="Arial Unicode MS" panose="020B0604020202020204" pitchFamily="34" charset="-128"/>
                </a:rPr>
                <a:t>James</a:t>
              </a:r>
            </a:p>
          </p:txBody>
        </p:sp>
        <p:sp>
          <p:nvSpPr>
            <p:cNvPr id="11" name="TextBox 10"/>
            <p:cNvSpPr txBox="1"/>
            <p:nvPr/>
          </p:nvSpPr>
          <p:spPr>
            <a:xfrm>
              <a:off x="6663996" y="4440420"/>
              <a:ext cx="727443" cy="369332"/>
            </a:xfrm>
            <a:prstGeom prst="rect">
              <a:avLst/>
            </a:prstGeom>
            <a:noFill/>
          </p:spPr>
          <p:txBody>
            <a:bodyPr wrap="none" rtlCol="0">
              <a:spAutoFit/>
            </a:bodyPr>
            <a:lstStyle/>
            <a:p>
              <a:pPr defTabSz="457200"/>
              <a:r>
                <a:rPr lang="en-US" sz="1800" kern="1200" dirty="0">
                  <a:solidFill>
                    <a:srgbClr val="F09511"/>
                  </a:solidFill>
                  <a:latin typeface="+mj-lt"/>
                  <a:ea typeface="Arial Unicode MS" panose="020B0604020202020204" pitchFamily="34" charset="-128"/>
                  <a:cs typeface="Arial Unicode MS" panose="020B0604020202020204" pitchFamily="34" charset="-128"/>
                </a:rPr>
                <a:t>tough</a:t>
              </a:r>
            </a:p>
          </p:txBody>
        </p:sp>
        <p:sp>
          <p:nvSpPr>
            <p:cNvPr id="12" name="TextBox 11"/>
            <p:cNvSpPr txBox="1"/>
            <p:nvPr/>
          </p:nvSpPr>
          <p:spPr>
            <a:xfrm rot="20938315">
              <a:off x="6431521" y="4120545"/>
              <a:ext cx="428322" cy="369332"/>
            </a:xfrm>
            <a:prstGeom prst="rect">
              <a:avLst/>
            </a:prstGeom>
            <a:noFill/>
          </p:spPr>
          <p:txBody>
            <a:bodyPr wrap="none" rtlCol="0">
              <a:spAutoFit/>
            </a:bodyPr>
            <a:lstStyle/>
            <a:p>
              <a:pPr defTabSz="457200"/>
              <a:r>
                <a:rPr lang="en-US" sz="1800" kern="1200" dirty="0">
                  <a:solidFill>
                    <a:srgbClr val="F09511"/>
                  </a:solidFill>
                  <a:latin typeface="+mj-lt"/>
                  <a:ea typeface="Arial Unicode MS" panose="020B0604020202020204" pitchFamily="34" charset="-128"/>
                  <a:cs typeface="Arial Unicode MS" panose="020B0604020202020204" pitchFamily="34" charset="-128"/>
                </a:rPr>
                <a:t>hit</a:t>
              </a:r>
            </a:p>
          </p:txBody>
        </p:sp>
        <p:sp>
          <p:nvSpPr>
            <p:cNvPr id="13" name="TextBox 12"/>
            <p:cNvSpPr txBox="1"/>
            <p:nvPr/>
          </p:nvSpPr>
          <p:spPr>
            <a:xfrm>
              <a:off x="6663027" y="3762674"/>
              <a:ext cx="386234" cy="369332"/>
            </a:xfrm>
            <a:prstGeom prst="rect">
              <a:avLst/>
            </a:prstGeom>
            <a:noFill/>
          </p:spPr>
          <p:txBody>
            <a:bodyPr wrap="square" rtlCol="0">
              <a:spAutoFit/>
            </a:bodyPr>
            <a:lstStyle/>
            <a:p>
              <a:pPr defTabSz="457200"/>
              <a:r>
                <a:rPr lang="en-US" sz="1800" kern="1200" dirty="0">
                  <a:solidFill>
                    <a:srgbClr val="F09511"/>
                  </a:solidFill>
                  <a:latin typeface="+mj-lt"/>
                  <a:ea typeface="Arial Unicode MS" panose="020B0604020202020204" pitchFamily="34" charset="-128"/>
                  <a:cs typeface="Arial Unicode MS" panose="020B0604020202020204" pitchFamily="34" charset="-128"/>
                </a:rPr>
                <a:t>a</a:t>
              </a:r>
            </a:p>
          </p:txBody>
        </p:sp>
        <p:sp>
          <p:nvSpPr>
            <p:cNvPr id="14" name="TextBox 13"/>
            <p:cNvSpPr txBox="1"/>
            <p:nvPr/>
          </p:nvSpPr>
          <p:spPr>
            <a:xfrm rot="1236002">
              <a:off x="6011147" y="4721185"/>
              <a:ext cx="590226" cy="369332"/>
            </a:xfrm>
            <a:prstGeom prst="rect">
              <a:avLst/>
            </a:prstGeom>
            <a:noFill/>
          </p:spPr>
          <p:txBody>
            <a:bodyPr wrap="none" rtlCol="0">
              <a:spAutoFit/>
            </a:bodyPr>
            <a:lstStyle/>
            <a:p>
              <a:pPr defTabSz="457200"/>
              <a:r>
                <a:rPr lang="en-US" sz="1800" kern="1200" dirty="0">
                  <a:solidFill>
                    <a:srgbClr val="F09511"/>
                  </a:solidFill>
                  <a:latin typeface="+mj-lt"/>
                  <a:ea typeface="Arial Unicode MS" panose="020B0604020202020204" pitchFamily="34" charset="-128"/>
                  <a:cs typeface="Arial Unicode MS" panose="020B0604020202020204" pitchFamily="34" charset="-128"/>
                </a:rPr>
                <a:t>shot</a:t>
              </a:r>
            </a:p>
          </p:txBody>
        </p:sp>
      </p:grpSp>
      <p:sp>
        <p:nvSpPr>
          <p:cNvPr id="15" name="Rectangle 14"/>
          <p:cNvSpPr/>
          <p:nvPr/>
        </p:nvSpPr>
        <p:spPr>
          <a:xfrm>
            <a:off x="300038" y="1598520"/>
            <a:ext cx="4243387" cy="2857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Syntactic Parsing</a:t>
            </a:r>
          </a:p>
        </p:txBody>
      </p:sp>
      <p:sp>
        <p:nvSpPr>
          <p:cNvPr id="16" name="Rectangle 15"/>
          <p:cNvSpPr/>
          <p:nvPr/>
        </p:nvSpPr>
        <p:spPr>
          <a:xfrm>
            <a:off x="4652963" y="1593758"/>
            <a:ext cx="4243387" cy="2857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Bag of Words</a:t>
            </a:r>
          </a:p>
        </p:txBody>
      </p:sp>
      <p:cxnSp>
        <p:nvCxnSpPr>
          <p:cNvPr id="18" name="Straight Connector 17"/>
          <p:cNvCxnSpPr/>
          <p:nvPr/>
        </p:nvCxnSpPr>
        <p:spPr>
          <a:xfrm>
            <a:off x="4586288" y="2070008"/>
            <a:ext cx="0" cy="340042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43425" y="6058578"/>
            <a:ext cx="5175741" cy="282898"/>
          </a:xfrm>
          <a:prstGeom prst="rect">
            <a:avLst/>
          </a:prstGeom>
          <a:noFill/>
        </p:spPr>
        <p:txBody>
          <a:bodyPr wrap="square" rtlCol="0">
            <a:spAutoFit/>
          </a:bodyPr>
          <a:lstStyle/>
          <a:p>
            <a:r>
              <a:rPr lang="en-US" sz="1200" i="1" dirty="0">
                <a:highlight>
                  <a:srgbClr val="FFFF00"/>
                </a:highlight>
                <a:latin typeface="+mj-lt"/>
                <a:ea typeface="Arial Unicode MS" panose="020B0604020202020204" pitchFamily="34" charset="-128"/>
                <a:cs typeface="Arial Unicode MS" panose="020B0604020202020204" pitchFamily="34" charset="-128"/>
              </a:rPr>
              <a:t>*There are other approaches usually based on DNN, that I refer to “abstractive”</a:t>
            </a:r>
          </a:p>
        </p:txBody>
      </p:sp>
      <p:cxnSp>
        <p:nvCxnSpPr>
          <p:cNvPr id="22" name="Straight Connector 21">
            <a:extLst>
              <a:ext uri="{FF2B5EF4-FFF2-40B4-BE49-F238E27FC236}">
                <a16:creationId xmlns:a16="http://schemas.microsoft.com/office/drawing/2014/main" id="{CA9BAD7C-56C7-294A-8BE9-E1B6DACB3B6C}"/>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707D26C-CDF8-AB46-8581-E0C7F398944A}"/>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Footer Placeholder 5">
            <a:extLst>
              <a:ext uri="{FF2B5EF4-FFF2-40B4-BE49-F238E27FC236}">
                <a16:creationId xmlns:a16="http://schemas.microsoft.com/office/drawing/2014/main" id="{A34B6959-E7EF-4F44-B602-7B0C5CD90763}"/>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2462617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682C8C-C6C4-014A-91A0-79D3AA4CD284}"/>
              </a:ext>
            </a:extLst>
          </p:cNvPr>
          <p:cNvSpPr>
            <a:spLocks noGrp="1"/>
          </p:cNvSpPr>
          <p:nvPr>
            <p:ph type="dt" sz="half" idx="10"/>
          </p:nvPr>
        </p:nvSpPr>
        <p:spPr/>
        <p:txBody>
          <a:bodyPr/>
          <a:lstStyle/>
          <a:p>
            <a:fld id="{6700A58B-DD98-43D0-B791-721480A02982}" type="datetime1">
              <a:rPr lang="en-US" smtClean="0"/>
              <a:t>3/31/21</a:t>
            </a:fld>
            <a:endParaRPr lang="en-US"/>
          </a:p>
        </p:txBody>
      </p:sp>
      <p:sp>
        <p:nvSpPr>
          <p:cNvPr id="3" name="Title 2">
            <a:extLst>
              <a:ext uri="{FF2B5EF4-FFF2-40B4-BE49-F238E27FC236}">
                <a16:creationId xmlns:a16="http://schemas.microsoft.com/office/drawing/2014/main" id="{C29F1203-8663-9341-AB14-D0BA806DD8B0}"/>
              </a:ext>
            </a:extLst>
          </p:cNvPr>
          <p:cNvSpPr>
            <a:spLocks noGrp="1"/>
          </p:cNvSpPr>
          <p:nvPr>
            <p:ph type="title"/>
          </p:nvPr>
        </p:nvSpPr>
        <p:spPr/>
        <p:txBody>
          <a:bodyPr/>
          <a:lstStyle/>
          <a:p>
            <a:r>
              <a:rPr lang="en-US" dirty="0"/>
              <a:t>Word2Vec uses Deep Neural Networks</a:t>
            </a:r>
          </a:p>
        </p:txBody>
      </p:sp>
      <p:sp>
        <p:nvSpPr>
          <p:cNvPr id="4" name="Slide Number Placeholder 3">
            <a:extLst>
              <a:ext uri="{FF2B5EF4-FFF2-40B4-BE49-F238E27FC236}">
                <a16:creationId xmlns:a16="http://schemas.microsoft.com/office/drawing/2014/main" id="{E73B942A-2B4E-F342-BA2C-958DA17581AE}"/>
              </a:ext>
            </a:extLst>
          </p:cNvPr>
          <p:cNvSpPr>
            <a:spLocks noGrp="1"/>
          </p:cNvSpPr>
          <p:nvPr>
            <p:ph type="sldNum" sz="quarter" idx="12"/>
          </p:nvPr>
        </p:nvSpPr>
        <p:spPr/>
        <p:txBody>
          <a:bodyPr/>
          <a:lstStyle/>
          <a:p>
            <a:fld id="{37290FF7-652B-4475-AEAB-8B1A5D23AE09}" type="slidenum">
              <a:rPr lang="en-US" smtClean="0"/>
              <a:t>10</a:t>
            </a:fld>
            <a:endParaRPr lang="en-US"/>
          </a:p>
        </p:txBody>
      </p:sp>
      <p:sp>
        <p:nvSpPr>
          <p:cNvPr id="5" name="Footer Placeholder 4">
            <a:extLst>
              <a:ext uri="{FF2B5EF4-FFF2-40B4-BE49-F238E27FC236}">
                <a16:creationId xmlns:a16="http://schemas.microsoft.com/office/drawing/2014/main" id="{BD7E4050-AAEB-D140-8FE9-F32499D5A53E}"/>
              </a:ext>
            </a:extLst>
          </p:cNvPr>
          <p:cNvSpPr>
            <a:spLocks noGrp="1"/>
          </p:cNvSpPr>
          <p:nvPr>
            <p:ph type="ftr" sz="quarter" idx="3"/>
          </p:nvPr>
        </p:nvSpPr>
        <p:spPr/>
        <p:txBody>
          <a:bodyPr/>
          <a:lstStyle/>
          <a:p>
            <a:r>
              <a:rPr lang="en-US"/>
              <a:t>Kwartler</a:t>
            </a:r>
            <a:endParaRPr lang="en-US" dirty="0"/>
          </a:p>
        </p:txBody>
      </p:sp>
      <p:sp>
        <p:nvSpPr>
          <p:cNvPr id="6" name="Rectangle 5">
            <a:extLst>
              <a:ext uri="{FF2B5EF4-FFF2-40B4-BE49-F238E27FC236}">
                <a16:creationId xmlns:a16="http://schemas.microsoft.com/office/drawing/2014/main" id="{F72D95A7-8408-034A-9051-0CE66D18CA18}"/>
              </a:ext>
            </a:extLst>
          </p:cNvPr>
          <p:cNvSpPr/>
          <p:nvPr/>
        </p:nvSpPr>
        <p:spPr>
          <a:xfrm>
            <a:off x="1821153" y="2973895"/>
            <a:ext cx="5501693" cy="682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 covered in class </a:t>
            </a:r>
            <a:r>
              <a:rPr lang="en-US" dirty="0" err="1"/>
              <a:t>bc</a:t>
            </a:r>
            <a:r>
              <a:rPr lang="en-US" dirty="0"/>
              <a:t> its conceptually the same but weights are gathered in a different method</a:t>
            </a:r>
          </a:p>
        </p:txBody>
      </p:sp>
      <p:sp>
        <p:nvSpPr>
          <p:cNvPr id="7" name="TextBox 6">
            <a:extLst>
              <a:ext uri="{FF2B5EF4-FFF2-40B4-BE49-F238E27FC236}">
                <a16:creationId xmlns:a16="http://schemas.microsoft.com/office/drawing/2014/main" id="{6DA8B2E0-688E-CB49-8F54-2CDBE4CB547B}"/>
              </a:ext>
            </a:extLst>
          </p:cNvPr>
          <p:cNvSpPr txBox="1"/>
          <p:nvPr/>
        </p:nvSpPr>
        <p:spPr>
          <a:xfrm>
            <a:off x="628650" y="4683248"/>
            <a:ext cx="7496860" cy="646331"/>
          </a:xfrm>
          <a:prstGeom prst="rect">
            <a:avLst/>
          </a:prstGeom>
          <a:noFill/>
        </p:spPr>
        <p:txBody>
          <a:bodyPr wrap="none" rtlCol="0">
            <a:spAutoFit/>
          </a:bodyPr>
          <a:lstStyle/>
          <a:p>
            <a:r>
              <a:rPr lang="en-US" dirty="0">
                <a:hlinkClick r:id="rId2"/>
              </a:rPr>
              <a:t>https://cran.r-project.org/web/packages/word2vec/word2vec.pdf</a:t>
            </a:r>
            <a:endParaRPr lang="en-US" dirty="0"/>
          </a:p>
          <a:p>
            <a:r>
              <a:rPr lang="en-US" dirty="0">
                <a:hlinkClick r:id="rId3"/>
              </a:rPr>
              <a:t>https://blogs.rstudio.com/ai/posts/2017-12-22-word-embeddings-with-keras/</a:t>
            </a:r>
            <a:endParaRPr lang="en-US" dirty="0"/>
          </a:p>
        </p:txBody>
      </p:sp>
    </p:spTree>
    <p:extLst>
      <p:ext uri="{BB962C8B-B14F-4D97-AF65-F5344CB8AC3E}">
        <p14:creationId xmlns:p14="http://schemas.microsoft.com/office/powerpoint/2010/main" val="2132542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096CEA-ADE2-FB40-8FAB-2A87C6B14E6A}"/>
              </a:ext>
            </a:extLst>
          </p:cNvPr>
          <p:cNvSpPr>
            <a:spLocks noGrp="1"/>
          </p:cNvSpPr>
          <p:nvPr>
            <p:ph type="dt" sz="half" idx="10"/>
          </p:nvPr>
        </p:nvSpPr>
        <p:spPr/>
        <p:txBody>
          <a:bodyPr/>
          <a:lstStyle/>
          <a:p>
            <a:fld id="{6700A58B-DD98-43D0-B791-721480A02982}" type="datetime1">
              <a:rPr lang="en-US" smtClean="0"/>
              <a:t>3/31/21</a:t>
            </a:fld>
            <a:endParaRPr lang="en-US"/>
          </a:p>
        </p:txBody>
      </p:sp>
      <p:sp>
        <p:nvSpPr>
          <p:cNvPr id="3" name="Title 2">
            <a:extLst>
              <a:ext uri="{FF2B5EF4-FFF2-40B4-BE49-F238E27FC236}">
                <a16:creationId xmlns:a16="http://schemas.microsoft.com/office/drawing/2014/main" id="{E17AB107-38DD-EA45-8C5E-3762D33C2615}"/>
              </a:ext>
            </a:extLst>
          </p:cNvPr>
          <p:cNvSpPr>
            <a:spLocks noGrp="1"/>
          </p:cNvSpPr>
          <p:nvPr>
            <p:ph type="title"/>
          </p:nvPr>
        </p:nvSpPr>
        <p:spPr/>
        <p:txBody>
          <a:bodyPr/>
          <a:lstStyle/>
          <a:p>
            <a:r>
              <a:rPr lang="en-US" dirty="0"/>
              <a:t>DNN, Synapse Stimulation</a:t>
            </a:r>
          </a:p>
        </p:txBody>
      </p:sp>
      <p:sp>
        <p:nvSpPr>
          <p:cNvPr id="4" name="Slide Number Placeholder 3">
            <a:extLst>
              <a:ext uri="{FF2B5EF4-FFF2-40B4-BE49-F238E27FC236}">
                <a16:creationId xmlns:a16="http://schemas.microsoft.com/office/drawing/2014/main" id="{E48C789D-DE61-364E-8BD7-68119090D7BD}"/>
              </a:ext>
            </a:extLst>
          </p:cNvPr>
          <p:cNvSpPr>
            <a:spLocks noGrp="1"/>
          </p:cNvSpPr>
          <p:nvPr>
            <p:ph type="sldNum" sz="quarter" idx="12"/>
          </p:nvPr>
        </p:nvSpPr>
        <p:spPr/>
        <p:txBody>
          <a:bodyPr/>
          <a:lstStyle/>
          <a:p>
            <a:fld id="{37290FF7-652B-4475-AEAB-8B1A5D23AE09}" type="slidenum">
              <a:rPr lang="en-US" smtClean="0"/>
              <a:t>11</a:t>
            </a:fld>
            <a:endParaRPr lang="en-US"/>
          </a:p>
        </p:txBody>
      </p:sp>
      <p:sp>
        <p:nvSpPr>
          <p:cNvPr id="5" name="Footer Placeholder 4">
            <a:extLst>
              <a:ext uri="{FF2B5EF4-FFF2-40B4-BE49-F238E27FC236}">
                <a16:creationId xmlns:a16="http://schemas.microsoft.com/office/drawing/2014/main" id="{1E894F1A-446C-F44A-B35B-6AD28374810E}"/>
              </a:ext>
            </a:extLst>
          </p:cNvPr>
          <p:cNvSpPr>
            <a:spLocks noGrp="1"/>
          </p:cNvSpPr>
          <p:nvPr>
            <p:ph type="ftr" sz="quarter" idx="3"/>
          </p:nvPr>
        </p:nvSpPr>
        <p:spPr/>
        <p:txBody>
          <a:bodyPr/>
          <a:lstStyle/>
          <a:p>
            <a:r>
              <a:rPr lang="en-US"/>
              <a:t>Kwartler</a:t>
            </a:r>
            <a:endParaRPr lang="en-US" dirty="0"/>
          </a:p>
        </p:txBody>
      </p:sp>
      <p:sp>
        <p:nvSpPr>
          <p:cNvPr id="6" name="TextBox 5">
            <a:extLst>
              <a:ext uri="{FF2B5EF4-FFF2-40B4-BE49-F238E27FC236}">
                <a16:creationId xmlns:a16="http://schemas.microsoft.com/office/drawing/2014/main" id="{F7C97382-EB5F-A14F-8C50-769025275162}"/>
              </a:ext>
            </a:extLst>
          </p:cNvPr>
          <p:cNvSpPr txBox="1"/>
          <p:nvPr/>
        </p:nvSpPr>
        <p:spPr>
          <a:xfrm>
            <a:off x="689238" y="2655956"/>
            <a:ext cx="811441" cy="253916"/>
          </a:xfrm>
          <a:prstGeom prst="rect">
            <a:avLst/>
          </a:prstGeom>
          <a:noFill/>
        </p:spPr>
        <p:txBody>
          <a:bodyPr wrap="none" rtlCol="0">
            <a:spAutoFit/>
          </a:bodyPr>
          <a:lstStyle/>
          <a:p>
            <a:r>
              <a:rPr lang="en-US" sz="1050" dirty="0"/>
              <a:t>Stimulation</a:t>
            </a:r>
          </a:p>
        </p:txBody>
      </p:sp>
      <p:grpSp>
        <p:nvGrpSpPr>
          <p:cNvPr id="7" name="Group 6">
            <a:extLst>
              <a:ext uri="{FF2B5EF4-FFF2-40B4-BE49-F238E27FC236}">
                <a16:creationId xmlns:a16="http://schemas.microsoft.com/office/drawing/2014/main" id="{14191311-8F4D-A449-B3E9-96C907381AA0}"/>
              </a:ext>
            </a:extLst>
          </p:cNvPr>
          <p:cNvGrpSpPr/>
          <p:nvPr/>
        </p:nvGrpSpPr>
        <p:grpSpPr>
          <a:xfrm>
            <a:off x="1492584" y="1885951"/>
            <a:ext cx="5071271" cy="2743508"/>
            <a:chOff x="1996175" y="1973013"/>
            <a:chExt cx="6761695" cy="3658011"/>
          </a:xfrm>
        </p:grpSpPr>
        <p:sp>
          <p:nvSpPr>
            <p:cNvPr id="8" name="Lightning Bolt 7">
              <a:extLst>
                <a:ext uri="{FF2B5EF4-FFF2-40B4-BE49-F238E27FC236}">
                  <a16:creationId xmlns:a16="http://schemas.microsoft.com/office/drawing/2014/main" id="{BD2D4856-1665-8144-AF2D-75C1F791FC11}"/>
                </a:ext>
              </a:extLst>
            </p:cNvPr>
            <p:cNvSpPr/>
            <p:nvPr/>
          </p:nvSpPr>
          <p:spPr>
            <a:xfrm rot="20046108">
              <a:off x="2090351" y="2177076"/>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9" name="Freeform: Shape 22">
              <a:extLst>
                <a:ext uri="{FF2B5EF4-FFF2-40B4-BE49-F238E27FC236}">
                  <a16:creationId xmlns:a16="http://schemas.microsoft.com/office/drawing/2014/main" id="{274B8CD1-65C5-474A-9E81-39069BE6C06B}"/>
                </a:ext>
              </a:extLst>
            </p:cNvPr>
            <p:cNvSpPr/>
            <p:nvPr/>
          </p:nvSpPr>
          <p:spPr>
            <a:xfrm rot="735656">
              <a:off x="2611987" y="2653791"/>
              <a:ext cx="3119143" cy="991856"/>
            </a:xfrm>
            <a:custGeom>
              <a:avLst/>
              <a:gdLst>
                <a:gd name="connsiteX0" fmla="*/ 347421 w 3119143"/>
                <a:gd name="connsiteY0" fmla="*/ 0 h 991856"/>
                <a:gd name="connsiteX1" fmla="*/ 446573 w 3119143"/>
                <a:gd name="connsiteY1" fmla="*/ 11017 h 991856"/>
                <a:gd name="connsiteX2" fmla="*/ 512674 w 3119143"/>
                <a:gd name="connsiteY2" fmla="*/ 33050 h 991856"/>
                <a:gd name="connsiteX3" fmla="*/ 545725 w 3119143"/>
                <a:gd name="connsiteY3" fmla="*/ 44067 h 991856"/>
                <a:gd name="connsiteX4" fmla="*/ 567758 w 3119143"/>
                <a:gd name="connsiteY4" fmla="*/ 121185 h 991856"/>
                <a:gd name="connsiteX5" fmla="*/ 578775 w 3119143"/>
                <a:gd name="connsiteY5" fmla="*/ 154236 h 991856"/>
                <a:gd name="connsiteX6" fmla="*/ 622843 w 3119143"/>
                <a:gd name="connsiteY6" fmla="*/ 220337 h 991856"/>
                <a:gd name="connsiteX7" fmla="*/ 644877 w 3119143"/>
                <a:gd name="connsiteY7" fmla="*/ 253388 h 991856"/>
                <a:gd name="connsiteX8" fmla="*/ 710978 w 3119143"/>
                <a:gd name="connsiteY8" fmla="*/ 308472 h 991856"/>
                <a:gd name="connsiteX9" fmla="*/ 744028 w 3119143"/>
                <a:gd name="connsiteY9" fmla="*/ 330506 h 991856"/>
                <a:gd name="connsiteX10" fmla="*/ 749634 w 3119143"/>
                <a:gd name="connsiteY10" fmla="*/ 336015 h 991856"/>
                <a:gd name="connsiteX11" fmla="*/ 2588841 w 3119143"/>
                <a:gd name="connsiteY11" fmla="*/ 336015 h 991856"/>
                <a:gd name="connsiteX12" fmla="*/ 2616016 w 3119143"/>
                <a:gd name="connsiteY12" fmla="*/ 322073 h 991856"/>
                <a:gd name="connsiteX13" fmla="*/ 2681641 w 3119143"/>
                <a:gd name="connsiteY13" fmla="*/ 261185 h 991856"/>
                <a:gd name="connsiteX14" fmla="*/ 2725391 w 3119143"/>
                <a:gd name="connsiteY14" fmla="*/ 200295 h 991856"/>
                <a:gd name="connsiteX15" fmla="*/ 2922268 w 3119143"/>
                <a:gd name="connsiteY15" fmla="*/ 98813 h 991856"/>
                <a:gd name="connsiteX16" fmla="*/ 3031643 w 3119143"/>
                <a:gd name="connsiteY16" fmla="*/ 119110 h 991856"/>
                <a:gd name="connsiteX17" fmla="*/ 3119143 w 3119143"/>
                <a:gd name="connsiteY17" fmla="*/ 240888 h 991856"/>
                <a:gd name="connsiteX18" fmla="*/ 3053519 w 3119143"/>
                <a:gd name="connsiteY18" fmla="*/ 362666 h 991856"/>
                <a:gd name="connsiteX19" fmla="*/ 2987893 w 3119143"/>
                <a:gd name="connsiteY19" fmla="*/ 403260 h 991856"/>
                <a:gd name="connsiteX20" fmla="*/ 2944144 w 3119143"/>
                <a:gd name="connsiteY20" fmla="*/ 525038 h 991856"/>
                <a:gd name="connsiteX21" fmla="*/ 2922268 w 3119143"/>
                <a:gd name="connsiteY21" fmla="*/ 585928 h 991856"/>
                <a:gd name="connsiteX22" fmla="*/ 2966017 w 3119143"/>
                <a:gd name="connsiteY22" fmla="*/ 728003 h 991856"/>
                <a:gd name="connsiteX23" fmla="*/ 2944144 w 3119143"/>
                <a:gd name="connsiteY23" fmla="*/ 870078 h 991856"/>
                <a:gd name="connsiteX24" fmla="*/ 2856642 w 3119143"/>
                <a:gd name="connsiteY24" fmla="*/ 991856 h 991856"/>
                <a:gd name="connsiteX25" fmla="*/ 2637890 w 3119143"/>
                <a:gd name="connsiteY25" fmla="*/ 910671 h 991856"/>
                <a:gd name="connsiteX26" fmla="*/ 2594141 w 3119143"/>
                <a:gd name="connsiteY26" fmla="*/ 788891 h 991856"/>
                <a:gd name="connsiteX27" fmla="*/ 2572265 w 3119143"/>
                <a:gd name="connsiteY27" fmla="*/ 728003 h 991856"/>
                <a:gd name="connsiteX28" fmla="*/ 2549504 w 3119143"/>
                <a:gd name="connsiteY28" fmla="*/ 550577 h 991856"/>
                <a:gd name="connsiteX29" fmla="*/ 2548236 w 3119143"/>
                <a:gd name="connsiteY29" fmla="*/ 545335 h 991856"/>
                <a:gd name="connsiteX30" fmla="*/ 748906 w 3119143"/>
                <a:gd name="connsiteY30" fmla="*/ 545335 h 991856"/>
                <a:gd name="connsiteX31" fmla="*/ 744028 w 3119143"/>
                <a:gd name="connsiteY31" fmla="*/ 561860 h 991856"/>
                <a:gd name="connsiteX32" fmla="*/ 699961 w 3119143"/>
                <a:gd name="connsiteY32" fmla="*/ 627961 h 991856"/>
                <a:gd name="connsiteX33" fmla="*/ 688944 w 3119143"/>
                <a:gd name="connsiteY33" fmla="*/ 661012 h 991856"/>
                <a:gd name="connsiteX34" fmla="*/ 666910 w 3119143"/>
                <a:gd name="connsiteY34" fmla="*/ 738130 h 991856"/>
                <a:gd name="connsiteX35" fmla="*/ 644877 w 3119143"/>
                <a:gd name="connsiteY35" fmla="*/ 771181 h 991856"/>
                <a:gd name="connsiteX36" fmla="*/ 633860 w 3119143"/>
                <a:gd name="connsiteY36" fmla="*/ 804231 h 991856"/>
                <a:gd name="connsiteX37" fmla="*/ 567758 w 3119143"/>
                <a:gd name="connsiteY37" fmla="*/ 826265 h 991856"/>
                <a:gd name="connsiteX38" fmla="*/ 468607 w 3119143"/>
                <a:gd name="connsiteY38" fmla="*/ 815248 h 991856"/>
                <a:gd name="connsiteX39" fmla="*/ 435556 w 3119143"/>
                <a:gd name="connsiteY39" fmla="*/ 804231 h 991856"/>
                <a:gd name="connsiteX40" fmla="*/ 402505 w 3119143"/>
                <a:gd name="connsiteY40" fmla="*/ 870332 h 991856"/>
                <a:gd name="connsiteX41" fmla="*/ 369455 w 3119143"/>
                <a:gd name="connsiteY41" fmla="*/ 881349 h 991856"/>
                <a:gd name="connsiteX42" fmla="*/ 259286 w 3119143"/>
                <a:gd name="connsiteY42" fmla="*/ 870332 h 991856"/>
                <a:gd name="connsiteX43" fmla="*/ 237252 w 3119143"/>
                <a:gd name="connsiteY43" fmla="*/ 837282 h 991856"/>
                <a:gd name="connsiteX44" fmla="*/ 215219 w 3119143"/>
                <a:gd name="connsiteY44" fmla="*/ 749147 h 991856"/>
                <a:gd name="connsiteX45" fmla="*/ 204202 w 3119143"/>
                <a:gd name="connsiteY45" fmla="*/ 716096 h 991856"/>
                <a:gd name="connsiteX46" fmla="*/ 193185 w 3119143"/>
                <a:gd name="connsiteY46" fmla="*/ 638978 h 991856"/>
                <a:gd name="connsiteX47" fmla="*/ 138101 w 3119143"/>
                <a:gd name="connsiteY47" fmla="*/ 583894 h 991856"/>
                <a:gd name="connsiteX48" fmla="*/ 71999 w 3119143"/>
                <a:gd name="connsiteY48" fmla="*/ 572877 h 991856"/>
                <a:gd name="connsiteX49" fmla="*/ 5898 w 3119143"/>
                <a:gd name="connsiteY49" fmla="*/ 528810 h 991856"/>
                <a:gd name="connsiteX50" fmla="*/ 16915 w 3119143"/>
                <a:gd name="connsiteY50" fmla="*/ 374573 h 991856"/>
                <a:gd name="connsiteX51" fmla="*/ 105050 w 3119143"/>
                <a:gd name="connsiteY51" fmla="*/ 275422 h 991856"/>
                <a:gd name="connsiteX52" fmla="*/ 138101 w 3119143"/>
                <a:gd name="connsiteY52" fmla="*/ 253388 h 991856"/>
                <a:gd name="connsiteX53" fmla="*/ 292337 w 3119143"/>
                <a:gd name="connsiteY53" fmla="*/ 275422 h 991856"/>
                <a:gd name="connsiteX54" fmla="*/ 314371 w 3119143"/>
                <a:gd name="connsiteY54" fmla="*/ 242371 h 991856"/>
                <a:gd name="connsiteX55" fmla="*/ 292337 w 3119143"/>
                <a:gd name="connsiteY55" fmla="*/ 176270 h 991856"/>
                <a:gd name="connsiteX56" fmla="*/ 303354 w 3119143"/>
                <a:gd name="connsiteY56" fmla="*/ 77118 h 991856"/>
                <a:gd name="connsiteX57" fmla="*/ 314371 w 3119143"/>
                <a:gd name="connsiteY57" fmla="*/ 33050 h 991856"/>
                <a:gd name="connsiteX58" fmla="*/ 347421 w 3119143"/>
                <a:gd name="connsiteY58" fmla="*/ 0 h 99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119143" h="991856">
                  <a:moveTo>
                    <a:pt x="347421" y="0"/>
                  </a:moveTo>
                  <a:cubicBezTo>
                    <a:pt x="380472" y="3672"/>
                    <a:pt x="413965" y="4495"/>
                    <a:pt x="446573" y="11017"/>
                  </a:cubicBezTo>
                  <a:cubicBezTo>
                    <a:pt x="469347" y="15572"/>
                    <a:pt x="490640" y="25706"/>
                    <a:pt x="512674" y="33050"/>
                  </a:cubicBezTo>
                  <a:lnTo>
                    <a:pt x="545725" y="44067"/>
                  </a:lnTo>
                  <a:cubicBezTo>
                    <a:pt x="572140" y="123313"/>
                    <a:pt x="540092" y="24351"/>
                    <a:pt x="567758" y="121185"/>
                  </a:cubicBezTo>
                  <a:cubicBezTo>
                    <a:pt x="570948" y="132351"/>
                    <a:pt x="573135" y="144084"/>
                    <a:pt x="578775" y="154236"/>
                  </a:cubicBezTo>
                  <a:cubicBezTo>
                    <a:pt x="591636" y="177385"/>
                    <a:pt x="608154" y="198303"/>
                    <a:pt x="622843" y="220337"/>
                  </a:cubicBezTo>
                  <a:cubicBezTo>
                    <a:pt x="630188" y="231354"/>
                    <a:pt x="633860" y="246043"/>
                    <a:pt x="644877" y="253388"/>
                  </a:cubicBezTo>
                  <a:cubicBezTo>
                    <a:pt x="726934" y="308094"/>
                    <a:pt x="626152" y="237784"/>
                    <a:pt x="710978" y="308472"/>
                  </a:cubicBezTo>
                  <a:cubicBezTo>
                    <a:pt x="721150" y="316948"/>
                    <a:pt x="733856" y="322030"/>
                    <a:pt x="744028" y="330506"/>
                  </a:cubicBezTo>
                  <a:lnTo>
                    <a:pt x="749634" y="336015"/>
                  </a:lnTo>
                  <a:lnTo>
                    <a:pt x="2588841" y="336015"/>
                  </a:lnTo>
                  <a:lnTo>
                    <a:pt x="2616016" y="322073"/>
                  </a:lnTo>
                  <a:cubicBezTo>
                    <a:pt x="2639782" y="303698"/>
                    <a:pt x="2661836" y="283235"/>
                    <a:pt x="2681641" y="261185"/>
                  </a:cubicBezTo>
                  <a:cubicBezTo>
                    <a:pt x="2698473" y="242445"/>
                    <a:pt x="2705605" y="216358"/>
                    <a:pt x="2725391" y="200295"/>
                  </a:cubicBezTo>
                  <a:cubicBezTo>
                    <a:pt x="2817966" y="125138"/>
                    <a:pt x="2832134" y="126689"/>
                    <a:pt x="2922268" y="98813"/>
                  </a:cubicBezTo>
                  <a:cubicBezTo>
                    <a:pt x="2958726" y="105578"/>
                    <a:pt x="3002294" y="97930"/>
                    <a:pt x="3031643" y="119110"/>
                  </a:cubicBezTo>
                  <a:cubicBezTo>
                    <a:pt x="3073149" y="149062"/>
                    <a:pt x="3119143" y="240888"/>
                    <a:pt x="3119143" y="240888"/>
                  </a:cubicBezTo>
                  <a:cubicBezTo>
                    <a:pt x="3101352" y="290415"/>
                    <a:pt x="3095928" y="323318"/>
                    <a:pt x="3053519" y="362666"/>
                  </a:cubicBezTo>
                  <a:cubicBezTo>
                    <a:pt x="3034928" y="379916"/>
                    <a:pt x="3009768" y="389728"/>
                    <a:pt x="2987893" y="403260"/>
                  </a:cubicBezTo>
                  <a:lnTo>
                    <a:pt x="2944144" y="525038"/>
                  </a:lnTo>
                  <a:lnTo>
                    <a:pt x="2922268" y="585928"/>
                  </a:lnTo>
                  <a:cubicBezTo>
                    <a:pt x="2932588" y="614648"/>
                    <a:pt x="2966017" y="702507"/>
                    <a:pt x="2966017" y="728003"/>
                  </a:cubicBezTo>
                  <a:cubicBezTo>
                    <a:pt x="2966017" y="775842"/>
                    <a:pt x="2962654" y="825428"/>
                    <a:pt x="2944144" y="870078"/>
                  </a:cubicBezTo>
                  <a:cubicBezTo>
                    <a:pt x="2925269" y="915612"/>
                    <a:pt x="2856642" y="991856"/>
                    <a:pt x="2856642" y="991856"/>
                  </a:cubicBezTo>
                  <a:cubicBezTo>
                    <a:pt x="2715823" y="975524"/>
                    <a:pt x="2687298" y="1013816"/>
                    <a:pt x="2637890" y="910671"/>
                  </a:cubicBezTo>
                  <a:cubicBezTo>
                    <a:pt x="2619159" y="871570"/>
                    <a:pt x="2608723" y="829485"/>
                    <a:pt x="2594141" y="788891"/>
                  </a:cubicBezTo>
                  <a:lnTo>
                    <a:pt x="2572265" y="728003"/>
                  </a:lnTo>
                  <a:cubicBezTo>
                    <a:pt x="2563835" y="634140"/>
                    <a:pt x="2556088" y="582132"/>
                    <a:pt x="2549504" y="550577"/>
                  </a:cubicBezTo>
                  <a:lnTo>
                    <a:pt x="2548236" y="545335"/>
                  </a:lnTo>
                  <a:lnTo>
                    <a:pt x="748906" y="545335"/>
                  </a:lnTo>
                  <a:lnTo>
                    <a:pt x="744028" y="561860"/>
                  </a:lnTo>
                  <a:cubicBezTo>
                    <a:pt x="733070" y="585968"/>
                    <a:pt x="699961" y="627961"/>
                    <a:pt x="699961" y="627961"/>
                  </a:cubicBezTo>
                  <a:cubicBezTo>
                    <a:pt x="696289" y="638978"/>
                    <a:pt x="692134" y="649846"/>
                    <a:pt x="688944" y="661012"/>
                  </a:cubicBezTo>
                  <a:cubicBezTo>
                    <a:pt x="684237" y="677485"/>
                    <a:pt x="675715" y="720520"/>
                    <a:pt x="666910" y="738130"/>
                  </a:cubicBezTo>
                  <a:cubicBezTo>
                    <a:pt x="660989" y="749973"/>
                    <a:pt x="650798" y="759338"/>
                    <a:pt x="644877" y="771181"/>
                  </a:cubicBezTo>
                  <a:cubicBezTo>
                    <a:pt x="639684" y="781568"/>
                    <a:pt x="643310" y="797481"/>
                    <a:pt x="633860" y="804231"/>
                  </a:cubicBezTo>
                  <a:cubicBezTo>
                    <a:pt x="614960" y="817731"/>
                    <a:pt x="567758" y="826265"/>
                    <a:pt x="567758" y="826265"/>
                  </a:cubicBezTo>
                  <a:cubicBezTo>
                    <a:pt x="534708" y="822593"/>
                    <a:pt x="501408" y="820715"/>
                    <a:pt x="468607" y="815248"/>
                  </a:cubicBezTo>
                  <a:cubicBezTo>
                    <a:pt x="457152" y="813339"/>
                    <a:pt x="446338" y="799918"/>
                    <a:pt x="435556" y="804231"/>
                  </a:cubicBezTo>
                  <a:cubicBezTo>
                    <a:pt x="401502" y="817853"/>
                    <a:pt x="422602" y="850235"/>
                    <a:pt x="402505" y="870332"/>
                  </a:cubicBezTo>
                  <a:cubicBezTo>
                    <a:pt x="394294" y="878543"/>
                    <a:pt x="380472" y="877677"/>
                    <a:pt x="369455" y="881349"/>
                  </a:cubicBezTo>
                  <a:cubicBezTo>
                    <a:pt x="332732" y="877677"/>
                    <a:pt x="294298" y="882003"/>
                    <a:pt x="259286" y="870332"/>
                  </a:cubicBezTo>
                  <a:cubicBezTo>
                    <a:pt x="246725" y="866145"/>
                    <a:pt x="243173" y="849125"/>
                    <a:pt x="237252" y="837282"/>
                  </a:cubicBezTo>
                  <a:cubicBezTo>
                    <a:pt x="224663" y="812105"/>
                    <a:pt x="221502" y="774279"/>
                    <a:pt x="215219" y="749147"/>
                  </a:cubicBezTo>
                  <a:cubicBezTo>
                    <a:pt x="212402" y="737881"/>
                    <a:pt x="207874" y="727113"/>
                    <a:pt x="204202" y="716096"/>
                  </a:cubicBezTo>
                  <a:cubicBezTo>
                    <a:pt x="200530" y="690390"/>
                    <a:pt x="200647" y="663850"/>
                    <a:pt x="193185" y="638978"/>
                  </a:cubicBezTo>
                  <a:cubicBezTo>
                    <a:pt x="186657" y="617218"/>
                    <a:pt x="159317" y="590966"/>
                    <a:pt x="138101" y="583894"/>
                  </a:cubicBezTo>
                  <a:cubicBezTo>
                    <a:pt x="116909" y="576830"/>
                    <a:pt x="94033" y="576549"/>
                    <a:pt x="71999" y="572877"/>
                  </a:cubicBezTo>
                  <a:cubicBezTo>
                    <a:pt x="48923" y="565185"/>
                    <a:pt x="13949" y="559000"/>
                    <a:pt x="5898" y="528810"/>
                  </a:cubicBezTo>
                  <a:cubicBezTo>
                    <a:pt x="-5496" y="486083"/>
                    <a:pt x="390" y="416804"/>
                    <a:pt x="16915" y="374573"/>
                  </a:cubicBezTo>
                  <a:cubicBezTo>
                    <a:pt x="33440" y="332342"/>
                    <a:pt x="39132" y="297393"/>
                    <a:pt x="105050" y="275422"/>
                  </a:cubicBezTo>
                  <a:cubicBezTo>
                    <a:pt x="116067" y="268077"/>
                    <a:pt x="124894" y="254331"/>
                    <a:pt x="138101" y="253388"/>
                  </a:cubicBezTo>
                  <a:cubicBezTo>
                    <a:pt x="217608" y="247709"/>
                    <a:pt x="236050" y="256660"/>
                    <a:pt x="292337" y="275422"/>
                  </a:cubicBezTo>
                  <a:cubicBezTo>
                    <a:pt x="299682" y="264405"/>
                    <a:pt x="314371" y="255612"/>
                    <a:pt x="314371" y="242371"/>
                  </a:cubicBezTo>
                  <a:cubicBezTo>
                    <a:pt x="314371" y="219145"/>
                    <a:pt x="292337" y="176270"/>
                    <a:pt x="292337" y="176270"/>
                  </a:cubicBezTo>
                  <a:cubicBezTo>
                    <a:pt x="296009" y="143219"/>
                    <a:pt x="298297" y="109985"/>
                    <a:pt x="303354" y="77118"/>
                  </a:cubicBezTo>
                  <a:cubicBezTo>
                    <a:pt x="305656" y="62153"/>
                    <a:pt x="306859" y="46196"/>
                    <a:pt x="314371" y="33050"/>
                  </a:cubicBezTo>
                  <a:cubicBezTo>
                    <a:pt x="322101" y="19523"/>
                    <a:pt x="336404" y="11017"/>
                    <a:pt x="34742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0" name="Freeform: Shape 23">
              <a:extLst>
                <a:ext uri="{FF2B5EF4-FFF2-40B4-BE49-F238E27FC236}">
                  <a16:creationId xmlns:a16="http://schemas.microsoft.com/office/drawing/2014/main" id="{74A22E50-DD01-DC40-8399-8671CD3B61F1}"/>
                </a:ext>
              </a:extLst>
            </p:cNvPr>
            <p:cNvSpPr/>
            <p:nvPr/>
          </p:nvSpPr>
          <p:spPr>
            <a:xfrm rot="19716989">
              <a:off x="2738001" y="4639168"/>
              <a:ext cx="3119143" cy="991856"/>
            </a:xfrm>
            <a:custGeom>
              <a:avLst/>
              <a:gdLst>
                <a:gd name="connsiteX0" fmla="*/ 347421 w 3119143"/>
                <a:gd name="connsiteY0" fmla="*/ 0 h 991856"/>
                <a:gd name="connsiteX1" fmla="*/ 446573 w 3119143"/>
                <a:gd name="connsiteY1" fmla="*/ 11017 h 991856"/>
                <a:gd name="connsiteX2" fmla="*/ 512674 w 3119143"/>
                <a:gd name="connsiteY2" fmla="*/ 33050 h 991856"/>
                <a:gd name="connsiteX3" fmla="*/ 545725 w 3119143"/>
                <a:gd name="connsiteY3" fmla="*/ 44067 h 991856"/>
                <a:gd name="connsiteX4" fmla="*/ 567758 w 3119143"/>
                <a:gd name="connsiteY4" fmla="*/ 121185 h 991856"/>
                <a:gd name="connsiteX5" fmla="*/ 578775 w 3119143"/>
                <a:gd name="connsiteY5" fmla="*/ 154236 h 991856"/>
                <a:gd name="connsiteX6" fmla="*/ 622843 w 3119143"/>
                <a:gd name="connsiteY6" fmla="*/ 220337 h 991856"/>
                <a:gd name="connsiteX7" fmla="*/ 644877 w 3119143"/>
                <a:gd name="connsiteY7" fmla="*/ 253388 h 991856"/>
                <a:gd name="connsiteX8" fmla="*/ 710978 w 3119143"/>
                <a:gd name="connsiteY8" fmla="*/ 308472 h 991856"/>
                <a:gd name="connsiteX9" fmla="*/ 744028 w 3119143"/>
                <a:gd name="connsiteY9" fmla="*/ 330506 h 991856"/>
                <a:gd name="connsiteX10" fmla="*/ 749634 w 3119143"/>
                <a:gd name="connsiteY10" fmla="*/ 336015 h 991856"/>
                <a:gd name="connsiteX11" fmla="*/ 2588841 w 3119143"/>
                <a:gd name="connsiteY11" fmla="*/ 336015 h 991856"/>
                <a:gd name="connsiteX12" fmla="*/ 2616016 w 3119143"/>
                <a:gd name="connsiteY12" fmla="*/ 322073 h 991856"/>
                <a:gd name="connsiteX13" fmla="*/ 2681641 w 3119143"/>
                <a:gd name="connsiteY13" fmla="*/ 261185 h 991856"/>
                <a:gd name="connsiteX14" fmla="*/ 2725391 w 3119143"/>
                <a:gd name="connsiteY14" fmla="*/ 200295 h 991856"/>
                <a:gd name="connsiteX15" fmla="*/ 2922268 w 3119143"/>
                <a:gd name="connsiteY15" fmla="*/ 98813 h 991856"/>
                <a:gd name="connsiteX16" fmla="*/ 3031643 w 3119143"/>
                <a:gd name="connsiteY16" fmla="*/ 119110 h 991856"/>
                <a:gd name="connsiteX17" fmla="*/ 3119143 w 3119143"/>
                <a:gd name="connsiteY17" fmla="*/ 240888 h 991856"/>
                <a:gd name="connsiteX18" fmla="*/ 3053519 w 3119143"/>
                <a:gd name="connsiteY18" fmla="*/ 362666 h 991856"/>
                <a:gd name="connsiteX19" fmla="*/ 2987893 w 3119143"/>
                <a:gd name="connsiteY19" fmla="*/ 403260 h 991856"/>
                <a:gd name="connsiteX20" fmla="*/ 2944144 w 3119143"/>
                <a:gd name="connsiteY20" fmla="*/ 525038 h 991856"/>
                <a:gd name="connsiteX21" fmla="*/ 2922268 w 3119143"/>
                <a:gd name="connsiteY21" fmla="*/ 585928 h 991856"/>
                <a:gd name="connsiteX22" fmla="*/ 2966017 w 3119143"/>
                <a:gd name="connsiteY22" fmla="*/ 728003 h 991856"/>
                <a:gd name="connsiteX23" fmla="*/ 2944144 w 3119143"/>
                <a:gd name="connsiteY23" fmla="*/ 870078 h 991856"/>
                <a:gd name="connsiteX24" fmla="*/ 2856642 w 3119143"/>
                <a:gd name="connsiteY24" fmla="*/ 991856 h 991856"/>
                <a:gd name="connsiteX25" fmla="*/ 2637890 w 3119143"/>
                <a:gd name="connsiteY25" fmla="*/ 910671 h 991856"/>
                <a:gd name="connsiteX26" fmla="*/ 2594141 w 3119143"/>
                <a:gd name="connsiteY26" fmla="*/ 788891 h 991856"/>
                <a:gd name="connsiteX27" fmla="*/ 2572265 w 3119143"/>
                <a:gd name="connsiteY27" fmla="*/ 728003 h 991856"/>
                <a:gd name="connsiteX28" fmla="*/ 2549504 w 3119143"/>
                <a:gd name="connsiteY28" fmla="*/ 550577 h 991856"/>
                <a:gd name="connsiteX29" fmla="*/ 2548236 w 3119143"/>
                <a:gd name="connsiteY29" fmla="*/ 545335 h 991856"/>
                <a:gd name="connsiteX30" fmla="*/ 748906 w 3119143"/>
                <a:gd name="connsiteY30" fmla="*/ 545335 h 991856"/>
                <a:gd name="connsiteX31" fmla="*/ 744028 w 3119143"/>
                <a:gd name="connsiteY31" fmla="*/ 561860 h 991856"/>
                <a:gd name="connsiteX32" fmla="*/ 699961 w 3119143"/>
                <a:gd name="connsiteY32" fmla="*/ 627961 h 991856"/>
                <a:gd name="connsiteX33" fmla="*/ 688944 w 3119143"/>
                <a:gd name="connsiteY33" fmla="*/ 661012 h 991856"/>
                <a:gd name="connsiteX34" fmla="*/ 666910 w 3119143"/>
                <a:gd name="connsiteY34" fmla="*/ 738130 h 991856"/>
                <a:gd name="connsiteX35" fmla="*/ 644877 w 3119143"/>
                <a:gd name="connsiteY35" fmla="*/ 771181 h 991856"/>
                <a:gd name="connsiteX36" fmla="*/ 633860 w 3119143"/>
                <a:gd name="connsiteY36" fmla="*/ 804231 h 991856"/>
                <a:gd name="connsiteX37" fmla="*/ 567758 w 3119143"/>
                <a:gd name="connsiteY37" fmla="*/ 826265 h 991856"/>
                <a:gd name="connsiteX38" fmla="*/ 468607 w 3119143"/>
                <a:gd name="connsiteY38" fmla="*/ 815248 h 991856"/>
                <a:gd name="connsiteX39" fmla="*/ 435556 w 3119143"/>
                <a:gd name="connsiteY39" fmla="*/ 804231 h 991856"/>
                <a:gd name="connsiteX40" fmla="*/ 402505 w 3119143"/>
                <a:gd name="connsiteY40" fmla="*/ 870332 h 991856"/>
                <a:gd name="connsiteX41" fmla="*/ 369455 w 3119143"/>
                <a:gd name="connsiteY41" fmla="*/ 881349 h 991856"/>
                <a:gd name="connsiteX42" fmla="*/ 259286 w 3119143"/>
                <a:gd name="connsiteY42" fmla="*/ 870332 h 991856"/>
                <a:gd name="connsiteX43" fmla="*/ 237252 w 3119143"/>
                <a:gd name="connsiteY43" fmla="*/ 837282 h 991856"/>
                <a:gd name="connsiteX44" fmla="*/ 215219 w 3119143"/>
                <a:gd name="connsiteY44" fmla="*/ 749147 h 991856"/>
                <a:gd name="connsiteX45" fmla="*/ 204202 w 3119143"/>
                <a:gd name="connsiteY45" fmla="*/ 716096 h 991856"/>
                <a:gd name="connsiteX46" fmla="*/ 193185 w 3119143"/>
                <a:gd name="connsiteY46" fmla="*/ 638978 h 991856"/>
                <a:gd name="connsiteX47" fmla="*/ 138101 w 3119143"/>
                <a:gd name="connsiteY47" fmla="*/ 583894 h 991856"/>
                <a:gd name="connsiteX48" fmla="*/ 71999 w 3119143"/>
                <a:gd name="connsiteY48" fmla="*/ 572877 h 991856"/>
                <a:gd name="connsiteX49" fmla="*/ 5898 w 3119143"/>
                <a:gd name="connsiteY49" fmla="*/ 528810 h 991856"/>
                <a:gd name="connsiteX50" fmla="*/ 16915 w 3119143"/>
                <a:gd name="connsiteY50" fmla="*/ 374573 h 991856"/>
                <a:gd name="connsiteX51" fmla="*/ 105050 w 3119143"/>
                <a:gd name="connsiteY51" fmla="*/ 275422 h 991856"/>
                <a:gd name="connsiteX52" fmla="*/ 138101 w 3119143"/>
                <a:gd name="connsiteY52" fmla="*/ 253388 h 991856"/>
                <a:gd name="connsiteX53" fmla="*/ 292337 w 3119143"/>
                <a:gd name="connsiteY53" fmla="*/ 275422 h 991856"/>
                <a:gd name="connsiteX54" fmla="*/ 314371 w 3119143"/>
                <a:gd name="connsiteY54" fmla="*/ 242371 h 991856"/>
                <a:gd name="connsiteX55" fmla="*/ 292337 w 3119143"/>
                <a:gd name="connsiteY55" fmla="*/ 176270 h 991856"/>
                <a:gd name="connsiteX56" fmla="*/ 303354 w 3119143"/>
                <a:gd name="connsiteY56" fmla="*/ 77118 h 991856"/>
                <a:gd name="connsiteX57" fmla="*/ 314371 w 3119143"/>
                <a:gd name="connsiteY57" fmla="*/ 33050 h 991856"/>
                <a:gd name="connsiteX58" fmla="*/ 347421 w 3119143"/>
                <a:gd name="connsiteY58" fmla="*/ 0 h 99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119143" h="991856">
                  <a:moveTo>
                    <a:pt x="347421" y="0"/>
                  </a:moveTo>
                  <a:cubicBezTo>
                    <a:pt x="380472" y="3672"/>
                    <a:pt x="413965" y="4495"/>
                    <a:pt x="446573" y="11017"/>
                  </a:cubicBezTo>
                  <a:cubicBezTo>
                    <a:pt x="469347" y="15572"/>
                    <a:pt x="490640" y="25706"/>
                    <a:pt x="512674" y="33050"/>
                  </a:cubicBezTo>
                  <a:lnTo>
                    <a:pt x="545725" y="44067"/>
                  </a:lnTo>
                  <a:cubicBezTo>
                    <a:pt x="572140" y="123313"/>
                    <a:pt x="540092" y="24351"/>
                    <a:pt x="567758" y="121185"/>
                  </a:cubicBezTo>
                  <a:cubicBezTo>
                    <a:pt x="570948" y="132351"/>
                    <a:pt x="573135" y="144084"/>
                    <a:pt x="578775" y="154236"/>
                  </a:cubicBezTo>
                  <a:cubicBezTo>
                    <a:pt x="591636" y="177385"/>
                    <a:pt x="608154" y="198303"/>
                    <a:pt x="622843" y="220337"/>
                  </a:cubicBezTo>
                  <a:cubicBezTo>
                    <a:pt x="630188" y="231354"/>
                    <a:pt x="633860" y="246043"/>
                    <a:pt x="644877" y="253388"/>
                  </a:cubicBezTo>
                  <a:cubicBezTo>
                    <a:pt x="726934" y="308094"/>
                    <a:pt x="626152" y="237784"/>
                    <a:pt x="710978" y="308472"/>
                  </a:cubicBezTo>
                  <a:cubicBezTo>
                    <a:pt x="721150" y="316948"/>
                    <a:pt x="733856" y="322030"/>
                    <a:pt x="744028" y="330506"/>
                  </a:cubicBezTo>
                  <a:lnTo>
                    <a:pt x="749634" y="336015"/>
                  </a:lnTo>
                  <a:lnTo>
                    <a:pt x="2588841" y="336015"/>
                  </a:lnTo>
                  <a:lnTo>
                    <a:pt x="2616016" y="322073"/>
                  </a:lnTo>
                  <a:cubicBezTo>
                    <a:pt x="2639782" y="303698"/>
                    <a:pt x="2661836" y="283235"/>
                    <a:pt x="2681641" y="261185"/>
                  </a:cubicBezTo>
                  <a:cubicBezTo>
                    <a:pt x="2698473" y="242445"/>
                    <a:pt x="2705605" y="216358"/>
                    <a:pt x="2725391" y="200295"/>
                  </a:cubicBezTo>
                  <a:cubicBezTo>
                    <a:pt x="2817966" y="125138"/>
                    <a:pt x="2832134" y="126689"/>
                    <a:pt x="2922268" y="98813"/>
                  </a:cubicBezTo>
                  <a:cubicBezTo>
                    <a:pt x="2958726" y="105578"/>
                    <a:pt x="3002294" y="97930"/>
                    <a:pt x="3031643" y="119110"/>
                  </a:cubicBezTo>
                  <a:cubicBezTo>
                    <a:pt x="3073149" y="149062"/>
                    <a:pt x="3119143" y="240888"/>
                    <a:pt x="3119143" y="240888"/>
                  </a:cubicBezTo>
                  <a:cubicBezTo>
                    <a:pt x="3101352" y="290415"/>
                    <a:pt x="3095928" y="323318"/>
                    <a:pt x="3053519" y="362666"/>
                  </a:cubicBezTo>
                  <a:cubicBezTo>
                    <a:pt x="3034928" y="379916"/>
                    <a:pt x="3009768" y="389728"/>
                    <a:pt x="2987893" y="403260"/>
                  </a:cubicBezTo>
                  <a:lnTo>
                    <a:pt x="2944144" y="525038"/>
                  </a:lnTo>
                  <a:lnTo>
                    <a:pt x="2922268" y="585928"/>
                  </a:lnTo>
                  <a:cubicBezTo>
                    <a:pt x="2932588" y="614648"/>
                    <a:pt x="2966017" y="702507"/>
                    <a:pt x="2966017" y="728003"/>
                  </a:cubicBezTo>
                  <a:cubicBezTo>
                    <a:pt x="2966017" y="775842"/>
                    <a:pt x="2962654" y="825428"/>
                    <a:pt x="2944144" y="870078"/>
                  </a:cubicBezTo>
                  <a:cubicBezTo>
                    <a:pt x="2925269" y="915612"/>
                    <a:pt x="2856642" y="991856"/>
                    <a:pt x="2856642" y="991856"/>
                  </a:cubicBezTo>
                  <a:cubicBezTo>
                    <a:pt x="2715823" y="975524"/>
                    <a:pt x="2687298" y="1013816"/>
                    <a:pt x="2637890" y="910671"/>
                  </a:cubicBezTo>
                  <a:cubicBezTo>
                    <a:pt x="2619159" y="871570"/>
                    <a:pt x="2608723" y="829485"/>
                    <a:pt x="2594141" y="788891"/>
                  </a:cubicBezTo>
                  <a:lnTo>
                    <a:pt x="2572265" y="728003"/>
                  </a:lnTo>
                  <a:cubicBezTo>
                    <a:pt x="2563835" y="634140"/>
                    <a:pt x="2556088" y="582132"/>
                    <a:pt x="2549504" y="550577"/>
                  </a:cubicBezTo>
                  <a:lnTo>
                    <a:pt x="2548236" y="545335"/>
                  </a:lnTo>
                  <a:lnTo>
                    <a:pt x="748906" y="545335"/>
                  </a:lnTo>
                  <a:lnTo>
                    <a:pt x="744028" y="561860"/>
                  </a:lnTo>
                  <a:cubicBezTo>
                    <a:pt x="733070" y="585968"/>
                    <a:pt x="699961" y="627961"/>
                    <a:pt x="699961" y="627961"/>
                  </a:cubicBezTo>
                  <a:cubicBezTo>
                    <a:pt x="696289" y="638978"/>
                    <a:pt x="692134" y="649846"/>
                    <a:pt x="688944" y="661012"/>
                  </a:cubicBezTo>
                  <a:cubicBezTo>
                    <a:pt x="684237" y="677485"/>
                    <a:pt x="675715" y="720520"/>
                    <a:pt x="666910" y="738130"/>
                  </a:cubicBezTo>
                  <a:cubicBezTo>
                    <a:pt x="660989" y="749973"/>
                    <a:pt x="650798" y="759338"/>
                    <a:pt x="644877" y="771181"/>
                  </a:cubicBezTo>
                  <a:cubicBezTo>
                    <a:pt x="639684" y="781568"/>
                    <a:pt x="643310" y="797481"/>
                    <a:pt x="633860" y="804231"/>
                  </a:cubicBezTo>
                  <a:cubicBezTo>
                    <a:pt x="614960" y="817731"/>
                    <a:pt x="567758" y="826265"/>
                    <a:pt x="567758" y="826265"/>
                  </a:cubicBezTo>
                  <a:cubicBezTo>
                    <a:pt x="534708" y="822593"/>
                    <a:pt x="501408" y="820715"/>
                    <a:pt x="468607" y="815248"/>
                  </a:cubicBezTo>
                  <a:cubicBezTo>
                    <a:pt x="457152" y="813339"/>
                    <a:pt x="446338" y="799918"/>
                    <a:pt x="435556" y="804231"/>
                  </a:cubicBezTo>
                  <a:cubicBezTo>
                    <a:pt x="401502" y="817853"/>
                    <a:pt x="422602" y="850235"/>
                    <a:pt x="402505" y="870332"/>
                  </a:cubicBezTo>
                  <a:cubicBezTo>
                    <a:pt x="394294" y="878543"/>
                    <a:pt x="380472" y="877677"/>
                    <a:pt x="369455" y="881349"/>
                  </a:cubicBezTo>
                  <a:cubicBezTo>
                    <a:pt x="332732" y="877677"/>
                    <a:pt x="294298" y="882003"/>
                    <a:pt x="259286" y="870332"/>
                  </a:cubicBezTo>
                  <a:cubicBezTo>
                    <a:pt x="246725" y="866145"/>
                    <a:pt x="243173" y="849125"/>
                    <a:pt x="237252" y="837282"/>
                  </a:cubicBezTo>
                  <a:cubicBezTo>
                    <a:pt x="224663" y="812105"/>
                    <a:pt x="221502" y="774279"/>
                    <a:pt x="215219" y="749147"/>
                  </a:cubicBezTo>
                  <a:cubicBezTo>
                    <a:pt x="212402" y="737881"/>
                    <a:pt x="207874" y="727113"/>
                    <a:pt x="204202" y="716096"/>
                  </a:cubicBezTo>
                  <a:cubicBezTo>
                    <a:pt x="200530" y="690390"/>
                    <a:pt x="200647" y="663850"/>
                    <a:pt x="193185" y="638978"/>
                  </a:cubicBezTo>
                  <a:cubicBezTo>
                    <a:pt x="186657" y="617218"/>
                    <a:pt x="159317" y="590966"/>
                    <a:pt x="138101" y="583894"/>
                  </a:cubicBezTo>
                  <a:cubicBezTo>
                    <a:pt x="116909" y="576830"/>
                    <a:pt x="94033" y="576549"/>
                    <a:pt x="71999" y="572877"/>
                  </a:cubicBezTo>
                  <a:cubicBezTo>
                    <a:pt x="48923" y="565185"/>
                    <a:pt x="13949" y="559000"/>
                    <a:pt x="5898" y="528810"/>
                  </a:cubicBezTo>
                  <a:cubicBezTo>
                    <a:pt x="-5496" y="486083"/>
                    <a:pt x="390" y="416804"/>
                    <a:pt x="16915" y="374573"/>
                  </a:cubicBezTo>
                  <a:cubicBezTo>
                    <a:pt x="33440" y="332342"/>
                    <a:pt x="39132" y="297393"/>
                    <a:pt x="105050" y="275422"/>
                  </a:cubicBezTo>
                  <a:cubicBezTo>
                    <a:pt x="116067" y="268077"/>
                    <a:pt x="124894" y="254331"/>
                    <a:pt x="138101" y="253388"/>
                  </a:cubicBezTo>
                  <a:cubicBezTo>
                    <a:pt x="217608" y="247709"/>
                    <a:pt x="236050" y="256660"/>
                    <a:pt x="292337" y="275422"/>
                  </a:cubicBezTo>
                  <a:cubicBezTo>
                    <a:pt x="299682" y="264405"/>
                    <a:pt x="314371" y="255612"/>
                    <a:pt x="314371" y="242371"/>
                  </a:cubicBezTo>
                  <a:cubicBezTo>
                    <a:pt x="314371" y="219145"/>
                    <a:pt x="292337" y="176270"/>
                    <a:pt x="292337" y="176270"/>
                  </a:cubicBezTo>
                  <a:cubicBezTo>
                    <a:pt x="296009" y="143219"/>
                    <a:pt x="298297" y="109985"/>
                    <a:pt x="303354" y="77118"/>
                  </a:cubicBezTo>
                  <a:cubicBezTo>
                    <a:pt x="305656" y="62153"/>
                    <a:pt x="306859" y="46196"/>
                    <a:pt x="314371" y="33050"/>
                  </a:cubicBezTo>
                  <a:cubicBezTo>
                    <a:pt x="322101" y="19523"/>
                    <a:pt x="336404" y="11017"/>
                    <a:pt x="34742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1" name="Freeform: Shape 24">
              <a:extLst>
                <a:ext uri="{FF2B5EF4-FFF2-40B4-BE49-F238E27FC236}">
                  <a16:creationId xmlns:a16="http://schemas.microsoft.com/office/drawing/2014/main" id="{0B2A11DD-8016-1047-A332-6F96A01E675F}"/>
                </a:ext>
              </a:extLst>
            </p:cNvPr>
            <p:cNvSpPr/>
            <p:nvPr/>
          </p:nvSpPr>
          <p:spPr>
            <a:xfrm>
              <a:off x="5638727" y="3549057"/>
              <a:ext cx="3119143" cy="991856"/>
            </a:xfrm>
            <a:custGeom>
              <a:avLst/>
              <a:gdLst>
                <a:gd name="connsiteX0" fmla="*/ 347421 w 3119143"/>
                <a:gd name="connsiteY0" fmla="*/ 0 h 991856"/>
                <a:gd name="connsiteX1" fmla="*/ 446573 w 3119143"/>
                <a:gd name="connsiteY1" fmla="*/ 11017 h 991856"/>
                <a:gd name="connsiteX2" fmla="*/ 512674 w 3119143"/>
                <a:gd name="connsiteY2" fmla="*/ 33050 h 991856"/>
                <a:gd name="connsiteX3" fmla="*/ 545725 w 3119143"/>
                <a:gd name="connsiteY3" fmla="*/ 44067 h 991856"/>
                <a:gd name="connsiteX4" fmla="*/ 567758 w 3119143"/>
                <a:gd name="connsiteY4" fmla="*/ 121185 h 991856"/>
                <a:gd name="connsiteX5" fmla="*/ 578775 w 3119143"/>
                <a:gd name="connsiteY5" fmla="*/ 154236 h 991856"/>
                <a:gd name="connsiteX6" fmla="*/ 622843 w 3119143"/>
                <a:gd name="connsiteY6" fmla="*/ 220337 h 991856"/>
                <a:gd name="connsiteX7" fmla="*/ 644877 w 3119143"/>
                <a:gd name="connsiteY7" fmla="*/ 253388 h 991856"/>
                <a:gd name="connsiteX8" fmla="*/ 710978 w 3119143"/>
                <a:gd name="connsiteY8" fmla="*/ 308472 h 991856"/>
                <a:gd name="connsiteX9" fmla="*/ 744028 w 3119143"/>
                <a:gd name="connsiteY9" fmla="*/ 330506 h 991856"/>
                <a:gd name="connsiteX10" fmla="*/ 749634 w 3119143"/>
                <a:gd name="connsiteY10" fmla="*/ 336015 h 991856"/>
                <a:gd name="connsiteX11" fmla="*/ 2588841 w 3119143"/>
                <a:gd name="connsiteY11" fmla="*/ 336015 h 991856"/>
                <a:gd name="connsiteX12" fmla="*/ 2616016 w 3119143"/>
                <a:gd name="connsiteY12" fmla="*/ 322073 h 991856"/>
                <a:gd name="connsiteX13" fmla="*/ 2681641 w 3119143"/>
                <a:gd name="connsiteY13" fmla="*/ 261185 h 991856"/>
                <a:gd name="connsiteX14" fmla="*/ 2725391 w 3119143"/>
                <a:gd name="connsiteY14" fmla="*/ 200295 h 991856"/>
                <a:gd name="connsiteX15" fmla="*/ 2922268 w 3119143"/>
                <a:gd name="connsiteY15" fmla="*/ 98813 h 991856"/>
                <a:gd name="connsiteX16" fmla="*/ 3031643 w 3119143"/>
                <a:gd name="connsiteY16" fmla="*/ 119110 h 991856"/>
                <a:gd name="connsiteX17" fmla="*/ 3119143 w 3119143"/>
                <a:gd name="connsiteY17" fmla="*/ 240888 h 991856"/>
                <a:gd name="connsiteX18" fmla="*/ 3053519 w 3119143"/>
                <a:gd name="connsiteY18" fmla="*/ 362666 h 991856"/>
                <a:gd name="connsiteX19" fmla="*/ 2987893 w 3119143"/>
                <a:gd name="connsiteY19" fmla="*/ 403260 h 991856"/>
                <a:gd name="connsiteX20" fmla="*/ 2944144 w 3119143"/>
                <a:gd name="connsiteY20" fmla="*/ 525038 h 991856"/>
                <a:gd name="connsiteX21" fmla="*/ 2922268 w 3119143"/>
                <a:gd name="connsiteY21" fmla="*/ 585928 h 991856"/>
                <a:gd name="connsiteX22" fmla="*/ 2966017 w 3119143"/>
                <a:gd name="connsiteY22" fmla="*/ 728003 h 991856"/>
                <a:gd name="connsiteX23" fmla="*/ 2944144 w 3119143"/>
                <a:gd name="connsiteY23" fmla="*/ 870078 h 991856"/>
                <a:gd name="connsiteX24" fmla="*/ 2856642 w 3119143"/>
                <a:gd name="connsiteY24" fmla="*/ 991856 h 991856"/>
                <a:gd name="connsiteX25" fmla="*/ 2637890 w 3119143"/>
                <a:gd name="connsiteY25" fmla="*/ 910671 h 991856"/>
                <a:gd name="connsiteX26" fmla="*/ 2594141 w 3119143"/>
                <a:gd name="connsiteY26" fmla="*/ 788891 h 991856"/>
                <a:gd name="connsiteX27" fmla="*/ 2572265 w 3119143"/>
                <a:gd name="connsiteY27" fmla="*/ 728003 h 991856"/>
                <a:gd name="connsiteX28" fmla="*/ 2549504 w 3119143"/>
                <a:gd name="connsiteY28" fmla="*/ 550577 h 991856"/>
                <a:gd name="connsiteX29" fmla="*/ 2548236 w 3119143"/>
                <a:gd name="connsiteY29" fmla="*/ 545335 h 991856"/>
                <a:gd name="connsiteX30" fmla="*/ 748906 w 3119143"/>
                <a:gd name="connsiteY30" fmla="*/ 545335 h 991856"/>
                <a:gd name="connsiteX31" fmla="*/ 744028 w 3119143"/>
                <a:gd name="connsiteY31" fmla="*/ 561860 h 991856"/>
                <a:gd name="connsiteX32" fmla="*/ 699961 w 3119143"/>
                <a:gd name="connsiteY32" fmla="*/ 627961 h 991856"/>
                <a:gd name="connsiteX33" fmla="*/ 688944 w 3119143"/>
                <a:gd name="connsiteY33" fmla="*/ 661012 h 991856"/>
                <a:gd name="connsiteX34" fmla="*/ 666910 w 3119143"/>
                <a:gd name="connsiteY34" fmla="*/ 738130 h 991856"/>
                <a:gd name="connsiteX35" fmla="*/ 644877 w 3119143"/>
                <a:gd name="connsiteY35" fmla="*/ 771181 h 991856"/>
                <a:gd name="connsiteX36" fmla="*/ 633860 w 3119143"/>
                <a:gd name="connsiteY36" fmla="*/ 804231 h 991856"/>
                <a:gd name="connsiteX37" fmla="*/ 567758 w 3119143"/>
                <a:gd name="connsiteY37" fmla="*/ 826265 h 991856"/>
                <a:gd name="connsiteX38" fmla="*/ 468607 w 3119143"/>
                <a:gd name="connsiteY38" fmla="*/ 815248 h 991856"/>
                <a:gd name="connsiteX39" fmla="*/ 435556 w 3119143"/>
                <a:gd name="connsiteY39" fmla="*/ 804231 h 991856"/>
                <a:gd name="connsiteX40" fmla="*/ 402505 w 3119143"/>
                <a:gd name="connsiteY40" fmla="*/ 870332 h 991856"/>
                <a:gd name="connsiteX41" fmla="*/ 369455 w 3119143"/>
                <a:gd name="connsiteY41" fmla="*/ 881349 h 991856"/>
                <a:gd name="connsiteX42" fmla="*/ 259286 w 3119143"/>
                <a:gd name="connsiteY42" fmla="*/ 870332 h 991856"/>
                <a:gd name="connsiteX43" fmla="*/ 237252 w 3119143"/>
                <a:gd name="connsiteY43" fmla="*/ 837282 h 991856"/>
                <a:gd name="connsiteX44" fmla="*/ 215219 w 3119143"/>
                <a:gd name="connsiteY44" fmla="*/ 749147 h 991856"/>
                <a:gd name="connsiteX45" fmla="*/ 204202 w 3119143"/>
                <a:gd name="connsiteY45" fmla="*/ 716096 h 991856"/>
                <a:gd name="connsiteX46" fmla="*/ 193185 w 3119143"/>
                <a:gd name="connsiteY46" fmla="*/ 638978 h 991856"/>
                <a:gd name="connsiteX47" fmla="*/ 138101 w 3119143"/>
                <a:gd name="connsiteY47" fmla="*/ 583894 h 991856"/>
                <a:gd name="connsiteX48" fmla="*/ 71999 w 3119143"/>
                <a:gd name="connsiteY48" fmla="*/ 572877 h 991856"/>
                <a:gd name="connsiteX49" fmla="*/ 5898 w 3119143"/>
                <a:gd name="connsiteY49" fmla="*/ 528810 h 991856"/>
                <a:gd name="connsiteX50" fmla="*/ 16915 w 3119143"/>
                <a:gd name="connsiteY50" fmla="*/ 374573 h 991856"/>
                <a:gd name="connsiteX51" fmla="*/ 105050 w 3119143"/>
                <a:gd name="connsiteY51" fmla="*/ 275422 h 991856"/>
                <a:gd name="connsiteX52" fmla="*/ 138101 w 3119143"/>
                <a:gd name="connsiteY52" fmla="*/ 253388 h 991856"/>
                <a:gd name="connsiteX53" fmla="*/ 292337 w 3119143"/>
                <a:gd name="connsiteY53" fmla="*/ 275422 h 991856"/>
                <a:gd name="connsiteX54" fmla="*/ 314371 w 3119143"/>
                <a:gd name="connsiteY54" fmla="*/ 242371 h 991856"/>
                <a:gd name="connsiteX55" fmla="*/ 292337 w 3119143"/>
                <a:gd name="connsiteY55" fmla="*/ 176270 h 991856"/>
                <a:gd name="connsiteX56" fmla="*/ 303354 w 3119143"/>
                <a:gd name="connsiteY56" fmla="*/ 77118 h 991856"/>
                <a:gd name="connsiteX57" fmla="*/ 314371 w 3119143"/>
                <a:gd name="connsiteY57" fmla="*/ 33050 h 991856"/>
                <a:gd name="connsiteX58" fmla="*/ 347421 w 3119143"/>
                <a:gd name="connsiteY58" fmla="*/ 0 h 99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119143" h="991856">
                  <a:moveTo>
                    <a:pt x="347421" y="0"/>
                  </a:moveTo>
                  <a:cubicBezTo>
                    <a:pt x="380472" y="3672"/>
                    <a:pt x="413965" y="4495"/>
                    <a:pt x="446573" y="11017"/>
                  </a:cubicBezTo>
                  <a:cubicBezTo>
                    <a:pt x="469347" y="15572"/>
                    <a:pt x="490640" y="25706"/>
                    <a:pt x="512674" y="33050"/>
                  </a:cubicBezTo>
                  <a:lnTo>
                    <a:pt x="545725" y="44067"/>
                  </a:lnTo>
                  <a:cubicBezTo>
                    <a:pt x="572140" y="123313"/>
                    <a:pt x="540092" y="24351"/>
                    <a:pt x="567758" y="121185"/>
                  </a:cubicBezTo>
                  <a:cubicBezTo>
                    <a:pt x="570948" y="132351"/>
                    <a:pt x="573135" y="144084"/>
                    <a:pt x="578775" y="154236"/>
                  </a:cubicBezTo>
                  <a:cubicBezTo>
                    <a:pt x="591636" y="177385"/>
                    <a:pt x="608154" y="198303"/>
                    <a:pt x="622843" y="220337"/>
                  </a:cubicBezTo>
                  <a:cubicBezTo>
                    <a:pt x="630188" y="231354"/>
                    <a:pt x="633860" y="246043"/>
                    <a:pt x="644877" y="253388"/>
                  </a:cubicBezTo>
                  <a:cubicBezTo>
                    <a:pt x="726934" y="308094"/>
                    <a:pt x="626152" y="237784"/>
                    <a:pt x="710978" y="308472"/>
                  </a:cubicBezTo>
                  <a:cubicBezTo>
                    <a:pt x="721150" y="316948"/>
                    <a:pt x="733856" y="322030"/>
                    <a:pt x="744028" y="330506"/>
                  </a:cubicBezTo>
                  <a:lnTo>
                    <a:pt x="749634" y="336015"/>
                  </a:lnTo>
                  <a:lnTo>
                    <a:pt x="2588841" y="336015"/>
                  </a:lnTo>
                  <a:lnTo>
                    <a:pt x="2616016" y="322073"/>
                  </a:lnTo>
                  <a:cubicBezTo>
                    <a:pt x="2639782" y="303698"/>
                    <a:pt x="2661836" y="283235"/>
                    <a:pt x="2681641" y="261185"/>
                  </a:cubicBezTo>
                  <a:cubicBezTo>
                    <a:pt x="2698473" y="242445"/>
                    <a:pt x="2705605" y="216358"/>
                    <a:pt x="2725391" y="200295"/>
                  </a:cubicBezTo>
                  <a:cubicBezTo>
                    <a:pt x="2817966" y="125138"/>
                    <a:pt x="2832134" y="126689"/>
                    <a:pt x="2922268" y="98813"/>
                  </a:cubicBezTo>
                  <a:cubicBezTo>
                    <a:pt x="2958726" y="105578"/>
                    <a:pt x="3002294" y="97930"/>
                    <a:pt x="3031643" y="119110"/>
                  </a:cubicBezTo>
                  <a:cubicBezTo>
                    <a:pt x="3073149" y="149062"/>
                    <a:pt x="3119143" y="240888"/>
                    <a:pt x="3119143" y="240888"/>
                  </a:cubicBezTo>
                  <a:cubicBezTo>
                    <a:pt x="3101352" y="290415"/>
                    <a:pt x="3095928" y="323318"/>
                    <a:pt x="3053519" y="362666"/>
                  </a:cubicBezTo>
                  <a:cubicBezTo>
                    <a:pt x="3034928" y="379916"/>
                    <a:pt x="3009768" y="389728"/>
                    <a:pt x="2987893" y="403260"/>
                  </a:cubicBezTo>
                  <a:lnTo>
                    <a:pt x="2944144" y="525038"/>
                  </a:lnTo>
                  <a:lnTo>
                    <a:pt x="2922268" y="585928"/>
                  </a:lnTo>
                  <a:cubicBezTo>
                    <a:pt x="2932588" y="614648"/>
                    <a:pt x="2966017" y="702507"/>
                    <a:pt x="2966017" y="728003"/>
                  </a:cubicBezTo>
                  <a:cubicBezTo>
                    <a:pt x="2966017" y="775842"/>
                    <a:pt x="2962654" y="825428"/>
                    <a:pt x="2944144" y="870078"/>
                  </a:cubicBezTo>
                  <a:cubicBezTo>
                    <a:pt x="2925269" y="915612"/>
                    <a:pt x="2856642" y="991856"/>
                    <a:pt x="2856642" y="991856"/>
                  </a:cubicBezTo>
                  <a:cubicBezTo>
                    <a:pt x="2715823" y="975524"/>
                    <a:pt x="2687298" y="1013816"/>
                    <a:pt x="2637890" y="910671"/>
                  </a:cubicBezTo>
                  <a:cubicBezTo>
                    <a:pt x="2619159" y="871570"/>
                    <a:pt x="2608723" y="829485"/>
                    <a:pt x="2594141" y="788891"/>
                  </a:cubicBezTo>
                  <a:lnTo>
                    <a:pt x="2572265" y="728003"/>
                  </a:lnTo>
                  <a:cubicBezTo>
                    <a:pt x="2563835" y="634140"/>
                    <a:pt x="2556088" y="582132"/>
                    <a:pt x="2549504" y="550577"/>
                  </a:cubicBezTo>
                  <a:lnTo>
                    <a:pt x="2548236" y="545335"/>
                  </a:lnTo>
                  <a:lnTo>
                    <a:pt x="748906" y="545335"/>
                  </a:lnTo>
                  <a:lnTo>
                    <a:pt x="744028" y="561860"/>
                  </a:lnTo>
                  <a:cubicBezTo>
                    <a:pt x="733070" y="585968"/>
                    <a:pt x="699961" y="627961"/>
                    <a:pt x="699961" y="627961"/>
                  </a:cubicBezTo>
                  <a:cubicBezTo>
                    <a:pt x="696289" y="638978"/>
                    <a:pt x="692134" y="649846"/>
                    <a:pt x="688944" y="661012"/>
                  </a:cubicBezTo>
                  <a:cubicBezTo>
                    <a:pt x="684237" y="677485"/>
                    <a:pt x="675715" y="720520"/>
                    <a:pt x="666910" y="738130"/>
                  </a:cubicBezTo>
                  <a:cubicBezTo>
                    <a:pt x="660989" y="749973"/>
                    <a:pt x="650798" y="759338"/>
                    <a:pt x="644877" y="771181"/>
                  </a:cubicBezTo>
                  <a:cubicBezTo>
                    <a:pt x="639684" y="781568"/>
                    <a:pt x="643310" y="797481"/>
                    <a:pt x="633860" y="804231"/>
                  </a:cubicBezTo>
                  <a:cubicBezTo>
                    <a:pt x="614960" y="817731"/>
                    <a:pt x="567758" y="826265"/>
                    <a:pt x="567758" y="826265"/>
                  </a:cubicBezTo>
                  <a:cubicBezTo>
                    <a:pt x="534708" y="822593"/>
                    <a:pt x="501408" y="820715"/>
                    <a:pt x="468607" y="815248"/>
                  </a:cubicBezTo>
                  <a:cubicBezTo>
                    <a:pt x="457152" y="813339"/>
                    <a:pt x="446338" y="799918"/>
                    <a:pt x="435556" y="804231"/>
                  </a:cubicBezTo>
                  <a:cubicBezTo>
                    <a:pt x="401502" y="817853"/>
                    <a:pt x="422602" y="850235"/>
                    <a:pt x="402505" y="870332"/>
                  </a:cubicBezTo>
                  <a:cubicBezTo>
                    <a:pt x="394294" y="878543"/>
                    <a:pt x="380472" y="877677"/>
                    <a:pt x="369455" y="881349"/>
                  </a:cubicBezTo>
                  <a:cubicBezTo>
                    <a:pt x="332732" y="877677"/>
                    <a:pt x="294298" y="882003"/>
                    <a:pt x="259286" y="870332"/>
                  </a:cubicBezTo>
                  <a:cubicBezTo>
                    <a:pt x="246725" y="866145"/>
                    <a:pt x="243173" y="849125"/>
                    <a:pt x="237252" y="837282"/>
                  </a:cubicBezTo>
                  <a:cubicBezTo>
                    <a:pt x="224663" y="812105"/>
                    <a:pt x="221502" y="774279"/>
                    <a:pt x="215219" y="749147"/>
                  </a:cubicBezTo>
                  <a:cubicBezTo>
                    <a:pt x="212402" y="737881"/>
                    <a:pt x="207874" y="727113"/>
                    <a:pt x="204202" y="716096"/>
                  </a:cubicBezTo>
                  <a:cubicBezTo>
                    <a:pt x="200530" y="690390"/>
                    <a:pt x="200647" y="663850"/>
                    <a:pt x="193185" y="638978"/>
                  </a:cubicBezTo>
                  <a:cubicBezTo>
                    <a:pt x="186657" y="617218"/>
                    <a:pt x="159317" y="590966"/>
                    <a:pt x="138101" y="583894"/>
                  </a:cubicBezTo>
                  <a:cubicBezTo>
                    <a:pt x="116909" y="576830"/>
                    <a:pt x="94033" y="576549"/>
                    <a:pt x="71999" y="572877"/>
                  </a:cubicBezTo>
                  <a:cubicBezTo>
                    <a:pt x="48923" y="565185"/>
                    <a:pt x="13949" y="559000"/>
                    <a:pt x="5898" y="528810"/>
                  </a:cubicBezTo>
                  <a:cubicBezTo>
                    <a:pt x="-5496" y="486083"/>
                    <a:pt x="390" y="416804"/>
                    <a:pt x="16915" y="374573"/>
                  </a:cubicBezTo>
                  <a:cubicBezTo>
                    <a:pt x="33440" y="332342"/>
                    <a:pt x="39132" y="297393"/>
                    <a:pt x="105050" y="275422"/>
                  </a:cubicBezTo>
                  <a:cubicBezTo>
                    <a:pt x="116067" y="268077"/>
                    <a:pt x="124894" y="254331"/>
                    <a:pt x="138101" y="253388"/>
                  </a:cubicBezTo>
                  <a:cubicBezTo>
                    <a:pt x="217608" y="247709"/>
                    <a:pt x="236050" y="256660"/>
                    <a:pt x="292337" y="275422"/>
                  </a:cubicBezTo>
                  <a:cubicBezTo>
                    <a:pt x="299682" y="264405"/>
                    <a:pt x="314371" y="255612"/>
                    <a:pt x="314371" y="242371"/>
                  </a:cubicBezTo>
                  <a:cubicBezTo>
                    <a:pt x="314371" y="219145"/>
                    <a:pt x="292337" y="176270"/>
                    <a:pt x="292337" y="176270"/>
                  </a:cubicBezTo>
                  <a:cubicBezTo>
                    <a:pt x="296009" y="143219"/>
                    <a:pt x="298297" y="109985"/>
                    <a:pt x="303354" y="77118"/>
                  </a:cubicBezTo>
                  <a:cubicBezTo>
                    <a:pt x="305656" y="62153"/>
                    <a:pt x="306859" y="46196"/>
                    <a:pt x="314371" y="33050"/>
                  </a:cubicBezTo>
                  <a:cubicBezTo>
                    <a:pt x="322101" y="19523"/>
                    <a:pt x="336404" y="11017"/>
                    <a:pt x="34742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2" name="Lightning Bolt 11">
              <a:extLst>
                <a:ext uri="{FF2B5EF4-FFF2-40B4-BE49-F238E27FC236}">
                  <a16:creationId xmlns:a16="http://schemas.microsoft.com/office/drawing/2014/main" id="{551338AA-0F5F-D643-A36F-6881E28028C2}"/>
                </a:ext>
              </a:extLst>
            </p:cNvPr>
            <p:cNvSpPr/>
            <p:nvPr/>
          </p:nvSpPr>
          <p:spPr>
            <a:xfrm>
              <a:off x="2489906" y="1973013"/>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3" name="Lightning Bolt 12">
              <a:extLst>
                <a:ext uri="{FF2B5EF4-FFF2-40B4-BE49-F238E27FC236}">
                  <a16:creationId xmlns:a16="http://schemas.microsoft.com/office/drawing/2014/main" id="{710B43B4-897B-5745-B1B1-631B18101962}"/>
                </a:ext>
              </a:extLst>
            </p:cNvPr>
            <p:cNvSpPr/>
            <p:nvPr/>
          </p:nvSpPr>
          <p:spPr>
            <a:xfrm rot="18051920">
              <a:off x="2045650" y="2611124"/>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4" name="Lightning Bolt 13">
              <a:extLst>
                <a:ext uri="{FF2B5EF4-FFF2-40B4-BE49-F238E27FC236}">
                  <a16:creationId xmlns:a16="http://schemas.microsoft.com/office/drawing/2014/main" id="{FEA3155C-D9B2-4944-92B9-8B132B8A4D67}"/>
                </a:ext>
              </a:extLst>
            </p:cNvPr>
            <p:cNvSpPr/>
            <p:nvPr/>
          </p:nvSpPr>
          <p:spPr>
            <a:xfrm rot="16372239">
              <a:off x="2195301" y="2973428"/>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grpSp>
      <p:sp>
        <p:nvSpPr>
          <p:cNvPr id="15" name="Rectangle 14">
            <a:extLst>
              <a:ext uri="{FF2B5EF4-FFF2-40B4-BE49-F238E27FC236}">
                <a16:creationId xmlns:a16="http://schemas.microsoft.com/office/drawing/2014/main" id="{F3E3DF3F-16D5-3949-8DC5-717AF03CF56C}"/>
              </a:ext>
            </a:extLst>
          </p:cNvPr>
          <p:cNvSpPr/>
          <p:nvPr/>
        </p:nvSpPr>
        <p:spPr>
          <a:xfrm>
            <a:off x="180473" y="5184170"/>
            <a:ext cx="8511836" cy="234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500" dirty="0">
                <a:solidFill>
                  <a:schemeClr val="bg1"/>
                </a:solidFill>
              </a:rPr>
              <a:t>A stimulus is applied to a synapse</a:t>
            </a:r>
          </a:p>
        </p:txBody>
      </p:sp>
    </p:spTree>
    <p:extLst>
      <p:ext uri="{BB962C8B-B14F-4D97-AF65-F5344CB8AC3E}">
        <p14:creationId xmlns:p14="http://schemas.microsoft.com/office/powerpoint/2010/main" val="70778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DF722A-DEB6-D94F-A18B-A806151E9D3A}"/>
              </a:ext>
            </a:extLst>
          </p:cNvPr>
          <p:cNvSpPr>
            <a:spLocks noGrp="1"/>
          </p:cNvSpPr>
          <p:nvPr>
            <p:ph type="dt" sz="half" idx="10"/>
          </p:nvPr>
        </p:nvSpPr>
        <p:spPr/>
        <p:txBody>
          <a:bodyPr/>
          <a:lstStyle/>
          <a:p>
            <a:fld id="{6700A58B-DD98-43D0-B791-721480A02982}" type="datetime1">
              <a:rPr lang="en-US" smtClean="0"/>
              <a:t>3/31/21</a:t>
            </a:fld>
            <a:endParaRPr lang="en-US"/>
          </a:p>
        </p:txBody>
      </p:sp>
      <p:sp>
        <p:nvSpPr>
          <p:cNvPr id="3" name="Title 2">
            <a:extLst>
              <a:ext uri="{FF2B5EF4-FFF2-40B4-BE49-F238E27FC236}">
                <a16:creationId xmlns:a16="http://schemas.microsoft.com/office/drawing/2014/main" id="{BD3F9013-9D6A-8C4F-804F-F9D071E51B34}"/>
              </a:ext>
            </a:extLst>
          </p:cNvPr>
          <p:cNvSpPr>
            <a:spLocks noGrp="1"/>
          </p:cNvSpPr>
          <p:nvPr>
            <p:ph type="title"/>
          </p:nvPr>
        </p:nvSpPr>
        <p:spPr/>
        <p:txBody>
          <a:bodyPr/>
          <a:lstStyle/>
          <a:p>
            <a:r>
              <a:rPr lang="en-US" dirty="0"/>
              <a:t>Synapse Activation</a:t>
            </a:r>
          </a:p>
        </p:txBody>
      </p:sp>
      <p:sp>
        <p:nvSpPr>
          <p:cNvPr id="4" name="Slide Number Placeholder 3">
            <a:extLst>
              <a:ext uri="{FF2B5EF4-FFF2-40B4-BE49-F238E27FC236}">
                <a16:creationId xmlns:a16="http://schemas.microsoft.com/office/drawing/2014/main" id="{9D44D9FB-29B5-7F43-B6A5-B7EDF8DB6DDC}"/>
              </a:ext>
            </a:extLst>
          </p:cNvPr>
          <p:cNvSpPr>
            <a:spLocks noGrp="1"/>
          </p:cNvSpPr>
          <p:nvPr>
            <p:ph type="sldNum" sz="quarter" idx="12"/>
          </p:nvPr>
        </p:nvSpPr>
        <p:spPr/>
        <p:txBody>
          <a:bodyPr/>
          <a:lstStyle/>
          <a:p>
            <a:fld id="{37290FF7-652B-4475-AEAB-8B1A5D23AE09}" type="slidenum">
              <a:rPr lang="en-US" smtClean="0"/>
              <a:t>12</a:t>
            </a:fld>
            <a:endParaRPr lang="en-US"/>
          </a:p>
        </p:txBody>
      </p:sp>
      <p:sp>
        <p:nvSpPr>
          <p:cNvPr id="5" name="Footer Placeholder 4">
            <a:extLst>
              <a:ext uri="{FF2B5EF4-FFF2-40B4-BE49-F238E27FC236}">
                <a16:creationId xmlns:a16="http://schemas.microsoft.com/office/drawing/2014/main" id="{7D8BFF72-16B6-384E-A798-FEFA8B72FC87}"/>
              </a:ext>
            </a:extLst>
          </p:cNvPr>
          <p:cNvSpPr>
            <a:spLocks noGrp="1"/>
          </p:cNvSpPr>
          <p:nvPr>
            <p:ph type="ftr" sz="quarter" idx="3"/>
          </p:nvPr>
        </p:nvSpPr>
        <p:spPr/>
        <p:txBody>
          <a:bodyPr/>
          <a:lstStyle/>
          <a:p>
            <a:r>
              <a:rPr lang="en-US"/>
              <a:t>Kwartler</a:t>
            </a:r>
            <a:endParaRPr lang="en-US" dirty="0"/>
          </a:p>
        </p:txBody>
      </p:sp>
      <p:sp>
        <p:nvSpPr>
          <p:cNvPr id="6" name="TextBox 5">
            <a:extLst>
              <a:ext uri="{FF2B5EF4-FFF2-40B4-BE49-F238E27FC236}">
                <a16:creationId xmlns:a16="http://schemas.microsoft.com/office/drawing/2014/main" id="{F7A69AB7-3EB5-8F43-8FB5-44D0667CB202}"/>
              </a:ext>
            </a:extLst>
          </p:cNvPr>
          <p:cNvSpPr txBox="1"/>
          <p:nvPr/>
        </p:nvSpPr>
        <p:spPr>
          <a:xfrm>
            <a:off x="4346108" y="2745754"/>
            <a:ext cx="737702" cy="253916"/>
          </a:xfrm>
          <a:prstGeom prst="rect">
            <a:avLst/>
          </a:prstGeom>
          <a:noFill/>
        </p:spPr>
        <p:txBody>
          <a:bodyPr wrap="none" rtlCol="0">
            <a:spAutoFit/>
          </a:bodyPr>
          <a:lstStyle/>
          <a:p>
            <a:r>
              <a:rPr lang="en-US" sz="1050" dirty="0"/>
              <a:t>Activation</a:t>
            </a:r>
          </a:p>
        </p:txBody>
      </p:sp>
      <p:grpSp>
        <p:nvGrpSpPr>
          <p:cNvPr id="7" name="Group 6">
            <a:extLst>
              <a:ext uri="{FF2B5EF4-FFF2-40B4-BE49-F238E27FC236}">
                <a16:creationId xmlns:a16="http://schemas.microsoft.com/office/drawing/2014/main" id="{93758518-DF05-FA4C-A551-DC254525CCA9}"/>
              </a:ext>
            </a:extLst>
          </p:cNvPr>
          <p:cNvGrpSpPr/>
          <p:nvPr/>
        </p:nvGrpSpPr>
        <p:grpSpPr>
          <a:xfrm>
            <a:off x="1492584" y="1885951"/>
            <a:ext cx="5071271" cy="2743508"/>
            <a:chOff x="1996175" y="1973013"/>
            <a:chExt cx="6761695" cy="3658011"/>
          </a:xfrm>
        </p:grpSpPr>
        <p:sp>
          <p:nvSpPr>
            <p:cNvPr id="8" name="Lightning Bolt 7">
              <a:extLst>
                <a:ext uri="{FF2B5EF4-FFF2-40B4-BE49-F238E27FC236}">
                  <a16:creationId xmlns:a16="http://schemas.microsoft.com/office/drawing/2014/main" id="{7E732EE1-78C2-AD44-BC87-862736CE2499}"/>
                </a:ext>
              </a:extLst>
            </p:cNvPr>
            <p:cNvSpPr/>
            <p:nvPr/>
          </p:nvSpPr>
          <p:spPr>
            <a:xfrm rot="20046108">
              <a:off x="2090351" y="2177076"/>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9" name="Freeform: Shape 22">
              <a:extLst>
                <a:ext uri="{FF2B5EF4-FFF2-40B4-BE49-F238E27FC236}">
                  <a16:creationId xmlns:a16="http://schemas.microsoft.com/office/drawing/2014/main" id="{1A72291C-1D14-574A-8A57-906D0E2428C7}"/>
                </a:ext>
              </a:extLst>
            </p:cNvPr>
            <p:cNvSpPr/>
            <p:nvPr/>
          </p:nvSpPr>
          <p:spPr>
            <a:xfrm rot="735656">
              <a:off x="2611987" y="2653791"/>
              <a:ext cx="3119143" cy="991856"/>
            </a:xfrm>
            <a:custGeom>
              <a:avLst/>
              <a:gdLst>
                <a:gd name="connsiteX0" fmla="*/ 347421 w 3119143"/>
                <a:gd name="connsiteY0" fmla="*/ 0 h 991856"/>
                <a:gd name="connsiteX1" fmla="*/ 446573 w 3119143"/>
                <a:gd name="connsiteY1" fmla="*/ 11017 h 991856"/>
                <a:gd name="connsiteX2" fmla="*/ 512674 w 3119143"/>
                <a:gd name="connsiteY2" fmla="*/ 33050 h 991856"/>
                <a:gd name="connsiteX3" fmla="*/ 545725 w 3119143"/>
                <a:gd name="connsiteY3" fmla="*/ 44067 h 991856"/>
                <a:gd name="connsiteX4" fmla="*/ 567758 w 3119143"/>
                <a:gd name="connsiteY4" fmla="*/ 121185 h 991856"/>
                <a:gd name="connsiteX5" fmla="*/ 578775 w 3119143"/>
                <a:gd name="connsiteY5" fmla="*/ 154236 h 991856"/>
                <a:gd name="connsiteX6" fmla="*/ 622843 w 3119143"/>
                <a:gd name="connsiteY6" fmla="*/ 220337 h 991856"/>
                <a:gd name="connsiteX7" fmla="*/ 644877 w 3119143"/>
                <a:gd name="connsiteY7" fmla="*/ 253388 h 991856"/>
                <a:gd name="connsiteX8" fmla="*/ 710978 w 3119143"/>
                <a:gd name="connsiteY8" fmla="*/ 308472 h 991856"/>
                <a:gd name="connsiteX9" fmla="*/ 744028 w 3119143"/>
                <a:gd name="connsiteY9" fmla="*/ 330506 h 991856"/>
                <a:gd name="connsiteX10" fmla="*/ 749634 w 3119143"/>
                <a:gd name="connsiteY10" fmla="*/ 336015 h 991856"/>
                <a:gd name="connsiteX11" fmla="*/ 2588841 w 3119143"/>
                <a:gd name="connsiteY11" fmla="*/ 336015 h 991856"/>
                <a:gd name="connsiteX12" fmla="*/ 2616016 w 3119143"/>
                <a:gd name="connsiteY12" fmla="*/ 322073 h 991856"/>
                <a:gd name="connsiteX13" fmla="*/ 2681641 w 3119143"/>
                <a:gd name="connsiteY13" fmla="*/ 261185 h 991856"/>
                <a:gd name="connsiteX14" fmla="*/ 2725391 w 3119143"/>
                <a:gd name="connsiteY14" fmla="*/ 200295 h 991856"/>
                <a:gd name="connsiteX15" fmla="*/ 2922268 w 3119143"/>
                <a:gd name="connsiteY15" fmla="*/ 98813 h 991856"/>
                <a:gd name="connsiteX16" fmla="*/ 3031643 w 3119143"/>
                <a:gd name="connsiteY16" fmla="*/ 119110 h 991856"/>
                <a:gd name="connsiteX17" fmla="*/ 3119143 w 3119143"/>
                <a:gd name="connsiteY17" fmla="*/ 240888 h 991856"/>
                <a:gd name="connsiteX18" fmla="*/ 3053519 w 3119143"/>
                <a:gd name="connsiteY18" fmla="*/ 362666 h 991856"/>
                <a:gd name="connsiteX19" fmla="*/ 2987893 w 3119143"/>
                <a:gd name="connsiteY19" fmla="*/ 403260 h 991856"/>
                <a:gd name="connsiteX20" fmla="*/ 2944144 w 3119143"/>
                <a:gd name="connsiteY20" fmla="*/ 525038 h 991856"/>
                <a:gd name="connsiteX21" fmla="*/ 2922268 w 3119143"/>
                <a:gd name="connsiteY21" fmla="*/ 585928 h 991856"/>
                <a:gd name="connsiteX22" fmla="*/ 2966017 w 3119143"/>
                <a:gd name="connsiteY22" fmla="*/ 728003 h 991856"/>
                <a:gd name="connsiteX23" fmla="*/ 2944144 w 3119143"/>
                <a:gd name="connsiteY23" fmla="*/ 870078 h 991856"/>
                <a:gd name="connsiteX24" fmla="*/ 2856642 w 3119143"/>
                <a:gd name="connsiteY24" fmla="*/ 991856 h 991856"/>
                <a:gd name="connsiteX25" fmla="*/ 2637890 w 3119143"/>
                <a:gd name="connsiteY25" fmla="*/ 910671 h 991856"/>
                <a:gd name="connsiteX26" fmla="*/ 2594141 w 3119143"/>
                <a:gd name="connsiteY26" fmla="*/ 788891 h 991856"/>
                <a:gd name="connsiteX27" fmla="*/ 2572265 w 3119143"/>
                <a:gd name="connsiteY27" fmla="*/ 728003 h 991856"/>
                <a:gd name="connsiteX28" fmla="*/ 2549504 w 3119143"/>
                <a:gd name="connsiteY28" fmla="*/ 550577 h 991856"/>
                <a:gd name="connsiteX29" fmla="*/ 2548236 w 3119143"/>
                <a:gd name="connsiteY29" fmla="*/ 545335 h 991856"/>
                <a:gd name="connsiteX30" fmla="*/ 748906 w 3119143"/>
                <a:gd name="connsiteY30" fmla="*/ 545335 h 991856"/>
                <a:gd name="connsiteX31" fmla="*/ 744028 w 3119143"/>
                <a:gd name="connsiteY31" fmla="*/ 561860 h 991856"/>
                <a:gd name="connsiteX32" fmla="*/ 699961 w 3119143"/>
                <a:gd name="connsiteY32" fmla="*/ 627961 h 991856"/>
                <a:gd name="connsiteX33" fmla="*/ 688944 w 3119143"/>
                <a:gd name="connsiteY33" fmla="*/ 661012 h 991856"/>
                <a:gd name="connsiteX34" fmla="*/ 666910 w 3119143"/>
                <a:gd name="connsiteY34" fmla="*/ 738130 h 991856"/>
                <a:gd name="connsiteX35" fmla="*/ 644877 w 3119143"/>
                <a:gd name="connsiteY35" fmla="*/ 771181 h 991856"/>
                <a:gd name="connsiteX36" fmla="*/ 633860 w 3119143"/>
                <a:gd name="connsiteY36" fmla="*/ 804231 h 991856"/>
                <a:gd name="connsiteX37" fmla="*/ 567758 w 3119143"/>
                <a:gd name="connsiteY37" fmla="*/ 826265 h 991856"/>
                <a:gd name="connsiteX38" fmla="*/ 468607 w 3119143"/>
                <a:gd name="connsiteY38" fmla="*/ 815248 h 991856"/>
                <a:gd name="connsiteX39" fmla="*/ 435556 w 3119143"/>
                <a:gd name="connsiteY39" fmla="*/ 804231 h 991856"/>
                <a:gd name="connsiteX40" fmla="*/ 402505 w 3119143"/>
                <a:gd name="connsiteY40" fmla="*/ 870332 h 991856"/>
                <a:gd name="connsiteX41" fmla="*/ 369455 w 3119143"/>
                <a:gd name="connsiteY41" fmla="*/ 881349 h 991856"/>
                <a:gd name="connsiteX42" fmla="*/ 259286 w 3119143"/>
                <a:gd name="connsiteY42" fmla="*/ 870332 h 991856"/>
                <a:gd name="connsiteX43" fmla="*/ 237252 w 3119143"/>
                <a:gd name="connsiteY43" fmla="*/ 837282 h 991856"/>
                <a:gd name="connsiteX44" fmla="*/ 215219 w 3119143"/>
                <a:gd name="connsiteY44" fmla="*/ 749147 h 991856"/>
                <a:gd name="connsiteX45" fmla="*/ 204202 w 3119143"/>
                <a:gd name="connsiteY45" fmla="*/ 716096 h 991856"/>
                <a:gd name="connsiteX46" fmla="*/ 193185 w 3119143"/>
                <a:gd name="connsiteY46" fmla="*/ 638978 h 991856"/>
                <a:gd name="connsiteX47" fmla="*/ 138101 w 3119143"/>
                <a:gd name="connsiteY47" fmla="*/ 583894 h 991856"/>
                <a:gd name="connsiteX48" fmla="*/ 71999 w 3119143"/>
                <a:gd name="connsiteY48" fmla="*/ 572877 h 991856"/>
                <a:gd name="connsiteX49" fmla="*/ 5898 w 3119143"/>
                <a:gd name="connsiteY49" fmla="*/ 528810 h 991856"/>
                <a:gd name="connsiteX50" fmla="*/ 16915 w 3119143"/>
                <a:gd name="connsiteY50" fmla="*/ 374573 h 991856"/>
                <a:gd name="connsiteX51" fmla="*/ 105050 w 3119143"/>
                <a:gd name="connsiteY51" fmla="*/ 275422 h 991856"/>
                <a:gd name="connsiteX52" fmla="*/ 138101 w 3119143"/>
                <a:gd name="connsiteY52" fmla="*/ 253388 h 991856"/>
                <a:gd name="connsiteX53" fmla="*/ 292337 w 3119143"/>
                <a:gd name="connsiteY53" fmla="*/ 275422 h 991856"/>
                <a:gd name="connsiteX54" fmla="*/ 314371 w 3119143"/>
                <a:gd name="connsiteY54" fmla="*/ 242371 h 991856"/>
                <a:gd name="connsiteX55" fmla="*/ 292337 w 3119143"/>
                <a:gd name="connsiteY55" fmla="*/ 176270 h 991856"/>
                <a:gd name="connsiteX56" fmla="*/ 303354 w 3119143"/>
                <a:gd name="connsiteY56" fmla="*/ 77118 h 991856"/>
                <a:gd name="connsiteX57" fmla="*/ 314371 w 3119143"/>
                <a:gd name="connsiteY57" fmla="*/ 33050 h 991856"/>
                <a:gd name="connsiteX58" fmla="*/ 347421 w 3119143"/>
                <a:gd name="connsiteY58" fmla="*/ 0 h 99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119143" h="991856">
                  <a:moveTo>
                    <a:pt x="347421" y="0"/>
                  </a:moveTo>
                  <a:cubicBezTo>
                    <a:pt x="380472" y="3672"/>
                    <a:pt x="413965" y="4495"/>
                    <a:pt x="446573" y="11017"/>
                  </a:cubicBezTo>
                  <a:cubicBezTo>
                    <a:pt x="469347" y="15572"/>
                    <a:pt x="490640" y="25706"/>
                    <a:pt x="512674" y="33050"/>
                  </a:cubicBezTo>
                  <a:lnTo>
                    <a:pt x="545725" y="44067"/>
                  </a:lnTo>
                  <a:cubicBezTo>
                    <a:pt x="572140" y="123313"/>
                    <a:pt x="540092" y="24351"/>
                    <a:pt x="567758" y="121185"/>
                  </a:cubicBezTo>
                  <a:cubicBezTo>
                    <a:pt x="570948" y="132351"/>
                    <a:pt x="573135" y="144084"/>
                    <a:pt x="578775" y="154236"/>
                  </a:cubicBezTo>
                  <a:cubicBezTo>
                    <a:pt x="591636" y="177385"/>
                    <a:pt x="608154" y="198303"/>
                    <a:pt x="622843" y="220337"/>
                  </a:cubicBezTo>
                  <a:cubicBezTo>
                    <a:pt x="630188" y="231354"/>
                    <a:pt x="633860" y="246043"/>
                    <a:pt x="644877" y="253388"/>
                  </a:cubicBezTo>
                  <a:cubicBezTo>
                    <a:pt x="726934" y="308094"/>
                    <a:pt x="626152" y="237784"/>
                    <a:pt x="710978" y="308472"/>
                  </a:cubicBezTo>
                  <a:cubicBezTo>
                    <a:pt x="721150" y="316948"/>
                    <a:pt x="733856" y="322030"/>
                    <a:pt x="744028" y="330506"/>
                  </a:cubicBezTo>
                  <a:lnTo>
                    <a:pt x="749634" y="336015"/>
                  </a:lnTo>
                  <a:lnTo>
                    <a:pt x="2588841" y="336015"/>
                  </a:lnTo>
                  <a:lnTo>
                    <a:pt x="2616016" y="322073"/>
                  </a:lnTo>
                  <a:cubicBezTo>
                    <a:pt x="2639782" y="303698"/>
                    <a:pt x="2661836" y="283235"/>
                    <a:pt x="2681641" y="261185"/>
                  </a:cubicBezTo>
                  <a:cubicBezTo>
                    <a:pt x="2698473" y="242445"/>
                    <a:pt x="2705605" y="216358"/>
                    <a:pt x="2725391" y="200295"/>
                  </a:cubicBezTo>
                  <a:cubicBezTo>
                    <a:pt x="2817966" y="125138"/>
                    <a:pt x="2832134" y="126689"/>
                    <a:pt x="2922268" y="98813"/>
                  </a:cubicBezTo>
                  <a:cubicBezTo>
                    <a:pt x="2958726" y="105578"/>
                    <a:pt x="3002294" y="97930"/>
                    <a:pt x="3031643" y="119110"/>
                  </a:cubicBezTo>
                  <a:cubicBezTo>
                    <a:pt x="3073149" y="149062"/>
                    <a:pt x="3119143" y="240888"/>
                    <a:pt x="3119143" y="240888"/>
                  </a:cubicBezTo>
                  <a:cubicBezTo>
                    <a:pt x="3101352" y="290415"/>
                    <a:pt x="3095928" y="323318"/>
                    <a:pt x="3053519" y="362666"/>
                  </a:cubicBezTo>
                  <a:cubicBezTo>
                    <a:pt x="3034928" y="379916"/>
                    <a:pt x="3009768" y="389728"/>
                    <a:pt x="2987893" y="403260"/>
                  </a:cubicBezTo>
                  <a:lnTo>
                    <a:pt x="2944144" y="525038"/>
                  </a:lnTo>
                  <a:lnTo>
                    <a:pt x="2922268" y="585928"/>
                  </a:lnTo>
                  <a:cubicBezTo>
                    <a:pt x="2932588" y="614648"/>
                    <a:pt x="2966017" y="702507"/>
                    <a:pt x="2966017" y="728003"/>
                  </a:cubicBezTo>
                  <a:cubicBezTo>
                    <a:pt x="2966017" y="775842"/>
                    <a:pt x="2962654" y="825428"/>
                    <a:pt x="2944144" y="870078"/>
                  </a:cubicBezTo>
                  <a:cubicBezTo>
                    <a:pt x="2925269" y="915612"/>
                    <a:pt x="2856642" y="991856"/>
                    <a:pt x="2856642" y="991856"/>
                  </a:cubicBezTo>
                  <a:cubicBezTo>
                    <a:pt x="2715823" y="975524"/>
                    <a:pt x="2687298" y="1013816"/>
                    <a:pt x="2637890" y="910671"/>
                  </a:cubicBezTo>
                  <a:cubicBezTo>
                    <a:pt x="2619159" y="871570"/>
                    <a:pt x="2608723" y="829485"/>
                    <a:pt x="2594141" y="788891"/>
                  </a:cubicBezTo>
                  <a:lnTo>
                    <a:pt x="2572265" y="728003"/>
                  </a:lnTo>
                  <a:cubicBezTo>
                    <a:pt x="2563835" y="634140"/>
                    <a:pt x="2556088" y="582132"/>
                    <a:pt x="2549504" y="550577"/>
                  </a:cubicBezTo>
                  <a:lnTo>
                    <a:pt x="2548236" y="545335"/>
                  </a:lnTo>
                  <a:lnTo>
                    <a:pt x="748906" y="545335"/>
                  </a:lnTo>
                  <a:lnTo>
                    <a:pt x="744028" y="561860"/>
                  </a:lnTo>
                  <a:cubicBezTo>
                    <a:pt x="733070" y="585968"/>
                    <a:pt x="699961" y="627961"/>
                    <a:pt x="699961" y="627961"/>
                  </a:cubicBezTo>
                  <a:cubicBezTo>
                    <a:pt x="696289" y="638978"/>
                    <a:pt x="692134" y="649846"/>
                    <a:pt x="688944" y="661012"/>
                  </a:cubicBezTo>
                  <a:cubicBezTo>
                    <a:pt x="684237" y="677485"/>
                    <a:pt x="675715" y="720520"/>
                    <a:pt x="666910" y="738130"/>
                  </a:cubicBezTo>
                  <a:cubicBezTo>
                    <a:pt x="660989" y="749973"/>
                    <a:pt x="650798" y="759338"/>
                    <a:pt x="644877" y="771181"/>
                  </a:cubicBezTo>
                  <a:cubicBezTo>
                    <a:pt x="639684" y="781568"/>
                    <a:pt x="643310" y="797481"/>
                    <a:pt x="633860" y="804231"/>
                  </a:cubicBezTo>
                  <a:cubicBezTo>
                    <a:pt x="614960" y="817731"/>
                    <a:pt x="567758" y="826265"/>
                    <a:pt x="567758" y="826265"/>
                  </a:cubicBezTo>
                  <a:cubicBezTo>
                    <a:pt x="534708" y="822593"/>
                    <a:pt x="501408" y="820715"/>
                    <a:pt x="468607" y="815248"/>
                  </a:cubicBezTo>
                  <a:cubicBezTo>
                    <a:pt x="457152" y="813339"/>
                    <a:pt x="446338" y="799918"/>
                    <a:pt x="435556" y="804231"/>
                  </a:cubicBezTo>
                  <a:cubicBezTo>
                    <a:pt x="401502" y="817853"/>
                    <a:pt x="422602" y="850235"/>
                    <a:pt x="402505" y="870332"/>
                  </a:cubicBezTo>
                  <a:cubicBezTo>
                    <a:pt x="394294" y="878543"/>
                    <a:pt x="380472" y="877677"/>
                    <a:pt x="369455" y="881349"/>
                  </a:cubicBezTo>
                  <a:cubicBezTo>
                    <a:pt x="332732" y="877677"/>
                    <a:pt x="294298" y="882003"/>
                    <a:pt x="259286" y="870332"/>
                  </a:cubicBezTo>
                  <a:cubicBezTo>
                    <a:pt x="246725" y="866145"/>
                    <a:pt x="243173" y="849125"/>
                    <a:pt x="237252" y="837282"/>
                  </a:cubicBezTo>
                  <a:cubicBezTo>
                    <a:pt x="224663" y="812105"/>
                    <a:pt x="221502" y="774279"/>
                    <a:pt x="215219" y="749147"/>
                  </a:cubicBezTo>
                  <a:cubicBezTo>
                    <a:pt x="212402" y="737881"/>
                    <a:pt x="207874" y="727113"/>
                    <a:pt x="204202" y="716096"/>
                  </a:cubicBezTo>
                  <a:cubicBezTo>
                    <a:pt x="200530" y="690390"/>
                    <a:pt x="200647" y="663850"/>
                    <a:pt x="193185" y="638978"/>
                  </a:cubicBezTo>
                  <a:cubicBezTo>
                    <a:pt x="186657" y="617218"/>
                    <a:pt x="159317" y="590966"/>
                    <a:pt x="138101" y="583894"/>
                  </a:cubicBezTo>
                  <a:cubicBezTo>
                    <a:pt x="116909" y="576830"/>
                    <a:pt x="94033" y="576549"/>
                    <a:pt x="71999" y="572877"/>
                  </a:cubicBezTo>
                  <a:cubicBezTo>
                    <a:pt x="48923" y="565185"/>
                    <a:pt x="13949" y="559000"/>
                    <a:pt x="5898" y="528810"/>
                  </a:cubicBezTo>
                  <a:cubicBezTo>
                    <a:pt x="-5496" y="486083"/>
                    <a:pt x="390" y="416804"/>
                    <a:pt x="16915" y="374573"/>
                  </a:cubicBezTo>
                  <a:cubicBezTo>
                    <a:pt x="33440" y="332342"/>
                    <a:pt x="39132" y="297393"/>
                    <a:pt x="105050" y="275422"/>
                  </a:cubicBezTo>
                  <a:cubicBezTo>
                    <a:pt x="116067" y="268077"/>
                    <a:pt x="124894" y="254331"/>
                    <a:pt x="138101" y="253388"/>
                  </a:cubicBezTo>
                  <a:cubicBezTo>
                    <a:pt x="217608" y="247709"/>
                    <a:pt x="236050" y="256660"/>
                    <a:pt x="292337" y="275422"/>
                  </a:cubicBezTo>
                  <a:cubicBezTo>
                    <a:pt x="299682" y="264405"/>
                    <a:pt x="314371" y="255612"/>
                    <a:pt x="314371" y="242371"/>
                  </a:cubicBezTo>
                  <a:cubicBezTo>
                    <a:pt x="314371" y="219145"/>
                    <a:pt x="292337" y="176270"/>
                    <a:pt x="292337" y="176270"/>
                  </a:cubicBezTo>
                  <a:cubicBezTo>
                    <a:pt x="296009" y="143219"/>
                    <a:pt x="298297" y="109985"/>
                    <a:pt x="303354" y="77118"/>
                  </a:cubicBezTo>
                  <a:cubicBezTo>
                    <a:pt x="305656" y="62153"/>
                    <a:pt x="306859" y="46196"/>
                    <a:pt x="314371" y="33050"/>
                  </a:cubicBezTo>
                  <a:cubicBezTo>
                    <a:pt x="322101" y="19523"/>
                    <a:pt x="336404" y="11017"/>
                    <a:pt x="34742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0" name="Freeform: Shape 23">
              <a:extLst>
                <a:ext uri="{FF2B5EF4-FFF2-40B4-BE49-F238E27FC236}">
                  <a16:creationId xmlns:a16="http://schemas.microsoft.com/office/drawing/2014/main" id="{E8956F67-4D35-B244-BB4F-07E48887C780}"/>
                </a:ext>
              </a:extLst>
            </p:cNvPr>
            <p:cNvSpPr/>
            <p:nvPr/>
          </p:nvSpPr>
          <p:spPr>
            <a:xfrm rot="19716989">
              <a:off x="2738001" y="4639168"/>
              <a:ext cx="3119143" cy="991856"/>
            </a:xfrm>
            <a:custGeom>
              <a:avLst/>
              <a:gdLst>
                <a:gd name="connsiteX0" fmla="*/ 347421 w 3119143"/>
                <a:gd name="connsiteY0" fmla="*/ 0 h 991856"/>
                <a:gd name="connsiteX1" fmla="*/ 446573 w 3119143"/>
                <a:gd name="connsiteY1" fmla="*/ 11017 h 991856"/>
                <a:gd name="connsiteX2" fmla="*/ 512674 w 3119143"/>
                <a:gd name="connsiteY2" fmla="*/ 33050 h 991856"/>
                <a:gd name="connsiteX3" fmla="*/ 545725 w 3119143"/>
                <a:gd name="connsiteY3" fmla="*/ 44067 h 991856"/>
                <a:gd name="connsiteX4" fmla="*/ 567758 w 3119143"/>
                <a:gd name="connsiteY4" fmla="*/ 121185 h 991856"/>
                <a:gd name="connsiteX5" fmla="*/ 578775 w 3119143"/>
                <a:gd name="connsiteY5" fmla="*/ 154236 h 991856"/>
                <a:gd name="connsiteX6" fmla="*/ 622843 w 3119143"/>
                <a:gd name="connsiteY6" fmla="*/ 220337 h 991856"/>
                <a:gd name="connsiteX7" fmla="*/ 644877 w 3119143"/>
                <a:gd name="connsiteY7" fmla="*/ 253388 h 991856"/>
                <a:gd name="connsiteX8" fmla="*/ 710978 w 3119143"/>
                <a:gd name="connsiteY8" fmla="*/ 308472 h 991856"/>
                <a:gd name="connsiteX9" fmla="*/ 744028 w 3119143"/>
                <a:gd name="connsiteY9" fmla="*/ 330506 h 991856"/>
                <a:gd name="connsiteX10" fmla="*/ 749634 w 3119143"/>
                <a:gd name="connsiteY10" fmla="*/ 336015 h 991856"/>
                <a:gd name="connsiteX11" fmla="*/ 2588841 w 3119143"/>
                <a:gd name="connsiteY11" fmla="*/ 336015 h 991856"/>
                <a:gd name="connsiteX12" fmla="*/ 2616016 w 3119143"/>
                <a:gd name="connsiteY12" fmla="*/ 322073 h 991856"/>
                <a:gd name="connsiteX13" fmla="*/ 2681641 w 3119143"/>
                <a:gd name="connsiteY13" fmla="*/ 261185 h 991856"/>
                <a:gd name="connsiteX14" fmla="*/ 2725391 w 3119143"/>
                <a:gd name="connsiteY14" fmla="*/ 200295 h 991856"/>
                <a:gd name="connsiteX15" fmla="*/ 2922268 w 3119143"/>
                <a:gd name="connsiteY15" fmla="*/ 98813 h 991856"/>
                <a:gd name="connsiteX16" fmla="*/ 3031643 w 3119143"/>
                <a:gd name="connsiteY16" fmla="*/ 119110 h 991856"/>
                <a:gd name="connsiteX17" fmla="*/ 3119143 w 3119143"/>
                <a:gd name="connsiteY17" fmla="*/ 240888 h 991856"/>
                <a:gd name="connsiteX18" fmla="*/ 3053519 w 3119143"/>
                <a:gd name="connsiteY18" fmla="*/ 362666 h 991856"/>
                <a:gd name="connsiteX19" fmla="*/ 2987893 w 3119143"/>
                <a:gd name="connsiteY19" fmla="*/ 403260 h 991856"/>
                <a:gd name="connsiteX20" fmla="*/ 2944144 w 3119143"/>
                <a:gd name="connsiteY20" fmla="*/ 525038 h 991856"/>
                <a:gd name="connsiteX21" fmla="*/ 2922268 w 3119143"/>
                <a:gd name="connsiteY21" fmla="*/ 585928 h 991856"/>
                <a:gd name="connsiteX22" fmla="*/ 2966017 w 3119143"/>
                <a:gd name="connsiteY22" fmla="*/ 728003 h 991856"/>
                <a:gd name="connsiteX23" fmla="*/ 2944144 w 3119143"/>
                <a:gd name="connsiteY23" fmla="*/ 870078 h 991856"/>
                <a:gd name="connsiteX24" fmla="*/ 2856642 w 3119143"/>
                <a:gd name="connsiteY24" fmla="*/ 991856 h 991856"/>
                <a:gd name="connsiteX25" fmla="*/ 2637890 w 3119143"/>
                <a:gd name="connsiteY25" fmla="*/ 910671 h 991856"/>
                <a:gd name="connsiteX26" fmla="*/ 2594141 w 3119143"/>
                <a:gd name="connsiteY26" fmla="*/ 788891 h 991856"/>
                <a:gd name="connsiteX27" fmla="*/ 2572265 w 3119143"/>
                <a:gd name="connsiteY27" fmla="*/ 728003 h 991856"/>
                <a:gd name="connsiteX28" fmla="*/ 2549504 w 3119143"/>
                <a:gd name="connsiteY28" fmla="*/ 550577 h 991856"/>
                <a:gd name="connsiteX29" fmla="*/ 2548236 w 3119143"/>
                <a:gd name="connsiteY29" fmla="*/ 545335 h 991856"/>
                <a:gd name="connsiteX30" fmla="*/ 748906 w 3119143"/>
                <a:gd name="connsiteY30" fmla="*/ 545335 h 991856"/>
                <a:gd name="connsiteX31" fmla="*/ 744028 w 3119143"/>
                <a:gd name="connsiteY31" fmla="*/ 561860 h 991856"/>
                <a:gd name="connsiteX32" fmla="*/ 699961 w 3119143"/>
                <a:gd name="connsiteY32" fmla="*/ 627961 h 991856"/>
                <a:gd name="connsiteX33" fmla="*/ 688944 w 3119143"/>
                <a:gd name="connsiteY33" fmla="*/ 661012 h 991856"/>
                <a:gd name="connsiteX34" fmla="*/ 666910 w 3119143"/>
                <a:gd name="connsiteY34" fmla="*/ 738130 h 991856"/>
                <a:gd name="connsiteX35" fmla="*/ 644877 w 3119143"/>
                <a:gd name="connsiteY35" fmla="*/ 771181 h 991856"/>
                <a:gd name="connsiteX36" fmla="*/ 633860 w 3119143"/>
                <a:gd name="connsiteY36" fmla="*/ 804231 h 991856"/>
                <a:gd name="connsiteX37" fmla="*/ 567758 w 3119143"/>
                <a:gd name="connsiteY37" fmla="*/ 826265 h 991856"/>
                <a:gd name="connsiteX38" fmla="*/ 468607 w 3119143"/>
                <a:gd name="connsiteY38" fmla="*/ 815248 h 991856"/>
                <a:gd name="connsiteX39" fmla="*/ 435556 w 3119143"/>
                <a:gd name="connsiteY39" fmla="*/ 804231 h 991856"/>
                <a:gd name="connsiteX40" fmla="*/ 402505 w 3119143"/>
                <a:gd name="connsiteY40" fmla="*/ 870332 h 991856"/>
                <a:gd name="connsiteX41" fmla="*/ 369455 w 3119143"/>
                <a:gd name="connsiteY41" fmla="*/ 881349 h 991856"/>
                <a:gd name="connsiteX42" fmla="*/ 259286 w 3119143"/>
                <a:gd name="connsiteY42" fmla="*/ 870332 h 991856"/>
                <a:gd name="connsiteX43" fmla="*/ 237252 w 3119143"/>
                <a:gd name="connsiteY43" fmla="*/ 837282 h 991856"/>
                <a:gd name="connsiteX44" fmla="*/ 215219 w 3119143"/>
                <a:gd name="connsiteY44" fmla="*/ 749147 h 991856"/>
                <a:gd name="connsiteX45" fmla="*/ 204202 w 3119143"/>
                <a:gd name="connsiteY45" fmla="*/ 716096 h 991856"/>
                <a:gd name="connsiteX46" fmla="*/ 193185 w 3119143"/>
                <a:gd name="connsiteY46" fmla="*/ 638978 h 991856"/>
                <a:gd name="connsiteX47" fmla="*/ 138101 w 3119143"/>
                <a:gd name="connsiteY47" fmla="*/ 583894 h 991856"/>
                <a:gd name="connsiteX48" fmla="*/ 71999 w 3119143"/>
                <a:gd name="connsiteY48" fmla="*/ 572877 h 991856"/>
                <a:gd name="connsiteX49" fmla="*/ 5898 w 3119143"/>
                <a:gd name="connsiteY49" fmla="*/ 528810 h 991856"/>
                <a:gd name="connsiteX50" fmla="*/ 16915 w 3119143"/>
                <a:gd name="connsiteY50" fmla="*/ 374573 h 991856"/>
                <a:gd name="connsiteX51" fmla="*/ 105050 w 3119143"/>
                <a:gd name="connsiteY51" fmla="*/ 275422 h 991856"/>
                <a:gd name="connsiteX52" fmla="*/ 138101 w 3119143"/>
                <a:gd name="connsiteY52" fmla="*/ 253388 h 991856"/>
                <a:gd name="connsiteX53" fmla="*/ 292337 w 3119143"/>
                <a:gd name="connsiteY53" fmla="*/ 275422 h 991856"/>
                <a:gd name="connsiteX54" fmla="*/ 314371 w 3119143"/>
                <a:gd name="connsiteY54" fmla="*/ 242371 h 991856"/>
                <a:gd name="connsiteX55" fmla="*/ 292337 w 3119143"/>
                <a:gd name="connsiteY55" fmla="*/ 176270 h 991856"/>
                <a:gd name="connsiteX56" fmla="*/ 303354 w 3119143"/>
                <a:gd name="connsiteY56" fmla="*/ 77118 h 991856"/>
                <a:gd name="connsiteX57" fmla="*/ 314371 w 3119143"/>
                <a:gd name="connsiteY57" fmla="*/ 33050 h 991856"/>
                <a:gd name="connsiteX58" fmla="*/ 347421 w 3119143"/>
                <a:gd name="connsiteY58" fmla="*/ 0 h 99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119143" h="991856">
                  <a:moveTo>
                    <a:pt x="347421" y="0"/>
                  </a:moveTo>
                  <a:cubicBezTo>
                    <a:pt x="380472" y="3672"/>
                    <a:pt x="413965" y="4495"/>
                    <a:pt x="446573" y="11017"/>
                  </a:cubicBezTo>
                  <a:cubicBezTo>
                    <a:pt x="469347" y="15572"/>
                    <a:pt x="490640" y="25706"/>
                    <a:pt x="512674" y="33050"/>
                  </a:cubicBezTo>
                  <a:lnTo>
                    <a:pt x="545725" y="44067"/>
                  </a:lnTo>
                  <a:cubicBezTo>
                    <a:pt x="572140" y="123313"/>
                    <a:pt x="540092" y="24351"/>
                    <a:pt x="567758" y="121185"/>
                  </a:cubicBezTo>
                  <a:cubicBezTo>
                    <a:pt x="570948" y="132351"/>
                    <a:pt x="573135" y="144084"/>
                    <a:pt x="578775" y="154236"/>
                  </a:cubicBezTo>
                  <a:cubicBezTo>
                    <a:pt x="591636" y="177385"/>
                    <a:pt x="608154" y="198303"/>
                    <a:pt x="622843" y="220337"/>
                  </a:cubicBezTo>
                  <a:cubicBezTo>
                    <a:pt x="630188" y="231354"/>
                    <a:pt x="633860" y="246043"/>
                    <a:pt x="644877" y="253388"/>
                  </a:cubicBezTo>
                  <a:cubicBezTo>
                    <a:pt x="726934" y="308094"/>
                    <a:pt x="626152" y="237784"/>
                    <a:pt x="710978" y="308472"/>
                  </a:cubicBezTo>
                  <a:cubicBezTo>
                    <a:pt x="721150" y="316948"/>
                    <a:pt x="733856" y="322030"/>
                    <a:pt x="744028" y="330506"/>
                  </a:cubicBezTo>
                  <a:lnTo>
                    <a:pt x="749634" y="336015"/>
                  </a:lnTo>
                  <a:lnTo>
                    <a:pt x="2588841" y="336015"/>
                  </a:lnTo>
                  <a:lnTo>
                    <a:pt x="2616016" y="322073"/>
                  </a:lnTo>
                  <a:cubicBezTo>
                    <a:pt x="2639782" y="303698"/>
                    <a:pt x="2661836" y="283235"/>
                    <a:pt x="2681641" y="261185"/>
                  </a:cubicBezTo>
                  <a:cubicBezTo>
                    <a:pt x="2698473" y="242445"/>
                    <a:pt x="2705605" y="216358"/>
                    <a:pt x="2725391" y="200295"/>
                  </a:cubicBezTo>
                  <a:cubicBezTo>
                    <a:pt x="2817966" y="125138"/>
                    <a:pt x="2832134" y="126689"/>
                    <a:pt x="2922268" y="98813"/>
                  </a:cubicBezTo>
                  <a:cubicBezTo>
                    <a:pt x="2958726" y="105578"/>
                    <a:pt x="3002294" y="97930"/>
                    <a:pt x="3031643" y="119110"/>
                  </a:cubicBezTo>
                  <a:cubicBezTo>
                    <a:pt x="3073149" y="149062"/>
                    <a:pt x="3119143" y="240888"/>
                    <a:pt x="3119143" y="240888"/>
                  </a:cubicBezTo>
                  <a:cubicBezTo>
                    <a:pt x="3101352" y="290415"/>
                    <a:pt x="3095928" y="323318"/>
                    <a:pt x="3053519" y="362666"/>
                  </a:cubicBezTo>
                  <a:cubicBezTo>
                    <a:pt x="3034928" y="379916"/>
                    <a:pt x="3009768" y="389728"/>
                    <a:pt x="2987893" y="403260"/>
                  </a:cubicBezTo>
                  <a:lnTo>
                    <a:pt x="2944144" y="525038"/>
                  </a:lnTo>
                  <a:lnTo>
                    <a:pt x="2922268" y="585928"/>
                  </a:lnTo>
                  <a:cubicBezTo>
                    <a:pt x="2932588" y="614648"/>
                    <a:pt x="2966017" y="702507"/>
                    <a:pt x="2966017" y="728003"/>
                  </a:cubicBezTo>
                  <a:cubicBezTo>
                    <a:pt x="2966017" y="775842"/>
                    <a:pt x="2962654" y="825428"/>
                    <a:pt x="2944144" y="870078"/>
                  </a:cubicBezTo>
                  <a:cubicBezTo>
                    <a:pt x="2925269" y="915612"/>
                    <a:pt x="2856642" y="991856"/>
                    <a:pt x="2856642" y="991856"/>
                  </a:cubicBezTo>
                  <a:cubicBezTo>
                    <a:pt x="2715823" y="975524"/>
                    <a:pt x="2687298" y="1013816"/>
                    <a:pt x="2637890" y="910671"/>
                  </a:cubicBezTo>
                  <a:cubicBezTo>
                    <a:pt x="2619159" y="871570"/>
                    <a:pt x="2608723" y="829485"/>
                    <a:pt x="2594141" y="788891"/>
                  </a:cubicBezTo>
                  <a:lnTo>
                    <a:pt x="2572265" y="728003"/>
                  </a:lnTo>
                  <a:cubicBezTo>
                    <a:pt x="2563835" y="634140"/>
                    <a:pt x="2556088" y="582132"/>
                    <a:pt x="2549504" y="550577"/>
                  </a:cubicBezTo>
                  <a:lnTo>
                    <a:pt x="2548236" y="545335"/>
                  </a:lnTo>
                  <a:lnTo>
                    <a:pt x="748906" y="545335"/>
                  </a:lnTo>
                  <a:lnTo>
                    <a:pt x="744028" y="561860"/>
                  </a:lnTo>
                  <a:cubicBezTo>
                    <a:pt x="733070" y="585968"/>
                    <a:pt x="699961" y="627961"/>
                    <a:pt x="699961" y="627961"/>
                  </a:cubicBezTo>
                  <a:cubicBezTo>
                    <a:pt x="696289" y="638978"/>
                    <a:pt x="692134" y="649846"/>
                    <a:pt x="688944" y="661012"/>
                  </a:cubicBezTo>
                  <a:cubicBezTo>
                    <a:pt x="684237" y="677485"/>
                    <a:pt x="675715" y="720520"/>
                    <a:pt x="666910" y="738130"/>
                  </a:cubicBezTo>
                  <a:cubicBezTo>
                    <a:pt x="660989" y="749973"/>
                    <a:pt x="650798" y="759338"/>
                    <a:pt x="644877" y="771181"/>
                  </a:cubicBezTo>
                  <a:cubicBezTo>
                    <a:pt x="639684" y="781568"/>
                    <a:pt x="643310" y="797481"/>
                    <a:pt x="633860" y="804231"/>
                  </a:cubicBezTo>
                  <a:cubicBezTo>
                    <a:pt x="614960" y="817731"/>
                    <a:pt x="567758" y="826265"/>
                    <a:pt x="567758" y="826265"/>
                  </a:cubicBezTo>
                  <a:cubicBezTo>
                    <a:pt x="534708" y="822593"/>
                    <a:pt x="501408" y="820715"/>
                    <a:pt x="468607" y="815248"/>
                  </a:cubicBezTo>
                  <a:cubicBezTo>
                    <a:pt x="457152" y="813339"/>
                    <a:pt x="446338" y="799918"/>
                    <a:pt x="435556" y="804231"/>
                  </a:cubicBezTo>
                  <a:cubicBezTo>
                    <a:pt x="401502" y="817853"/>
                    <a:pt x="422602" y="850235"/>
                    <a:pt x="402505" y="870332"/>
                  </a:cubicBezTo>
                  <a:cubicBezTo>
                    <a:pt x="394294" y="878543"/>
                    <a:pt x="380472" y="877677"/>
                    <a:pt x="369455" y="881349"/>
                  </a:cubicBezTo>
                  <a:cubicBezTo>
                    <a:pt x="332732" y="877677"/>
                    <a:pt x="294298" y="882003"/>
                    <a:pt x="259286" y="870332"/>
                  </a:cubicBezTo>
                  <a:cubicBezTo>
                    <a:pt x="246725" y="866145"/>
                    <a:pt x="243173" y="849125"/>
                    <a:pt x="237252" y="837282"/>
                  </a:cubicBezTo>
                  <a:cubicBezTo>
                    <a:pt x="224663" y="812105"/>
                    <a:pt x="221502" y="774279"/>
                    <a:pt x="215219" y="749147"/>
                  </a:cubicBezTo>
                  <a:cubicBezTo>
                    <a:pt x="212402" y="737881"/>
                    <a:pt x="207874" y="727113"/>
                    <a:pt x="204202" y="716096"/>
                  </a:cubicBezTo>
                  <a:cubicBezTo>
                    <a:pt x="200530" y="690390"/>
                    <a:pt x="200647" y="663850"/>
                    <a:pt x="193185" y="638978"/>
                  </a:cubicBezTo>
                  <a:cubicBezTo>
                    <a:pt x="186657" y="617218"/>
                    <a:pt x="159317" y="590966"/>
                    <a:pt x="138101" y="583894"/>
                  </a:cubicBezTo>
                  <a:cubicBezTo>
                    <a:pt x="116909" y="576830"/>
                    <a:pt x="94033" y="576549"/>
                    <a:pt x="71999" y="572877"/>
                  </a:cubicBezTo>
                  <a:cubicBezTo>
                    <a:pt x="48923" y="565185"/>
                    <a:pt x="13949" y="559000"/>
                    <a:pt x="5898" y="528810"/>
                  </a:cubicBezTo>
                  <a:cubicBezTo>
                    <a:pt x="-5496" y="486083"/>
                    <a:pt x="390" y="416804"/>
                    <a:pt x="16915" y="374573"/>
                  </a:cubicBezTo>
                  <a:cubicBezTo>
                    <a:pt x="33440" y="332342"/>
                    <a:pt x="39132" y="297393"/>
                    <a:pt x="105050" y="275422"/>
                  </a:cubicBezTo>
                  <a:cubicBezTo>
                    <a:pt x="116067" y="268077"/>
                    <a:pt x="124894" y="254331"/>
                    <a:pt x="138101" y="253388"/>
                  </a:cubicBezTo>
                  <a:cubicBezTo>
                    <a:pt x="217608" y="247709"/>
                    <a:pt x="236050" y="256660"/>
                    <a:pt x="292337" y="275422"/>
                  </a:cubicBezTo>
                  <a:cubicBezTo>
                    <a:pt x="299682" y="264405"/>
                    <a:pt x="314371" y="255612"/>
                    <a:pt x="314371" y="242371"/>
                  </a:cubicBezTo>
                  <a:cubicBezTo>
                    <a:pt x="314371" y="219145"/>
                    <a:pt x="292337" y="176270"/>
                    <a:pt x="292337" y="176270"/>
                  </a:cubicBezTo>
                  <a:cubicBezTo>
                    <a:pt x="296009" y="143219"/>
                    <a:pt x="298297" y="109985"/>
                    <a:pt x="303354" y="77118"/>
                  </a:cubicBezTo>
                  <a:cubicBezTo>
                    <a:pt x="305656" y="62153"/>
                    <a:pt x="306859" y="46196"/>
                    <a:pt x="314371" y="33050"/>
                  </a:cubicBezTo>
                  <a:cubicBezTo>
                    <a:pt x="322101" y="19523"/>
                    <a:pt x="336404" y="11017"/>
                    <a:pt x="34742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1" name="Freeform: Shape 24">
              <a:extLst>
                <a:ext uri="{FF2B5EF4-FFF2-40B4-BE49-F238E27FC236}">
                  <a16:creationId xmlns:a16="http://schemas.microsoft.com/office/drawing/2014/main" id="{871AD928-BC5C-4245-B83B-EE4A0EC2606B}"/>
                </a:ext>
              </a:extLst>
            </p:cNvPr>
            <p:cNvSpPr/>
            <p:nvPr/>
          </p:nvSpPr>
          <p:spPr>
            <a:xfrm>
              <a:off x="5638727" y="3549057"/>
              <a:ext cx="3119143" cy="991856"/>
            </a:xfrm>
            <a:custGeom>
              <a:avLst/>
              <a:gdLst>
                <a:gd name="connsiteX0" fmla="*/ 347421 w 3119143"/>
                <a:gd name="connsiteY0" fmla="*/ 0 h 991856"/>
                <a:gd name="connsiteX1" fmla="*/ 446573 w 3119143"/>
                <a:gd name="connsiteY1" fmla="*/ 11017 h 991856"/>
                <a:gd name="connsiteX2" fmla="*/ 512674 w 3119143"/>
                <a:gd name="connsiteY2" fmla="*/ 33050 h 991856"/>
                <a:gd name="connsiteX3" fmla="*/ 545725 w 3119143"/>
                <a:gd name="connsiteY3" fmla="*/ 44067 h 991856"/>
                <a:gd name="connsiteX4" fmla="*/ 567758 w 3119143"/>
                <a:gd name="connsiteY4" fmla="*/ 121185 h 991856"/>
                <a:gd name="connsiteX5" fmla="*/ 578775 w 3119143"/>
                <a:gd name="connsiteY5" fmla="*/ 154236 h 991856"/>
                <a:gd name="connsiteX6" fmla="*/ 622843 w 3119143"/>
                <a:gd name="connsiteY6" fmla="*/ 220337 h 991856"/>
                <a:gd name="connsiteX7" fmla="*/ 644877 w 3119143"/>
                <a:gd name="connsiteY7" fmla="*/ 253388 h 991856"/>
                <a:gd name="connsiteX8" fmla="*/ 710978 w 3119143"/>
                <a:gd name="connsiteY8" fmla="*/ 308472 h 991856"/>
                <a:gd name="connsiteX9" fmla="*/ 744028 w 3119143"/>
                <a:gd name="connsiteY9" fmla="*/ 330506 h 991856"/>
                <a:gd name="connsiteX10" fmla="*/ 749634 w 3119143"/>
                <a:gd name="connsiteY10" fmla="*/ 336015 h 991856"/>
                <a:gd name="connsiteX11" fmla="*/ 2588841 w 3119143"/>
                <a:gd name="connsiteY11" fmla="*/ 336015 h 991856"/>
                <a:gd name="connsiteX12" fmla="*/ 2616016 w 3119143"/>
                <a:gd name="connsiteY12" fmla="*/ 322073 h 991856"/>
                <a:gd name="connsiteX13" fmla="*/ 2681641 w 3119143"/>
                <a:gd name="connsiteY13" fmla="*/ 261185 h 991856"/>
                <a:gd name="connsiteX14" fmla="*/ 2725391 w 3119143"/>
                <a:gd name="connsiteY14" fmla="*/ 200295 h 991856"/>
                <a:gd name="connsiteX15" fmla="*/ 2922268 w 3119143"/>
                <a:gd name="connsiteY15" fmla="*/ 98813 h 991856"/>
                <a:gd name="connsiteX16" fmla="*/ 3031643 w 3119143"/>
                <a:gd name="connsiteY16" fmla="*/ 119110 h 991856"/>
                <a:gd name="connsiteX17" fmla="*/ 3119143 w 3119143"/>
                <a:gd name="connsiteY17" fmla="*/ 240888 h 991856"/>
                <a:gd name="connsiteX18" fmla="*/ 3053519 w 3119143"/>
                <a:gd name="connsiteY18" fmla="*/ 362666 h 991856"/>
                <a:gd name="connsiteX19" fmla="*/ 2987893 w 3119143"/>
                <a:gd name="connsiteY19" fmla="*/ 403260 h 991856"/>
                <a:gd name="connsiteX20" fmla="*/ 2944144 w 3119143"/>
                <a:gd name="connsiteY20" fmla="*/ 525038 h 991856"/>
                <a:gd name="connsiteX21" fmla="*/ 2922268 w 3119143"/>
                <a:gd name="connsiteY21" fmla="*/ 585928 h 991856"/>
                <a:gd name="connsiteX22" fmla="*/ 2966017 w 3119143"/>
                <a:gd name="connsiteY22" fmla="*/ 728003 h 991856"/>
                <a:gd name="connsiteX23" fmla="*/ 2944144 w 3119143"/>
                <a:gd name="connsiteY23" fmla="*/ 870078 h 991856"/>
                <a:gd name="connsiteX24" fmla="*/ 2856642 w 3119143"/>
                <a:gd name="connsiteY24" fmla="*/ 991856 h 991856"/>
                <a:gd name="connsiteX25" fmla="*/ 2637890 w 3119143"/>
                <a:gd name="connsiteY25" fmla="*/ 910671 h 991856"/>
                <a:gd name="connsiteX26" fmla="*/ 2594141 w 3119143"/>
                <a:gd name="connsiteY26" fmla="*/ 788891 h 991856"/>
                <a:gd name="connsiteX27" fmla="*/ 2572265 w 3119143"/>
                <a:gd name="connsiteY27" fmla="*/ 728003 h 991856"/>
                <a:gd name="connsiteX28" fmla="*/ 2549504 w 3119143"/>
                <a:gd name="connsiteY28" fmla="*/ 550577 h 991856"/>
                <a:gd name="connsiteX29" fmla="*/ 2548236 w 3119143"/>
                <a:gd name="connsiteY29" fmla="*/ 545335 h 991856"/>
                <a:gd name="connsiteX30" fmla="*/ 748906 w 3119143"/>
                <a:gd name="connsiteY30" fmla="*/ 545335 h 991856"/>
                <a:gd name="connsiteX31" fmla="*/ 744028 w 3119143"/>
                <a:gd name="connsiteY31" fmla="*/ 561860 h 991856"/>
                <a:gd name="connsiteX32" fmla="*/ 699961 w 3119143"/>
                <a:gd name="connsiteY32" fmla="*/ 627961 h 991856"/>
                <a:gd name="connsiteX33" fmla="*/ 688944 w 3119143"/>
                <a:gd name="connsiteY33" fmla="*/ 661012 h 991856"/>
                <a:gd name="connsiteX34" fmla="*/ 666910 w 3119143"/>
                <a:gd name="connsiteY34" fmla="*/ 738130 h 991856"/>
                <a:gd name="connsiteX35" fmla="*/ 644877 w 3119143"/>
                <a:gd name="connsiteY35" fmla="*/ 771181 h 991856"/>
                <a:gd name="connsiteX36" fmla="*/ 633860 w 3119143"/>
                <a:gd name="connsiteY36" fmla="*/ 804231 h 991856"/>
                <a:gd name="connsiteX37" fmla="*/ 567758 w 3119143"/>
                <a:gd name="connsiteY37" fmla="*/ 826265 h 991856"/>
                <a:gd name="connsiteX38" fmla="*/ 468607 w 3119143"/>
                <a:gd name="connsiteY38" fmla="*/ 815248 h 991856"/>
                <a:gd name="connsiteX39" fmla="*/ 435556 w 3119143"/>
                <a:gd name="connsiteY39" fmla="*/ 804231 h 991856"/>
                <a:gd name="connsiteX40" fmla="*/ 402505 w 3119143"/>
                <a:gd name="connsiteY40" fmla="*/ 870332 h 991856"/>
                <a:gd name="connsiteX41" fmla="*/ 369455 w 3119143"/>
                <a:gd name="connsiteY41" fmla="*/ 881349 h 991856"/>
                <a:gd name="connsiteX42" fmla="*/ 259286 w 3119143"/>
                <a:gd name="connsiteY42" fmla="*/ 870332 h 991856"/>
                <a:gd name="connsiteX43" fmla="*/ 237252 w 3119143"/>
                <a:gd name="connsiteY43" fmla="*/ 837282 h 991856"/>
                <a:gd name="connsiteX44" fmla="*/ 215219 w 3119143"/>
                <a:gd name="connsiteY44" fmla="*/ 749147 h 991856"/>
                <a:gd name="connsiteX45" fmla="*/ 204202 w 3119143"/>
                <a:gd name="connsiteY45" fmla="*/ 716096 h 991856"/>
                <a:gd name="connsiteX46" fmla="*/ 193185 w 3119143"/>
                <a:gd name="connsiteY46" fmla="*/ 638978 h 991856"/>
                <a:gd name="connsiteX47" fmla="*/ 138101 w 3119143"/>
                <a:gd name="connsiteY47" fmla="*/ 583894 h 991856"/>
                <a:gd name="connsiteX48" fmla="*/ 71999 w 3119143"/>
                <a:gd name="connsiteY48" fmla="*/ 572877 h 991856"/>
                <a:gd name="connsiteX49" fmla="*/ 5898 w 3119143"/>
                <a:gd name="connsiteY49" fmla="*/ 528810 h 991856"/>
                <a:gd name="connsiteX50" fmla="*/ 16915 w 3119143"/>
                <a:gd name="connsiteY50" fmla="*/ 374573 h 991856"/>
                <a:gd name="connsiteX51" fmla="*/ 105050 w 3119143"/>
                <a:gd name="connsiteY51" fmla="*/ 275422 h 991856"/>
                <a:gd name="connsiteX52" fmla="*/ 138101 w 3119143"/>
                <a:gd name="connsiteY52" fmla="*/ 253388 h 991856"/>
                <a:gd name="connsiteX53" fmla="*/ 292337 w 3119143"/>
                <a:gd name="connsiteY53" fmla="*/ 275422 h 991856"/>
                <a:gd name="connsiteX54" fmla="*/ 314371 w 3119143"/>
                <a:gd name="connsiteY54" fmla="*/ 242371 h 991856"/>
                <a:gd name="connsiteX55" fmla="*/ 292337 w 3119143"/>
                <a:gd name="connsiteY55" fmla="*/ 176270 h 991856"/>
                <a:gd name="connsiteX56" fmla="*/ 303354 w 3119143"/>
                <a:gd name="connsiteY56" fmla="*/ 77118 h 991856"/>
                <a:gd name="connsiteX57" fmla="*/ 314371 w 3119143"/>
                <a:gd name="connsiteY57" fmla="*/ 33050 h 991856"/>
                <a:gd name="connsiteX58" fmla="*/ 347421 w 3119143"/>
                <a:gd name="connsiteY58" fmla="*/ 0 h 99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119143" h="991856">
                  <a:moveTo>
                    <a:pt x="347421" y="0"/>
                  </a:moveTo>
                  <a:cubicBezTo>
                    <a:pt x="380472" y="3672"/>
                    <a:pt x="413965" y="4495"/>
                    <a:pt x="446573" y="11017"/>
                  </a:cubicBezTo>
                  <a:cubicBezTo>
                    <a:pt x="469347" y="15572"/>
                    <a:pt x="490640" y="25706"/>
                    <a:pt x="512674" y="33050"/>
                  </a:cubicBezTo>
                  <a:lnTo>
                    <a:pt x="545725" y="44067"/>
                  </a:lnTo>
                  <a:cubicBezTo>
                    <a:pt x="572140" y="123313"/>
                    <a:pt x="540092" y="24351"/>
                    <a:pt x="567758" y="121185"/>
                  </a:cubicBezTo>
                  <a:cubicBezTo>
                    <a:pt x="570948" y="132351"/>
                    <a:pt x="573135" y="144084"/>
                    <a:pt x="578775" y="154236"/>
                  </a:cubicBezTo>
                  <a:cubicBezTo>
                    <a:pt x="591636" y="177385"/>
                    <a:pt x="608154" y="198303"/>
                    <a:pt x="622843" y="220337"/>
                  </a:cubicBezTo>
                  <a:cubicBezTo>
                    <a:pt x="630188" y="231354"/>
                    <a:pt x="633860" y="246043"/>
                    <a:pt x="644877" y="253388"/>
                  </a:cubicBezTo>
                  <a:cubicBezTo>
                    <a:pt x="726934" y="308094"/>
                    <a:pt x="626152" y="237784"/>
                    <a:pt x="710978" y="308472"/>
                  </a:cubicBezTo>
                  <a:cubicBezTo>
                    <a:pt x="721150" y="316948"/>
                    <a:pt x="733856" y="322030"/>
                    <a:pt x="744028" y="330506"/>
                  </a:cubicBezTo>
                  <a:lnTo>
                    <a:pt x="749634" y="336015"/>
                  </a:lnTo>
                  <a:lnTo>
                    <a:pt x="2588841" y="336015"/>
                  </a:lnTo>
                  <a:lnTo>
                    <a:pt x="2616016" y="322073"/>
                  </a:lnTo>
                  <a:cubicBezTo>
                    <a:pt x="2639782" y="303698"/>
                    <a:pt x="2661836" y="283235"/>
                    <a:pt x="2681641" y="261185"/>
                  </a:cubicBezTo>
                  <a:cubicBezTo>
                    <a:pt x="2698473" y="242445"/>
                    <a:pt x="2705605" y="216358"/>
                    <a:pt x="2725391" y="200295"/>
                  </a:cubicBezTo>
                  <a:cubicBezTo>
                    <a:pt x="2817966" y="125138"/>
                    <a:pt x="2832134" y="126689"/>
                    <a:pt x="2922268" y="98813"/>
                  </a:cubicBezTo>
                  <a:cubicBezTo>
                    <a:pt x="2958726" y="105578"/>
                    <a:pt x="3002294" y="97930"/>
                    <a:pt x="3031643" y="119110"/>
                  </a:cubicBezTo>
                  <a:cubicBezTo>
                    <a:pt x="3073149" y="149062"/>
                    <a:pt x="3119143" y="240888"/>
                    <a:pt x="3119143" y="240888"/>
                  </a:cubicBezTo>
                  <a:cubicBezTo>
                    <a:pt x="3101352" y="290415"/>
                    <a:pt x="3095928" y="323318"/>
                    <a:pt x="3053519" y="362666"/>
                  </a:cubicBezTo>
                  <a:cubicBezTo>
                    <a:pt x="3034928" y="379916"/>
                    <a:pt x="3009768" y="389728"/>
                    <a:pt x="2987893" y="403260"/>
                  </a:cubicBezTo>
                  <a:lnTo>
                    <a:pt x="2944144" y="525038"/>
                  </a:lnTo>
                  <a:lnTo>
                    <a:pt x="2922268" y="585928"/>
                  </a:lnTo>
                  <a:cubicBezTo>
                    <a:pt x="2932588" y="614648"/>
                    <a:pt x="2966017" y="702507"/>
                    <a:pt x="2966017" y="728003"/>
                  </a:cubicBezTo>
                  <a:cubicBezTo>
                    <a:pt x="2966017" y="775842"/>
                    <a:pt x="2962654" y="825428"/>
                    <a:pt x="2944144" y="870078"/>
                  </a:cubicBezTo>
                  <a:cubicBezTo>
                    <a:pt x="2925269" y="915612"/>
                    <a:pt x="2856642" y="991856"/>
                    <a:pt x="2856642" y="991856"/>
                  </a:cubicBezTo>
                  <a:cubicBezTo>
                    <a:pt x="2715823" y="975524"/>
                    <a:pt x="2687298" y="1013816"/>
                    <a:pt x="2637890" y="910671"/>
                  </a:cubicBezTo>
                  <a:cubicBezTo>
                    <a:pt x="2619159" y="871570"/>
                    <a:pt x="2608723" y="829485"/>
                    <a:pt x="2594141" y="788891"/>
                  </a:cubicBezTo>
                  <a:lnTo>
                    <a:pt x="2572265" y="728003"/>
                  </a:lnTo>
                  <a:cubicBezTo>
                    <a:pt x="2563835" y="634140"/>
                    <a:pt x="2556088" y="582132"/>
                    <a:pt x="2549504" y="550577"/>
                  </a:cubicBezTo>
                  <a:lnTo>
                    <a:pt x="2548236" y="545335"/>
                  </a:lnTo>
                  <a:lnTo>
                    <a:pt x="748906" y="545335"/>
                  </a:lnTo>
                  <a:lnTo>
                    <a:pt x="744028" y="561860"/>
                  </a:lnTo>
                  <a:cubicBezTo>
                    <a:pt x="733070" y="585968"/>
                    <a:pt x="699961" y="627961"/>
                    <a:pt x="699961" y="627961"/>
                  </a:cubicBezTo>
                  <a:cubicBezTo>
                    <a:pt x="696289" y="638978"/>
                    <a:pt x="692134" y="649846"/>
                    <a:pt x="688944" y="661012"/>
                  </a:cubicBezTo>
                  <a:cubicBezTo>
                    <a:pt x="684237" y="677485"/>
                    <a:pt x="675715" y="720520"/>
                    <a:pt x="666910" y="738130"/>
                  </a:cubicBezTo>
                  <a:cubicBezTo>
                    <a:pt x="660989" y="749973"/>
                    <a:pt x="650798" y="759338"/>
                    <a:pt x="644877" y="771181"/>
                  </a:cubicBezTo>
                  <a:cubicBezTo>
                    <a:pt x="639684" y="781568"/>
                    <a:pt x="643310" y="797481"/>
                    <a:pt x="633860" y="804231"/>
                  </a:cubicBezTo>
                  <a:cubicBezTo>
                    <a:pt x="614960" y="817731"/>
                    <a:pt x="567758" y="826265"/>
                    <a:pt x="567758" y="826265"/>
                  </a:cubicBezTo>
                  <a:cubicBezTo>
                    <a:pt x="534708" y="822593"/>
                    <a:pt x="501408" y="820715"/>
                    <a:pt x="468607" y="815248"/>
                  </a:cubicBezTo>
                  <a:cubicBezTo>
                    <a:pt x="457152" y="813339"/>
                    <a:pt x="446338" y="799918"/>
                    <a:pt x="435556" y="804231"/>
                  </a:cubicBezTo>
                  <a:cubicBezTo>
                    <a:pt x="401502" y="817853"/>
                    <a:pt x="422602" y="850235"/>
                    <a:pt x="402505" y="870332"/>
                  </a:cubicBezTo>
                  <a:cubicBezTo>
                    <a:pt x="394294" y="878543"/>
                    <a:pt x="380472" y="877677"/>
                    <a:pt x="369455" y="881349"/>
                  </a:cubicBezTo>
                  <a:cubicBezTo>
                    <a:pt x="332732" y="877677"/>
                    <a:pt x="294298" y="882003"/>
                    <a:pt x="259286" y="870332"/>
                  </a:cubicBezTo>
                  <a:cubicBezTo>
                    <a:pt x="246725" y="866145"/>
                    <a:pt x="243173" y="849125"/>
                    <a:pt x="237252" y="837282"/>
                  </a:cubicBezTo>
                  <a:cubicBezTo>
                    <a:pt x="224663" y="812105"/>
                    <a:pt x="221502" y="774279"/>
                    <a:pt x="215219" y="749147"/>
                  </a:cubicBezTo>
                  <a:cubicBezTo>
                    <a:pt x="212402" y="737881"/>
                    <a:pt x="207874" y="727113"/>
                    <a:pt x="204202" y="716096"/>
                  </a:cubicBezTo>
                  <a:cubicBezTo>
                    <a:pt x="200530" y="690390"/>
                    <a:pt x="200647" y="663850"/>
                    <a:pt x="193185" y="638978"/>
                  </a:cubicBezTo>
                  <a:cubicBezTo>
                    <a:pt x="186657" y="617218"/>
                    <a:pt x="159317" y="590966"/>
                    <a:pt x="138101" y="583894"/>
                  </a:cubicBezTo>
                  <a:cubicBezTo>
                    <a:pt x="116909" y="576830"/>
                    <a:pt x="94033" y="576549"/>
                    <a:pt x="71999" y="572877"/>
                  </a:cubicBezTo>
                  <a:cubicBezTo>
                    <a:pt x="48923" y="565185"/>
                    <a:pt x="13949" y="559000"/>
                    <a:pt x="5898" y="528810"/>
                  </a:cubicBezTo>
                  <a:cubicBezTo>
                    <a:pt x="-5496" y="486083"/>
                    <a:pt x="390" y="416804"/>
                    <a:pt x="16915" y="374573"/>
                  </a:cubicBezTo>
                  <a:cubicBezTo>
                    <a:pt x="33440" y="332342"/>
                    <a:pt x="39132" y="297393"/>
                    <a:pt x="105050" y="275422"/>
                  </a:cubicBezTo>
                  <a:cubicBezTo>
                    <a:pt x="116067" y="268077"/>
                    <a:pt x="124894" y="254331"/>
                    <a:pt x="138101" y="253388"/>
                  </a:cubicBezTo>
                  <a:cubicBezTo>
                    <a:pt x="217608" y="247709"/>
                    <a:pt x="236050" y="256660"/>
                    <a:pt x="292337" y="275422"/>
                  </a:cubicBezTo>
                  <a:cubicBezTo>
                    <a:pt x="299682" y="264405"/>
                    <a:pt x="314371" y="255612"/>
                    <a:pt x="314371" y="242371"/>
                  </a:cubicBezTo>
                  <a:cubicBezTo>
                    <a:pt x="314371" y="219145"/>
                    <a:pt x="292337" y="176270"/>
                    <a:pt x="292337" y="176270"/>
                  </a:cubicBezTo>
                  <a:cubicBezTo>
                    <a:pt x="296009" y="143219"/>
                    <a:pt x="298297" y="109985"/>
                    <a:pt x="303354" y="77118"/>
                  </a:cubicBezTo>
                  <a:cubicBezTo>
                    <a:pt x="305656" y="62153"/>
                    <a:pt x="306859" y="46196"/>
                    <a:pt x="314371" y="33050"/>
                  </a:cubicBezTo>
                  <a:cubicBezTo>
                    <a:pt x="322101" y="19523"/>
                    <a:pt x="336404" y="11017"/>
                    <a:pt x="34742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2" name="Lightning Bolt 11">
              <a:extLst>
                <a:ext uri="{FF2B5EF4-FFF2-40B4-BE49-F238E27FC236}">
                  <a16:creationId xmlns:a16="http://schemas.microsoft.com/office/drawing/2014/main" id="{B5433EDB-9EB2-E343-B114-EA469F21A7FD}"/>
                </a:ext>
              </a:extLst>
            </p:cNvPr>
            <p:cNvSpPr/>
            <p:nvPr/>
          </p:nvSpPr>
          <p:spPr>
            <a:xfrm>
              <a:off x="2489906" y="1973013"/>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3" name="Lightning Bolt 12">
              <a:extLst>
                <a:ext uri="{FF2B5EF4-FFF2-40B4-BE49-F238E27FC236}">
                  <a16:creationId xmlns:a16="http://schemas.microsoft.com/office/drawing/2014/main" id="{2C417203-7C73-4942-9385-AC0F00A57223}"/>
                </a:ext>
              </a:extLst>
            </p:cNvPr>
            <p:cNvSpPr/>
            <p:nvPr/>
          </p:nvSpPr>
          <p:spPr>
            <a:xfrm rot="18051920">
              <a:off x="2045650" y="2611124"/>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4" name="Lightning Bolt 13">
              <a:extLst>
                <a:ext uri="{FF2B5EF4-FFF2-40B4-BE49-F238E27FC236}">
                  <a16:creationId xmlns:a16="http://schemas.microsoft.com/office/drawing/2014/main" id="{DD5DCEE4-51E8-3349-96D7-3091399A6FBC}"/>
                </a:ext>
              </a:extLst>
            </p:cNvPr>
            <p:cNvSpPr/>
            <p:nvPr/>
          </p:nvSpPr>
          <p:spPr>
            <a:xfrm rot="16372239">
              <a:off x="2195301" y="2973428"/>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grpSp>
      <p:sp>
        <p:nvSpPr>
          <p:cNvPr id="15" name="Rectangle 14">
            <a:extLst>
              <a:ext uri="{FF2B5EF4-FFF2-40B4-BE49-F238E27FC236}">
                <a16:creationId xmlns:a16="http://schemas.microsoft.com/office/drawing/2014/main" id="{6917F74C-A31B-3F42-B6E3-2B18A73326A4}"/>
              </a:ext>
            </a:extLst>
          </p:cNvPr>
          <p:cNvSpPr/>
          <p:nvPr/>
        </p:nvSpPr>
        <p:spPr>
          <a:xfrm>
            <a:off x="180473" y="5184170"/>
            <a:ext cx="8511836" cy="234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500" dirty="0">
                <a:solidFill>
                  <a:schemeClr val="bg1"/>
                </a:solidFill>
              </a:rPr>
              <a:t>If the stimulus is strong enough, the synapse is “activated” &amp; fires to the next synapse.</a:t>
            </a:r>
          </a:p>
        </p:txBody>
      </p:sp>
      <p:sp>
        <p:nvSpPr>
          <p:cNvPr id="16" name="Lightning Bolt 15">
            <a:extLst>
              <a:ext uri="{FF2B5EF4-FFF2-40B4-BE49-F238E27FC236}">
                <a16:creationId xmlns:a16="http://schemas.microsoft.com/office/drawing/2014/main" id="{12D794A5-C37C-DD4E-A7BA-9E9340431B09}"/>
              </a:ext>
            </a:extLst>
          </p:cNvPr>
          <p:cNvSpPr/>
          <p:nvPr/>
        </p:nvSpPr>
        <p:spPr>
          <a:xfrm rot="20050982">
            <a:off x="4064002" y="2940344"/>
            <a:ext cx="350666" cy="424880"/>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Tree>
    <p:extLst>
      <p:ext uri="{BB962C8B-B14F-4D97-AF65-F5344CB8AC3E}">
        <p14:creationId xmlns:p14="http://schemas.microsoft.com/office/powerpoint/2010/main" val="801665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192907-0AB4-2F4F-8EF6-D9767804E175}"/>
              </a:ext>
            </a:extLst>
          </p:cNvPr>
          <p:cNvSpPr>
            <a:spLocks noGrp="1"/>
          </p:cNvSpPr>
          <p:nvPr>
            <p:ph type="dt" sz="half" idx="10"/>
          </p:nvPr>
        </p:nvSpPr>
        <p:spPr/>
        <p:txBody>
          <a:bodyPr/>
          <a:lstStyle/>
          <a:p>
            <a:fld id="{6700A58B-DD98-43D0-B791-721480A02982}" type="datetime1">
              <a:rPr lang="en-US" smtClean="0"/>
              <a:t>3/31/21</a:t>
            </a:fld>
            <a:endParaRPr lang="en-US"/>
          </a:p>
        </p:txBody>
      </p:sp>
      <p:sp>
        <p:nvSpPr>
          <p:cNvPr id="3" name="Title 2">
            <a:extLst>
              <a:ext uri="{FF2B5EF4-FFF2-40B4-BE49-F238E27FC236}">
                <a16:creationId xmlns:a16="http://schemas.microsoft.com/office/drawing/2014/main" id="{C5126A77-0F62-E44A-8327-1CDF5A44E45E}"/>
              </a:ext>
            </a:extLst>
          </p:cNvPr>
          <p:cNvSpPr>
            <a:spLocks noGrp="1"/>
          </p:cNvSpPr>
          <p:nvPr>
            <p:ph type="title"/>
          </p:nvPr>
        </p:nvSpPr>
        <p:spPr/>
        <p:txBody>
          <a:bodyPr/>
          <a:lstStyle/>
          <a:p>
            <a:r>
              <a:rPr lang="en-US" dirty="0"/>
              <a:t>Carbon (brains) Vs Silicon (computers)</a:t>
            </a:r>
          </a:p>
        </p:txBody>
      </p:sp>
      <p:sp>
        <p:nvSpPr>
          <p:cNvPr id="4" name="Slide Number Placeholder 3">
            <a:extLst>
              <a:ext uri="{FF2B5EF4-FFF2-40B4-BE49-F238E27FC236}">
                <a16:creationId xmlns:a16="http://schemas.microsoft.com/office/drawing/2014/main" id="{29FF6067-AB14-2D43-A8F3-FD28CF750390}"/>
              </a:ext>
            </a:extLst>
          </p:cNvPr>
          <p:cNvSpPr>
            <a:spLocks noGrp="1"/>
          </p:cNvSpPr>
          <p:nvPr>
            <p:ph type="sldNum" sz="quarter" idx="12"/>
          </p:nvPr>
        </p:nvSpPr>
        <p:spPr/>
        <p:txBody>
          <a:bodyPr/>
          <a:lstStyle/>
          <a:p>
            <a:fld id="{37290FF7-652B-4475-AEAB-8B1A5D23AE09}" type="slidenum">
              <a:rPr lang="en-US" smtClean="0"/>
              <a:t>13</a:t>
            </a:fld>
            <a:endParaRPr lang="en-US"/>
          </a:p>
        </p:txBody>
      </p:sp>
      <p:sp>
        <p:nvSpPr>
          <p:cNvPr id="5" name="Footer Placeholder 4">
            <a:extLst>
              <a:ext uri="{FF2B5EF4-FFF2-40B4-BE49-F238E27FC236}">
                <a16:creationId xmlns:a16="http://schemas.microsoft.com/office/drawing/2014/main" id="{0FB4923D-AB38-C348-B2EB-9C7F5479A73B}"/>
              </a:ext>
            </a:extLst>
          </p:cNvPr>
          <p:cNvSpPr>
            <a:spLocks noGrp="1"/>
          </p:cNvSpPr>
          <p:nvPr>
            <p:ph type="ftr" sz="quarter" idx="3"/>
          </p:nvPr>
        </p:nvSpPr>
        <p:spPr/>
        <p:txBody>
          <a:bodyPr/>
          <a:lstStyle/>
          <a:p>
            <a:r>
              <a:rPr lang="en-US"/>
              <a:t>Kwartler</a:t>
            </a:r>
            <a:endParaRPr lang="en-US" dirty="0"/>
          </a:p>
        </p:txBody>
      </p:sp>
      <p:sp>
        <p:nvSpPr>
          <p:cNvPr id="6" name="Rectangle 5">
            <a:extLst>
              <a:ext uri="{FF2B5EF4-FFF2-40B4-BE49-F238E27FC236}">
                <a16:creationId xmlns:a16="http://schemas.microsoft.com/office/drawing/2014/main" id="{8A3D89A7-81A5-2D45-BE16-72879B3B09BF}"/>
              </a:ext>
            </a:extLst>
          </p:cNvPr>
          <p:cNvSpPr/>
          <p:nvPr/>
        </p:nvSpPr>
        <p:spPr>
          <a:xfrm>
            <a:off x="177062" y="5211735"/>
            <a:ext cx="8511836" cy="234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solidFill>
                  <a:schemeClr val="bg1"/>
                </a:solidFill>
              </a:rPr>
              <a:t>Deep learning is mimicking the architecture of the brain with pre-defined activations.</a:t>
            </a:r>
          </a:p>
        </p:txBody>
      </p:sp>
      <p:grpSp>
        <p:nvGrpSpPr>
          <p:cNvPr id="7" name="Group 6">
            <a:extLst>
              <a:ext uri="{FF2B5EF4-FFF2-40B4-BE49-F238E27FC236}">
                <a16:creationId xmlns:a16="http://schemas.microsoft.com/office/drawing/2014/main" id="{62811D34-C3D7-5147-B898-562F64106956}"/>
              </a:ext>
            </a:extLst>
          </p:cNvPr>
          <p:cNvGrpSpPr>
            <a:grpSpLocks noChangeAspect="1"/>
          </p:cNvGrpSpPr>
          <p:nvPr/>
        </p:nvGrpSpPr>
        <p:grpSpPr>
          <a:xfrm>
            <a:off x="177063" y="2368961"/>
            <a:ext cx="3803453" cy="2057631"/>
            <a:chOff x="1990111" y="1371601"/>
            <a:chExt cx="6761695" cy="3658011"/>
          </a:xfrm>
        </p:grpSpPr>
        <p:sp>
          <p:nvSpPr>
            <p:cNvPr id="8" name="TextBox 7">
              <a:extLst>
                <a:ext uri="{FF2B5EF4-FFF2-40B4-BE49-F238E27FC236}">
                  <a16:creationId xmlns:a16="http://schemas.microsoft.com/office/drawing/2014/main" id="{23F26D2E-6A6D-5949-A36C-A3FC7625C180}"/>
                </a:ext>
              </a:extLst>
            </p:cNvPr>
            <p:cNvSpPr txBox="1"/>
            <p:nvPr/>
          </p:nvSpPr>
          <p:spPr>
            <a:xfrm>
              <a:off x="5794812" y="2518005"/>
              <a:ext cx="1311470" cy="451406"/>
            </a:xfrm>
            <a:prstGeom prst="rect">
              <a:avLst/>
            </a:prstGeom>
            <a:noFill/>
          </p:spPr>
          <p:txBody>
            <a:bodyPr wrap="none" rtlCol="0">
              <a:spAutoFit/>
            </a:bodyPr>
            <a:lstStyle/>
            <a:p>
              <a:r>
                <a:rPr lang="en-US" sz="1050" dirty="0"/>
                <a:t>Activation</a:t>
              </a:r>
            </a:p>
          </p:txBody>
        </p:sp>
        <p:grpSp>
          <p:nvGrpSpPr>
            <p:cNvPr id="9" name="Group 8">
              <a:extLst>
                <a:ext uri="{FF2B5EF4-FFF2-40B4-BE49-F238E27FC236}">
                  <a16:creationId xmlns:a16="http://schemas.microsoft.com/office/drawing/2014/main" id="{53FAD953-D35C-DD48-BFEB-D641FD454E63}"/>
                </a:ext>
              </a:extLst>
            </p:cNvPr>
            <p:cNvGrpSpPr/>
            <p:nvPr/>
          </p:nvGrpSpPr>
          <p:grpSpPr>
            <a:xfrm>
              <a:off x="1990111" y="1371601"/>
              <a:ext cx="6761695" cy="3658011"/>
              <a:chOff x="1996175" y="1973013"/>
              <a:chExt cx="6761695" cy="3658011"/>
            </a:xfrm>
          </p:grpSpPr>
          <p:sp>
            <p:nvSpPr>
              <p:cNvPr id="11" name="Lightning Bolt 10">
                <a:extLst>
                  <a:ext uri="{FF2B5EF4-FFF2-40B4-BE49-F238E27FC236}">
                    <a16:creationId xmlns:a16="http://schemas.microsoft.com/office/drawing/2014/main" id="{136E835A-14C9-3B4C-825A-0EEAC2313DDB}"/>
                  </a:ext>
                </a:extLst>
              </p:cNvPr>
              <p:cNvSpPr/>
              <p:nvPr/>
            </p:nvSpPr>
            <p:spPr>
              <a:xfrm rot="20046108">
                <a:off x="2090351" y="2177076"/>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2" name="Freeform: Shape 10">
                <a:extLst>
                  <a:ext uri="{FF2B5EF4-FFF2-40B4-BE49-F238E27FC236}">
                    <a16:creationId xmlns:a16="http://schemas.microsoft.com/office/drawing/2014/main" id="{F35E2F26-4F43-B340-889D-C1C58613CA79}"/>
                  </a:ext>
                </a:extLst>
              </p:cNvPr>
              <p:cNvSpPr/>
              <p:nvPr/>
            </p:nvSpPr>
            <p:spPr>
              <a:xfrm rot="735656">
                <a:off x="2611987" y="2653791"/>
                <a:ext cx="3119143" cy="991856"/>
              </a:xfrm>
              <a:custGeom>
                <a:avLst/>
                <a:gdLst>
                  <a:gd name="connsiteX0" fmla="*/ 347421 w 3119143"/>
                  <a:gd name="connsiteY0" fmla="*/ 0 h 991856"/>
                  <a:gd name="connsiteX1" fmla="*/ 446573 w 3119143"/>
                  <a:gd name="connsiteY1" fmla="*/ 11017 h 991856"/>
                  <a:gd name="connsiteX2" fmla="*/ 512674 w 3119143"/>
                  <a:gd name="connsiteY2" fmla="*/ 33050 h 991856"/>
                  <a:gd name="connsiteX3" fmla="*/ 545725 w 3119143"/>
                  <a:gd name="connsiteY3" fmla="*/ 44067 h 991856"/>
                  <a:gd name="connsiteX4" fmla="*/ 567758 w 3119143"/>
                  <a:gd name="connsiteY4" fmla="*/ 121185 h 991856"/>
                  <a:gd name="connsiteX5" fmla="*/ 578775 w 3119143"/>
                  <a:gd name="connsiteY5" fmla="*/ 154236 h 991856"/>
                  <a:gd name="connsiteX6" fmla="*/ 622843 w 3119143"/>
                  <a:gd name="connsiteY6" fmla="*/ 220337 h 991856"/>
                  <a:gd name="connsiteX7" fmla="*/ 644877 w 3119143"/>
                  <a:gd name="connsiteY7" fmla="*/ 253388 h 991856"/>
                  <a:gd name="connsiteX8" fmla="*/ 710978 w 3119143"/>
                  <a:gd name="connsiteY8" fmla="*/ 308472 h 991856"/>
                  <a:gd name="connsiteX9" fmla="*/ 744028 w 3119143"/>
                  <a:gd name="connsiteY9" fmla="*/ 330506 h 991856"/>
                  <a:gd name="connsiteX10" fmla="*/ 749634 w 3119143"/>
                  <a:gd name="connsiteY10" fmla="*/ 336015 h 991856"/>
                  <a:gd name="connsiteX11" fmla="*/ 2588841 w 3119143"/>
                  <a:gd name="connsiteY11" fmla="*/ 336015 h 991856"/>
                  <a:gd name="connsiteX12" fmla="*/ 2616016 w 3119143"/>
                  <a:gd name="connsiteY12" fmla="*/ 322073 h 991856"/>
                  <a:gd name="connsiteX13" fmla="*/ 2681641 w 3119143"/>
                  <a:gd name="connsiteY13" fmla="*/ 261185 h 991856"/>
                  <a:gd name="connsiteX14" fmla="*/ 2725391 w 3119143"/>
                  <a:gd name="connsiteY14" fmla="*/ 200295 h 991856"/>
                  <a:gd name="connsiteX15" fmla="*/ 2922268 w 3119143"/>
                  <a:gd name="connsiteY15" fmla="*/ 98813 h 991856"/>
                  <a:gd name="connsiteX16" fmla="*/ 3031643 w 3119143"/>
                  <a:gd name="connsiteY16" fmla="*/ 119110 h 991856"/>
                  <a:gd name="connsiteX17" fmla="*/ 3119143 w 3119143"/>
                  <a:gd name="connsiteY17" fmla="*/ 240888 h 991856"/>
                  <a:gd name="connsiteX18" fmla="*/ 3053519 w 3119143"/>
                  <a:gd name="connsiteY18" fmla="*/ 362666 h 991856"/>
                  <a:gd name="connsiteX19" fmla="*/ 2987893 w 3119143"/>
                  <a:gd name="connsiteY19" fmla="*/ 403260 h 991856"/>
                  <a:gd name="connsiteX20" fmla="*/ 2944144 w 3119143"/>
                  <a:gd name="connsiteY20" fmla="*/ 525038 h 991856"/>
                  <a:gd name="connsiteX21" fmla="*/ 2922268 w 3119143"/>
                  <a:gd name="connsiteY21" fmla="*/ 585928 h 991856"/>
                  <a:gd name="connsiteX22" fmla="*/ 2966017 w 3119143"/>
                  <a:gd name="connsiteY22" fmla="*/ 728003 h 991856"/>
                  <a:gd name="connsiteX23" fmla="*/ 2944144 w 3119143"/>
                  <a:gd name="connsiteY23" fmla="*/ 870078 h 991856"/>
                  <a:gd name="connsiteX24" fmla="*/ 2856642 w 3119143"/>
                  <a:gd name="connsiteY24" fmla="*/ 991856 h 991856"/>
                  <a:gd name="connsiteX25" fmla="*/ 2637890 w 3119143"/>
                  <a:gd name="connsiteY25" fmla="*/ 910671 h 991856"/>
                  <a:gd name="connsiteX26" fmla="*/ 2594141 w 3119143"/>
                  <a:gd name="connsiteY26" fmla="*/ 788891 h 991856"/>
                  <a:gd name="connsiteX27" fmla="*/ 2572265 w 3119143"/>
                  <a:gd name="connsiteY27" fmla="*/ 728003 h 991856"/>
                  <a:gd name="connsiteX28" fmla="*/ 2549504 w 3119143"/>
                  <a:gd name="connsiteY28" fmla="*/ 550577 h 991856"/>
                  <a:gd name="connsiteX29" fmla="*/ 2548236 w 3119143"/>
                  <a:gd name="connsiteY29" fmla="*/ 545335 h 991856"/>
                  <a:gd name="connsiteX30" fmla="*/ 748906 w 3119143"/>
                  <a:gd name="connsiteY30" fmla="*/ 545335 h 991856"/>
                  <a:gd name="connsiteX31" fmla="*/ 744028 w 3119143"/>
                  <a:gd name="connsiteY31" fmla="*/ 561860 h 991856"/>
                  <a:gd name="connsiteX32" fmla="*/ 699961 w 3119143"/>
                  <a:gd name="connsiteY32" fmla="*/ 627961 h 991856"/>
                  <a:gd name="connsiteX33" fmla="*/ 688944 w 3119143"/>
                  <a:gd name="connsiteY33" fmla="*/ 661012 h 991856"/>
                  <a:gd name="connsiteX34" fmla="*/ 666910 w 3119143"/>
                  <a:gd name="connsiteY34" fmla="*/ 738130 h 991856"/>
                  <a:gd name="connsiteX35" fmla="*/ 644877 w 3119143"/>
                  <a:gd name="connsiteY35" fmla="*/ 771181 h 991856"/>
                  <a:gd name="connsiteX36" fmla="*/ 633860 w 3119143"/>
                  <a:gd name="connsiteY36" fmla="*/ 804231 h 991856"/>
                  <a:gd name="connsiteX37" fmla="*/ 567758 w 3119143"/>
                  <a:gd name="connsiteY37" fmla="*/ 826265 h 991856"/>
                  <a:gd name="connsiteX38" fmla="*/ 468607 w 3119143"/>
                  <a:gd name="connsiteY38" fmla="*/ 815248 h 991856"/>
                  <a:gd name="connsiteX39" fmla="*/ 435556 w 3119143"/>
                  <a:gd name="connsiteY39" fmla="*/ 804231 h 991856"/>
                  <a:gd name="connsiteX40" fmla="*/ 402505 w 3119143"/>
                  <a:gd name="connsiteY40" fmla="*/ 870332 h 991856"/>
                  <a:gd name="connsiteX41" fmla="*/ 369455 w 3119143"/>
                  <a:gd name="connsiteY41" fmla="*/ 881349 h 991856"/>
                  <a:gd name="connsiteX42" fmla="*/ 259286 w 3119143"/>
                  <a:gd name="connsiteY42" fmla="*/ 870332 h 991856"/>
                  <a:gd name="connsiteX43" fmla="*/ 237252 w 3119143"/>
                  <a:gd name="connsiteY43" fmla="*/ 837282 h 991856"/>
                  <a:gd name="connsiteX44" fmla="*/ 215219 w 3119143"/>
                  <a:gd name="connsiteY44" fmla="*/ 749147 h 991856"/>
                  <a:gd name="connsiteX45" fmla="*/ 204202 w 3119143"/>
                  <a:gd name="connsiteY45" fmla="*/ 716096 h 991856"/>
                  <a:gd name="connsiteX46" fmla="*/ 193185 w 3119143"/>
                  <a:gd name="connsiteY46" fmla="*/ 638978 h 991856"/>
                  <a:gd name="connsiteX47" fmla="*/ 138101 w 3119143"/>
                  <a:gd name="connsiteY47" fmla="*/ 583894 h 991856"/>
                  <a:gd name="connsiteX48" fmla="*/ 71999 w 3119143"/>
                  <a:gd name="connsiteY48" fmla="*/ 572877 h 991856"/>
                  <a:gd name="connsiteX49" fmla="*/ 5898 w 3119143"/>
                  <a:gd name="connsiteY49" fmla="*/ 528810 h 991856"/>
                  <a:gd name="connsiteX50" fmla="*/ 16915 w 3119143"/>
                  <a:gd name="connsiteY50" fmla="*/ 374573 h 991856"/>
                  <a:gd name="connsiteX51" fmla="*/ 105050 w 3119143"/>
                  <a:gd name="connsiteY51" fmla="*/ 275422 h 991856"/>
                  <a:gd name="connsiteX52" fmla="*/ 138101 w 3119143"/>
                  <a:gd name="connsiteY52" fmla="*/ 253388 h 991856"/>
                  <a:gd name="connsiteX53" fmla="*/ 292337 w 3119143"/>
                  <a:gd name="connsiteY53" fmla="*/ 275422 h 991856"/>
                  <a:gd name="connsiteX54" fmla="*/ 314371 w 3119143"/>
                  <a:gd name="connsiteY54" fmla="*/ 242371 h 991856"/>
                  <a:gd name="connsiteX55" fmla="*/ 292337 w 3119143"/>
                  <a:gd name="connsiteY55" fmla="*/ 176270 h 991856"/>
                  <a:gd name="connsiteX56" fmla="*/ 303354 w 3119143"/>
                  <a:gd name="connsiteY56" fmla="*/ 77118 h 991856"/>
                  <a:gd name="connsiteX57" fmla="*/ 314371 w 3119143"/>
                  <a:gd name="connsiteY57" fmla="*/ 33050 h 991856"/>
                  <a:gd name="connsiteX58" fmla="*/ 347421 w 3119143"/>
                  <a:gd name="connsiteY58" fmla="*/ 0 h 99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119143" h="991856">
                    <a:moveTo>
                      <a:pt x="347421" y="0"/>
                    </a:moveTo>
                    <a:cubicBezTo>
                      <a:pt x="380472" y="3672"/>
                      <a:pt x="413965" y="4495"/>
                      <a:pt x="446573" y="11017"/>
                    </a:cubicBezTo>
                    <a:cubicBezTo>
                      <a:pt x="469347" y="15572"/>
                      <a:pt x="490640" y="25706"/>
                      <a:pt x="512674" y="33050"/>
                    </a:cubicBezTo>
                    <a:lnTo>
                      <a:pt x="545725" y="44067"/>
                    </a:lnTo>
                    <a:cubicBezTo>
                      <a:pt x="572140" y="123313"/>
                      <a:pt x="540092" y="24351"/>
                      <a:pt x="567758" y="121185"/>
                    </a:cubicBezTo>
                    <a:cubicBezTo>
                      <a:pt x="570948" y="132351"/>
                      <a:pt x="573135" y="144084"/>
                      <a:pt x="578775" y="154236"/>
                    </a:cubicBezTo>
                    <a:cubicBezTo>
                      <a:pt x="591636" y="177385"/>
                      <a:pt x="608154" y="198303"/>
                      <a:pt x="622843" y="220337"/>
                    </a:cubicBezTo>
                    <a:cubicBezTo>
                      <a:pt x="630188" y="231354"/>
                      <a:pt x="633860" y="246043"/>
                      <a:pt x="644877" y="253388"/>
                    </a:cubicBezTo>
                    <a:cubicBezTo>
                      <a:pt x="726934" y="308094"/>
                      <a:pt x="626152" y="237784"/>
                      <a:pt x="710978" y="308472"/>
                    </a:cubicBezTo>
                    <a:cubicBezTo>
                      <a:pt x="721150" y="316948"/>
                      <a:pt x="733856" y="322030"/>
                      <a:pt x="744028" y="330506"/>
                    </a:cubicBezTo>
                    <a:lnTo>
                      <a:pt x="749634" y="336015"/>
                    </a:lnTo>
                    <a:lnTo>
                      <a:pt x="2588841" y="336015"/>
                    </a:lnTo>
                    <a:lnTo>
                      <a:pt x="2616016" y="322073"/>
                    </a:lnTo>
                    <a:cubicBezTo>
                      <a:pt x="2639782" y="303698"/>
                      <a:pt x="2661836" y="283235"/>
                      <a:pt x="2681641" y="261185"/>
                    </a:cubicBezTo>
                    <a:cubicBezTo>
                      <a:pt x="2698473" y="242445"/>
                      <a:pt x="2705605" y="216358"/>
                      <a:pt x="2725391" y="200295"/>
                    </a:cubicBezTo>
                    <a:cubicBezTo>
                      <a:pt x="2817966" y="125138"/>
                      <a:pt x="2832134" y="126689"/>
                      <a:pt x="2922268" y="98813"/>
                    </a:cubicBezTo>
                    <a:cubicBezTo>
                      <a:pt x="2958726" y="105578"/>
                      <a:pt x="3002294" y="97930"/>
                      <a:pt x="3031643" y="119110"/>
                    </a:cubicBezTo>
                    <a:cubicBezTo>
                      <a:pt x="3073149" y="149062"/>
                      <a:pt x="3119143" y="240888"/>
                      <a:pt x="3119143" y="240888"/>
                    </a:cubicBezTo>
                    <a:cubicBezTo>
                      <a:pt x="3101352" y="290415"/>
                      <a:pt x="3095928" y="323318"/>
                      <a:pt x="3053519" y="362666"/>
                    </a:cubicBezTo>
                    <a:cubicBezTo>
                      <a:pt x="3034928" y="379916"/>
                      <a:pt x="3009768" y="389728"/>
                      <a:pt x="2987893" y="403260"/>
                    </a:cubicBezTo>
                    <a:lnTo>
                      <a:pt x="2944144" y="525038"/>
                    </a:lnTo>
                    <a:lnTo>
                      <a:pt x="2922268" y="585928"/>
                    </a:lnTo>
                    <a:cubicBezTo>
                      <a:pt x="2932588" y="614648"/>
                      <a:pt x="2966017" y="702507"/>
                      <a:pt x="2966017" y="728003"/>
                    </a:cubicBezTo>
                    <a:cubicBezTo>
                      <a:pt x="2966017" y="775842"/>
                      <a:pt x="2962654" y="825428"/>
                      <a:pt x="2944144" y="870078"/>
                    </a:cubicBezTo>
                    <a:cubicBezTo>
                      <a:pt x="2925269" y="915612"/>
                      <a:pt x="2856642" y="991856"/>
                      <a:pt x="2856642" y="991856"/>
                    </a:cubicBezTo>
                    <a:cubicBezTo>
                      <a:pt x="2715823" y="975524"/>
                      <a:pt x="2687298" y="1013816"/>
                      <a:pt x="2637890" y="910671"/>
                    </a:cubicBezTo>
                    <a:cubicBezTo>
                      <a:pt x="2619159" y="871570"/>
                      <a:pt x="2608723" y="829485"/>
                      <a:pt x="2594141" y="788891"/>
                    </a:cubicBezTo>
                    <a:lnTo>
                      <a:pt x="2572265" y="728003"/>
                    </a:lnTo>
                    <a:cubicBezTo>
                      <a:pt x="2563835" y="634140"/>
                      <a:pt x="2556088" y="582132"/>
                      <a:pt x="2549504" y="550577"/>
                    </a:cubicBezTo>
                    <a:lnTo>
                      <a:pt x="2548236" y="545335"/>
                    </a:lnTo>
                    <a:lnTo>
                      <a:pt x="748906" y="545335"/>
                    </a:lnTo>
                    <a:lnTo>
                      <a:pt x="744028" y="561860"/>
                    </a:lnTo>
                    <a:cubicBezTo>
                      <a:pt x="733070" y="585968"/>
                      <a:pt x="699961" y="627961"/>
                      <a:pt x="699961" y="627961"/>
                    </a:cubicBezTo>
                    <a:cubicBezTo>
                      <a:pt x="696289" y="638978"/>
                      <a:pt x="692134" y="649846"/>
                      <a:pt x="688944" y="661012"/>
                    </a:cubicBezTo>
                    <a:cubicBezTo>
                      <a:pt x="684237" y="677485"/>
                      <a:pt x="675715" y="720520"/>
                      <a:pt x="666910" y="738130"/>
                    </a:cubicBezTo>
                    <a:cubicBezTo>
                      <a:pt x="660989" y="749973"/>
                      <a:pt x="650798" y="759338"/>
                      <a:pt x="644877" y="771181"/>
                    </a:cubicBezTo>
                    <a:cubicBezTo>
                      <a:pt x="639684" y="781568"/>
                      <a:pt x="643310" y="797481"/>
                      <a:pt x="633860" y="804231"/>
                    </a:cubicBezTo>
                    <a:cubicBezTo>
                      <a:pt x="614960" y="817731"/>
                      <a:pt x="567758" y="826265"/>
                      <a:pt x="567758" y="826265"/>
                    </a:cubicBezTo>
                    <a:cubicBezTo>
                      <a:pt x="534708" y="822593"/>
                      <a:pt x="501408" y="820715"/>
                      <a:pt x="468607" y="815248"/>
                    </a:cubicBezTo>
                    <a:cubicBezTo>
                      <a:pt x="457152" y="813339"/>
                      <a:pt x="446338" y="799918"/>
                      <a:pt x="435556" y="804231"/>
                    </a:cubicBezTo>
                    <a:cubicBezTo>
                      <a:pt x="401502" y="817853"/>
                      <a:pt x="422602" y="850235"/>
                      <a:pt x="402505" y="870332"/>
                    </a:cubicBezTo>
                    <a:cubicBezTo>
                      <a:pt x="394294" y="878543"/>
                      <a:pt x="380472" y="877677"/>
                      <a:pt x="369455" y="881349"/>
                    </a:cubicBezTo>
                    <a:cubicBezTo>
                      <a:pt x="332732" y="877677"/>
                      <a:pt x="294298" y="882003"/>
                      <a:pt x="259286" y="870332"/>
                    </a:cubicBezTo>
                    <a:cubicBezTo>
                      <a:pt x="246725" y="866145"/>
                      <a:pt x="243173" y="849125"/>
                      <a:pt x="237252" y="837282"/>
                    </a:cubicBezTo>
                    <a:cubicBezTo>
                      <a:pt x="224663" y="812105"/>
                      <a:pt x="221502" y="774279"/>
                      <a:pt x="215219" y="749147"/>
                    </a:cubicBezTo>
                    <a:cubicBezTo>
                      <a:pt x="212402" y="737881"/>
                      <a:pt x="207874" y="727113"/>
                      <a:pt x="204202" y="716096"/>
                    </a:cubicBezTo>
                    <a:cubicBezTo>
                      <a:pt x="200530" y="690390"/>
                      <a:pt x="200647" y="663850"/>
                      <a:pt x="193185" y="638978"/>
                    </a:cubicBezTo>
                    <a:cubicBezTo>
                      <a:pt x="186657" y="617218"/>
                      <a:pt x="159317" y="590966"/>
                      <a:pt x="138101" y="583894"/>
                    </a:cubicBezTo>
                    <a:cubicBezTo>
                      <a:pt x="116909" y="576830"/>
                      <a:pt x="94033" y="576549"/>
                      <a:pt x="71999" y="572877"/>
                    </a:cubicBezTo>
                    <a:cubicBezTo>
                      <a:pt x="48923" y="565185"/>
                      <a:pt x="13949" y="559000"/>
                      <a:pt x="5898" y="528810"/>
                    </a:cubicBezTo>
                    <a:cubicBezTo>
                      <a:pt x="-5496" y="486083"/>
                      <a:pt x="390" y="416804"/>
                      <a:pt x="16915" y="374573"/>
                    </a:cubicBezTo>
                    <a:cubicBezTo>
                      <a:pt x="33440" y="332342"/>
                      <a:pt x="39132" y="297393"/>
                      <a:pt x="105050" y="275422"/>
                    </a:cubicBezTo>
                    <a:cubicBezTo>
                      <a:pt x="116067" y="268077"/>
                      <a:pt x="124894" y="254331"/>
                      <a:pt x="138101" y="253388"/>
                    </a:cubicBezTo>
                    <a:cubicBezTo>
                      <a:pt x="217608" y="247709"/>
                      <a:pt x="236050" y="256660"/>
                      <a:pt x="292337" y="275422"/>
                    </a:cubicBezTo>
                    <a:cubicBezTo>
                      <a:pt x="299682" y="264405"/>
                      <a:pt x="314371" y="255612"/>
                      <a:pt x="314371" y="242371"/>
                    </a:cubicBezTo>
                    <a:cubicBezTo>
                      <a:pt x="314371" y="219145"/>
                      <a:pt x="292337" y="176270"/>
                      <a:pt x="292337" y="176270"/>
                    </a:cubicBezTo>
                    <a:cubicBezTo>
                      <a:pt x="296009" y="143219"/>
                      <a:pt x="298297" y="109985"/>
                      <a:pt x="303354" y="77118"/>
                    </a:cubicBezTo>
                    <a:cubicBezTo>
                      <a:pt x="305656" y="62153"/>
                      <a:pt x="306859" y="46196"/>
                      <a:pt x="314371" y="33050"/>
                    </a:cubicBezTo>
                    <a:cubicBezTo>
                      <a:pt x="322101" y="19523"/>
                      <a:pt x="336404" y="11017"/>
                      <a:pt x="34742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3" name="Freeform: Shape 11">
                <a:extLst>
                  <a:ext uri="{FF2B5EF4-FFF2-40B4-BE49-F238E27FC236}">
                    <a16:creationId xmlns:a16="http://schemas.microsoft.com/office/drawing/2014/main" id="{1466768B-ADEA-6743-AC32-8D57D8797853}"/>
                  </a:ext>
                </a:extLst>
              </p:cNvPr>
              <p:cNvSpPr/>
              <p:nvPr/>
            </p:nvSpPr>
            <p:spPr>
              <a:xfrm rot="19716989">
                <a:off x="2738001" y="4639168"/>
                <a:ext cx="3119143" cy="991856"/>
              </a:xfrm>
              <a:custGeom>
                <a:avLst/>
                <a:gdLst>
                  <a:gd name="connsiteX0" fmla="*/ 347421 w 3119143"/>
                  <a:gd name="connsiteY0" fmla="*/ 0 h 991856"/>
                  <a:gd name="connsiteX1" fmla="*/ 446573 w 3119143"/>
                  <a:gd name="connsiteY1" fmla="*/ 11017 h 991856"/>
                  <a:gd name="connsiteX2" fmla="*/ 512674 w 3119143"/>
                  <a:gd name="connsiteY2" fmla="*/ 33050 h 991856"/>
                  <a:gd name="connsiteX3" fmla="*/ 545725 w 3119143"/>
                  <a:gd name="connsiteY3" fmla="*/ 44067 h 991856"/>
                  <a:gd name="connsiteX4" fmla="*/ 567758 w 3119143"/>
                  <a:gd name="connsiteY4" fmla="*/ 121185 h 991856"/>
                  <a:gd name="connsiteX5" fmla="*/ 578775 w 3119143"/>
                  <a:gd name="connsiteY5" fmla="*/ 154236 h 991856"/>
                  <a:gd name="connsiteX6" fmla="*/ 622843 w 3119143"/>
                  <a:gd name="connsiteY6" fmla="*/ 220337 h 991856"/>
                  <a:gd name="connsiteX7" fmla="*/ 644877 w 3119143"/>
                  <a:gd name="connsiteY7" fmla="*/ 253388 h 991856"/>
                  <a:gd name="connsiteX8" fmla="*/ 710978 w 3119143"/>
                  <a:gd name="connsiteY8" fmla="*/ 308472 h 991856"/>
                  <a:gd name="connsiteX9" fmla="*/ 744028 w 3119143"/>
                  <a:gd name="connsiteY9" fmla="*/ 330506 h 991856"/>
                  <a:gd name="connsiteX10" fmla="*/ 749634 w 3119143"/>
                  <a:gd name="connsiteY10" fmla="*/ 336015 h 991856"/>
                  <a:gd name="connsiteX11" fmla="*/ 2588841 w 3119143"/>
                  <a:gd name="connsiteY11" fmla="*/ 336015 h 991856"/>
                  <a:gd name="connsiteX12" fmla="*/ 2616016 w 3119143"/>
                  <a:gd name="connsiteY12" fmla="*/ 322073 h 991856"/>
                  <a:gd name="connsiteX13" fmla="*/ 2681641 w 3119143"/>
                  <a:gd name="connsiteY13" fmla="*/ 261185 h 991856"/>
                  <a:gd name="connsiteX14" fmla="*/ 2725391 w 3119143"/>
                  <a:gd name="connsiteY14" fmla="*/ 200295 h 991856"/>
                  <a:gd name="connsiteX15" fmla="*/ 2922268 w 3119143"/>
                  <a:gd name="connsiteY15" fmla="*/ 98813 h 991856"/>
                  <a:gd name="connsiteX16" fmla="*/ 3031643 w 3119143"/>
                  <a:gd name="connsiteY16" fmla="*/ 119110 h 991856"/>
                  <a:gd name="connsiteX17" fmla="*/ 3119143 w 3119143"/>
                  <a:gd name="connsiteY17" fmla="*/ 240888 h 991856"/>
                  <a:gd name="connsiteX18" fmla="*/ 3053519 w 3119143"/>
                  <a:gd name="connsiteY18" fmla="*/ 362666 h 991856"/>
                  <a:gd name="connsiteX19" fmla="*/ 2987893 w 3119143"/>
                  <a:gd name="connsiteY19" fmla="*/ 403260 h 991856"/>
                  <a:gd name="connsiteX20" fmla="*/ 2944144 w 3119143"/>
                  <a:gd name="connsiteY20" fmla="*/ 525038 h 991856"/>
                  <a:gd name="connsiteX21" fmla="*/ 2922268 w 3119143"/>
                  <a:gd name="connsiteY21" fmla="*/ 585928 h 991856"/>
                  <a:gd name="connsiteX22" fmla="*/ 2966017 w 3119143"/>
                  <a:gd name="connsiteY22" fmla="*/ 728003 h 991856"/>
                  <a:gd name="connsiteX23" fmla="*/ 2944144 w 3119143"/>
                  <a:gd name="connsiteY23" fmla="*/ 870078 h 991856"/>
                  <a:gd name="connsiteX24" fmla="*/ 2856642 w 3119143"/>
                  <a:gd name="connsiteY24" fmla="*/ 991856 h 991856"/>
                  <a:gd name="connsiteX25" fmla="*/ 2637890 w 3119143"/>
                  <a:gd name="connsiteY25" fmla="*/ 910671 h 991856"/>
                  <a:gd name="connsiteX26" fmla="*/ 2594141 w 3119143"/>
                  <a:gd name="connsiteY26" fmla="*/ 788891 h 991856"/>
                  <a:gd name="connsiteX27" fmla="*/ 2572265 w 3119143"/>
                  <a:gd name="connsiteY27" fmla="*/ 728003 h 991856"/>
                  <a:gd name="connsiteX28" fmla="*/ 2549504 w 3119143"/>
                  <a:gd name="connsiteY28" fmla="*/ 550577 h 991856"/>
                  <a:gd name="connsiteX29" fmla="*/ 2548236 w 3119143"/>
                  <a:gd name="connsiteY29" fmla="*/ 545335 h 991856"/>
                  <a:gd name="connsiteX30" fmla="*/ 748906 w 3119143"/>
                  <a:gd name="connsiteY30" fmla="*/ 545335 h 991856"/>
                  <a:gd name="connsiteX31" fmla="*/ 744028 w 3119143"/>
                  <a:gd name="connsiteY31" fmla="*/ 561860 h 991856"/>
                  <a:gd name="connsiteX32" fmla="*/ 699961 w 3119143"/>
                  <a:gd name="connsiteY32" fmla="*/ 627961 h 991856"/>
                  <a:gd name="connsiteX33" fmla="*/ 688944 w 3119143"/>
                  <a:gd name="connsiteY33" fmla="*/ 661012 h 991856"/>
                  <a:gd name="connsiteX34" fmla="*/ 666910 w 3119143"/>
                  <a:gd name="connsiteY34" fmla="*/ 738130 h 991856"/>
                  <a:gd name="connsiteX35" fmla="*/ 644877 w 3119143"/>
                  <a:gd name="connsiteY35" fmla="*/ 771181 h 991856"/>
                  <a:gd name="connsiteX36" fmla="*/ 633860 w 3119143"/>
                  <a:gd name="connsiteY36" fmla="*/ 804231 h 991856"/>
                  <a:gd name="connsiteX37" fmla="*/ 567758 w 3119143"/>
                  <a:gd name="connsiteY37" fmla="*/ 826265 h 991856"/>
                  <a:gd name="connsiteX38" fmla="*/ 468607 w 3119143"/>
                  <a:gd name="connsiteY38" fmla="*/ 815248 h 991856"/>
                  <a:gd name="connsiteX39" fmla="*/ 435556 w 3119143"/>
                  <a:gd name="connsiteY39" fmla="*/ 804231 h 991856"/>
                  <a:gd name="connsiteX40" fmla="*/ 402505 w 3119143"/>
                  <a:gd name="connsiteY40" fmla="*/ 870332 h 991856"/>
                  <a:gd name="connsiteX41" fmla="*/ 369455 w 3119143"/>
                  <a:gd name="connsiteY41" fmla="*/ 881349 h 991856"/>
                  <a:gd name="connsiteX42" fmla="*/ 259286 w 3119143"/>
                  <a:gd name="connsiteY42" fmla="*/ 870332 h 991856"/>
                  <a:gd name="connsiteX43" fmla="*/ 237252 w 3119143"/>
                  <a:gd name="connsiteY43" fmla="*/ 837282 h 991856"/>
                  <a:gd name="connsiteX44" fmla="*/ 215219 w 3119143"/>
                  <a:gd name="connsiteY44" fmla="*/ 749147 h 991856"/>
                  <a:gd name="connsiteX45" fmla="*/ 204202 w 3119143"/>
                  <a:gd name="connsiteY45" fmla="*/ 716096 h 991856"/>
                  <a:gd name="connsiteX46" fmla="*/ 193185 w 3119143"/>
                  <a:gd name="connsiteY46" fmla="*/ 638978 h 991856"/>
                  <a:gd name="connsiteX47" fmla="*/ 138101 w 3119143"/>
                  <a:gd name="connsiteY47" fmla="*/ 583894 h 991856"/>
                  <a:gd name="connsiteX48" fmla="*/ 71999 w 3119143"/>
                  <a:gd name="connsiteY48" fmla="*/ 572877 h 991856"/>
                  <a:gd name="connsiteX49" fmla="*/ 5898 w 3119143"/>
                  <a:gd name="connsiteY49" fmla="*/ 528810 h 991856"/>
                  <a:gd name="connsiteX50" fmla="*/ 16915 w 3119143"/>
                  <a:gd name="connsiteY50" fmla="*/ 374573 h 991856"/>
                  <a:gd name="connsiteX51" fmla="*/ 105050 w 3119143"/>
                  <a:gd name="connsiteY51" fmla="*/ 275422 h 991856"/>
                  <a:gd name="connsiteX52" fmla="*/ 138101 w 3119143"/>
                  <a:gd name="connsiteY52" fmla="*/ 253388 h 991856"/>
                  <a:gd name="connsiteX53" fmla="*/ 292337 w 3119143"/>
                  <a:gd name="connsiteY53" fmla="*/ 275422 h 991856"/>
                  <a:gd name="connsiteX54" fmla="*/ 314371 w 3119143"/>
                  <a:gd name="connsiteY54" fmla="*/ 242371 h 991856"/>
                  <a:gd name="connsiteX55" fmla="*/ 292337 w 3119143"/>
                  <a:gd name="connsiteY55" fmla="*/ 176270 h 991856"/>
                  <a:gd name="connsiteX56" fmla="*/ 303354 w 3119143"/>
                  <a:gd name="connsiteY56" fmla="*/ 77118 h 991856"/>
                  <a:gd name="connsiteX57" fmla="*/ 314371 w 3119143"/>
                  <a:gd name="connsiteY57" fmla="*/ 33050 h 991856"/>
                  <a:gd name="connsiteX58" fmla="*/ 347421 w 3119143"/>
                  <a:gd name="connsiteY58" fmla="*/ 0 h 99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119143" h="991856">
                    <a:moveTo>
                      <a:pt x="347421" y="0"/>
                    </a:moveTo>
                    <a:cubicBezTo>
                      <a:pt x="380472" y="3672"/>
                      <a:pt x="413965" y="4495"/>
                      <a:pt x="446573" y="11017"/>
                    </a:cubicBezTo>
                    <a:cubicBezTo>
                      <a:pt x="469347" y="15572"/>
                      <a:pt x="490640" y="25706"/>
                      <a:pt x="512674" y="33050"/>
                    </a:cubicBezTo>
                    <a:lnTo>
                      <a:pt x="545725" y="44067"/>
                    </a:lnTo>
                    <a:cubicBezTo>
                      <a:pt x="572140" y="123313"/>
                      <a:pt x="540092" y="24351"/>
                      <a:pt x="567758" y="121185"/>
                    </a:cubicBezTo>
                    <a:cubicBezTo>
                      <a:pt x="570948" y="132351"/>
                      <a:pt x="573135" y="144084"/>
                      <a:pt x="578775" y="154236"/>
                    </a:cubicBezTo>
                    <a:cubicBezTo>
                      <a:pt x="591636" y="177385"/>
                      <a:pt x="608154" y="198303"/>
                      <a:pt x="622843" y="220337"/>
                    </a:cubicBezTo>
                    <a:cubicBezTo>
                      <a:pt x="630188" y="231354"/>
                      <a:pt x="633860" y="246043"/>
                      <a:pt x="644877" y="253388"/>
                    </a:cubicBezTo>
                    <a:cubicBezTo>
                      <a:pt x="726934" y="308094"/>
                      <a:pt x="626152" y="237784"/>
                      <a:pt x="710978" y="308472"/>
                    </a:cubicBezTo>
                    <a:cubicBezTo>
                      <a:pt x="721150" y="316948"/>
                      <a:pt x="733856" y="322030"/>
                      <a:pt x="744028" y="330506"/>
                    </a:cubicBezTo>
                    <a:lnTo>
                      <a:pt x="749634" y="336015"/>
                    </a:lnTo>
                    <a:lnTo>
                      <a:pt x="2588841" y="336015"/>
                    </a:lnTo>
                    <a:lnTo>
                      <a:pt x="2616016" y="322073"/>
                    </a:lnTo>
                    <a:cubicBezTo>
                      <a:pt x="2639782" y="303698"/>
                      <a:pt x="2661836" y="283235"/>
                      <a:pt x="2681641" y="261185"/>
                    </a:cubicBezTo>
                    <a:cubicBezTo>
                      <a:pt x="2698473" y="242445"/>
                      <a:pt x="2705605" y="216358"/>
                      <a:pt x="2725391" y="200295"/>
                    </a:cubicBezTo>
                    <a:cubicBezTo>
                      <a:pt x="2817966" y="125138"/>
                      <a:pt x="2832134" y="126689"/>
                      <a:pt x="2922268" y="98813"/>
                    </a:cubicBezTo>
                    <a:cubicBezTo>
                      <a:pt x="2958726" y="105578"/>
                      <a:pt x="3002294" y="97930"/>
                      <a:pt x="3031643" y="119110"/>
                    </a:cubicBezTo>
                    <a:cubicBezTo>
                      <a:pt x="3073149" y="149062"/>
                      <a:pt x="3119143" y="240888"/>
                      <a:pt x="3119143" y="240888"/>
                    </a:cubicBezTo>
                    <a:cubicBezTo>
                      <a:pt x="3101352" y="290415"/>
                      <a:pt x="3095928" y="323318"/>
                      <a:pt x="3053519" y="362666"/>
                    </a:cubicBezTo>
                    <a:cubicBezTo>
                      <a:pt x="3034928" y="379916"/>
                      <a:pt x="3009768" y="389728"/>
                      <a:pt x="2987893" y="403260"/>
                    </a:cubicBezTo>
                    <a:lnTo>
                      <a:pt x="2944144" y="525038"/>
                    </a:lnTo>
                    <a:lnTo>
                      <a:pt x="2922268" y="585928"/>
                    </a:lnTo>
                    <a:cubicBezTo>
                      <a:pt x="2932588" y="614648"/>
                      <a:pt x="2966017" y="702507"/>
                      <a:pt x="2966017" y="728003"/>
                    </a:cubicBezTo>
                    <a:cubicBezTo>
                      <a:pt x="2966017" y="775842"/>
                      <a:pt x="2962654" y="825428"/>
                      <a:pt x="2944144" y="870078"/>
                    </a:cubicBezTo>
                    <a:cubicBezTo>
                      <a:pt x="2925269" y="915612"/>
                      <a:pt x="2856642" y="991856"/>
                      <a:pt x="2856642" y="991856"/>
                    </a:cubicBezTo>
                    <a:cubicBezTo>
                      <a:pt x="2715823" y="975524"/>
                      <a:pt x="2687298" y="1013816"/>
                      <a:pt x="2637890" y="910671"/>
                    </a:cubicBezTo>
                    <a:cubicBezTo>
                      <a:pt x="2619159" y="871570"/>
                      <a:pt x="2608723" y="829485"/>
                      <a:pt x="2594141" y="788891"/>
                    </a:cubicBezTo>
                    <a:lnTo>
                      <a:pt x="2572265" y="728003"/>
                    </a:lnTo>
                    <a:cubicBezTo>
                      <a:pt x="2563835" y="634140"/>
                      <a:pt x="2556088" y="582132"/>
                      <a:pt x="2549504" y="550577"/>
                    </a:cubicBezTo>
                    <a:lnTo>
                      <a:pt x="2548236" y="545335"/>
                    </a:lnTo>
                    <a:lnTo>
                      <a:pt x="748906" y="545335"/>
                    </a:lnTo>
                    <a:lnTo>
                      <a:pt x="744028" y="561860"/>
                    </a:lnTo>
                    <a:cubicBezTo>
                      <a:pt x="733070" y="585968"/>
                      <a:pt x="699961" y="627961"/>
                      <a:pt x="699961" y="627961"/>
                    </a:cubicBezTo>
                    <a:cubicBezTo>
                      <a:pt x="696289" y="638978"/>
                      <a:pt x="692134" y="649846"/>
                      <a:pt x="688944" y="661012"/>
                    </a:cubicBezTo>
                    <a:cubicBezTo>
                      <a:pt x="684237" y="677485"/>
                      <a:pt x="675715" y="720520"/>
                      <a:pt x="666910" y="738130"/>
                    </a:cubicBezTo>
                    <a:cubicBezTo>
                      <a:pt x="660989" y="749973"/>
                      <a:pt x="650798" y="759338"/>
                      <a:pt x="644877" y="771181"/>
                    </a:cubicBezTo>
                    <a:cubicBezTo>
                      <a:pt x="639684" y="781568"/>
                      <a:pt x="643310" y="797481"/>
                      <a:pt x="633860" y="804231"/>
                    </a:cubicBezTo>
                    <a:cubicBezTo>
                      <a:pt x="614960" y="817731"/>
                      <a:pt x="567758" y="826265"/>
                      <a:pt x="567758" y="826265"/>
                    </a:cubicBezTo>
                    <a:cubicBezTo>
                      <a:pt x="534708" y="822593"/>
                      <a:pt x="501408" y="820715"/>
                      <a:pt x="468607" y="815248"/>
                    </a:cubicBezTo>
                    <a:cubicBezTo>
                      <a:pt x="457152" y="813339"/>
                      <a:pt x="446338" y="799918"/>
                      <a:pt x="435556" y="804231"/>
                    </a:cubicBezTo>
                    <a:cubicBezTo>
                      <a:pt x="401502" y="817853"/>
                      <a:pt x="422602" y="850235"/>
                      <a:pt x="402505" y="870332"/>
                    </a:cubicBezTo>
                    <a:cubicBezTo>
                      <a:pt x="394294" y="878543"/>
                      <a:pt x="380472" y="877677"/>
                      <a:pt x="369455" y="881349"/>
                    </a:cubicBezTo>
                    <a:cubicBezTo>
                      <a:pt x="332732" y="877677"/>
                      <a:pt x="294298" y="882003"/>
                      <a:pt x="259286" y="870332"/>
                    </a:cubicBezTo>
                    <a:cubicBezTo>
                      <a:pt x="246725" y="866145"/>
                      <a:pt x="243173" y="849125"/>
                      <a:pt x="237252" y="837282"/>
                    </a:cubicBezTo>
                    <a:cubicBezTo>
                      <a:pt x="224663" y="812105"/>
                      <a:pt x="221502" y="774279"/>
                      <a:pt x="215219" y="749147"/>
                    </a:cubicBezTo>
                    <a:cubicBezTo>
                      <a:pt x="212402" y="737881"/>
                      <a:pt x="207874" y="727113"/>
                      <a:pt x="204202" y="716096"/>
                    </a:cubicBezTo>
                    <a:cubicBezTo>
                      <a:pt x="200530" y="690390"/>
                      <a:pt x="200647" y="663850"/>
                      <a:pt x="193185" y="638978"/>
                    </a:cubicBezTo>
                    <a:cubicBezTo>
                      <a:pt x="186657" y="617218"/>
                      <a:pt x="159317" y="590966"/>
                      <a:pt x="138101" y="583894"/>
                    </a:cubicBezTo>
                    <a:cubicBezTo>
                      <a:pt x="116909" y="576830"/>
                      <a:pt x="94033" y="576549"/>
                      <a:pt x="71999" y="572877"/>
                    </a:cubicBezTo>
                    <a:cubicBezTo>
                      <a:pt x="48923" y="565185"/>
                      <a:pt x="13949" y="559000"/>
                      <a:pt x="5898" y="528810"/>
                    </a:cubicBezTo>
                    <a:cubicBezTo>
                      <a:pt x="-5496" y="486083"/>
                      <a:pt x="390" y="416804"/>
                      <a:pt x="16915" y="374573"/>
                    </a:cubicBezTo>
                    <a:cubicBezTo>
                      <a:pt x="33440" y="332342"/>
                      <a:pt x="39132" y="297393"/>
                      <a:pt x="105050" y="275422"/>
                    </a:cubicBezTo>
                    <a:cubicBezTo>
                      <a:pt x="116067" y="268077"/>
                      <a:pt x="124894" y="254331"/>
                      <a:pt x="138101" y="253388"/>
                    </a:cubicBezTo>
                    <a:cubicBezTo>
                      <a:pt x="217608" y="247709"/>
                      <a:pt x="236050" y="256660"/>
                      <a:pt x="292337" y="275422"/>
                    </a:cubicBezTo>
                    <a:cubicBezTo>
                      <a:pt x="299682" y="264405"/>
                      <a:pt x="314371" y="255612"/>
                      <a:pt x="314371" y="242371"/>
                    </a:cubicBezTo>
                    <a:cubicBezTo>
                      <a:pt x="314371" y="219145"/>
                      <a:pt x="292337" y="176270"/>
                      <a:pt x="292337" y="176270"/>
                    </a:cubicBezTo>
                    <a:cubicBezTo>
                      <a:pt x="296009" y="143219"/>
                      <a:pt x="298297" y="109985"/>
                      <a:pt x="303354" y="77118"/>
                    </a:cubicBezTo>
                    <a:cubicBezTo>
                      <a:pt x="305656" y="62153"/>
                      <a:pt x="306859" y="46196"/>
                      <a:pt x="314371" y="33050"/>
                    </a:cubicBezTo>
                    <a:cubicBezTo>
                      <a:pt x="322101" y="19523"/>
                      <a:pt x="336404" y="11017"/>
                      <a:pt x="34742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4" name="Freeform: Shape 12">
                <a:extLst>
                  <a:ext uri="{FF2B5EF4-FFF2-40B4-BE49-F238E27FC236}">
                    <a16:creationId xmlns:a16="http://schemas.microsoft.com/office/drawing/2014/main" id="{5255CF4B-CE49-E34C-AEAE-B7C648115CD5}"/>
                  </a:ext>
                </a:extLst>
              </p:cNvPr>
              <p:cNvSpPr/>
              <p:nvPr/>
            </p:nvSpPr>
            <p:spPr>
              <a:xfrm>
                <a:off x="5638727" y="3549057"/>
                <a:ext cx="3119143" cy="991856"/>
              </a:xfrm>
              <a:custGeom>
                <a:avLst/>
                <a:gdLst>
                  <a:gd name="connsiteX0" fmla="*/ 347421 w 3119143"/>
                  <a:gd name="connsiteY0" fmla="*/ 0 h 991856"/>
                  <a:gd name="connsiteX1" fmla="*/ 446573 w 3119143"/>
                  <a:gd name="connsiteY1" fmla="*/ 11017 h 991856"/>
                  <a:gd name="connsiteX2" fmla="*/ 512674 w 3119143"/>
                  <a:gd name="connsiteY2" fmla="*/ 33050 h 991856"/>
                  <a:gd name="connsiteX3" fmla="*/ 545725 w 3119143"/>
                  <a:gd name="connsiteY3" fmla="*/ 44067 h 991856"/>
                  <a:gd name="connsiteX4" fmla="*/ 567758 w 3119143"/>
                  <a:gd name="connsiteY4" fmla="*/ 121185 h 991856"/>
                  <a:gd name="connsiteX5" fmla="*/ 578775 w 3119143"/>
                  <a:gd name="connsiteY5" fmla="*/ 154236 h 991856"/>
                  <a:gd name="connsiteX6" fmla="*/ 622843 w 3119143"/>
                  <a:gd name="connsiteY6" fmla="*/ 220337 h 991856"/>
                  <a:gd name="connsiteX7" fmla="*/ 644877 w 3119143"/>
                  <a:gd name="connsiteY7" fmla="*/ 253388 h 991856"/>
                  <a:gd name="connsiteX8" fmla="*/ 710978 w 3119143"/>
                  <a:gd name="connsiteY8" fmla="*/ 308472 h 991856"/>
                  <a:gd name="connsiteX9" fmla="*/ 744028 w 3119143"/>
                  <a:gd name="connsiteY9" fmla="*/ 330506 h 991856"/>
                  <a:gd name="connsiteX10" fmla="*/ 749634 w 3119143"/>
                  <a:gd name="connsiteY10" fmla="*/ 336015 h 991856"/>
                  <a:gd name="connsiteX11" fmla="*/ 2588841 w 3119143"/>
                  <a:gd name="connsiteY11" fmla="*/ 336015 h 991856"/>
                  <a:gd name="connsiteX12" fmla="*/ 2616016 w 3119143"/>
                  <a:gd name="connsiteY12" fmla="*/ 322073 h 991856"/>
                  <a:gd name="connsiteX13" fmla="*/ 2681641 w 3119143"/>
                  <a:gd name="connsiteY13" fmla="*/ 261185 h 991856"/>
                  <a:gd name="connsiteX14" fmla="*/ 2725391 w 3119143"/>
                  <a:gd name="connsiteY14" fmla="*/ 200295 h 991856"/>
                  <a:gd name="connsiteX15" fmla="*/ 2922268 w 3119143"/>
                  <a:gd name="connsiteY15" fmla="*/ 98813 h 991856"/>
                  <a:gd name="connsiteX16" fmla="*/ 3031643 w 3119143"/>
                  <a:gd name="connsiteY16" fmla="*/ 119110 h 991856"/>
                  <a:gd name="connsiteX17" fmla="*/ 3119143 w 3119143"/>
                  <a:gd name="connsiteY17" fmla="*/ 240888 h 991856"/>
                  <a:gd name="connsiteX18" fmla="*/ 3053519 w 3119143"/>
                  <a:gd name="connsiteY18" fmla="*/ 362666 h 991856"/>
                  <a:gd name="connsiteX19" fmla="*/ 2987893 w 3119143"/>
                  <a:gd name="connsiteY19" fmla="*/ 403260 h 991856"/>
                  <a:gd name="connsiteX20" fmla="*/ 2944144 w 3119143"/>
                  <a:gd name="connsiteY20" fmla="*/ 525038 h 991856"/>
                  <a:gd name="connsiteX21" fmla="*/ 2922268 w 3119143"/>
                  <a:gd name="connsiteY21" fmla="*/ 585928 h 991856"/>
                  <a:gd name="connsiteX22" fmla="*/ 2966017 w 3119143"/>
                  <a:gd name="connsiteY22" fmla="*/ 728003 h 991856"/>
                  <a:gd name="connsiteX23" fmla="*/ 2944144 w 3119143"/>
                  <a:gd name="connsiteY23" fmla="*/ 870078 h 991856"/>
                  <a:gd name="connsiteX24" fmla="*/ 2856642 w 3119143"/>
                  <a:gd name="connsiteY24" fmla="*/ 991856 h 991856"/>
                  <a:gd name="connsiteX25" fmla="*/ 2637890 w 3119143"/>
                  <a:gd name="connsiteY25" fmla="*/ 910671 h 991856"/>
                  <a:gd name="connsiteX26" fmla="*/ 2594141 w 3119143"/>
                  <a:gd name="connsiteY26" fmla="*/ 788891 h 991856"/>
                  <a:gd name="connsiteX27" fmla="*/ 2572265 w 3119143"/>
                  <a:gd name="connsiteY27" fmla="*/ 728003 h 991856"/>
                  <a:gd name="connsiteX28" fmla="*/ 2549504 w 3119143"/>
                  <a:gd name="connsiteY28" fmla="*/ 550577 h 991856"/>
                  <a:gd name="connsiteX29" fmla="*/ 2548236 w 3119143"/>
                  <a:gd name="connsiteY29" fmla="*/ 545335 h 991856"/>
                  <a:gd name="connsiteX30" fmla="*/ 748906 w 3119143"/>
                  <a:gd name="connsiteY30" fmla="*/ 545335 h 991856"/>
                  <a:gd name="connsiteX31" fmla="*/ 744028 w 3119143"/>
                  <a:gd name="connsiteY31" fmla="*/ 561860 h 991856"/>
                  <a:gd name="connsiteX32" fmla="*/ 699961 w 3119143"/>
                  <a:gd name="connsiteY32" fmla="*/ 627961 h 991856"/>
                  <a:gd name="connsiteX33" fmla="*/ 688944 w 3119143"/>
                  <a:gd name="connsiteY33" fmla="*/ 661012 h 991856"/>
                  <a:gd name="connsiteX34" fmla="*/ 666910 w 3119143"/>
                  <a:gd name="connsiteY34" fmla="*/ 738130 h 991856"/>
                  <a:gd name="connsiteX35" fmla="*/ 644877 w 3119143"/>
                  <a:gd name="connsiteY35" fmla="*/ 771181 h 991856"/>
                  <a:gd name="connsiteX36" fmla="*/ 633860 w 3119143"/>
                  <a:gd name="connsiteY36" fmla="*/ 804231 h 991856"/>
                  <a:gd name="connsiteX37" fmla="*/ 567758 w 3119143"/>
                  <a:gd name="connsiteY37" fmla="*/ 826265 h 991856"/>
                  <a:gd name="connsiteX38" fmla="*/ 468607 w 3119143"/>
                  <a:gd name="connsiteY38" fmla="*/ 815248 h 991856"/>
                  <a:gd name="connsiteX39" fmla="*/ 435556 w 3119143"/>
                  <a:gd name="connsiteY39" fmla="*/ 804231 h 991856"/>
                  <a:gd name="connsiteX40" fmla="*/ 402505 w 3119143"/>
                  <a:gd name="connsiteY40" fmla="*/ 870332 h 991856"/>
                  <a:gd name="connsiteX41" fmla="*/ 369455 w 3119143"/>
                  <a:gd name="connsiteY41" fmla="*/ 881349 h 991856"/>
                  <a:gd name="connsiteX42" fmla="*/ 259286 w 3119143"/>
                  <a:gd name="connsiteY42" fmla="*/ 870332 h 991856"/>
                  <a:gd name="connsiteX43" fmla="*/ 237252 w 3119143"/>
                  <a:gd name="connsiteY43" fmla="*/ 837282 h 991856"/>
                  <a:gd name="connsiteX44" fmla="*/ 215219 w 3119143"/>
                  <a:gd name="connsiteY44" fmla="*/ 749147 h 991856"/>
                  <a:gd name="connsiteX45" fmla="*/ 204202 w 3119143"/>
                  <a:gd name="connsiteY45" fmla="*/ 716096 h 991856"/>
                  <a:gd name="connsiteX46" fmla="*/ 193185 w 3119143"/>
                  <a:gd name="connsiteY46" fmla="*/ 638978 h 991856"/>
                  <a:gd name="connsiteX47" fmla="*/ 138101 w 3119143"/>
                  <a:gd name="connsiteY47" fmla="*/ 583894 h 991856"/>
                  <a:gd name="connsiteX48" fmla="*/ 71999 w 3119143"/>
                  <a:gd name="connsiteY48" fmla="*/ 572877 h 991856"/>
                  <a:gd name="connsiteX49" fmla="*/ 5898 w 3119143"/>
                  <a:gd name="connsiteY49" fmla="*/ 528810 h 991856"/>
                  <a:gd name="connsiteX50" fmla="*/ 16915 w 3119143"/>
                  <a:gd name="connsiteY50" fmla="*/ 374573 h 991856"/>
                  <a:gd name="connsiteX51" fmla="*/ 105050 w 3119143"/>
                  <a:gd name="connsiteY51" fmla="*/ 275422 h 991856"/>
                  <a:gd name="connsiteX52" fmla="*/ 138101 w 3119143"/>
                  <a:gd name="connsiteY52" fmla="*/ 253388 h 991856"/>
                  <a:gd name="connsiteX53" fmla="*/ 292337 w 3119143"/>
                  <a:gd name="connsiteY53" fmla="*/ 275422 h 991856"/>
                  <a:gd name="connsiteX54" fmla="*/ 314371 w 3119143"/>
                  <a:gd name="connsiteY54" fmla="*/ 242371 h 991856"/>
                  <a:gd name="connsiteX55" fmla="*/ 292337 w 3119143"/>
                  <a:gd name="connsiteY55" fmla="*/ 176270 h 991856"/>
                  <a:gd name="connsiteX56" fmla="*/ 303354 w 3119143"/>
                  <a:gd name="connsiteY56" fmla="*/ 77118 h 991856"/>
                  <a:gd name="connsiteX57" fmla="*/ 314371 w 3119143"/>
                  <a:gd name="connsiteY57" fmla="*/ 33050 h 991856"/>
                  <a:gd name="connsiteX58" fmla="*/ 347421 w 3119143"/>
                  <a:gd name="connsiteY58" fmla="*/ 0 h 99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119143" h="991856">
                    <a:moveTo>
                      <a:pt x="347421" y="0"/>
                    </a:moveTo>
                    <a:cubicBezTo>
                      <a:pt x="380472" y="3672"/>
                      <a:pt x="413965" y="4495"/>
                      <a:pt x="446573" y="11017"/>
                    </a:cubicBezTo>
                    <a:cubicBezTo>
                      <a:pt x="469347" y="15572"/>
                      <a:pt x="490640" y="25706"/>
                      <a:pt x="512674" y="33050"/>
                    </a:cubicBezTo>
                    <a:lnTo>
                      <a:pt x="545725" y="44067"/>
                    </a:lnTo>
                    <a:cubicBezTo>
                      <a:pt x="572140" y="123313"/>
                      <a:pt x="540092" y="24351"/>
                      <a:pt x="567758" y="121185"/>
                    </a:cubicBezTo>
                    <a:cubicBezTo>
                      <a:pt x="570948" y="132351"/>
                      <a:pt x="573135" y="144084"/>
                      <a:pt x="578775" y="154236"/>
                    </a:cubicBezTo>
                    <a:cubicBezTo>
                      <a:pt x="591636" y="177385"/>
                      <a:pt x="608154" y="198303"/>
                      <a:pt x="622843" y="220337"/>
                    </a:cubicBezTo>
                    <a:cubicBezTo>
                      <a:pt x="630188" y="231354"/>
                      <a:pt x="633860" y="246043"/>
                      <a:pt x="644877" y="253388"/>
                    </a:cubicBezTo>
                    <a:cubicBezTo>
                      <a:pt x="726934" y="308094"/>
                      <a:pt x="626152" y="237784"/>
                      <a:pt x="710978" y="308472"/>
                    </a:cubicBezTo>
                    <a:cubicBezTo>
                      <a:pt x="721150" y="316948"/>
                      <a:pt x="733856" y="322030"/>
                      <a:pt x="744028" y="330506"/>
                    </a:cubicBezTo>
                    <a:lnTo>
                      <a:pt x="749634" y="336015"/>
                    </a:lnTo>
                    <a:lnTo>
                      <a:pt x="2588841" y="336015"/>
                    </a:lnTo>
                    <a:lnTo>
                      <a:pt x="2616016" y="322073"/>
                    </a:lnTo>
                    <a:cubicBezTo>
                      <a:pt x="2639782" y="303698"/>
                      <a:pt x="2661836" y="283235"/>
                      <a:pt x="2681641" y="261185"/>
                    </a:cubicBezTo>
                    <a:cubicBezTo>
                      <a:pt x="2698473" y="242445"/>
                      <a:pt x="2705605" y="216358"/>
                      <a:pt x="2725391" y="200295"/>
                    </a:cubicBezTo>
                    <a:cubicBezTo>
                      <a:pt x="2817966" y="125138"/>
                      <a:pt x="2832134" y="126689"/>
                      <a:pt x="2922268" y="98813"/>
                    </a:cubicBezTo>
                    <a:cubicBezTo>
                      <a:pt x="2958726" y="105578"/>
                      <a:pt x="3002294" y="97930"/>
                      <a:pt x="3031643" y="119110"/>
                    </a:cubicBezTo>
                    <a:cubicBezTo>
                      <a:pt x="3073149" y="149062"/>
                      <a:pt x="3119143" y="240888"/>
                      <a:pt x="3119143" y="240888"/>
                    </a:cubicBezTo>
                    <a:cubicBezTo>
                      <a:pt x="3101352" y="290415"/>
                      <a:pt x="3095928" y="323318"/>
                      <a:pt x="3053519" y="362666"/>
                    </a:cubicBezTo>
                    <a:cubicBezTo>
                      <a:pt x="3034928" y="379916"/>
                      <a:pt x="3009768" y="389728"/>
                      <a:pt x="2987893" y="403260"/>
                    </a:cubicBezTo>
                    <a:lnTo>
                      <a:pt x="2944144" y="525038"/>
                    </a:lnTo>
                    <a:lnTo>
                      <a:pt x="2922268" y="585928"/>
                    </a:lnTo>
                    <a:cubicBezTo>
                      <a:pt x="2932588" y="614648"/>
                      <a:pt x="2966017" y="702507"/>
                      <a:pt x="2966017" y="728003"/>
                    </a:cubicBezTo>
                    <a:cubicBezTo>
                      <a:pt x="2966017" y="775842"/>
                      <a:pt x="2962654" y="825428"/>
                      <a:pt x="2944144" y="870078"/>
                    </a:cubicBezTo>
                    <a:cubicBezTo>
                      <a:pt x="2925269" y="915612"/>
                      <a:pt x="2856642" y="991856"/>
                      <a:pt x="2856642" y="991856"/>
                    </a:cubicBezTo>
                    <a:cubicBezTo>
                      <a:pt x="2715823" y="975524"/>
                      <a:pt x="2687298" y="1013816"/>
                      <a:pt x="2637890" y="910671"/>
                    </a:cubicBezTo>
                    <a:cubicBezTo>
                      <a:pt x="2619159" y="871570"/>
                      <a:pt x="2608723" y="829485"/>
                      <a:pt x="2594141" y="788891"/>
                    </a:cubicBezTo>
                    <a:lnTo>
                      <a:pt x="2572265" y="728003"/>
                    </a:lnTo>
                    <a:cubicBezTo>
                      <a:pt x="2563835" y="634140"/>
                      <a:pt x="2556088" y="582132"/>
                      <a:pt x="2549504" y="550577"/>
                    </a:cubicBezTo>
                    <a:lnTo>
                      <a:pt x="2548236" y="545335"/>
                    </a:lnTo>
                    <a:lnTo>
                      <a:pt x="748906" y="545335"/>
                    </a:lnTo>
                    <a:lnTo>
                      <a:pt x="744028" y="561860"/>
                    </a:lnTo>
                    <a:cubicBezTo>
                      <a:pt x="733070" y="585968"/>
                      <a:pt x="699961" y="627961"/>
                      <a:pt x="699961" y="627961"/>
                    </a:cubicBezTo>
                    <a:cubicBezTo>
                      <a:pt x="696289" y="638978"/>
                      <a:pt x="692134" y="649846"/>
                      <a:pt x="688944" y="661012"/>
                    </a:cubicBezTo>
                    <a:cubicBezTo>
                      <a:pt x="684237" y="677485"/>
                      <a:pt x="675715" y="720520"/>
                      <a:pt x="666910" y="738130"/>
                    </a:cubicBezTo>
                    <a:cubicBezTo>
                      <a:pt x="660989" y="749973"/>
                      <a:pt x="650798" y="759338"/>
                      <a:pt x="644877" y="771181"/>
                    </a:cubicBezTo>
                    <a:cubicBezTo>
                      <a:pt x="639684" y="781568"/>
                      <a:pt x="643310" y="797481"/>
                      <a:pt x="633860" y="804231"/>
                    </a:cubicBezTo>
                    <a:cubicBezTo>
                      <a:pt x="614960" y="817731"/>
                      <a:pt x="567758" y="826265"/>
                      <a:pt x="567758" y="826265"/>
                    </a:cubicBezTo>
                    <a:cubicBezTo>
                      <a:pt x="534708" y="822593"/>
                      <a:pt x="501408" y="820715"/>
                      <a:pt x="468607" y="815248"/>
                    </a:cubicBezTo>
                    <a:cubicBezTo>
                      <a:pt x="457152" y="813339"/>
                      <a:pt x="446338" y="799918"/>
                      <a:pt x="435556" y="804231"/>
                    </a:cubicBezTo>
                    <a:cubicBezTo>
                      <a:pt x="401502" y="817853"/>
                      <a:pt x="422602" y="850235"/>
                      <a:pt x="402505" y="870332"/>
                    </a:cubicBezTo>
                    <a:cubicBezTo>
                      <a:pt x="394294" y="878543"/>
                      <a:pt x="380472" y="877677"/>
                      <a:pt x="369455" y="881349"/>
                    </a:cubicBezTo>
                    <a:cubicBezTo>
                      <a:pt x="332732" y="877677"/>
                      <a:pt x="294298" y="882003"/>
                      <a:pt x="259286" y="870332"/>
                    </a:cubicBezTo>
                    <a:cubicBezTo>
                      <a:pt x="246725" y="866145"/>
                      <a:pt x="243173" y="849125"/>
                      <a:pt x="237252" y="837282"/>
                    </a:cubicBezTo>
                    <a:cubicBezTo>
                      <a:pt x="224663" y="812105"/>
                      <a:pt x="221502" y="774279"/>
                      <a:pt x="215219" y="749147"/>
                    </a:cubicBezTo>
                    <a:cubicBezTo>
                      <a:pt x="212402" y="737881"/>
                      <a:pt x="207874" y="727113"/>
                      <a:pt x="204202" y="716096"/>
                    </a:cubicBezTo>
                    <a:cubicBezTo>
                      <a:pt x="200530" y="690390"/>
                      <a:pt x="200647" y="663850"/>
                      <a:pt x="193185" y="638978"/>
                    </a:cubicBezTo>
                    <a:cubicBezTo>
                      <a:pt x="186657" y="617218"/>
                      <a:pt x="159317" y="590966"/>
                      <a:pt x="138101" y="583894"/>
                    </a:cubicBezTo>
                    <a:cubicBezTo>
                      <a:pt x="116909" y="576830"/>
                      <a:pt x="94033" y="576549"/>
                      <a:pt x="71999" y="572877"/>
                    </a:cubicBezTo>
                    <a:cubicBezTo>
                      <a:pt x="48923" y="565185"/>
                      <a:pt x="13949" y="559000"/>
                      <a:pt x="5898" y="528810"/>
                    </a:cubicBezTo>
                    <a:cubicBezTo>
                      <a:pt x="-5496" y="486083"/>
                      <a:pt x="390" y="416804"/>
                      <a:pt x="16915" y="374573"/>
                    </a:cubicBezTo>
                    <a:cubicBezTo>
                      <a:pt x="33440" y="332342"/>
                      <a:pt x="39132" y="297393"/>
                      <a:pt x="105050" y="275422"/>
                    </a:cubicBezTo>
                    <a:cubicBezTo>
                      <a:pt x="116067" y="268077"/>
                      <a:pt x="124894" y="254331"/>
                      <a:pt x="138101" y="253388"/>
                    </a:cubicBezTo>
                    <a:cubicBezTo>
                      <a:pt x="217608" y="247709"/>
                      <a:pt x="236050" y="256660"/>
                      <a:pt x="292337" y="275422"/>
                    </a:cubicBezTo>
                    <a:cubicBezTo>
                      <a:pt x="299682" y="264405"/>
                      <a:pt x="314371" y="255612"/>
                      <a:pt x="314371" y="242371"/>
                    </a:cubicBezTo>
                    <a:cubicBezTo>
                      <a:pt x="314371" y="219145"/>
                      <a:pt x="292337" y="176270"/>
                      <a:pt x="292337" y="176270"/>
                    </a:cubicBezTo>
                    <a:cubicBezTo>
                      <a:pt x="296009" y="143219"/>
                      <a:pt x="298297" y="109985"/>
                      <a:pt x="303354" y="77118"/>
                    </a:cubicBezTo>
                    <a:cubicBezTo>
                      <a:pt x="305656" y="62153"/>
                      <a:pt x="306859" y="46196"/>
                      <a:pt x="314371" y="33050"/>
                    </a:cubicBezTo>
                    <a:cubicBezTo>
                      <a:pt x="322101" y="19523"/>
                      <a:pt x="336404" y="11017"/>
                      <a:pt x="34742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5" name="Lightning Bolt 14">
                <a:extLst>
                  <a:ext uri="{FF2B5EF4-FFF2-40B4-BE49-F238E27FC236}">
                    <a16:creationId xmlns:a16="http://schemas.microsoft.com/office/drawing/2014/main" id="{A244E359-9976-CB47-9203-4572ABF56174}"/>
                  </a:ext>
                </a:extLst>
              </p:cNvPr>
              <p:cNvSpPr/>
              <p:nvPr/>
            </p:nvSpPr>
            <p:spPr>
              <a:xfrm>
                <a:off x="2489906" y="1973013"/>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6" name="Lightning Bolt 15">
                <a:extLst>
                  <a:ext uri="{FF2B5EF4-FFF2-40B4-BE49-F238E27FC236}">
                    <a16:creationId xmlns:a16="http://schemas.microsoft.com/office/drawing/2014/main" id="{65649A4E-E28E-7F4A-8555-3FA8013A5692}"/>
                  </a:ext>
                </a:extLst>
              </p:cNvPr>
              <p:cNvSpPr/>
              <p:nvPr/>
            </p:nvSpPr>
            <p:spPr>
              <a:xfrm rot="18051920">
                <a:off x="2045650" y="2611124"/>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sp>
            <p:nvSpPr>
              <p:cNvPr id="17" name="Lightning Bolt 16">
                <a:extLst>
                  <a:ext uri="{FF2B5EF4-FFF2-40B4-BE49-F238E27FC236}">
                    <a16:creationId xmlns:a16="http://schemas.microsoft.com/office/drawing/2014/main" id="{A994F28F-2920-7C46-8C27-18176DE48601}"/>
                  </a:ext>
                </a:extLst>
              </p:cNvPr>
              <p:cNvSpPr/>
              <p:nvPr/>
            </p:nvSpPr>
            <p:spPr>
              <a:xfrm rot="16372239">
                <a:off x="2195301" y="2973428"/>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grpSp>
        <p:sp>
          <p:nvSpPr>
            <p:cNvPr id="10" name="Lightning Bolt 9">
              <a:extLst>
                <a:ext uri="{FF2B5EF4-FFF2-40B4-BE49-F238E27FC236}">
                  <a16:creationId xmlns:a16="http://schemas.microsoft.com/office/drawing/2014/main" id="{4F34B8C1-F778-1F40-8772-F492E0314D5B}"/>
                </a:ext>
              </a:extLst>
            </p:cNvPr>
            <p:cNvSpPr/>
            <p:nvPr/>
          </p:nvSpPr>
          <p:spPr>
            <a:xfrm rot="20050982">
              <a:off x="5418668" y="2777459"/>
              <a:ext cx="467555" cy="566506"/>
            </a:xfrm>
            <a:prstGeom prst="lightningBol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500" dirty="0">
                <a:solidFill>
                  <a:schemeClr val="tx2"/>
                </a:solidFill>
              </a:endParaRPr>
            </a:p>
          </p:txBody>
        </p:sp>
      </p:grpSp>
      <p:sp>
        <p:nvSpPr>
          <p:cNvPr id="18" name="TextBox 17">
            <a:extLst>
              <a:ext uri="{FF2B5EF4-FFF2-40B4-BE49-F238E27FC236}">
                <a16:creationId xmlns:a16="http://schemas.microsoft.com/office/drawing/2014/main" id="{509BA4C3-AD7E-6B48-9127-8B3446B74B6F}"/>
              </a:ext>
            </a:extLst>
          </p:cNvPr>
          <p:cNvSpPr txBox="1"/>
          <p:nvPr/>
        </p:nvSpPr>
        <p:spPr>
          <a:xfrm>
            <a:off x="1363338" y="2047072"/>
            <a:ext cx="760401" cy="300082"/>
          </a:xfrm>
          <a:prstGeom prst="rect">
            <a:avLst/>
          </a:prstGeom>
          <a:noFill/>
        </p:spPr>
        <p:txBody>
          <a:bodyPr wrap="none" rtlCol="0">
            <a:spAutoFit/>
          </a:bodyPr>
          <a:lstStyle/>
          <a:p>
            <a:r>
              <a:rPr lang="en-US" sz="1350" dirty="0"/>
              <a:t>Synapse</a:t>
            </a:r>
          </a:p>
        </p:txBody>
      </p:sp>
      <p:sp>
        <p:nvSpPr>
          <p:cNvPr id="19" name="TextBox 18">
            <a:extLst>
              <a:ext uri="{FF2B5EF4-FFF2-40B4-BE49-F238E27FC236}">
                <a16:creationId xmlns:a16="http://schemas.microsoft.com/office/drawing/2014/main" id="{64B86165-48FE-9E44-8B8C-A626BD997035}"/>
              </a:ext>
            </a:extLst>
          </p:cNvPr>
          <p:cNvSpPr txBox="1"/>
          <p:nvPr/>
        </p:nvSpPr>
        <p:spPr>
          <a:xfrm>
            <a:off x="6502844" y="2049442"/>
            <a:ext cx="965329" cy="300082"/>
          </a:xfrm>
          <a:prstGeom prst="rect">
            <a:avLst/>
          </a:prstGeom>
          <a:noFill/>
        </p:spPr>
        <p:txBody>
          <a:bodyPr wrap="none" rtlCol="0">
            <a:spAutoFit/>
          </a:bodyPr>
          <a:lstStyle/>
          <a:p>
            <a:r>
              <a:rPr lang="en-US" sz="1350" dirty="0"/>
              <a:t>Perceptron</a:t>
            </a:r>
          </a:p>
        </p:txBody>
      </p:sp>
      <p:grpSp>
        <p:nvGrpSpPr>
          <p:cNvPr id="20" name="Group 19">
            <a:extLst>
              <a:ext uri="{FF2B5EF4-FFF2-40B4-BE49-F238E27FC236}">
                <a16:creationId xmlns:a16="http://schemas.microsoft.com/office/drawing/2014/main" id="{4BA87337-326C-AF42-B289-4177EEAF3511}"/>
              </a:ext>
            </a:extLst>
          </p:cNvPr>
          <p:cNvGrpSpPr/>
          <p:nvPr/>
        </p:nvGrpSpPr>
        <p:grpSpPr>
          <a:xfrm>
            <a:off x="4753951" y="2468522"/>
            <a:ext cx="3816503" cy="2245177"/>
            <a:chOff x="6338601" y="2148362"/>
            <a:chExt cx="5088670" cy="2993569"/>
          </a:xfrm>
        </p:grpSpPr>
        <p:sp>
          <p:nvSpPr>
            <p:cNvPr id="21" name="Oval 20">
              <a:extLst>
                <a:ext uri="{FF2B5EF4-FFF2-40B4-BE49-F238E27FC236}">
                  <a16:creationId xmlns:a16="http://schemas.microsoft.com/office/drawing/2014/main" id="{8DE8ED5E-1ED6-AC4A-A1F7-E8B8A1A29A77}"/>
                </a:ext>
              </a:extLst>
            </p:cNvPr>
            <p:cNvSpPr/>
            <p:nvPr/>
          </p:nvSpPr>
          <p:spPr>
            <a:xfrm>
              <a:off x="6338601" y="2148362"/>
              <a:ext cx="690160" cy="6901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schemeClr val="bg1"/>
                  </a:solidFill>
                </a:rPr>
                <a:t>X</a:t>
              </a:r>
              <a:r>
                <a:rPr lang="en-US" sz="1050" baseline="-25000" dirty="0">
                  <a:solidFill>
                    <a:schemeClr val="bg1"/>
                  </a:solidFill>
                </a:rPr>
                <a:t>1</a:t>
              </a:r>
            </a:p>
          </p:txBody>
        </p:sp>
        <p:sp>
          <p:nvSpPr>
            <p:cNvPr id="22" name="Oval 21">
              <a:extLst>
                <a:ext uri="{FF2B5EF4-FFF2-40B4-BE49-F238E27FC236}">
                  <a16:creationId xmlns:a16="http://schemas.microsoft.com/office/drawing/2014/main" id="{2B7535C1-75AF-DB46-92E6-7A0A802BC921}"/>
                </a:ext>
              </a:extLst>
            </p:cNvPr>
            <p:cNvSpPr/>
            <p:nvPr/>
          </p:nvSpPr>
          <p:spPr>
            <a:xfrm>
              <a:off x="8249234" y="2785000"/>
              <a:ext cx="1734404" cy="17344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schemeClr val="bg1"/>
                  </a:solidFill>
                </a:rPr>
                <a:t>Sum Weights </a:t>
              </a:r>
            </a:p>
            <a:p>
              <a:pPr algn="ctr"/>
              <a:r>
                <a:rPr lang="en-US" sz="1050" dirty="0">
                  <a:solidFill>
                    <a:schemeClr val="bg1"/>
                  </a:solidFill>
                </a:rPr>
                <a:t>&amp; </a:t>
              </a:r>
            </a:p>
            <a:p>
              <a:pPr algn="ctr"/>
              <a:r>
                <a:rPr lang="en-US" sz="1050" dirty="0">
                  <a:solidFill>
                    <a:schemeClr val="bg1"/>
                  </a:solidFill>
                </a:rPr>
                <a:t>Activation Function</a:t>
              </a:r>
            </a:p>
          </p:txBody>
        </p:sp>
        <p:sp>
          <p:nvSpPr>
            <p:cNvPr id="23" name="Oval 22">
              <a:extLst>
                <a:ext uri="{FF2B5EF4-FFF2-40B4-BE49-F238E27FC236}">
                  <a16:creationId xmlns:a16="http://schemas.microsoft.com/office/drawing/2014/main" id="{CC36B016-E158-9641-B490-27103DB3BA11}"/>
                </a:ext>
              </a:extLst>
            </p:cNvPr>
            <p:cNvSpPr/>
            <p:nvPr/>
          </p:nvSpPr>
          <p:spPr>
            <a:xfrm>
              <a:off x="6338601" y="4451771"/>
              <a:ext cx="690160" cy="6901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solidFill>
                    <a:schemeClr val="bg1"/>
                  </a:solidFill>
                </a:rPr>
                <a:t>X</a:t>
              </a:r>
              <a:r>
                <a:rPr lang="en-US" sz="1050" baseline="-25000" dirty="0">
                  <a:solidFill>
                    <a:schemeClr val="bg1"/>
                  </a:solidFill>
                </a:rPr>
                <a:t>2</a:t>
              </a:r>
            </a:p>
          </p:txBody>
        </p:sp>
        <p:sp>
          <p:nvSpPr>
            <p:cNvPr id="24" name="TextBox 23">
              <a:extLst>
                <a:ext uri="{FF2B5EF4-FFF2-40B4-BE49-F238E27FC236}">
                  <a16:creationId xmlns:a16="http://schemas.microsoft.com/office/drawing/2014/main" id="{4BA69198-6E71-6D44-924C-BFE77D4C01E1}"/>
                </a:ext>
              </a:extLst>
            </p:cNvPr>
            <p:cNvSpPr txBox="1"/>
            <p:nvPr/>
          </p:nvSpPr>
          <p:spPr>
            <a:xfrm>
              <a:off x="7565393" y="2425014"/>
              <a:ext cx="487741" cy="400109"/>
            </a:xfrm>
            <a:prstGeom prst="rect">
              <a:avLst/>
            </a:prstGeom>
            <a:noFill/>
          </p:spPr>
          <p:txBody>
            <a:bodyPr wrap="none" rtlCol="0">
              <a:spAutoFit/>
            </a:bodyPr>
            <a:lstStyle/>
            <a:p>
              <a:r>
                <a:rPr lang="en-US" sz="1350" dirty="0">
                  <a:solidFill>
                    <a:schemeClr val="bg1"/>
                  </a:solidFill>
                </a:rPr>
                <a:t>w</a:t>
              </a:r>
              <a:r>
                <a:rPr lang="en-US" sz="1350" baseline="-25000" dirty="0">
                  <a:solidFill>
                    <a:schemeClr val="bg1"/>
                  </a:solidFill>
                </a:rPr>
                <a:t>1</a:t>
              </a:r>
            </a:p>
          </p:txBody>
        </p:sp>
        <p:sp>
          <p:nvSpPr>
            <p:cNvPr id="25" name="TextBox 24">
              <a:extLst>
                <a:ext uri="{FF2B5EF4-FFF2-40B4-BE49-F238E27FC236}">
                  <a16:creationId xmlns:a16="http://schemas.microsoft.com/office/drawing/2014/main" id="{E19FA7B5-FBB8-694B-958D-72D1848C30D7}"/>
                </a:ext>
              </a:extLst>
            </p:cNvPr>
            <p:cNvSpPr txBox="1"/>
            <p:nvPr/>
          </p:nvSpPr>
          <p:spPr>
            <a:xfrm>
              <a:off x="7542464" y="4161796"/>
              <a:ext cx="487741" cy="400109"/>
            </a:xfrm>
            <a:prstGeom prst="rect">
              <a:avLst/>
            </a:prstGeom>
            <a:noFill/>
          </p:spPr>
          <p:txBody>
            <a:bodyPr wrap="none" rtlCol="0">
              <a:spAutoFit/>
            </a:bodyPr>
            <a:lstStyle/>
            <a:p>
              <a:r>
                <a:rPr lang="en-US" sz="1350" dirty="0">
                  <a:solidFill>
                    <a:schemeClr val="bg1"/>
                  </a:solidFill>
                </a:rPr>
                <a:t>w</a:t>
              </a:r>
              <a:r>
                <a:rPr lang="en-US" sz="1350" baseline="-25000" dirty="0">
                  <a:solidFill>
                    <a:schemeClr val="bg1"/>
                  </a:solidFill>
                </a:rPr>
                <a:t>2</a:t>
              </a:r>
            </a:p>
          </p:txBody>
        </p:sp>
        <p:sp>
          <p:nvSpPr>
            <p:cNvPr id="26" name="TextBox 25">
              <a:extLst>
                <a:ext uri="{FF2B5EF4-FFF2-40B4-BE49-F238E27FC236}">
                  <a16:creationId xmlns:a16="http://schemas.microsoft.com/office/drawing/2014/main" id="{2CF0AA01-775B-A44F-ACDD-5E815F8CB972}"/>
                </a:ext>
              </a:extLst>
            </p:cNvPr>
            <p:cNvSpPr txBox="1"/>
            <p:nvPr/>
          </p:nvSpPr>
          <p:spPr>
            <a:xfrm>
              <a:off x="11076319" y="3460518"/>
              <a:ext cx="350952" cy="400109"/>
            </a:xfrm>
            <a:prstGeom prst="rect">
              <a:avLst/>
            </a:prstGeom>
            <a:noFill/>
          </p:spPr>
          <p:txBody>
            <a:bodyPr wrap="none" rtlCol="0">
              <a:spAutoFit/>
            </a:bodyPr>
            <a:lstStyle/>
            <a:p>
              <a:r>
                <a:rPr lang="en-US" sz="1350" dirty="0">
                  <a:solidFill>
                    <a:schemeClr val="bg1"/>
                  </a:solidFill>
                </a:rPr>
                <a:t>y</a:t>
              </a:r>
            </a:p>
          </p:txBody>
        </p:sp>
        <p:cxnSp>
          <p:nvCxnSpPr>
            <p:cNvPr id="27" name="Straight Arrow Connector 26">
              <a:extLst>
                <a:ext uri="{FF2B5EF4-FFF2-40B4-BE49-F238E27FC236}">
                  <a16:creationId xmlns:a16="http://schemas.microsoft.com/office/drawing/2014/main" id="{4DA2C07E-94E3-AF45-B402-ED95BEC0D15F}"/>
                </a:ext>
              </a:extLst>
            </p:cNvPr>
            <p:cNvCxnSpPr>
              <a:cxnSpLocks/>
              <a:stCxn id="22" idx="6"/>
              <a:endCxn id="26" idx="1"/>
            </p:cNvCxnSpPr>
            <p:nvPr/>
          </p:nvCxnSpPr>
          <p:spPr>
            <a:xfrm>
              <a:off x="9983638" y="3652203"/>
              <a:ext cx="1092681" cy="8369"/>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356467FD-C67E-4944-A8A3-69A879A49914}"/>
              </a:ext>
            </a:extLst>
          </p:cNvPr>
          <p:cNvCxnSpPr>
            <a:stCxn id="21" idx="6"/>
            <a:endCxn id="22" idx="1"/>
          </p:cNvCxnSpPr>
          <p:nvPr/>
        </p:nvCxnSpPr>
        <p:spPr>
          <a:xfrm>
            <a:off x="5271571" y="2727332"/>
            <a:ext cx="1105853" cy="409167"/>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02EEF05-F6F4-C541-93DA-E421A72F4801}"/>
              </a:ext>
            </a:extLst>
          </p:cNvPr>
          <p:cNvCxnSpPr>
            <a:stCxn id="23" idx="6"/>
            <a:endCxn id="22" idx="3"/>
          </p:cNvCxnSpPr>
          <p:nvPr/>
        </p:nvCxnSpPr>
        <p:spPr>
          <a:xfrm flipV="1">
            <a:off x="5271571" y="4056305"/>
            <a:ext cx="1105853" cy="398584"/>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772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478D53-81C6-3B48-BE4D-A2E9703DE97E}"/>
              </a:ext>
            </a:extLst>
          </p:cNvPr>
          <p:cNvSpPr>
            <a:spLocks noGrp="1"/>
          </p:cNvSpPr>
          <p:nvPr>
            <p:ph type="dt" sz="half" idx="10"/>
          </p:nvPr>
        </p:nvSpPr>
        <p:spPr/>
        <p:txBody>
          <a:bodyPr/>
          <a:lstStyle/>
          <a:p>
            <a:fld id="{6700A58B-DD98-43D0-B791-721480A02982}" type="datetime1">
              <a:rPr lang="en-US" smtClean="0"/>
              <a:t>3/31/21</a:t>
            </a:fld>
            <a:endParaRPr lang="en-US"/>
          </a:p>
        </p:txBody>
      </p:sp>
      <p:sp>
        <p:nvSpPr>
          <p:cNvPr id="3" name="Title 2">
            <a:extLst>
              <a:ext uri="{FF2B5EF4-FFF2-40B4-BE49-F238E27FC236}">
                <a16:creationId xmlns:a16="http://schemas.microsoft.com/office/drawing/2014/main" id="{9868CB64-92DB-7F42-A8DB-C091C03E016C}"/>
              </a:ext>
            </a:extLst>
          </p:cNvPr>
          <p:cNvSpPr>
            <a:spLocks noGrp="1"/>
          </p:cNvSpPr>
          <p:nvPr>
            <p:ph type="title"/>
          </p:nvPr>
        </p:nvSpPr>
        <p:spPr>
          <a:xfrm>
            <a:off x="0" y="122752"/>
            <a:ext cx="9144000" cy="591477"/>
          </a:xfrm>
        </p:spPr>
        <p:txBody>
          <a:bodyPr/>
          <a:lstStyle/>
          <a:p>
            <a:r>
              <a:rPr lang="en-US" sz="2800" dirty="0"/>
              <a:t>There are billions of synapses, and somewhere consciousness emerges.</a:t>
            </a:r>
          </a:p>
        </p:txBody>
      </p:sp>
      <p:sp>
        <p:nvSpPr>
          <p:cNvPr id="4" name="Slide Number Placeholder 3">
            <a:extLst>
              <a:ext uri="{FF2B5EF4-FFF2-40B4-BE49-F238E27FC236}">
                <a16:creationId xmlns:a16="http://schemas.microsoft.com/office/drawing/2014/main" id="{19FD4849-E0FA-B24F-BE7B-D3969FE3FDD7}"/>
              </a:ext>
            </a:extLst>
          </p:cNvPr>
          <p:cNvSpPr>
            <a:spLocks noGrp="1"/>
          </p:cNvSpPr>
          <p:nvPr>
            <p:ph type="sldNum" sz="quarter" idx="12"/>
          </p:nvPr>
        </p:nvSpPr>
        <p:spPr/>
        <p:txBody>
          <a:bodyPr/>
          <a:lstStyle/>
          <a:p>
            <a:fld id="{37290FF7-652B-4475-AEAB-8B1A5D23AE09}" type="slidenum">
              <a:rPr lang="en-US" smtClean="0"/>
              <a:t>14</a:t>
            </a:fld>
            <a:endParaRPr lang="en-US"/>
          </a:p>
        </p:txBody>
      </p:sp>
      <p:sp>
        <p:nvSpPr>
          <p:cNvPr id="5" name="Footer Placeholder 4">
            <a:extLst>
              <a:ext uri="{FF2B5EF4-FFF2-40B4-BE49-F238E27FC236}">
                <a16:creationId xmlns:a16="http://schemas.microsoft.com/office/drawing/2014/main" id="{E46B28B7-BCDD-4C49-BAB0-58C52C4E293B}"/>
              </a:ext>
            </a:extLst>
          </p:cNvPr>
          <p:cNvSpPr>
            <a:spLocks noGrp="1"/>
          </p:cNvSpPr>
          <p:nvPr>
            <p:ph type="ftr" sz="quarter" idx="3"/>
          </p:nvPr>
        </p:nvSpPr>
        <p:spPr/>
        <p:txBody>
          <a:bodyPr/>
          <a:lstStyle/>
          <a:p>
            <a:r>
              <a:rPr lang="en-US"/>
              <a:t>Kwartler</a:t>
            </a:r>
            <a:endParaRPr lang="en-US" dirty="0"/>
          </a:p>
        </p:txBody>
      </p:sp>
      <p:sp>
        <p:nvSpPr>
          <p:cNvPr id="6" name="Rectangle 5">
            <a:extLst>
              <a:ext uri="{FF2B5EF4-FFF2-40B4-BE49-F238E27FC236}">
                <a16:creationId xmlns:a16="http://schemas.microsoft.com/office/drawing/2014/main" id="{9BDD0216-4556-B444-9B63-44511F123905}"/>
              </a:ext>
            </a:extLst>
          </p:cNvPr>
          <p:cNvSpPr/>
          <p:nvPr/>
        </p:nvSpPr>
        <p:spPr>
          <a:xfrm>
            <a:off x="180473" y="5142857"/>
            <a:ext cx="8511836" cy="234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solidFill>
                  <a:schemeClr val="bg1"/>
                </a:solidFill>
              </a:rPr>
              <a:t>A human brain has billions of networked synapses.  Most DNN implementations are less than 1200 layers.</a:t>
            </a:r>
          </a:p>
        </p:txBody>
      </p:sp>
      <p:pic>
        <p:nvPicPr>
          <p:cNvPr id="7" name="Picture 6">
            <a:extLst>
              <a:ext uri="{FF2B5EF4-FFF2-40B4-BE49-F238E27FC236}">
                <a16:creationId xmlns:a16="http://schemas.microsoft.com/office/drawing/2014/main" id="{C752393E-64DA-884F-9706-EFBFFDDCB925}"/>
              </a:ext>
            </a:extLst>
          </p:cNvPr>
          <p:cNvPicPr>
            <a:picLocks noChangeAspect="1"/>
          </p:cNvPicPr>
          <p:nvPr/>
        </p:nvPicPr>
        <p:blipFill>
          <a:blip r:embed="rId2"/>
          <a:stretch>
            <a:fillRect/>
          </a:stretch>
        </p:blipFill>
        <p:spPr>
          <a:xfrm>
            <a:off x="180473" y="1948652"/>
            <a:ext cx="2873916" cy="2924247"/>
          </a:xfrm>
          <a:prstGeom prst="rect">
            <a:avLst/>
          </a:prstGeom>
        </p:spPr>
      </p:pic>
      <p:sp>
        <p:nvSpPr>
          <p:cNvPr id="8" name="TextBox 7">
            <a:extLst>
              <a:ext uri="{FF2B5EF4-FFF2-40B4-BE49-F238E27FC236}">
                <a16:creationId xmlns:a16="http://schemas.microsoft.com/office/drawing/2014/main" id="{DDDD5ED5-14FE-EE48-98F0-C0FB9260364B}"/>
              </a:ext>
            </a:extLst>
          </p:cNvPr>
          <p:cNvSpPr txBox="1"/>
          <p:nvPr/>
        </p:nvSpPr>
        <p:spPr>
          <a:xfrm>
            <a:off x="5195563" y="5372522"/>
            <a:ext cx="3815468" cy="213585"/>
          </a:xfrm>
          <a:prstGeom prst="rect">
            <a:avLst/>
          </a:prstGeom>
          <a:noFill/>
        </p:spPr>
        <p:txBody>
          <a:bodyPr wrap="none" rtlCol="0">
            <a:spAutoFit/>
          </a:bodyPr>
          <a:lstStyle/>
          <a:p>
            <a:r>
              <a:rPr lang="en-US" sz="788" dirty="0">
                <a:hlinkClick r:id="rId3"/>
              </a:rPr>
              <a:t>https://www.quora.com/What-is-the-largest-convolutional-neural-network-built-to-date</a:t>
            </a:r>
            <a:endParaRPr lang="en-US" sz="788" dirty="0"/>
          </a:p>
        </p:txBody>
      </p:sp>
      <p:pic>
        <p:nvPicPr>
          <p:cNvPr id="9" name="Picture 6" descr="Image result for complex deep neural networks">
            <a:extLst>
              <a:ext uri="{FF2B5EF4-FFF2-40B4-BE49-F238E27FC236}">
                <a16:creationId xmlns:a16="http://schemas.microsoft.com/office/drawing/2014/main" id="{4E8B2B56-C52E-A54B-846A-59F32DB4BB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9122" y="2423396"/>
            <a:ext cx="4000500" cy="1993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425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DC9D04-B1B0-0548-A8F9-F968C1D039F8}"/>
              </a:ext>
            </a:extLst>
          </p:cNvPr>
          <p:cNvSpPr>
            <a:spLocks noGrp="1"/>
          </p:cNvSpPr>
          <p:nvPr>
            <p:ph type="dt" sz="half" idx="10"/>
          </p:nvPr>
        </p:nvSpPr>
        <p:spPr/>
        <p:txBody>
          <a:bodyPr/>
          <a:lstStyle/>
          <a:p>
            <a:fld id="{6700A58B-DD98-43D0-B791-721480A02982}" type="datetime1">
              <a:rPr lang="en-US" smtClean="0"/>
              <a:t>3/31/21</a:t>
            </a:fld>
            <a:endParaRPr lang="en-US"/>
          </a:p>
        </p:txBody>
      </p:sp>
      <p:sp>
        <p:nvSpPr>
          <p:cNvPr id="3" name="Title 2">
            <a:extLst>
              <a:ext uri="{FF2B5EF4-FFF2-40B4-BE49-F238E27FC236}">
                <a16:creationId xmlns:a16="http://schemas.microsoft.com/office/drawing/2014/main" id="{4C0EDEAA-F09B-7A4F-A6CB-C76627A56B62}"/>
              </a:ext>
            </a:extLst>
          </p:cNvPr>
          <p:cNvSpPr>
            <a:spLocks noGrp="1"/>
          </p:cNvSpPr>
          <p:nvPr>
            <p:ph type="title"/>
          </p:nvPr>
        </p:nvSpPr>
        <p:spPr/>
        <p:txBody>
          <a:bodyPr/>
          <a:lstStyle/>
          <a:p>
            <a:r>
              <a:rPr lang="en-US" dirty="0"/>
              <a:t>Text can be hard for DNNs</a:t>
            </a:r>
          </a:p>
        </p:txBody>
      </p:sp>
      <p:sp>
        <p:nvSpPr>
          <p:cNvPr id="4" name="Slide Number Placeholder 3">
            <a:extLst>
              <a:ext uri="{FF2B5EF4-FFF2-40B4-BE49-F238E27FC236}">
                <a16:creationId xmlns:a16="http://schemas.microsoft.com/office/drawing/2014/main" id="{B32B0972-1992-904E-91A6-9A7D291A8B55}"/>
              </a:ext>
            </a:extLst>
          </p:cNvPr>
          <p:cNvSpPr>
            <a:spLocks noGrp="1"/>
          </p:cNvSpPr>
          <p:nvPr>
            <p:ph type="sldNum" sz="quarter" idx="12"/>
          </p:nvPr>
        </p:nvSpPr>
        <p:spPr/>
        <p:txBody>
          <a:bodyPr/>
          <a:lstStyle/>
          <a:p>
            <a:fld id="{37290FF7-652B-4475-AEAB-8B1A5D23AE09}" type="slidenum">
              <a:rPr lang="en-US" smtClean="0"/>
              <a:t>15</a:t>
            </a:fld>
            <a:endParaRPr lang="en-US"/>
          </a:p>
        </p:txBody>
      </p:sp>
      <p:sp>
        <p:nvSpPr>
          <p:cNvPr id="5" name="Footer Placeholder 4">
            <a:extLst>
              <a:ext uri="{FF2B5EF4-FFF2-40B4-BE49-F238E27FC236}">
                <a16:creationId xmlns:a16="http://schemas.microsoft.com/office/drawing/2014/main" id="{F894A860-99C1-9543-B3D5-7895EAFF52EA}"/>
              </a:ext>
            </a:extLst>
          </p:cNvPr>
          <p:cNvSpPr>
            <a:spLocks noGrp="1"/>
          </p:cNvSpPr>
          <p:nvPr>
            <p:ph type="ftr" sz="quarter" idx="3"/>
          </p:nvPr>
        </p:nvSpPr>
        <p:spPr/>
        <p:txBody>
          <a:bodyPr/>
          <a:lstStyle/>
          <a:p>
            <a:r>
              <a:rPr lang="en-US"/>
              <a:t>Kwartler</a:t>
            </a:r>
            <a:endParaRPr lang="en-US" dirty="0"/>
          </a:p>
        </p:txBody>
      </p:sp>
      <p:sp>
        <p:nvSpPr>
          <p:cNvPr id="6" name="TextBox 5">
            <a:extLst>
              <a:ext uri="{FF2B5EF4-FFF2-40B4-BE49-F238E27FC236}">
                <a16:creationId xmlns:a16="http://schemas.microsoft.com/office/drawing/2014/main" id="{19D0F7BE-5B23-A649-A66A-5DDF99B30022}"/>
              </a:ext>
            </a:extLst>
          </p:cNvPr>
          <p:cNvSpPr txBox="1"/>
          <p:nvPr/>
        </p:nvSpPr>
        <p:spPr>
          <a:xfrm>
            <a:off x="1008280" y="1909909"/>
            <a:ext cx="899542" cy="276999"/>
          </a:xfrm>
          <a:prstGeom prst="rect">
            <a:avLst/>
          </a:prstGeom>
          <a:noFill/>
        </p:spPr>
        <p:txBody>
          <a:bodyPr wrap="none" rtlCol="0">
            <a:spAutoFit/>
          </a:bodyPr>
          <a:lstStyle/>
          <a:p>
            <a:r>
              <a:rPr lang="en-US" sz="1200" dirty="0"/>
              <a:t>Dense Data</a:t>
            </a:r>
          </a:p>
        </p:txBody>
      </p:sp>
      <p:pic>
        <p:nvPicPr>
          <p:cNvPr id="7" name="Picture 2" descr="Image result for image pixel">
            <a:extLst>
              <a:ext uri="{FF2B5EF4-FFF2-40B4-BE49-F238E27FC236}">
                <a16:creationId xmlns:a16="http://schemas.microsoft.com/office/drawing/2014/main" id="{4C73ACA0-CB09-2B43-A95F-EF99EA9E96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007" y="2187941"/>
            <a:ext cx="2298566" cy="22883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A6408F3-194D-A44B-92DA-0C96D994D613}"/>
              </a:ext>
            </a:extLst>
          </p:cNvPr>
          <p:cNvSpPr txBox="1"/>
          <p:nvPr/>
        </p:nvSpPr>
        <p:spPr>
          <a:xfrm>
            <a:off x="2759725" y="1909909"/>
            <a:ext cx="1932901" cy="276999"/>
          </a:xfrm>
          <a:prstGeom prst="rect">
            <a:avLst/>
          </a:prstGeom>
          <a:noFill/>
        </p:spPr>
        <p:txBody>
          <a:bodyPr wrap="none" rtlCol="0">
            <a:spAutoFit/>
          </a:bodyPr>
          <a:lstStyle/>
          <a:p>
            <a:r>
              <a:rPr lang="en-US" sz="1200" dirty="0"/>
              <a:t>Each pixel has 3 RGB values.</a:t>
            </a:r>
          </a:p>
        </p:txBody>
      </p:sp>
      <p:pic>
        <p:nvPicPr>
          <p:cNvPr id="9" name="Picture 6" descr="Image result for image array">
            <a:extLst>
              <a:ext uri="{FF2B5EF4-FFF2-40B4-BE49-F238E27FC236}">
                <a16:creationId xmlns:a16="http://schemas.microsoft.com/office/drawing/2014/main" id="{8635EDFD-DD0F-A146-BB68-FC6560F6CA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031" r="23918"/>
          <a:stretch/>
        </p:blipFill>
        <p:spPr bwMode="auto">
          <a:xfrm>
            <a:off x="2897248" y="2219808"/>
            <a:ext cx="1897664" cy="22246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s://cdn-images-1.medium.com/max/1600/1*NQQiyYqJJj4PSYAeWvxutg.png">
            <a:extLst>
              <a:ext uri="{FF2B5EF4-FFF2-40B4-BE49-F238E27FC236}">
                <a16:creationId xmlns:a16="http://schemas.microsoft.com/office/drawing/2014/main" id="{77D44BE6-099C-4543-A1AA-2A244CF224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1874" y="2475983"/>
            <a:ext cx="3842649" cy="171226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571077A-4DD1-D947-B64C-74771AF9D01F}"/>
              </a:ext>
            </a:extLst>
          </p:cNvPr>
          <p:cNvSpPr txBox="1"/>
          <p:nvPr/>
        </p:nvSpPr>
        <p:spPr>
          <a:xfrm>
            <a:off x="5266751" y="1909909"/>
            <a:ext cx="3333477" cy="276999"/>
          </a:xfrm>
          <a:prstGeom prst="rect">
            <a:avLst/>
          </a:prstGeom>
          <a:noFill/>
        </p:spPr>
        <p:txBody>
          <a:bodyPr wrap="none" rtlCol="0">
            <a:spAutoFit/>
          </a:bodyPr>
          <a:lstStyle/>
          <a:p>
            <a:r>
              <a:rPr lang="en-US" sz="1200" dirty="0"/>
              <a:t>The DNN has a lot of information to activate upon.</a:t>
            </a:r>
          </a:p>
        </p:txBody>
      </p:sp>
      <p:sp>
        <p:nvSpPr>
          <p:cNvPr id="12" name="Rectangle 11">
            <a:extLst>
              <a:ext uri="{FF2B5EF4-FFF2-40B4-BE49-F238E27FC236}">
                <a16:creationId xmlns:a16="http://schemas.microsoft.com/office/drawing/2014/main" id="{A5A10EEF-94A1-1844-AFF1-E1B4CF44553D}"/>
              </a:ext>
            </a:extLst>
          </p:cNvPr>
          <p:cNvSpPr/>
          <p:nvPr/>
        </p:nvSpPr>
        <p:spPr>
          <a:xfrm>
            <a:off x="177062" y="5211735"/>
            <a:ext cx="8511836" cy="234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solidFill>
                  <a:schemeClr val="bg1"/>
                </a:solidFill>
              </a:rPr>
              <a:t>Text is a “sparse” data problem differing from images which is a “dense” data problem.</a:t>
            </a:r>
          </a:p>
        </p:txBody>
      </p:sp>
    </p:spTree>
    <p:extLst>
      <p:ext uri="{BB962C8B-B14F-4D97-AF65-F5344CB8AC3E}">
        <p14:creationId xmlns:p14="http://schemas.microsoft.com/office/powerpoint/2010/main" val="1003044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478D53-81C6-3B48-BE4D-A2E9703DE97E}"/>
              </a:ext>
            </a:extLst>
          </p:cNvPr>
          <p:cNvSpPr>
            <a:spLocks noGrp="1"/>
          </p:cNvSpPr>
          <p:nvPr>
            <p:ph type="dt" sz="half" idx="10"/>
          </p:nvPr>
        </p:nvSpPr>
        <p:spPr/>
        <p:txBody>
          <a:bodyPr/>
          <a:lstStyle/>
          <a:p>
            <a:fld id="{6700A58B-DD98-43D0-B791-721480A02982}" type="datetime1">
              <a:rPr lang="en-US" smtClean="0"/>
              <a:t>3/31/21</a:t>
            </a:fld>
            <a:endParaRPr lang="en-US"/>
          </a:p>
        </p:txBody>
      </p:sp>
      <p:sp>
        <p:nvSpPr>
          <p:cNvPr id="3" name="Title 2">
            <a:extLst>
              <a:ext uri="{FF2B5EF4-FFF2-40B4-BE49-F238E27FC236}">
                <a16:creationId xmlns:a16="http://schemas.microsoft.com/office/drawing/2014/main" id="{9868CB64-92DB-7F42-A8DB-C091C03E016C}"/>
              </a:ext>
            </a:extLst>
          </p:cNvPr>
          <p:cNvSpPr>
            <a:spLocks noGrp="1"/>
          </p:cNvSpPr>
          <p:nvPr>
            <p:ph type="title"/>
          </p:nvPr>
        </p:nvSpPr>
        <p:spPr>
          <a:xfrm>
            <a:off x="0" y="122752"/>
            <a:ext cx="9144000" cy="591477"/>
          </a:xfrm>
        </p:spPr>
        <p:txBody>
          <a:bodyPr/>
          <a:lstStyle/>
          <a:p>
            <a:r>
              <a:rPr lang="en-US" sz="2800" dirty="0"/>
              <a:t>Word2Vec uses a simple “Feed Forward” DNN</a:t>
            </a:r>
          </a:p>
        </p:txBody>
      </p:sp>
      <p:sp>
        <p:nvSpPr>
          <p:cNvPr id="4" name="Slide Number Placeholder 3">
            <a:extLst>
              <a:ext uri="{FF2B5EF4-FFF2-40B4-BE49-F238E27FC236}">
                <a16:creationId xmlns:a16="http://schemas.microsoft.com/office/drawing/2014/main" id="{19FD4849-E0FA-B24F-BE7B-D3969FE3FDD7}"/>
              </a:ext>
            </a:extLst>
          </p:cNvPr>
          <p:cNvSpPr>
            <a:spLocks noGrp="1"/>
          </p:cNvSpPr>
          <p:nvPr>
            <p:ph type="sldNum" sz="quarter" idx="12"/>
          </p:nvPr>
        </p:nvSpPr>
        <p:spPr/>
        <p:txBody>
          <a:bodyPr/>
          <a:lstStyle/>
          <a:p>
            <a:fld id="{37290FF7-652B-4475-AEAB-8B1A5D23AE09}" type="slidenum">
              <a:rPr lang="en-US" smtClean="0"/>
              <a:t>16</a:t>
            </a:fld>
            <a:endParaRPr lang="en-US"/>
          </a:p>
        </p:txBody>
      </p:sp>
      <p:sp>
        <p:nvSpPr>
          <p:cNvPr id="5" name="Footer Placeholder 4">
            <a:extLst>
              <a:ext uri="{FF2B5EF4-FFF2-40B4-BE49-F238E27FC236}">
                <a16:creationId xmlns:a16="http://schemas.microsoft.com/office/drawing/2014/main" id="{E46B28B7-BCDD-4C49-BAB0-58C52C4E293B}"/>
              </a:ext>
            </a:extLst>
          </p:cNvPr>
          <p:cNvSpPr>
            <a:spLocks noGrp="1"/>
          </p:cNvSpPr>
          <p:nvPr>
            <p:ph type="ftr" sz="quarter" idx="3"/>
          </p:nvPr>
        </p:nvSpPr>
        <p:spPr/>
        <p:txBody>
          <a:bodyPr/>
          <a:lstStyle/>
          <a:p>
            <a:r>
              <a:rPr lang="en-US"/>
              <a:t>Kwartler</a:t>
            </a:r>
            <a:endParaRPr lang="en-US" dirty="0"/>
          </a:p>
        </p:txBody>
      </p:sp>
      <p:sp>
        <p:nvSpPr>
          <p:cNvPr id="6" name="Rectangle 5">
            <a:extLst>
              <a:ext uri="{FF2B5EF4-FFF2-40B4-BE49-F238E27FC236}">
                <a16:creationId xmlns:a16="http://schemas.microsoft.com/office/drawing/2014/main" id="{9BDD0216-4556-B444-9B63-44511F123905}"/>
              </a:ext>
            </a:extLst>
          </p:cNvPr>
          <p:cNvSpPr/>
          <p:nvPr/>
        </p:nvSpPr>
        <p:spPr>
          <a:xfrm>
            <a:off x="180473" y="6031499"/>
            <a:ext cx="8511836" cy="234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solidFill>
                  <a:schemeClr val="bg1"/>
                </a:solidFill>
              </a:rPr>
              <a:t>The weights are extracted from the deep neural network as the representation of the term’s meaning.</a:t>
            </a:r>
          </a:p>
        </p:txBody>
      </p:sp>
      <p:pic>
        <p:nvPicPr>
          <p:cNvPr id="9" name="Picture 6" descr="Image result for complex deep neural networks">
            <a:extLst>
              <a:ext uri="{FF2B5EF4-FFF2-40B4-BE49-F238E27FC236}">
                <a16:creationId xmlns:a16="http://schemas.microsoft.com/office/drawing/2014/main" id="{4E8B2B56-C52E-A54B-846A-59F32DB4B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156" y="1161266"/>
            <a:ext cx="6025842" cy="30021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BBE812C-BCDE-0A4B-A920-B21B6CBF1CF9}"/>
              </a:ext>
            </a:extLst>
          </p:cNvPr>
          <p:cNvSpPr txBox="1"/>
          <p:nvPr/>
        </p:nvSpPr>
        <p:spPr>
          <a:xfrm>
            <a:off x="7021" y="3654823"/>
            <a:ext cx="656270" cy="369332"/>
          </a:xfrm>
          <a:prstGeom prst="rect">
            <a:avLst/>
          </a:prstGeom>
          <a:noFill/>
        </p:spPr>
        <p:txBody>
          <a:bodyPr wrap="none" rtlCol="0">
            <a:spAutoFit/>
          </a:bodyPr>
          <a:lstStyle/>
          <a:p>
            <a:r>
              <a:rPr lang="en-US" dirty="0"/>
              <a:t>Term</a:t>
            </a:r>
          </a:p>
        </p:txBody>
      </p:sp>
      <p:sp>
        <p:nvSpPr>
          <p:cNvPr id="12" name="TextBox 11">
            <a:extLst>
              <a:ext uri="{FF2B5EF4-FFF2-40B4-BE49-F238E27FC236}">
                <a16:creationId xmlns:a16="http://schemas.microsoft.com/office/drawing/2014/main" id="{1B2ADF8E-D59D-B44D-AA63-3E80DFFDD94E}"/>
              </a:ext>
            </a:extLst>
          </p:cNvPr>
          <p:cNvSpPr txBox="1"/>
          <p:nvPr/>
        </p:nvSpPr>
        <p:spPr>
          <a:xfrm>
            <a:off x="2686050" y="5124804"/>
            <a:ext cx="5226303" cy="369332"/>
          </a:xfrm>
          <a:prstGeom prst="rect">
            <a:avLst/>
          </a:prstGeom>
          <a:noFill/>
        </p:spPr>
        <p:txBody>
          <a:bodyPr wrap="none" rtlCol="0">
            <a:spAutoFit/>
          </a:bodyPr>
          <a:lstStyle/>
          <a:p>
            <a:r>
              <a:rPr lang="en-US" dirty="0"/>
              <a:t>Node is activated and carries a weight in the network.</a:t>
            </a:r>
          </a:p>
        </p:txBody>
      </p:sp>
      <p:cxnSp>
        <p:nvCxnSpPr>
          <p:cNvPr id="14" name="Straight Arrow Connector 13">
            <a:extLst>
              <a:ext uri="{FF2B5EF4-FFF2-40B4-BE49-F238E27FC236}">
                <a16:creationId xmlns:a16="http://schemas.microsoft.com/office/drawing/2014/main" id="{97EB8174-BAC0-ED48-804F-87B161E413BF}"/>
              </a:ext>
            </a:extLst>
          </p:cNvPr>
          <p:cNvCxnSpPr>
            <a:cxnSpLocks/>
          </p:cNvCxnSpPr>
          <p:nvPr/>
        </p:nvCxnSpPr>
        <p:spPr>
          <a:xfrm>
            <a:off x="2099256" y="4163426"/>
            <a:ext cx="586794" cy="988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76FDB63-0A57-D54F-86AC-98501B7D6484}"/>
              </a:ext>
            </a:extLst>
          </p:cNvPr>
          <p:cNvSpPr txBox="1"/>
          <p:nvPr/>
        </p:nvSpPr>
        <p:spPr>
          <a:xfrm>
            <a:off x="3651636" y="4433078"/>
            <a:ext cx="4260717" cy="646331"/>
          </a:xfrm>
          <a:prstGeom prst="rect">
            <a:avLst/>
          </a:prstGeom>
          <a:noFill/>
        </p:spPr>
        <p:txBody>
          <a:bodyPr wrap="square" rtlCol="0">
            <a:spAutoFit/>
          </a:bodyPr>
          <a:lstStyle/>
          <a:p>
            <a:r>
              <a:rPr lang="en-US" dirty="0"/>
              <a:t>Another node is activated by the term with a different weight.</a:t>
            </a:r>
          </a:p>
        </p:txBody>
      </p:sp>
      <p:cxnSp>
        <p:nvCxnSpPr>
          <p:cNvPr id="16" name="Straight Arrow Connector 15">
            <a:extLst>
              <a:ext uri="{FF2B5EF4-FFF2-40B4-BE49-F238E27FC236}">
                <a16:creationId xmlns:a16="http://schemas.microsoft.com/office/drawing/2014/main" id="{8196FFF9-8947-224E-AAE6-C9E100E97D7D}"/>
              </a:ext>
            </a:extLst>
          </p:cNvPr>
          <p:cNvCxnSpPr>
            <a:cxnSpLocks/>
          </p:cNvCxnSpPr>
          <p:nvPr/>
        </p:nvCxnSpPr>
        <p:spPr>
          <a:xfrm>
            <a:off x="3245476" y="3768427"/>
            <a:ext cx="406160" cy="819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76F68A6-1C86-7048-8A07-DEACD0282DEB}"/>
              </a:ext>
            </a:extLst>
          </p:cNvPr>
          <p:cNvCxnSpPr>
            <a:cxnSpLocks/>
          </p:cNvCxnSpPr>
          <p:nvPr/>
        </p:nvCxnSpPr>
        <p:spPr>
          <a:xfrm flipV="1">
            <a:off x="4565284" y="1593781"/>
            <a:ext cx="972631" cy="308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A85C95F-503A-1544-8B10-501D54661586}"/>
              </a:ext>
            </a:extLst>
          </p:cNvPr>
          <p:cNvSpPr txBox="1"/>
          <p:nvPr/>
        </p:nvSpPr>
        <p:spPr>
          <a:xfrm>
            <a:off x="5537916" y="1192858"/>
            <a:ext cx="3412902" cy="646331"/>
          </a:xfrm>
          <a:prstGeom prst="rect">
            <a:avLst/>
          </a:prstGeom>
          <a:noFill/>
        </p:spPr>
        <p:txBody>
          <a:bodyPr wrap="square" rtlCol="0">
            <a:spAutoFit/>
          </a:bodyPr>
          <a:lstStyle/>
          <a:p>
            <a:r>
              <a:rPr lang="en-US" dirty="0"/>
              <a:t>A third node has another activation weight.</a:t>
            </a:r>
          </a:p>
        </p:txBody>
      </p:sp>
    </p:spTree>
    <p:extLst>
      <p:ext uri="{BB962C8B-B14F-4D97-AF65-F5344CB8AC3E}">
        <p14:creationId xmlns:p14="http://schemas.microsoft.com/office/powerpoint/2010/main" val="1554987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478D53-81C6-3B48-BE4D-A2E9703DE97E}"/>
              </a:ext>
            </a:extLst>
          </p:cNvPr>
          <p:cNvSpPr>
            <a:spLocks noGrp="1"/>
          </p:cNvSpPr>
          <p:nvPr>
            <p:ph type="dt" sz="half" idx="10"/>
          </p:nvPr>
        </p:nvSpPr>
        <p:spPr/>
        <p:txBody>
          <a:bodyPr/>
          <a:lstStyle/>
          <a:p>
            <a:fld id="{6700A58B-DD98-43D0-B791-721480A02982}" type="datetime1">
              <a:rPr lang="en-US" smtClean="0"/>
              <a:t>3/31/21</a:t>
            </a:fld>
            <a:endParaRPr lang="en-US"/>
          </a:p>
        </p:txBody>
      </p:sp>
      <p:sp>
        <p:nvSpPr>
          <p:cNvPr id="3" name="Title 2">
            <a:extLst>
              <a:ext uri="{FF2B5EF4-FFF2-40B4-BE49-F238E27FC236}">
                <a16:creationId xmlns:a16="http://schemas.microsoft.com/office/drawing/2014/main" id="{9868CB64-92DB-7F42-A8DB-C091C03E016C}"/>
              </a:ext>
            </a:extLst>
          </p:cNvPr>
          <p:cNvSpPr>
            <a:spLocks noGrp="1"/>
          </p:cNvSpPr>
          <p:nvPr>
            <p:ph type="title"/>
          </p:nvPr>
        </p:nvSpPr>
        <p:spPr>
          <a:xfrm>
            <a:off x="0" y="122752"/>
            <a:ext cx="9144000" cy="591477"/>
          </a:xfrm>
        </p:spPr>
        <p:txBody>
          <a:bodyPr/>
          <a:lstStyle/>
          <a:p>
            <a:r>
              <a:rPr lang="en-US" sz="2800" dirty="0"/>
              <a:t>Word2Vec uses a simple “Feed Forward” DNN</a:t>
            </a:r>
          </a:p>
        </p:txBody>
      </p:sp>
      <p:sp>
        <p:nvSpPr>
          <p:cNvPr id="4" name="Slide Number Placeholder 3">
            <a:extLst>
              <a:ext uri="{FF2B5EF4-FFF2-40B4-BE49-F238E27FC236}">
                <a16:creationId xmlns:a16="http://schemas.microsoft.com/office/drawing/2014/main" id="{19FD4849-E0FA-B24F-BE7B-D3969FE3FDD7}"/>
              </a:ext>
            </a:extLst>
          </p:cNvPr>
          <p:cNvSpPr>
            <a:spLocks noGrp="1"/>
          </p:cNvSpPr>
          <p:nvPr>
            <p:ph type="sldNum" sz="quarter" idx="12"/>
          </p:nvPr>
        </p:nvSpPr>
        <p:spPr/>
        <p:txBody>
          <a:bodyPr/>
          <a:lstStyle/>
          <a:p>
            <a:fld id="{37290FF7-652B-4475-AEAB-8B1A5D23AE09}" type="slidenum">
              <a:rPr lang="en-US" smtClean="0"/>
              <a:t>17</a:t>
            </a:fld>
            <a:endParaRPr lang="en-US"/>
          </a:p>
        </p:txBody>
      </p:sp>
      <p:sp>
        <p:nvSpPr>
          <p:cNvPr id="5" name="Footer Placeholder 4">
            <a:extLst>
              <a:ext uri="{FF2B5EF4-FFF2-40B4-BE49-F238E27FC236}">
                <a16:creationId xmlns:a16="http://schemas.microsoft.com/office/drawing/2014/main" id="{E46B28B7-BCDD-4C49-BAB0-58C52C4E293B}"/>
              </a:ext>
            </a:extLst>
          </p:cNvPr>
          <p:cNvSpPr>
            <a:spLocks noGrp="1"/>
          </p:cNvSpPr>
          <p:nvPr>
            <p:ph type="ftr" sz="quarter" idx="3"/>
          </p:nvPr>
        </p:nvSpPr>
        <p:spPr/>
        <p:txBody>
          <a:bodyPr/>
          <a:lstStyle/>
          <a:p>
            <a:r>
              <a:rPr lang="en-US"/>
              <a:t>Kwartler</a:t>
            </a:r>
            <a:endParaRPr lang="en-US" dirty="0"/>
          </a:p>
        </p:txBody>
      </p:sp>
      <p:sp>
        <p:nvSpPr>
          <p:cNvPr id="6" name="Rectangle 5">
            <a:extLst>
              <a:ext uri="{FF2B5EF4-FFF2-40B4-BE49-F238E27FC236}">
                <a16:creationId xmlns:a16="http://schemas.microsoft.com/office/drawing/2014/main" id="{9BDD0216-4556-B444-9B63-44511F123905}"/>
              </a:ext>
            </a:extLst>
          </p:cNvPr>
          <p:cNvSpPr/>
          <p:nvPr/>
        </p:nvSpPr>
        <p:spPr>
          <a:xfrm>
            <a:off x="180473" y="6031499"/>
            <a:ext cx="8511836" cy="234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solidFill>
                  <a:schemeClr val="bg1"/>
                </a:solidFill>
              </a:rPr>
              <a:t>The weights are extracted from the deep neural network as the representation of the term’s meaning.</a:t>
            </a:r>
          </a:p>
        </p:txBody>
      </p:sp>
      <p:pic>
        <p:nvPicPr>
          <p:cNvPr id="9" name="Picture 6" descr="Image result for complex deep neural networks">
            <a:extLst>
              <a:ext uri="{FF2B5EF4-FFF2-40B4-BE49-F238E27FC236}">
                <a16:creationId xmlns:a16="http://schemas.microsoft.com/office/drawing/2014/main" id="{4E8B2B56-C52E-A54B-846A-59F32DB4B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156" y="1161266"/>
            <a:ext cx="6025842" cy="30021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BBE812C-BCDE-0A4B-A920-B21B6CBF1CF9}"/>
              </a:ext>
            </a:extLst>
          </p:cNvPr>
          <p:cNvSpPr txBox="1"/>
          <p:nvPr/>
        </p:nvSpPr>
        <p:spPr>
          <a:xfrm>
            <a:off x="7021" y="3654823"/>
            <a:ext cx="656270" cy="369332"/>
          </a:xfrm>
          <a:prstGeom prst="rect">
            <a:avLst/>
          </a:prstGeom>
          <a:noFill/>
        </p:spPr>
        <p:txBody>
          <a:bodyPr wrap="none" rtlCol="0">
            <a:spAutoFit/>
          </a:bodyPr>
          <a:lstStyle/>
          <a:p>
            <a:r>
              <a:rPr lang="en-US" dirty="0"/>
              <a:t>Term</a:t>
            </a:r>
          </a:p>
        </p:txBody>
      </p:sp>
      <p:sp>
        <p:nvSpPr>
          <p:cNvPr id="12" name="TextBox 11">
            <a:extLst>
              <a:ext uri="{FF2B5EF4-FFF2-40B4-BE49-F238E27FC236}">
                <a16:creationId xmlns:a16="http://schemas.microsoft.com/office/drawing/2014/main" id="{1B2ADF8E-D59D-B44D-AA63-3E80DFFDD94E}"/>
              </a:ext>
            </a:extLst>
          </p:cNvPr>
          <p:cNvSpPr txBox="1"/>
          <p:nvPr/>
        </p:nvSpPr>
        <p:spPr>
          <a:xfrm>
            <a:off x="2686050" y="5124804"/>
            <a:ext cx="3767506" cy="369332"/>
          </a:xfrm>
          <a:prstGeom prst="rect">
            <a:avLst/>
          </a:prstGeom>
          <a:noFill/>
        </p:spPr>
        <p:txBody>
          <a:bodyPr wrap="none" rtlCol="0">
            <a:spAutoFit/>
          </a:bodyPr>
          <a:lstStyle/>
          <a:p>
            <a:r>
              <a:rPr lang="en-US" dirty="0"/>
              <a:t>Node1 internal weight 0.8 = activation</a:t>
            </a:r>
          </a:p>
        </p:txBody>
      </p:sp>
      <p:cxnSp>
        <p:nvCxnSpPr>
          <p:cNvPr id="14" name="Straight Arrow Connector 13">
            <a:extLst>
              <a:ext uri="{FF2B5EF4-FFF2-40B4-BE49-F238E27FC236}">
                <a16:creationId xmlns:a16="http://schemas.microsoft.com/office/drawing/2014/main" id="{97EB8174-BAC0-ED48-804F-87B161E413BF}"/>
              </a:ext>
            </a:extLst>
          </p:cNvPr>
          <p:cNvCxnSpPr>
            <a:cxnSpLocks/>
          </p:cNvCxnSpPr>
          <p:nvPr/>
        </p:nvCxnSpPr>
        <p:spPr>
          <a:xfrm>
            <a:off x="2099256" y="4163426"/>
            <a:ext cx="586794" cy="988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76FDB63-0A57-D54F-86AC-98501B7D6484}"/>
              </a:ext>
            </a:extLst>
          </p:cNvPr>
          <p:cNvSpPr txBox="1"/>
          <p:nvPr/>
        </p:nvSpPr>
        <p:spPr>
          <a:xfrm>
            <a:off x="3651636" y="4433078"/>
            <a:ext cx="4260717" cy="369332"/>
          </a:xfrm>
          <a:prstGeom prst="rect">
            <a:avLst/>
          </a:prstGeom>
          <a:noFill/>
        </p:spPr>
        <p:txBody>
          <a:bodyPr wrap="square" rtlCol="0">
            <a:spAutoFit/>
          </a:bodyPr>
          <a:lstStyle/>
          <a:p>
            <a:r>
              <a:rPr lang="en-US" dirty="0"/>
              <a:t>Node2 internal weight 0.5 = activation</a:t>
            </a:r>
          </a:p>
        </p:txBody>
      </p:sp>
      <p:cxnSp>
        <p:nvCxnSpPr>
          <p:cNvPr id="16" name="Straight Arrow Connector 15">
            <a:extLst>
              <a:ext uri="{FF2B5EF4-FFF2-40B4-BE49-F238E27FC236}">
                <a16:creationId xmlns:a16="http://schemas.microsoft.com/office/drawing/2014/main" id="{8196FFF9-8947-224E-AAE6-C9E100E97D7D}"/>
              </a:ext>
            </a:extLst>
          </p:cNvPr>
          <p:cNvCxnSpPr>
            <a:cxnSpLocks/>
          </p:cNvCxnSpPr>
          <p:nvPr/>
        </p:nvCxnSpPr>
        <p:spPr>
          <a:xfrm>
            <a:off x="3245476" y="3768427"/>
            <a:ext cx="406160" cy="819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76F68A6-1C86-7048-8A07-DEACD0282DEB}"/>
              </a:ext>
            </a:extLst>
          </p:cNvPr>
          <p:cNvCxnSpPr>
            <a:cxnSpLocks/>
          </p:cNvCxnSpPr>
          <p:nvPr/>
        </p:nvCxnSpPr>
        <p:spPr>
          <a:xfrm flipV="1">
            <a:off x="4565284" y="1593781"/>
            <a:ext cx="972631" cy="308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A85C95F-503A-1544-8B10-501D54661586}"/>
              </a:ext>
            </a:extLst>
          </p:cNvPr>
          <p:cNvSpPr txBox="1"/>
          <p:nvPr/>
        </p:nvSpPr>
        <p:spPr>
          <a:xfrm>
            <a:off x="5537916" y="1192858"/>
            <a:ext cx="3412902" cy="646331"/>
          </a:xfrm>
          <a:prstGeom prst="rect">
            <a:avLst/>
          </a:prstGeom>
          <a:noFill/>
        </p:spPr>
        <p:txBody>
          <a:bodyPr wrap="square" rtlCol="0">
            <a:spAutoFit/>
          </a:bodyPr>
          <a:lstStyle/>
          <a:p>
            <a:r>
              <a:rPr lang="en-US" dirty="0"/>
              <a:t>Node3 internal weight 0.62 = activation</a:t>
            </a:r>
          </a:p>
        </p:txBody>
      </p:sp>
      <p:sp>
        <p:nvSpPr>
          <p:cNvPr id="7" name="Oval 6">
            <a:extLst>
              <a:ext uri="{FF2B5EF4-FFF2-40B4-BE49-F238E27FC236}">
                <a16:creationId xmlns:a16="http://schemas.microsoft.com/office/drawing/2014/main" id="{853D8A8F-03AF-134A-B3DD-28C447F0A556}"/>
              </a:ext>
            </a:extLst>
          </p:cNvPr>
          <p:cNvSpPr/>
          <p:nvPr/>
        </p:nvSpPr>
        <p:spPr>
          <a:xfrm>
            <a:off x="1852509" y="3907174"/>
            <a:ext cx="330926" cy="3309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2DFD9D3-3E26-7D49-88A7-4C67DB543B90}"/>
              </a:ext>
            </a:extLst>
          </p:cNvPr>
          <p:cNvSpPr/>
          <p:nvPr/>
        </p:nvSpPr>
        <p:spPr>
          <a:xfrm>
            <a:off x="3080013" y="3573274"/>
            <a:ext cx="330926" cy="3309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51A64BE-8559-7444-A18C-716640912925}"/>
              </a:ext>
            </a:extLst>
          </p:cNvPr>
          <p:cNvSpPr/>
          <p:nvPr/>
        </p:nvSpPr>
        <p:spPr>
          <a:xfrm>
            <a:off x="4270928" y="1748170"/>
            <a:ext cx="330926" cy="3309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A9648D7-9ED6-9B47-BE51-243B98A7CF42}"/>
              </a:ext>
            </a:extLst>
          </p:cNvPr>
          <p:cNvSpPr/>
          <p:nvPr/>
        </p:nvSpPr>
        <p:spPr>
          <a:xfrm>
            <a:off x="5537915" y="2526357"/>
            <a:ext cx="330926" cy="3309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E6752870-2D4F-9142-A3BD-67A7167681EF}"/>
              </a:ext>
            </a:extLst>
          </p:cNvPr>
          <p:cNvSpPr/>
          <p:nvPr/>
        </p:nvSpPr>
        <p:spPr>
          <a:xfrm rot="433103">
            <a:off x="1016129" y="3880695"/>
            <a:ext cx="809003"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1A1A258-9E31-8E47-9617-A6526BFF6166}"/>
              </a:ext>
            </a:extLst>
          </p:cNvPr>
          <p:cNvSpPr/>
          <p:nvPr/>
        </p:nvSpPr>
        <p:spPr>
          <a:xfrm>
            <a:off x="628947" y="3763502"/>
            <a:ext cx="330926" cy="3309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1759E04F-0669-7445-BAAD-1D4B3EE1835B}"/>
              </a:ext>
            </a:extLst>
          </p:cNvPr>
          <p:cNvCxnSpPr>
            <a:cxnSpLocks/>
          </p:cNvCxnSpPr>
          <p:nvPr/>
        </p:nvCxnSpPr>
        <p:spPr>
          <a:xfrm>
            <a:off x="873773" y="4054457"/>
            <a:ext cx="586794" cy="988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360D4A2-30ED-E440-89EE-7A8981837ED8}"/>
              </a:ext>
            </a:extLst>
          </p:cNvPr>
          <p:cNvSpPr txBox="1"/>
          <p:nvPr/>
        </p:nvSpPr>
        <p:spPr>
          <a:xfrm>
            <a:off x="663291" y="5005524"/>
            <a:ext cx="2057500" cy="923330"/>
          </a:xfrm>
          <a:prstGeom prst="rect">
            <a:avLst/>
          </a:prstGeom>
          <a:noFill/>
        </p:spPr>
        <p:txBody>
          <a:bodyPr wrap="square" rtlCol="0">
            <a:spAutoFit/>
          </a:bodyPr>
          <a:lstStyle/>
          <a:p>
            <a:r>
              <a:rPr lang="en-US" dirty="0"/>
              <a:t>Node0 internal weight 0.5 = activation</a:t>
            </a:r>
          </a:p>
        </p:txBody>
      </p:sp>
      <p:sp>
        <p:nvSpPr>
          <p:cNvPr id="25" name="Right Arrow 24">
            <a:extLst>
              <a:ext uri="{FF2B5EF4-FFF2-40B4-BE49-F238E27FC236}">
                <a16:creationId xmlns:a16="http://schemas.microsoft.com/office/drawing/2014/main" id="{1829B586-A81C-D842-8788-3AB617B6DD94}"/>
              </a:ext>
            </a:extLst>
          </p:cNvPr>
          <p:cNvSpPr/>
          <p:nvPr/>
        </p:nvSpPr>
        <p:spPr>
          <a:xfrm rot="20127101">
            <a:off x="2226519" y="3829198"/>
            <a:ext cx="809003"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a:extLst>
              <a:ext uri="{FF2B5EF4-FFF2-40B4-BE49-F238E27FC236}">
                <a16:creationId xmlns:a16="http://schemas.microsoft.com/office/drawing/2014/main" id="{FFB20F3B-78A0-5349-96DB-A2B46CF83CF3}"/>
              </a:ext>
            </a:extLst>
          </p:cNvPr>
          <p:cNvSpPr/>
          <p:nvPr/>
        </p:nvSpPr>
        <p:spPr>
          <a:xfrm rot="17995245">
            <a:off x="2991323" y="2749814"/>
            <a:ext cx="1686648"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1F02F6AD-856B-8648-8131-1FA38684BB6C}"/>
              </a:ext>
            </a:extLst>
          </p:cNvPr>
          <p:cNvSpPr/>
          <p:nvPr/>
        </p:nvSpPr>
        <p:spPr>
          <a:xfrm rot="1957124">
            <a:off x="4586188" y="2184834"/>
            <a:ext cx="1026807"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FC95037-3960-A647-AF18-7B8F4EA0A572}"/>
              </a:ext>
            </a:extLst>
          </p:cNvPr>
          <p:cNvSpPr txBox="1"/>
          <p:nvPr/>
        </p:nvSpPr>
        <p:spPr>
          <a:xfrm>
            <a:off x="6231804" y="2526357"/>
            <a:ext cx="2719014" cy="307777"/>
          </a:xfrm>
          <a:prstGeom prst="rect">
            <a:avLst/>
          </a:prstGeom>
          <a:noFill/>
        </p:spPr>
        <p:txBody>
          <a:bodyPr wrap="square" rtlCol="0">
            <a:spAutoFit/>
          </a:bodyPr>
          <a:lstStyle/>
          <a:p>
            <a:r>
              <a:rPr lang="en-US" sz="1400" dirty="0"/>
              <a:t>Term’s “meaning” is .5, .8, .5, .62</a:t>
            </a:r>
          </a:p>
        </p:txBody>
      </p:sp>
    </p:spTree>
    <p:extLst>
      <p:ext uri="{BB962C8B-B14F-4D97-AF65-F5344CB8AC3E}">
        <p14:creationId xmlns:p14="http://schemas.microsoft.com/office/powerpoint/2010/main" val="331331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23" grpId="0"/>
      <p:bldP spid="7" grpId="0" animBg="1"/>
      <p:bldP spid="17" grpId="0" animBg="1"/>
      <p:bldP spid="18" grpId="0" animBg="1"/>
      <p:bldP spid="19" grpId="0" animBg="1"/>
      <p:bldP spid="8" grpId="0" animBg="1"/>
      <p:bldP spid="20" grpId="0" animBg="1"/>
      <p:bldP spid="24" grpId="0"/>
      <p:bldP spid="25" grpId="0" animBg="1"/>
      <p:bldP spid="26" grpId="0" animBg="1"/>
      <p:bldP spid="27" grpId="0" animBg="1"/>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728543-6DBB-0848-89DE-6F58FCF0FE98}"/>
              </a:ext>
            </a:extLst>
          </p:cNvPr>
          <p:cNvSpPr>
            <a:spLocks noGrp="1"/>
          </p:cNvSpPr>
          <p:nvPr>
            <p:ph type="dt" sz="half" idx="10"/>
          </p:nvPr>
        </p:nvSpPr>
        <p:spPr/>
        <p:txBody>
          <a:bodyPr/>
          <a:lstStyle/>
          <a:p>
            <a:fld id="{6700A58B-DD98-43D0-B791-721480A02982}" type="datetime1">
              <a:rPr lang="en-US" smtClean="0"/>
              <a:t>3/31/21</a:t>
            </a:fld>
            <a:endParaRPr lang="en-US"/>
          </a:p>
        </p:txBody>
      </p:sp>
      <p:sp>
        <p:nvSpPr>
          <p:cNvPr id="3" name="Title 2">
            <a:extLst>
              <a:ext uri="{FF2B5EF4-FFF2-40B4-BE49-F238E27FC236}">
                <a16:creationId xmlns:a16="http://schemas.microsoft.com/office/drawing/2014/main" id="{4EEEB903-5FDC-F64D-BE3C-4178E1757E49}"/>
              </a:ext>
            </a:extLst>
          </p:cNvPr>
          <p:cNvSpPr>
            <a:spLocks noGrp="1"/>
          </p:cNvSpPr>
          <p:nvPr>
            <p:ph type="title"/>
          </p:nvPr>
        </p:nvSpPr>
        <p:spPr/>
        <p:txBody>
          <a:bodyPr/>
          <a:lstStyle/>
          <a:p>
            <a:r>
              <a:rPr lang="en-US" dirty="0"/>
              <a:t>Text to Vector (text2Vec) &amp; word2vector</a:t>
            </a:r>
          </a:p>
        </p:txBody>
      </p:sp>
      <p:sp>
        <p:nvSpPr>
          <p:cNvPr id="4" name="Slide Number Placeholder 3">
            <a:extLst>
              <a:ext uri="{FF2B5EF4-FFF2-40B4-BE49-F238E27FC236}">
                <a16:creationId xmlns:a16="http://schemas.microsoft.com/office/drawing/2014/main" id="{9F50E2B7-2DE8-874B-9A13-4C5BF31B86EF}"/>
              </a:ext>
            </a:extLst>
          </p:cNvPr>
          <p:cNvSpPr>
            <a:spLocks noGrp="1"/>
          </p:cNvSpPr>
          <p:nvPr>
            <p:ph type="sldNum" sz="quarter" idx="12"/>
          </p:nvPr>
        </p:nvSpPr>
        <p:spPr/>
        <p:txBody>
          <a:bodyPr/>
          <a:lstStyle/>
          <a:p>
            <a:fld id="{37290FF7-652B-4475-AEAB-8B1A5D23AE09}" type="slidenum">
              <a:rPr lang="en-US" smtClean="0"/>
              <a:t>2</a:t>
            </a:fld>
            <a:endParaRPr lang="en-US"/>
          </a:p>
        </p:txBody>
      </p:sp>
      <p:sp>
        <p:nvSpPr>
          <p:cNvPr id="5" name="Footer Placeholder 4">
            <a:extLst>
              <a:ext uri="{FF2B5EF4-FFF2-40B4-BE49-F238E27FC236}">
                <a16:creationId xmlns:a16="http://schemas.microsoft.com/office/drawing/2014/main" id="{8D94834D-FBF6-8842-89F0-F09CCB8B6BAA}"/>
              </a:ext>
            </a:extLst>
          </p:cNvPr>
          <p:cNvSpPr>
            <a:spLocks noGrp="1"/>
          </p:cNvSpPr>
          <p:nvPr>
            <p:ph type="ftr" sz="quarter" idx="3"/>
          </p:nvPr>
        </p:nvSpPr>
        <p:spPr/>
        <p:txBody>
          <a:bodyPr/>
          <a:lstStyle/>
          <a:p>
            <a:r>
              <a:rPr lang="en-US"/>
              <a:t>Kwartler</a:t>
            </a:r>
            <a:endParaRPr lang="en-US" dirty="0"/>
          </a:p>
        </p:txBody>
      </p:sp>
      <p:sp>
        <p:nvSpPr>
          <p:cNvPr id="7" name="Rectangle 6">
            <a:extLst>
              <a:ext uri="{FF2B5EF4-FFF2-40B4-BE49-F238E27FC236}">
                <a16:creationId xmlns:a16="http://schemas.microsoft.com/office/drawing/2014/main" id="{5FC833FB-29AB-2844-864F-4A236CBFE78E}"/>
              </a:ext>
            </a:extLst>
          </p:cNvPr>
          <p:cNvSpPr/>
          <p:nvPr/>
        </p:nvSpPr>
        <p:spPr>
          <a:xfrm>
            <a:off x="400050" y="1676647"/>
            <a:ext cx="4572000" cy="1200329"/>
          </a:xfrm>
          <a:prstGeom prst="rect">
            <a:avLst/>
          </a:prstGeom>
        </p:spPr>
        <p:txBody>
          <a:bodyPr>
            <a:spAutoFit/>
          </a:bodyPr>
          <a:lstStyle/>
          <a:p>
            <a:r>
              <a:rPr lang="en-US" dirty="0">
                <a:solidFill>
                  <a:srgbClr val="4D5156"/>
                </a:solidFill>
                <a:latin typeface="Roboto"/>
              </a:rPr>
              <a:t>A </a:t>
            </a:r>
            <a:r>
              <a:rPr lang="en-US" b="1" dirty="0">
                <a:solidFill>
                  <a:srgbClr val="5F6368"/>
                </a:solidFill>
                <a:latin typeface="Roboto"/>
              </a:rPr>
              <a:t>word embedding</a:t>
            </a:r>
            <a:r>
              <a:rPr lang="en-US" dirty="0">
                <a:solidFill>
                  <a:srgbClr val="4D5156"/>
                </a:solidFill>
                <a:latin typeface="Roboto"/>
              </a:rPr>
              <a:t> is a learned representation for text where </a:t>
            </a:r>
            <a:r>
              <a:rPr lang="en-US" b="1" dirty="0">
                <a:solidFill>
                  <a:srgbClr val="5F6368"/>
                </a:solidFill>
                <a:latin typeface="Roboto"/>
              </a:rPr>
              <a:t>words</a:t>
            </a:r>
            <a:r>
              <a:rPr lang="en-US" dirty="0">
                <a:solidFill>
                  <a:srgbClr val="4D5156"/>
                </a:solidFill>
                <a:latin typeface="Roboto"/>
              </a:rPr>
              <a:t> that have the same meaning have a similar representation.</a:t>
            </a:r>
            <a:endParaRPr lang="en-US" dirty="0"/>
          </a:p>
        </p:txBody>
      </p:sp>
      <p:sp>
        <p:nvSpPr>
          <p:cNvPr id="8" name="TextBox 7">
            <a:extLst>
              <a:ext uri="{FF2B5EF4-FFF2-40B4-BE49-F238E27FC236}">
                <a16:creationId xmlns:a16="http://schemas.microsoft.com/office/drawing/2014/main" id="{DE364AFA-FA82-9247-A7F6-FA6DB22F35D8}"/>
              </a:ext>
            </a:extLst>
          </p:cNvPr>
          <p:cNvSpPr txBox="1"/>
          <p:nvPr/>
        </p:nvSpPr>
        <p:spPr>
          <a:xfrm>
            <a:off x="400048" y="3659833"/>
            <a:ext cx="4060407" cy="369332"/>
          </a:xfrm>
          <a:prstGeom prst="rect">
            <a:avLst/>
          </a:prstGeom>
          <a:noFill/>
        </p:spPr>
        <p:txBody>
          <a:bodyPr wrap="none" rtlCol="0">
            <a:spAutoFit/>
          </a:bodyPr>
          <a:lstStyle/>
          <a:p>
            <a:r>
              <a:rPr lang="en-US" dirty="0"/>
              <a:t>A word occurs in a hyperspace of vectors.</a:t>
            </a:r>
          </a:p>
        </p:txBody>
      </p:sp>
      <p:sp>
        <p:nvSpPr>
          <p:cNvPr id="9" name="TextBox 8">
            <a:extLst>
              <a:ext uri="{FF2B5EF4-FFF2-40B4-BE49-F238E27FC236}">
                <a16:creationId xmlns:a16="http://schemas.microsoft.com/office/drawing/2014/main" id="{26912AB7-6DE4-C648-B7BB-5A590C60D063}"/>
              </a:ext>
            </a:extLst>
          </p:cNvPr>
          <p:cNvSpPr txBox="1"/>
          <p:nvPr/>
        </p:nvSpPr>
        <p:spPr>
          <a:xfrm>
            <a:off x="400048" y="4375687"/>
            <a:ext cx="6261201" cy="369332"/>
          </a:xfrm>
          <a:prstGeom prst="rect">
            <a:avLst/>
          </a:prstGeom>
          <a:noFill/>
        </p:spPr>
        <p:txBody>
          <a:bodyPr wrap="none" rtlCol="0">
            <a:spAutoFit/>
          </a:bodyPr>
          <a:lstStyle/>
          <a:p>
            <a:r>
              <a:rPr lang="en-US" dirty="0"/>
              <a:t>It’s coordinate values along all these axis are like a serial number.</a:t>
            </a:r>
          </a:p>
        </p:txBody>
      </p:sp>
      <p:sp>
        <p:nvSpPr>
          <p:cNvPr id="10" name="TextBox 9">
            <a:extLst>
              <a:ext uri="{FF2B5EF4-FFF2-40B4-BE49-F238E27FC236}">
                <a16:creationId xmlns:a16="http://schemas.microsoft.com/office/drawing/2014/main" id="{AD962EF4-E5F6-8945-B8E0-1BD502C7D1B7}"/>
              </a:ext>
            </a:extLst>
          </p:cNvPr>
          <p:cNvSpPr txBox="1"/>
          <p:nvPr/>
        </p:nvSpPr>
        <p:spPr>
          <a:xfrm>
            <a:off x="400048" y="5181353"/>
            <a:ext cx="6511975" cy="369332"/>
          </a:xfrm>
          <a:prstGeom prst="rect">
            <a:avLst/>
          </a:prstGeom>
          <a:noFill/>
        </p:spPr>
        <p:txBody>
          <a:bodyPr wrap="none" rtlCol="0">
            <a:spAutoFit/>
          </a:bodyPr>
          <a:lstStyle/>
          <a:p>
            <a:r>
              <a:rPr lang="en-US" dirty="0"/>
              <a:t>Terms with similar serial numbers have a similar or related meaning.</a:t>
            </a:r>
          </a:p>
        </p:txBody>
      </p:sp>
      <p:sp>
        <p:nvSpPr>
          <p:cNvPr id="11" name="Rectangle 10">
            <a:extLst>
              <a:ext uri="{FF2B5EF4-FFF2-40B4-BE49-F238E27FC236}">
                <a16:creationId xmlns:a16="http://schemas.microsoft.com/office/drawing/2014/main" id="{0D9E8960-EF98-2A4C-9CF5-2DC43379B248}"/>
              </a:ext>
            </a:extLst>
          </p:cNvPr>
          <p:cNvSpPr/>
          <p:nvPr/>
        </p:nvSpPr>
        <p:spPr>
          <a:xfrm>
            <a:off x="117055" y="5682404"/>
            <a:ext cx="8686800" cy="4571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800" kern="1200" dirty="0">
                <a:solidFill>
                  <a:prstClr val="white"/>
                </a:solidFill>
                <a:latin typeface="+mj-lt"/>
                <a:cs typeface="Arial Unicode MS" panose="020B0604020202020204" pitchFamily="34" charset="-128"/>
              </a:rPr>
              <a:t>This is why its called a “text to vector” representation.</a:t>
            </a:r>
          </a:p>
        </p:txBody>
      </p:sp>
    </p:spTree>
    <p:extLst>
      <p:ext uri="{BB962C8B-B14F-4D97-AF65-F5344CB8AC3E}">
        <p14:creationId xmlns:p14="http://schemas.microsoft.com/office/powerpoint/2010/main" val="383292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258959-41A0-D548-999D-57A32BB5134C}"/>
              </a:ext>
            </a:extLst>
          </p:cNvPr>
          <p:cNvSpPr>
            <a:spLocks noGrp="1"/>
          </p:cNvSpPr>
          <p:nvPr>
            <p:ph type="dt" sz="half" idx="10"/>
          </p:nvPr>
        </p:nvSpPr>
        <p:spPr/>
        <p:txBody>
          <a:bodyPr/>
          <a:lstStyle/>
          <a:p>
            <a:fld id="{6700A58B-DD98-43D0-B791-721480A02982}" type="datetime1">
              <a:rPr lang="en-US" smtClean="0"/>
              <a:t>3/31/21</a:t>
            </a:fld>
            <a:endParaRPr lang="en-US"/>
          </a:p>
        </p:txBody>
      </p:sp>
      <p:sp>
        <p:nvSpPr>
          <p:cNvPr id="3" name="Title 2">
            <a:extLst>
              <a:ext uri="{FF2B5EF4-FFF2-40B4-BE49-F238E27FC236}">
                <a16:creationId xmlns:a16="http://schemas.microsoft.com/office/drawing/2014/main" id="{2393163B-BE83-FA47-B1CA-9A25D80409A8}"/>
              </a:ext>
            </a:extLst>
          </p:cNvPr>
          <p:cNvSpPr>
            <a:spLocks noGrp="1"/>
          </p:cNvSpPr>
          <p:nvPr>
            <p:ph type="title"/>
          </p:nvPr>
        </p:nvSpPr>
        <p:spPr/>
        <p:txBody>
          <a:bodyPr/>
          <a:lstStyle/>
          <a:p>
            <a:r>
              <a:rPr lang="en-US" dirty="0"/>
              <a:t>Fake Word Embedding Examples</a:t>
            </a:r>
          </a:p>
        </p:txBody>
      </p:sp>
      <p:sp>
        <p:nvSpPr>
          <p:cNvPr id="4" name="Slide Number Placeholder 3">
            <a:extLst>
              <a:ext uri="{FF2B5EF4-FFF2-40B4-BE49-F238E27FC236}">
                <a16:creationId xmlns:a16="http://schemas.microsoft.com/office/drawing/2014/main" id="{E18538FC-9B06-4F4E-B347-2514C9F346FB}"/>
              </a:ext>
            </a:extLst>
          </p:cNvPr>
          <p:cNvSpPr>
            <a:spLocks noGrp="1"/>
          </p:cNvSpPr>
          <p:nvPr>
            <p:ph type="sldNum" sz="quarter" idx="12"/>
          </p:nvPr>
        </p:nvSpPr>
        <p:spPr/>
        <p:txBody>
          <a:bodyPr/>
          <a:lstStyle/>
          <a:p>
            <a:fld id="{37290FF7-652B-4475-AEAB-8B1A5D23AE09}" type="slidenum">
              <a:rPr lang="en-US" smtClean="0"/>
              <a:t>3</a:t>
            </a:fld>
            <a:endParaRPr lang="en-US"/>
          </a:p>
        </p:txBody>
      </p:sp>
      <p:sp>
        <p:nvSpPr>
          <p:cNvPr id="5" name="Footer Placeholder 4">
            <a:extLst>
              <a:ext uri="{FF2B5EF4-FFF2-40B4-BE49-F238E27FC236}">
                <a16:creationId xmlns:a16="http://schemas.microsoft.com/office/drawing/2014/main" id="{E313A8E7-9E7C-EC4A-8C57-D356E17A41A8}"/>
              </a:ext>
            </a:extLst>
          </p:cNvPr>
          <p:cNvSpPr>
            <a:spLocks noGrp="1"/>
          </p:cNvSpPr>
          <p:nvPr>
            <p:ph type="ftr" sz="quarter" idx="3"/>
          </p:nvPr>
        </p:nvSpPr>
        <p:spPr/>
        <p:txBody>
          <a:bodyPr/>
          <a:lstStyle/>
          <a:p>
            <a:r>
              <a:rPr lang="en-US"/>
              <a:t>Kwartler</a:t>
            </a:r>
            <a:endParaRPr lang="en-US" dirty="0"/>
          </a:p>
        </p:txBody>
      </p:sp>
      <p:sp>
        <p:nvSpPr>
          <p:cNvPr id="6" name="Rectangle 5">
            <a:extLst>
              <a:ext uri="{FF2B5EF4-FFF2-40B4-BE49-F238E27FC236}">
                <a16:creationId xmlns:a16="http://schemas.microsoft.com/office/drawing/2014/main" id="{B75DF585-2BCB-EC4B-8D03-AF6AC13DC737}"/>
              </a:ext>
            </a:extLst>
          </p:cNvPr>
          <p:cNvSpPr/>
          <p:nvPr/>
        </p:nvSpPr>
        <p:spPr>
          <a:xfrm>
            <a:off x="187779" y="2188028"/>
            <a:ext cx="2383971" cy="3374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Washington DC</a:t>
            </a:r>
          </a:p>
        </p:txBody>
      </p:sp>
      <p:sp>
        <p:nvSpPr>
          <p:cNvPr id="7" name="Rectangle 6">
            <a:extLst>
              <a:ext uri="{FF2B5EF4-FFF2-40B4-BE49-F238E27FC236}">
                <a16:creationId xmlns:a16="http://schemas.microsoft.com/office/drawing/2014/main" id="{9DBB00FD-365A-5E45-9A2E-E0CDB956D87A}"/>
              </a:ext>
            </a:extLst>
          </p:cNvPr>
          <p:cNvSpPr/>
          <p:nvPr/>
        </p:nvSpPr>
        <p:spPr>
          <a:xfrm>
            <a:off x="3509962" y="2188029"/>
            <a:ext cx="1017815" cy="337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USA</a:t>
            </a:r>
          </a:p>
        </p:txBody>
      </p:sp>
      <p:sp>
        <p:nvSpPr>
          <p:cNvPr id="10" name="Plus 9">
            <a:extLst>
              <a:ext uri="{FF2B5EF4-FFF2-40B4-BE49-F238E27FC236}">
                <a16:creationId xmlns:a16="http://schemas.microsoft.com/office/drawing/2014/main" id="{AE4BBD77-DC7A-FE4B-BB1E-7938B571E5F6}"/>
              </a:ext>
            </a:extLst>
          </p:cNvPr>
          <p:cNvSpPr/>
          <p:nvPr/>
        </p:nvSpPr>
        <p:spPr>
          <a:xfrm>
            <a:off x="2571750" y="1913275"/>
            <a:ext cx="914400" cy="914400"/>
          </a:xfrm>
          <a:prstGeom prst="mathPlus">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qual 10">
            <a:extLst>
              <a:ext uri="{FF2B5EF4-FFF2-40B4-BE49-F238E27FC236}">
                <a16:creationId xmlns:a16="http://schemas.microsoft.com/office/drawing/2014/main" id="{6677F562-C2D5-0048-86CD-5B69687E0ECB}"/>
              </a:ext>
            </a:extLst>
          </p:cNvPr>
          <p:cNvSpPr/>
          <p:nvPr/>
        </p:nvSpPr>
        <p:spPr>
          <a:xfrm>
            <a:off x="4784814" y="1913275"/>
            <a:ext cx="914400" cy="914400"/>
          </a:xfrm>
          <a:prstGeom prst="mathEqual">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79420B99-16BE-704C-9EEF-6BD7F71E0BE4}"/>
              </a:ext>
            </a:extLst>
          </p:cNvPr>
          <p:cNvSpPr/>
          <p:nvPr/>
        </p:nvSpPr>
        <p:spPr>
          <a:xfrm>
            <a:off x="6038452" y="2188028"/>
            <a:ext cx="1583871" cy="3374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Cap. City</a:t>
            </a:r>
          </a:p>
        </p:txBody>
      </p:sp>
      <p:sp>
        <p:nvSpPr>
          <p:cNvPr id="17" name="TextBox 16">
            <a:extLst>
              <a:ext uri="{FF2B5EF4-FFF2-40B4-BE49-F238E27FC236}">
                <a16:creationId xmlns:a16="http://schemas.microsoft.com/office/drawing/2014/main" id="{8B6AB2E4-3262-B34B-9D04-51FD6EF6E47C}"/>
              </a:ext>
            </a:extLst>
          </p:cNvPr>
          <p:cNvSpPr txBox="1"/>
          <p:nvPr/>
        </p:nvSpPr>
        <p:spPr>
          <a:xfrm>
            <a:off x="1006305" y="1732562"/>
            <a:ext cx="535724" cy="369332"/>
          </a:xfrm>
          <a:prstGeom prst="rect">
            <a:avLst/>
          </a:prstGeom>
          <a:noFill/>
        </p:spPr>
        <p:txBody>
          <a:bodyPr wrap="none" rtlCol="0">
            <a:spAutoFit/>
          </a:bodyPr>
          <a:lstStyle/>
          <a:p>
            <a:r>
              <a:rPr lang="en-US" dirty="0"/>
              <a:t>123</a:t>
            </a:r>
          </a:p>
        </p:txBody>
      </p:sp>
      <p:sp>
        <p:nvSpPr>
          <p:cNvPr id="19" name="TextBox 18">
            <a:extLst>
              <a:ext uri="{FF2B5EF4-FFF2-40B4-BE49-F238E27FC236}">
                <a16:creationId xmlns:a16="http://schemas.microsoft.com/office/drawing/2014/main" id="{DA335B51-709F-0B4C-B844-14B89D170121}"/>
              </a:ext>
            </a:extLst>
          </p:cNvPr>
          <p:cNvSpPr txBox="1"/>
          <p:nvPr/>
        </p:nvSpPr>
        <p:spPr>
          <a:xfrm>
            <a:off x="3718966" y="1714890"/>
            <a:ext cx="535724" cy="369332"/>
          </a:xfrm>
          <a:prstGeom prst="rect">
            <a:avLst/>
          </a:prstGeom>
          <a:noFill/>
        </p:spPr>
        <p:txBody>
          <a:bodyPr wrap="none" rtlCol="0">
            <a:spAutoFit/>
          </a:bodyPr>
          <a:lstStyle/>
          <a:p>
            <a:r>
              <a:rPr lang="en-US" dirty="0"/>
              <a:t>789</a:t>
            </a:r>
          </a:p>
        </p:txBody>
      </p:sp>
      <p:sp>
        <p:nvSpPr>
          <p:cNvPr id="21" name="TextBox 20">
            <a:extLst>
              <a:ext uri="{FF2B5EF4-FFF2-40B4-BE49-F238E27FC236}">
                <a16:creationId xmlns:a16="http://schemas.microsoft.com/office/drawing/2014/main" id="{0A91050F-27CA-6145-AF6C-2C997AA6BE88}"/>
              </a:ext>
            </a:extLst>
          </p:cNvPr>
          <p:cNvSpPr txBox="1"/>
          <p:nvPr/>
        </p:nvSpPr>
        <p:spPr>
          <a:xfrm>
            <a:off x="738707" y="5612181"/>
            <a:ext cx="7666586" cy="369332"/>
          </a:xfrm>
          <a:prstGeom prst="rect">
            <a:avLst/>
          </a:prstGeom>
          <a:noFill/>
        </p:spPr>
        <p:txBody>
          <a:bodyPr wrap="none" rtlCol="0">
            <a:spAutoFit/>
          </a:bodyPr>
          <a:lstStyle/>
          <a:p>
            <a:r>
              <a:rPr lang="en-US" dirty="0"/>
              <a:t>123 + 789 = 912 represents Washington DC in two dimensions, City and Country</a:t>
            </a:r>
          </a:p>
        </p:txBody>
      </p:sp>
      <p:sp>
        <p:nvSpPr>
          <p:cNvPr id="24" name="TextBox 23">
            <a:extLst>
              <a:ext uri="{FF2B5EF4-FFF2-40B4-BE49-F238E27FC236}">
                <a16:creationId xmlns:a16="http://schemas.microsoft.com/office/drawing/2014/main" id="{F36E2B00-6A9A-AC4E-B146-AB8044D69DCB}"/>
              </a:ext>
            </a:extLst>
          </p:cNvPr>
          <p:cNvSpPr txBox="1"/>
          <p:nvPr/>
        </p:nvSpPr>
        <p:spPr>
          <a:xfrm>
            <a:off x="5828978" y="1674631"/>
            <a:ext cx="2115194" cy="369332"/>
          </a:xfrm>
          <a:prstGeom prst="rect">
            <a:avLst/>
          </a:prstGeom>
          <a:noFill/>
        </p:spPr>
        <p:txBody>
          <a:bodyPr wrap="none" rtlCol="0">
            <a:spAutoFit/>
          </a:bodyPr>
          <a:lstStyle/>
          <a:p>
            <a:r>
              <a:rPr lang="en-US" dirty="0"/>
              <a:t>Abstractive Meaning</a:t>
            </a:r>
          </a:p>
        </p:txBody>
      </p:sp>
      <p:cxnSp>
        <p:nvCxnSpPr>
          <p:cNvPr id="26" name="Straight Connector 25">
            <a:extLst>
              <a:ext uri="{FF2B5EF4-FFF2-40B4-BE49-F238E27FC236}">
                <a16:creationId xmlns:a16="http://schemas.microsoft.com/office/drawing/2014/main" id="{DC6AB020-CFB2-3541-B309-3FD47818D3DB}"/>
              </a:ext>
            </a:extLst>
          </p:cNvPr>
          <p:cNvCxnSpPr/>
          <p:nvPr/>
        </p:nvCxnSpPr>
        <p:spPr>
          <a:xfrm>
            <a:off x="3028950" y="3344091"/>
            <a:ext cx="0" cy="1741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F9F8DEA-ECB4-4144-9683-0FB108ABEE73}"/>
              </a:ext>
            </a:extLst>
          </p:cNvPr>
          <p:cNvCxnSpPr/>
          <p:nvPr/>
        </p:nvCxnSpPr>
        <p:spPr>
          <a:xfrm>
            <a:off x="2412274" y="5077097"/>
            <a:ext cx="4293326"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1DDDA76B-1345-2748-B48B-18960DE30F31}"/>
              </a:ext>
            </a:extLst>
          </p:cNvPr>
          <p:cNvSpPr/>
          <p:nvPr/>
        </p:nvSpPr>
        <p:spPr>
          <a:xfrm>
            <a:off x="5113289" y="3506874"/>
            <a:ext cx="257449" cy="2574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0BB2F6C6-5A06-8A41-8D06-5D0AEEEB6C62}"/>
              </a:ext>
            </a:extLst>
          </p:cNvPr>
          <p:cNvSpPr txBox="1"/>
          <p:nvPr/>
        </p:nvSpPr>
        <p:spPr>
          <a:xfrm>
            <a:off x="4795416" y="5071880"/>
            <a:ext cx="893193" cy="261610"/>
          </a:xfrm>
          <a:prstGeom prst="rect">
            <a:avLst/>
          </a:prstGeom>
          <a:noFill/>
        </p:spPr>
        <p:txBody>
          <a:bodyPr wrap="none" rtlCol="0">
            <a:spAutoFit/>
          </a:bodyPr>
          <a:lstStyle/>
          <a:p>
            <a:r>
              <a:rPr lang="en-US" sz="1100" dirty="0"/>
              <a:t>123 – WD.C.</a:t>
            </a:r>
          </a:p>
        </p:txBody>
      </p:sp>
      <p:sp>
        <p:nvSpPr>
          <p:cNvPr id="31" name="TextBox 30">
            <a:extLst>
              <a:ext uri="{FF2B5EF4-FFF2-40B4-BE49-F238E27FC236}">
                <a16:creationId xmlns:a16="http://schemas.microsoft.com/office/drawing/2014/main" id="{0F652F54-9F2B-4348-AD45-2BC503223388}"/>
              </a:ext>
            </a:extLst>
          </p:cNvPr>
          <p:cNvSpPr txBox="1"/>
          <p:nvPr/>
        </p:nvSpPr>
        <p:spPr>
          <a:xfrm rot="16200000">
            <a:off x="2558148" y="3504793"/>
            <a:ext cx="679994" cy="261610"/>
          </a:xfrm>
          <a:prstGeom prst="rect">
            <a:avLst/>
          </a:prstGeom>
          <a:noFill/>
        </p:spPr>
        <p:txBody>
          <a:bodyPr wrap="none" rtlCol="0">
            <a:spAutoFit/>
          </a:bodyPr>
          <a:lstStyle/>
          <a:p>
            <a:r>
              <a:rPr lang="en-US" sz="1100" dirty="0"/>
              <a:t>789-USA</a:t>
            </a:r>
          </a:p>
        </p:txBody>
      </p:sp>
      <p:sp>
        <p:nvSpPr>
          <p:cNvPr id="32" name="TextBox 31">
            <a:extLst>
              <a:ext uri="{FF2B5EF4-FFF2-40B4-BE49-F238E27FC236}">
                <a16:creationId xmlns:a16="http://schemas.microsoft.com/office/drawing/2014/main" id="{8BB828FA-01CD-EA41-A2F5-465432CADE03}"/>
              </a:ext>
            </a:extLst>
          </p:cNvPr>
          <p:cNvSpPr txBox="1"/>
          <p:nvPr/>
        </p:nvSpPr>
        <p:spPr>
          <a:xfrm>
            <a:off x="5401022" y="3396154"/>
            <a:ext cx="2609156" cy="461665"/>
          </a:xfrm>
          <a:prstGeom prst="rect">
            <a:avLst/>
          </a:prstGeom>
          <a:noFill/>
        </p:spPr>
        <p:txBody>
          <a:bodyPr wrap="square" rtlCol="0">
            <a:spAutoFit/>
          </a:bodyPr>
          <a:lstStyle/>
          <a:p>
            <a:r>
              <a:rPr lang="en-US" sz="1200" dirty="0"/>
              <a:t>Some relationship between a city &amp; country dimension.</a:t>
            </a:r>
          </a:p>
        </p:txBody>
      </p:sp>
    </p:spTree>
    <p:extLst>
      <p:ext uri="{BB962C8B-B14F-4D97-AF65-F5344CB8AC3E}">
        <p14:creationId xmlns:p14="http://schemas.microsoft.com/office/powerpoint/2010/main" val="670028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1" grpId="0" animBg="1"/>
      <p:bldP spid="16" grpId="0" animBg="1"/>
      <p:bldP spid="17" grpId="0"/>
      <p:bldP spid="19" grpId="0"/>
      <p:bldP spid="21" grpId="0"/>
      <p:bldP spid="24" grpId="0"/>
      <p:bldP spid="29" grpId="0" animBg="1"/>
      <p:bldP spid="30" grpId="0"/>
      <p:bldP spid="31"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258959-41A0-D548-999D-57A32BB5134C}"/>
              </a:ext>
            </a:extLst>
          </p:cNvPr>
          <p:cNvSpPr>
            <a:spLocks noGrp="1"/>
          </p:cNvSpPr>
          <p:nvPr>
            <p:ph type="dt" sz="half" idx="10"/>
          </p:nvPr>
        </p:nvSpPr>
        <p:spPr/>
        <p:txBody>
          <a:bodyPr/>
          <a:lstStyle/>
          <a:p>
            <a:fld id="{6700A58B-DD98-43D0-B791-721480A02982}" type="datetime1">
              <a:rPr lang="en-US" smtClean="0"/>
              <a:t>3/31/21</a:t>
            </a:fld>
            <a:endParaRPr lang="en-US"/>
          </a:p>
        </p:txBody>
      </p:sp>
      <p:sp>
        <p:nvSpPr>
          <p:cNvPr id="3" name="Title 2">
            <a:extLst>
              <a:ext uri="{FF2B5EF4-FFF2-40B4-BE49-F238E27FC236}">
                <a16:creationId xmlns:a16="http://schemas.microsoft.com/office/drawing/2014/main" id="{2393163B-BE83-FA47-B1CA-9A25D80409A8}"/>
              </a:ext>
            </a:extLst>
          </p:cNvPr>
          <p:cNvSpPr>
            <a:spLocks noGrp="1"/>
          </p:cNvSpPr>
          <p:nvPr>
            <p:ph type="title"/>
          </p:nvPr>
        </p:nvSpPr>
        <p:spPr/>
        <p:txBody>
          <a:bodyPr/>
          <a:lstStyle/>
          <a:p>
            <a:r>
              <a:rPr lang="en-US" dirty="0"/>
              <a:t>Fake Word Embedding Examples</a:t>
            </a:r>
          </a:p>
        </p:txBody>
      </p:sp>
      <p:sp>
        <p:nvSpPr>
          <p:cNvPr id="4" name="Slide Number Placeholder 3">
            <a:extLst>
              <a:ext uri="{FF2B5EF4-FFF2-40B4-BE49-F238E27FC236}">
                <a16:creationId xmlns:a16="http://schemas.microsoft.com/office/drawing/2014/main" id="{E18538FC-9B06-4F4E-B347-2514C9F346FB}"/>
              </a:ext>
            </a:extLst>
          </p:cNvPr>
          <p:cNvSpPr>
            <a:spLocks noGrp="1"/>
          </p:cNvSpPr>
          <p:nvPr>
            <p:ph type="sldNum" sz="quarter" idx="12"/>
          </p:nvPr>
        </p:nvSpPr>
        <p:spPr/>
        <p:txBody>
          <a:bodyPr/>
          <a:lstStyle/>
          <a:p>
            <a:fld id="{37290FF7-652B-4475-AEAB-8B1A5D23AE09}" type="slidenum">
              <a:rPr lang="en-US" smtClean="0"/>
              <a:t>4</a:t>
            </a:fld>
            <a:endParaRPr lang="en-US"/>
          </a:p>
        </p:txBody>
      </p:sp>
      <p:sp>
        <p:nvSpPr>
          <p:cNvPr id="5" name="Footer Placeholder 4">
            <a:extLst>
              <a:ext uri="{FF2B5EF4-FFF2-40B4-BE49-F238E27FC236}">
                <a16:creationId xmlns:a16="http://schemas.microsoft.com/office/drawing/2014/main" id="{E313A8E7-9E7C-EC4A-8C57-D356E17A41A8}"/>
              </a:ext>
            </a:extLst>
          </p:cNvPr>
          <p:cNvSpPr>
            <a:spLocks noGrp="1"/>
          </p:cNvSpPr>
          <p:nvPr>
            <p:ph type="ftr" sz="quarter" idx="3"/>
          </p:nvPr>
        </p:nvSpPr>
        <p:spPr/>
        <p:txBody>
          <a:bodyPr/>
          <a:lstStyle/>
          <a:p>
            <a:r>
              <a:rPr lang="en-US"/>
              <a:t>Kwartler</a:t>
            </a:r>
            <a:endParaRPr lang="en-US" dirty="0"/>
          </a:p>
        </p:txBody>
      </p:sp>
      <p:sp>
        <p:nvSpPr>
          <p:cNvPr id="6" name="Rectangle 5">
            <a:extLst>
              <a:ext uri="{FF2B5EF4-FFF2-40B4-BE49-F238E27FC236}">
                <a16:creationId xmlns:a16="http://schemas.microsoft.com/office/drawing/2014/main" id="{B75DF585-2BCB-EC4B-8D03-AF6AC13DC737}"/>
              </a:ext>
            </a:extLst>
          </p:cNvPr>
          <p:cNvSpPr/>
          <p:nvPr/>
        </p:nvSpPr>
        <p:spPr>
          <a:xfrm>
            <a:off x="187779" y="2188028"/>
            <a:ext cx="2383971" cy="3374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Washington DC</a:t>
            </a:r>
          </a:p>
        </p:txBody>
      </p:sp>
      <p:sp>
        <p:nvSpPr>
          <p:cNvPr id="7" name="Rectangle 6">
            <a:extLst>
              <a:ext uri="{FF2B5EF4-FFF2-40B4-BE49-F238E27FC236}">
                <a16:creationId xmlns:a16="http://schemas.microsoft.com/office/drawing/2014/main" id="{9DBB00FD-365A-5E45-9A2E-E0CDB956D87A}"/>
              </a:ext>
            </a:extLst>
          </p:cNvPr>
          <p:cNvSpPr/>
          <p:nvPr/>
        </p:nvSpPr>
        <p:spPr>
          <a:xfrm>
            <a:off x="3509962" y="2188029"/>
            <a:ext cx="1017815" cy="337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USA</a:t>
            </a:r>
          </a:p>
        </p:txBody>
      </p:sp>
      <p:sp>
        <p:nvSpPr>
          <p:cNvPr id="8" name="Rectangle 7">
            <a:extLst>
              <a:ext uri="{FF2B5EF4-FFF2-40B4-BE49-F238E27FC236}">
                <a16:creationId xmlns:a16="http://schemas.microsoft.com/office/drawing/2014/main" id="{198385B9-8A40-2B46-8ECA-D975A8019003}"/>
              </a:ext>
            </a:extLst>
          </p:cNvPr>
          <p:cNvSpPr/>
          <p:nvPr/>
        </p:nvSpPr>
        <p:spPr>
          <a:xfrm>
            <a:off x="5465987" y="2188028"/>
            <a:ext cx="991963" cy="337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UK</a:t>
            </a:r>
          </a:p>
        </p:txBody>
      </p:sp>
      <p:sp>
        <p:nvSpPr>
          <p:cNvPr id="9" name="Minus 8">
            <a:extLst>
              <a:ext uri="{FF2B5EF4-FFF2-40B4-BE49-F238E27FC236}">
                <a16:creationId xmlns:a16="http://schemas.microsoft.com/office/drawing/2014/main" id="{5196D5C3-BE31-CE48-8BF5-75584E9ACD4C}"/>
              </a:ext>
            </a:extLst>
          </p:cNvPr>
          <p:cNvSpPr/>
          <p:nvPr/>
        </p:nvSpPr>
        <p:spPr>
          <a:xfrm>
            <a:off x="2583656" y="1899556"/>
            <a:ext cx="914400" cy="914400"/>
          </a:xfrm>
          <a:prstGeom prst="mathMinus">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lus 9">
            <a:extLst>
              <a:ext uri="{FF2B5EF4-FFF2-40B4-BE49-F238E27FC236}">
                <a16:creationId xmlns:a16="http://schemas.microsoft.com/office/drawing/2014/main" id="{AE4BBD77-DC7A-FE4B-BB1E-7938B571E5F6}"/>
              </a:ext>
            </a:extLst>
          </p:cNvPr>
          <p:cNvSpPr/>
          <p:nvPr/>
        </p:nvSpPr>
        <p:spPr>
          <a:xfrm>
            <a:off x="4539683" y="1899556"/>
            <a:ext cx="914400" cy="914400"/>
          </a:xfrm>
          <a:prstGeom prst="mathPlus">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qual 10">
            <a:extLst>
              <a:ext uri="{FF2B5EF4-FFF2-40B4-BE49-F238E27FC236}">
                <a16:creationId xmlns:a16="http://schemas.microsoft.com/office/drawing/2014/main" id="{6677F562-C2D5-0048-86CD-5B69687E0ECB}"/>
              </a:ext>
            </a:extLst>
          </p:cNvPr>
          <p:cNvSpPr/>
          <p:nvPr/>
        </p:nvSpPr>
        <p:spPr>
          <a:xfrm>
            <a:off x="6457950" y="1899556"/>
            <a:ext cx="914400" cy="914400"/>
          </a:xfrm>
          <a:prstGeom prst="mathEqual">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CCBD1046-83CF-B945-8BF0-79CD4CA75EEC}"/>
              </a:ext>
            </a:extLst>
          </p:cNvPr>
          <p:cNvSpPr/>
          <p:nvPr/>
        </p:nvSpPr>
        <p:spPr>
          <a:xfrm>
            <a:off x="7372350" y="2188028"/>
            <a:ext cx="1583871" cy="3374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What city is near 16 in the city dimension?</a:t>
            </a:r>
          </a:p>
        </p:txBody>
      </p:sp>
      <p:sp>
        <p:nvSpPr>
          <p:cNvPr id="17" name="TextBox 16">
            <a:extLst>
              <a:ext uri="{FF2B5EF4-FFF2-40B4-BE49-F238E27FC236}">
                <a16:creationId xmlns:a16="http://schemas.microsoft.com/office/drawing/2014/main" id="{8B6AB2E4-3262-B34B-9D04-51FD6EF6E47C}"/>
              </a:ext>
            </a:extLst>
          </p:cNvPr>
          <p:cNvSpPr txBox="1"/>
          <p:nvPr/>
        </p:nvSpPr>
        <p:spPr>
          <a:xfrm>
            <a:off x="1121721" y="1761056"/>
            <a:ext cx="420308" cy="276999"/>
          </a:xfrm>
          <a:prstGeom prst="rect">
            <a:avLst/>
          </a:prstGeom>
          <a:noFill/>
        </p:spPr>
        <p:txBody>
          <a:bodyPr wrap="none" rtlCol="0">
            <a:spAutoFit/>
          </a:bodyPr>
          <a:lstStyle/>
          <a:p>
            <a:r>
              <a:rPr lang="en-US" sz="1200" dirty="0"/>
              <a:t>123</a:t>
            </a:r>
          </a:p>
        </p:txBody>
      </p:sp>
      <p:sp>
        <p:nvSpPr>
          <p:cNvPr id="18" name="TextBox 17">
            <a:extLst>
              <a:ext uri="{FF2B5EF4-FFF2-40B4-BE49-F238E27FC236}">
                <a16:creationId xmlns:a16="http://schemas.microsoft.com/office/drawing/2014/main" id="{FB4DFB1F-70B5-CE4C-B523-60A83DD85421}"/>
              </a:ext>
            </a:extLst>
          </p:cNvPr>
          <p:cNvSpPr txBox="1"/>
          <p:nvPr/>
        </p:nvSpPr>
        <p:spPr>
          <a:xfrm>
            <a:off x="7839273" y="1732562"/>
            <a:ext cx="535724" cy="369332"/>
          </a:xfrm>
          <a:prstGeom prst="rect">
            <a:avLst/>
          </a:prstGeom>
          <a:noFill/>
        </p:spPr>
        <p:txBody>
          <a:bodyPr wrap="none" rtlCol="0">
            <a:spAutoFit/>
          </a:bodyPr>
          <a:lstStyle/>
          <a:p>
            <a:r>
              <a:rPr lang="en-US" dirty="0"/>
              <a:t>116</a:t>
            </a:r>
          </a:p>
        </p:txBody>
      </p:sp>
      <p:sp>
        <p:nvSpPr>
          <p:cNvPr id="19" name="TextBox 18">
            <a:extLst>
              <a:ext uri="{FF2B5EF4-FFF2-40B4-BE49-F238E27FC236}">
                <a16:creationId xmlns:a16="http://schemas.microsoft.com/office/drawing/2014/main" id="{DA335B51-709F-0B4C-B844-14B89D170121}"/>
              </a:ext>
            </a:extLst>
          </p:cNvPr>
          <p:cNvSpPr txBox="1"/>
          <p:nvPr/>
        </p:nvSpPr>
        <p:spPr>
          <a:xfrm>
            <a:off x="3718966" y="1714890"/>
            <a:ext cx="535724" cy="369332"/>
          </a:xfrm>
          <a:prstGeom prst="rect">
            <a:avLst/>
          </a:prstGeom>
          <a:noFill/>
        </p:spPr>
        <p:txBody>
          <a:bodyPr wrap="none" rtlCol="0">
            <a:spAutoFit/>
          </a:bodyPr>
          <a:lstStyle/>
          <a:p>
            <a:r>
              <a:rPr lang="en-US" dirty="0"/>
              <a:t>789</a:t>
            </a:r>
          </a:p>
        </p:txBody>
      </p:sp>
      <p:sp>
        <p:nvSpPr>
          <p:cNvPr id="20" name="TextBox 19">
            <a:extLst>
              <a:ext uri="{FF2B5EF4-FFF2-40B4-BE49-F238E27FC236}">
                <a16:creationId xmlns:a16="http://schemas.microsoft.com/office/drawing/2014/main" id="{30284AC5-65E1-A548-950E-105C9D52E325}"/>
              </a:ext>
            </a:extLst>
          </p:cNvPr>
          <p:cNvSpPr txBox="1"/>
          <p:nvPr/>
        </p:nvSpPr>
        <p:spPr>
          <a:xfrm>
            <a:off x="5694105" y="1732562"/>
            <a:ext cx="535724" cy="369332"/>
          </a:xfrm>
          <a:prstGeom prst="rect">
            <a:avLst/>
          </a:prstGeom>
          <a:noFill/>
        </p:spPr>
        <p:txBody>
          <a:bodyPr wrap="none" rtlCol="0">
            <a:spAutoFit/>
          </a:bodyPr>
          <a:lstStyle/>
          <a:p>
            <a:r>
              <a:rPr lang="en-US" dirty="0"/>
              <a:t>782</a:t>
            </a:r>
          </a:p>
        </p:txBody>
      </p:sp>
      <p:sp>
        <p:nvSpPr>
          <p:cNvPr id="22" name="TextBox 21">
            <a:extLst>
              <a:ext uri="{FF2B5EF4-FFF2-40B4-BE49-F238E27FC236}">
                <a16:creationId xmlns:a16="http://schemas.microsoft.com/office/drawing/2014/main" id="{99069AA3-8F9E-B34A-9489-C6D94B65D994}"/>
              </a:ext>
            </a:extLst>
          </p:cNvPr>
          <p:cNvSpPr txBox="1"/>
          <p:nvPr/>
        </p:nvSpPr>
        <p:spPr>
          <a:xfrm>
            <a:off x="738707" y="5981909"/>
            <a:ext cx="7957884" cy="369332"/>
          </a:xfrm>
          <a:prstGeom prst="rect">
            <a:avLst/>
          </a:prstGeom>
          <a:noFill/>
        </p:spPr>
        <p:txBody>
          <a:bodyPr wrap="none" rtlCol="0">
            <a:spAutoFit/>
          </a:bodyPr>
          <a:lstStyle/>
          <a:p>
            <a:r>
              <a:rPr lang="en-US" dirty="0"/>
              <a:t>123 Washington DC – 789 “USA-ness”  + 782 “UK-ness” = 116 represents a new city</a:t>
            </a:r>
          </a:p>
        </p:txBody>
      </p:sp>
      <p:cxnSp>
        <p:nvCxnSpPr>
          <p:cNvPr id="24" name="Straight Connector 23">
            <a:extLst>
              <a:ext uri="{FF2B5EF4-FFF2-40B4-BE49-F238E27FC236}">
                <a16:creationId xmlns:a16="http://schemas.microsoft.com/office/drawing/2014/main" id="{0DB3DBAA-7C5B-A24B-8D62-E1C88C93F792}"/>
              </a:ext>
            </a:extLst>
          </p:cNvPr>
          <p:cNvCxnSpPr/>
          <p:nvPr/>
        </p:nvCxnSpPr>
        <p:spPr>
          <a:xfrm>
            <a:off x="3028950" y="3344091"/>
            <a:ext cx="0" cy="1741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29DF20C-A974-8742-BF70-27EB57011587}"/>
              </a:ext>
            </a:extLst>
          </p:cNvPr>
          <p:cNvCxnSpPr/>
          <p:nvPr/>
        </p:nvCxnSpPr>
        <p:spPr>
          <a:xfrm>
            <a:off x="2412274" y="5077097"/>
            <a:ext cx="4293326"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9424285C-39A5-B74E-959F-DE3A60E756C5}"/>
              </a:ext>
            </a:extLst>
          </p:cNvPr>
          <p:cNvSpPr/>
          <p:nvPr/>
        </p:nvSpPr>
        <p:spPr>
          <a:xfrm>
            <a:off x="5113289" y="3506874"/>
            <a:ext cx="257449" cy="2574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F45BE40A-1B19-E04D-8D65-35128DCEB7BE}"/>
              </a:ext>
            </a:extLst>
          </p:cNvPr>
          <p:cNvSpPr txBox="1"/>
          <p:nvPr/>
        </p:nvSpPr>
        <p:spPr>
          <a:xfrm rot="16200000">
            <a:off x="2562156" y="3795389"/>
            <a:ext cx="671979" cy="261610"/>
          </a:xfrm>
          <a:prstGeom prst="rect">
            <a:avLst/>
          </a:prstGeom>
          <a:noFill/>
        </p:spPr>
        <p:txBody>
          <a:bodyPr wrap="none" rtlCol="0">
            <a:spAutoFit/>
          </a:bodyPr>
          <a:lstStyle/>
          <a:p>
            <a:r>
              <a:rPr lang="en-US" sz="1100" dirty="0"/>
              <a:t>782 - UK</a:t>
            </a:r>
          </a:p>
        </p:txBody>
      </p:sp>
      <p:sp>
        <p:nvSpPr>
          <p:cNvPr id="30" name="Oval 29">
            <a:extLst>
              <a:ext uri="{FF2B5EF4-FFF2-40B4-BE49-F238E27FC236}">
                <a16:creationId xmlns:a16="http://schemas.microsoft.com/office/drawing/2014/main" id="{2485B3BC-B027-6C4E-A1D6-4F20AAB40EA8}"/>
              </a:ext>
            </a:extLst>
          </p:cNvPr>
          <p:cNvSpPr/>
          <p:nvPr/>
        </p:nvSpPr>
        <p:spPr>
          <a:xfrm>
            <a:off x="4437558" y="3786733"/>
            <a:ext cx="257449" cy="257449"/>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747B8417-900E-A04B-AE19-14A620B8C576}"/>
              </a:ext>
            </a:extLst>
          </p:cNvPr>
          <p:cNvSpPr txBox="1"/>
          <p:nvPr/>
        </p:nvSpPr>
        <p:spPr>
          <a:xfrm>
            <a:off x="4083758" y="5085806"/>
            <a:ext cx="936475" cy="261610"/>
          </a:xfrm>
          <a:prstGeom prst="rect">
            <a:avLst/>
          </a:prstGeom>
          <a:noFill/>
        </p:spPr>
        <p:txBody>
          <a:bodyPr wrap="none" rtlCol="0">
            <a:spAutoFit/>
          </a:bodyPr>
          <a:lstStyle/>
          <a:p>
            <a:r>
              <a:rPr lang="en-US" sz="1100" dirty="0"/>
              <a:t>116 - London</a:t>
            </a:r>
          </a:p>
        </p:txBody>
      </p:sp>
    </p:spTree>
    <p:extLst>
      <p:ext uri="{BB962C8B-B14F-4D97-AF65-F5344CB8AC3E}">
        <p14:creationId xmlns:p14="http://schemas.microsoft.com/office/powerpoint/2010/main" val="398501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7" grpId="0"/>
      <p:bldP spid="18" grpId="0"/>
      <p:bldP spid="19" grpId="0"/>
      <p:bldP spid="20" grpId="0"/>
      <p:bldP spid="22" grpId="0"/>
      <p:bldP spid="26" grpId="0" animBg="1"/>
      <p:bldP spid="28" grpId="0"/>
      <p:bldP spid="30" grpId="0" animBg="1"/>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E2DEDD-7292-4842-85B7-0DC38F800B8E}"/>
              </a:ext>
            </a:extLst>
          </p:cNvPr>
          <p:cNvSpPr>
            <a:spLocks noGrp="1"/>
          </p:cNvSpPr>
          <p:nvPr>
            <p:ph type="dt" sz="half" idx="10"/>
          </p:nvPr>
        </p:nvSpPr>
        <p:spPr/>
        <p:txBody>
          <a:bodyPr/>
          <a:lstStyle/>
          <a:p>
            <a:fld id="{6700A58B-DD98-43D0-B791-721480A02982}" type="datetime1">
              <a:rPr lang="en-US" smtClean="0"/>
              <a:t>3/31/21</a:t>
            </a:fld>
            <a:endParaRPr lang="en-US"/>
          </a:p>
        </p:txBody>
      </p:sp>
      <p:sp>
        <p:nvSpPr>
          <p:cNvPr id="3" name="Title 2">
            <a:extLst>
              <a:ext uri="{FF2B5EF4-FFF2-40B4-BE49-F238E27FC236}">
                <a16:creationId xmlns:a16="http://schemas.microsoft.com/office/drawing/2014/main" id="{2AAA4DD1-5395-AF4C-8889-E0942B6E72C8}"/>
              </a:ext>
            </a:extLst>
          </p:cNvPr>
          <p:cNvSpPr>
            <a:spLocks noGrp="1"/>
          </p:cNvSpPr>
          <p:nvPr>
            <p:ph type="title"/>
          </p:nvPr>
        </p:nvSpPr>
        <p:spPr/>
        <p:txBody>
          <a:bodyPr/>
          <a:lstStyle/>
          <a:p>
            <a:r>
              <a:rPr lang="en-US" dirty="0"/>
              <a:t>“Famous” Examples</a:t>
            </a:r>
          </a:p>
        </p:txBody>
      </p:sp>
      <p:sp>
        <p:nvSpPr>
          <p:cNvPr id="4" name="Slide Number Placeholder 3">
            <a:extLst>
              <a:ext uri="{FF2B5EF4-FFF2-40B4-BE49-F238E27FC236}">
                <a16:creationId xmlns:a16="http://schemas.microsoft.com/office/drawing/2014/main" id="{97D48C42-F93E-FF4D-834C-13AB68287BD6}"/>
              </a:ext>
            </a:extLst>
          </p:cNvPr>
          <p:cNvSpPr>
            <a:spLocks noGrp="1"/>
          </p:cNvSpPr>
          <p:nvPr>
            <p:ph type="sldNum" sz="quarter" idx="12"/>
          </p:nvPr>
        </p:nvSpPr>
        <p:spPr/>
        <p:txBody>
          <a:bodyPr/>
          <a:lstStyle/>
          <a:p>
            <a:fld id="{37290FF7-652B-4475-AEAB-8B1A5D23AE09}" type="slidenum">
              <a:rPr lang="en-US" smtClean="0"/>
              <a:t>5</a:t>
            </a:fld>
            <a:endParaRPr lang="en-US"/>
          </a:p>
        </p:txBody>
      </p:sp>
      <p:sp>
        <p:nvSpPr>
          <p:cNvPr id="5" name="Footer Placeholder 4">
            <a:extLst>
              <a:ext uri="{FF2B5EF4-FFF2-40B4-BE49-F238E27FC236}">
                <a16:creationId xmlns:a16="http://schemas.microsoft.com/office/drawing/2014/main" id="{68522A88-55BB-3E4C-93AA-E83F67F84E33}"/>
              </a:ext>
            </a:extLst>
          </p:cNvPr>
          <p:cNvSpPr>
            <a:spLocks noGrp="1"/>
          </p:cNvSpPr>
          <p:nvPr>
            <p:ph type="ftr" sz="quarter" idx="3"/>
          </p:nvPr>
        </p:nvSpPr>
        <p:spPr/>
        <p:txBody>
          <a:bodyPr/>
          <a:lstStyle/>
          <a:p>
            <a:r>
              <a:rPr lang="en-US"/>
              <a:t>Kwartler</a:t>
            </a:r>
            <a:endParaRPr lang="en-US" dirty="0"/>
          </a:p>
        </p:txBody>
      </p:sp>
      <p:pic>
        <p:nvPicPr>
          <p:cNvPr id="6" name="Picture 5">
            <a:extLst>
              <a:ext uri="{FF2B5EF4-FFF2-40B4-BE49-F238E27FC236}">
                <a16:creationId xmlns:a16="http://schemas.microsoft.com/office/drawing/2014/main" id="{920B75EA-9836-3D43-A4FB-76A96D2967CA}"/>
              </a:ext>
            </a:extLst>
          </p:cNvPr>
          <p:cNvPicPr>
            <a:picLocks noChangeAspect="1"/>
          </p:cNvPicPr>
          <p:nvPr/>
        </p:nvPicPr>
        <p:blipFill>
          <a:blip r:embed="rId2"/>
          <a:stretch>
            <a:fillRect/>
          </a:stretch>
        </p:blipFill>
        <p:spPr>
          <a:xfrm>
            <a:off x="590550" y="2057400"/>
            <a:ext cx="2438400" cy="2743200"/>
          </a:xfrm>
          <a:prstGeom prst="rect">
            <a:avLst/>
          </a:prstGeom>
        </p:spPr>
      </p:pic>
      <p:pic>
        <p:nvPicPr>
          <p:cNvPr id="7" name="Picture 6">
            <a:extLst>
              <a:ext uri="{FF2B5EF4-FFF2-40B4-BE49-F238E27FC236}">
                <a16:creationId xmlns:a16="http://schemas.microsoft.com/office/drawing/2014/main" id="{3A377876-A2A8-964D-B472-AEE0C34837EB}"/>
              </a:ext>
            </a:extLst>
          </p:cNvPr>
          <p:cNvPicPr>
            <a:picLocks noChangeAspect="1"/>
          </p:cNvPicPr>
          <p:nvPr/>
        </p:nvPicPr>
        <p:blipFill>
          <a:blip r:embed="rId3"/>
          <a:stretch>
            <a:fillRect/>
          </a:stretch>
        </p:blipFill>
        <p:spPr>
          <a:xfrm>
            <a:off x="4778829" y="2057400"/>
            <a:ext cx="2438400" cy="2743200"/>
          </a:xfrm>
          <a:prstGeom prst="rect">
            <a:avLst/>
          </a:prstGeom>
        </p:spPr>
      </p:pic>
    </p:spTree>
    <p:extLst>
      <p:ext uri="{BB962C8B-B14F-4D97-AF65-F5344CB8AC3E}">
        <p14:creationId xmlns:p14="http://schemas.microsoft.com/office/powerpoint/2010/main" val="2033366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7FC9C-8454-F545-A6B8-2025C391F5C7}"/>
              </a:ext>
            </a:extLst>
          </p:cNvPr>
          <p:cNvSpPr>
            <a:spLocks noGrp="1"/>
          </p:cNvSpPr>
          <p:nvPr>
            <p:ph type="dt" sz="half" idx="10"/>
          </p:nvPr>
        </p:nvSpPr>
        <p:spPr/>
        <p:txBody>
          <a:bodyPr/>
          <a:lstStyle/>
          <a:p>
            <a:fld id="{6700A58B-DD98-43D0-B791-721480A02982}" type="datetime1">
              <a:rPr lang="en-US" smtClean="0"/>
              <a:t>3/31/21</a:t>
            </a:fld>
            <a:endParaRPr lang="en-US"/>
          </a:p>
        </p:txBody>
      </p:sp>
      <p:sp>
        <p:nvSpPr>
          <p:cNvPr id="3" name="Title 2">
            <a:extLst>
              <a:ext uri="{FF2B5EF4-FFF2-40B4-BE49-F238E27FC236}">
                <a16:creationId xmlns:a16="http://schemas.microsoft.com/office/drawing/2014/main" id="{90E6FF1B-1885-574D-8F6D-BED7CDB9FACA}"/>
              </a:ext>
            </a:extLst>
          </p:cNvPr>
          <p:cNvSpPr>
            <a:spLocks noGrp="1"/>
          </p:cNvSpPr>
          <p:nvPr>
            <p:ph type="title"/>
          </p:nvPr>
        </p:nvSpPr>
        <p:spPr/>
        <p:txBody>
          <a:bodyPr/>
          <a:lstStyle/>
          <a:p>
            <a:r>
              <a:rPr lang="en-US" dirty="0"/>
              <a:t>Text2Vector – “Glove” Global Vectors</a:t>
            </a:r>
          </a:p>
        </p:txBody>
      </p:sp>
      <p:sp>
        <p:nvSpPr>
          <p:cNvPr id="4" name="Slide Number Placeholder 3">
            <a:extLst>
              <a:ext uri="{FF2B5EF4-FFF2-40B4-BE49-F238E27FC236}">
                <a16:creationId xmlns:a16="http://schemas.microsoft.com/office/drawing/2014/main" id="{3F08DB7E-B18D-3843-9085-3F73D4A8C652}"/>
              </a:ext>
            </a:extLst>
          </p:cNvPr>
          <p:cNvSpPr>
            <a:spLocks noGrp="1"/>
          </p:cNvSpPr>
          <p:nvPr>
            <p:ph type="sldNum" sz="quarter" idx="12"/>
          </p:nvPr>
        </p:nvSpPr>
        <p:spPr/>
        <p:txBody>
          <a:bodyPr/>
          <a:lstStyle/>
          <a:p>
            <a:fld id="{37290FF7-652B-4475-AEAB-8B1A5D23AE09}" type="slidenum">
              <a:rPr lang="en-US" smtClean="0"/>
              <a:t>6</a:t>
            </a:fld>
            <a:endParaRPr lang="en-US"/>
          </a:p>
        </p:txBody>
      </p:sp>
      <p:sp>
        <p:nvSpPr>
          <p:cNvPr id="5" name="Footer Placeholder 4">
            <a:extLst>
              <a:ext uri="{FF2B5EF4-FFF2-40B4-BE49-F238E27FC236}">
                <a16:creationId xmlns:a16="http://schemas.microsoft.com/office/drawing/2014/main" id="{358E5AD4-947F-E94B-93E6-FBA00A89BD64}"/>
              </a:ext>
            </a:extLst>
          </p:cNvPr>
          <p:cNvSpPr>
            <a:spLocks noGrp="1"/>
          </p:cNvSpPr>
          <p:nvPr>
            <p:ph type="ftr" sz="quarter" idx="3"/>
          </p:nvPr>
        </p:nvSpPr>
        <p:spPr/>
        <p:txBody>
          <a:bodyPr/>
          <a:lstStyle/>
          <a:p>
            <a:r>
              <a:rPr lang="en-US"/>
              <a:t>Kwartler</a:t>
            </a:r>
            <a:endParaRPr lang="en-US" dirty="0"/>
          </a:p>
        </p:txBody>
      </p:sp>
      <p:sp>
        <p:nvSpPr>
          <p:cNvPr id="6" name="Rectangle 5">
            <a:extLst>
              <a:ext uri="{FF2B5EF4-FFF2-40B4-BE49-F238E27FC236}">
                <a16:creationId xmlns:a16="http://schemas.microsoft.com/office/drawing/2014/main" id="{075F2183-7D84-2E4F-BEE0-2B218FADC6E6}"/>
              </a:ext>
            </a:extLst>
          </p:cNvPr>
          <p:cNvSpPr/>
          <p:nvPr/>
        </p:nvSpPr>
        <p:spPr>
          <a:xfrm>
            <a:off x="167425" y="2217739"/>
            <a:ext cx="872076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Uses a Term Co-occurrence Matrix not a DTM to construct these vectors or “embeddings”.</a:t>
            </a:r>
          </a:p>
        </p:txBody>
      </p:sp>
      <p:sp>
        <p:nvSpPr>
          <p:cNvPr id="7" name="Rectangle 6">
            <a:extLst>
              <a:ext uri="{FF2B5EF4-FFF2-40B4-BE49-F238E27FC236}">
                <a16:creationId xmlns:a16="http://schemas.microsoft.com/office/drawing/2014/main" id="{D4B82F62-EED9-0A41-8E80-BFC78BC9C79B}"/>
              </a:ext>
            </a:extLst>
          </p:cNvPr>
          <p:cNvSpPr/>
          <p:nvPr/>
        </p:nvSpPr>
        <p:spPr>
          <a:xfrm>
            <a:off x="167425" y="3200400"/>
            <a:ext cx="872076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TCM is based on </a:t>
            </a:r>
            <a:r>
              <a:rPr lang="en-US" u="sng" dirty="0"/>
              <a:t>COUNTS in a “skip gram”</a:t>
            </a:r>
            <a:r>
              <a:rPr lang="en-US" dirty="0"/>
              <a:t>.</a:t>
            </a:r>
          </a:p>
        </p:txBody>
      </p:sp>
      <p:sp>
        <p:nvSpPr>
          <p:cNvPr id="8" name="Rectangle 7">
            <a:extLst>
              <a:ext uri="{FF2B5EF4-FFF2-40B4-BE49-F238E27FC236}">
                <a16:creationId xmlns:a16="http://schemas.microsoft.com/office/drawing/2014/main" id="{BE541987-84D1-E84D-8943-F93C08E98715}"/>
              </a:ext>
            </a:extLst>
          </p:cNvPr>
          <p:cNvSpPr/>
          <p:nvPr/>
        </p:nvSpPr>
        <p:spPr>
          <a:xfrm>
            <a:off x="167425" y="4293171"/>
            <a:ext cx="872076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Under the hood it’s a “weighted least squared regression”</a:t>
            </a:r>
          </a:p>
        </p:txBody>
      </p:sp>
    </p:spTree>
    <p:extLst>
      <p:ext uri="{BB962C8B-B14F-4D97-AF65-F5344CB8AC3E}">
        <p14:creationId xmlns:p14="http://schemas.microsoft.com/office/powerpoint/2010/main" val="1230745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A6053F-4C8E-F749-BB7D-4D215D61E6DF}"/>
              </a:ext>
            </a:extLst>
          </p:cNvPr>
          <p:cNvSpPr>
            <a:spLocks noGrp="1"/>
          </p:cNvSpPr>
          <p:nvPr>
            <p:ph type="dt" sz="half" idx="10"/>
          </p:nvPr>
        </p:nvSpPr>
        <p:spPr/>
        <p:txBody>
          <a:bodyPr/>
          <a:lstStyle/>
          <a:p>
            <a:fld id="{6700A58B-DD98-43D0-B791-721480A02982}" type="datetime1">
              <a:rPr lang="en-US" smtClean="0"/>
              <a:t>3/31/21</a:t>
            </a:fld>
            <a:endParaRPr lang="en-US"/>
          </a:p>
        </p:txBody>
      </p:sp>
      <p:sp>
        <p:nvSpPr>
          <p:cNvPr id="3" name="Title 2">
            <a:extLst>
              <a:ext uri="{FF2B5EF4-FFF2-40B4-BE49-F238E27FC236}">
                <a16:creationId xmlns:a16="http://schemas.microsoft.com/office/drawing/2014/main" id="{30274614-EE7D-8F41-B3DA-7643D2B14CB0}"/>
              </a:ext>
            </a:extLst>
          </p:cNvPr>
          <p:cNvSpPr>
            <a:spLocks noGrp="1"/>
          </p:cNvSpPr>
          <p:nvPr>
            <p:ph type="title"/>
          </p:nvPr>
        </p:nvSpPr>
        <p:spPr/>
        <p:txBody>
          <a:bodyPr/>
          <a:lstStyle/>
          <a:p>
            <a:r>
              <a:rPr lang="en-US" dirty="0"/>
              <a:t>TCM Counts (skip gram 1 for simplicity)</a:t>
            </a:r>
          </a:p>
        </p:txBody>
      </p:sp>
      <p:sp>
        <p:nvSpPr>
          <p:cNvPr id="4" name="Slide Number Placeholder 3">
            <a:extLst>
              <a:ext uri="{FF2B5EF4-FFF2-40B4-BE49-F238E27FC236}">
                <a16:creationId xmlns:a16="http://schemas.microsoft.com/office/drawing/2014/main" id="{BCD98E55-180C-8D4E-B0B9-EE0DA4D98421}"/>
              </a:ext>
            </a:extLst>
          </p:cNvPr>
          <p:cNvSpPr>
            <a:spLocks noGrp="1"/>
          </p:cNvSpPr>
          <p:nvPr>
            <p:ph type="sldNum" sz="quarter" idx="12"/>
          </p:nvPr>
        </p:nvSpPr>
        <p:spPr/>
        <p:txBody>
          <a:bodyPr/>
          <a:lstStyle/>
          <a:p>
            <a:fld id="{37290FF7-652B-4475-AEAB-8B1A5D23AE09}" type="slidenum">
              <a:rPr lang="en-US" smtClean="0"/>
              <a:t>7</a:t>
            </a:fld>
            <a:endParaRPr lang="en-US"/>
          </a:p>
        </p:txBody>
      </p:sp>
      <p:sp>
        <p:nvSpPr>
          <p:cNvPr id="5" name="Footer Placeholder 4">
            <a:extLst>
              <a:ext uri="{FF2B5EF4-FFF2-40B4-BE49-F238E27FC236}">
                <a16:creationId xmlns:a16="http://schemas.microsoft.com/office/drawing/2014/main" id="{7FEE3191-825E-2C4F-A3C1-C60B7EE19466}"/>
              </a:ext>
            </a:extLst>
          </p:cNvPr>
          <p:cNvSpPr>
            <a:spLocks noGrp="1"/>
          </p:cNvSpPr>
          <p:nvPr>
            <p:ph type="ftr" sz="quarter" idx="3"/>
          </p:nvPr>
        </p:nvSpPr>
        <p:spPr/>
        <p:txBody>
          <a:bodyPr/>
          <a:lstStyle/>
          <a:p>
            <a:r>
              <a:rPr lang="en-US"/>
              <a:t>Kwartler</a:t>
            </a:r>
            <a:endParaRPr lang="en-US" dirty="0"/>
          </a:p>
        </p:txBody>
      </p:sp>
      <p:graphicFrame>
        <p:nvGraphicFramePr>
          <p:cNvPr id="6" name="Table 8">
            <a:extLst>
              <a:ext uri="{FF2B5EF4-FFF2-40B4-BE49-F238E27FC236}">
                <a16:creationId xmlns:a16="http://schemas.microsoft.com/office/drawing/2014/main" id="{F9DD496D-C8E7-534E-989B-C64F16AA0E23}"/>
              </a:ext>
            </a:extLst>
          </p:cNvPr>
          <p:cNvGraphicFramePr>
            <a:graphicFrameLocks noGrp="1"/>
          </p:cNvGraphicFramePr>
          <p:nvPr>
            <p:extLst>
              <p:ext uri="{D42A27DB-BD31-4B8C-83A1-F6EECF244321}">
                <p14:modId xmlns:p14="http://schemas.microsoft.com/office/powerpoint/2010/main" val="1519265569"/>
              </p:ext>
            </p:extLst>
          </p:nvPr>
        </p:nvGraphicFramePr>
        <p:xfrm>
          <a:off x="1077686" y="2914340"/>
          <a:ext cx="6542319" cy="2080260"/>
        </p:xfrm>
        <a:graphic>
          <a:graphicData uri="http://schemas.openxmlformats.org/drawingml/2006/table">
            <a:tbl>
              <a:tblPr firstRow="1" bandRow="1">
                <a:tableStyleId>{5C22544A-7EE6-4342-B048-85BDC9FD1C3A}</a:tableStyleId>
              </a:tblPr>
              <a:tblGrid>
                <a:gridCol w="934617">
                  <a:extLst>
                    <a:ext uri="{9D8B030D-6E8A-4147-A177-3AD203B41FA5}">
                      <a16:colId xmlns:a16="http://schemas.microsoft.com/office/drawing/2014/main" val="3589219154"/>
                    </a:ext>
                  </a:extLst>
                </a:gridCol>
                <a:gridCol w="934617">
                  <a:extLst>
                    <a:ext uri="{9D8B030D-6E8A-4147-A177-3AD203B41FA5}">
                      <a16:colId xmlns:a16="http://schemas.microsoft.com/office/drawing/2014/main" val="2413906328"/>
                    </a:ext>
                  </a:extLst>
                </a:gridCol>
                <a:gridCol w="934617">
                  <a:extLst>
                    <a:ext uri="{9D8B030D-6E8A-4147-A177-3AD203B41FA5}">
                      <a16:colId xmlns:a16="http://schemas.microsoft.com/office/drawing/2014/main" val="2264217813"/>
                    </a:ext>
                  </a:extLst>
                </a:gridCol>
                <a:gridCol w="934617">
                  <a:extLst>
                    <a:ext uri="{9D8B030D-6E8A-4147-A177-3AD203B41FA5}">
                      <a16:colId xmlns:a16="http://schemas.microsoft.com/office/drawing/2014/main" val="2317197607"/>
                    </a:ext>
                  </a:extLst>
                </a:gridCol>
                <a:gridCol w="934617">
                  <a:extLst>
                    <a:ext uri="{9D8B030D-6E8A-4147-A177-3AD203B41FA5}">
                      <a16:colId xmlns:a16="http://schemas.microsoft.com/office/drawing/2014/main" val="4216700858"/>
                    </a:ext>
                  </a:extLst>
                </a:gridCol>
                <a:gridCol w="934617">
                  <a:extLst>
                    <a:ext uri="{9D8B030D-6E8A-4147-A177-3AD203B41FA5}">
                      <a16:colId xmlns:a16="http://schemas.microsoft.com/office/drawing/2014/main" val="387493735"/>
                    </a:ext>
                  </a:extLst>
                </a:gridCol>
                <a:gridCol w="934617">
                  <a:extLst>
                    <a:ext uri="{9D8B030D-6E8A-4147-A177-3AD203B41FA5}">
                      <a16:colId xmlns:a16="http://schemas.microsoft.com/office/drawing/2014/main" val="4275544297"/>
                    </a:ext>
                  </a:extLst>
                </a:gridCol>
              </a:tblGrid>
              <a:tr h="290164">
                <a:tc>
                  <a:txBody>
                    <a:bodyPr/>
                    <a:lstStyle/>
                    <a:p>
                      <a:endParaRPr 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I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like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finance</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to</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Play</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sports</a:t>
                      </a:r>
                    </a:p>
                  </a:txBody>
                  <a:tcPr/>
                </a:tc>
                <a:extLst>
                  <a:ext uri="{0D108BD9-81ED-4DB2-BD59-A6C34878D82A}">
                    <a16:rowId xmlns:a16="http://schemas.microsoft.com/office/drawing/2014/main" val="2598060611"/>
                  </a:ext>
                </a:extLst>
              </a:tr>
              <a:tr h="290164">
                <a:tc>
                  <a:txBody>
                    <a:bodyPr/>
                    <a:lstStyle/>
                    <a:p>
                      <a:r>
                        <a:rPr lang="en-US" dirty="0"/>
                        <a:t>I</a:t>
                      </a:r>
                    </a:p>
                  </a:txBody>
                  <a:tcPr/>
                </a:tc>
                <a:tc>
                  <a:txBody>
                    <a:bodyPr/>
                    <a:lstStyle/>
                    <a:p>
                      <a:pPr algn="ctr"/>
                      <a:endParaRPr lang="en-US" dirty="0"/>
                    </a:p>
                  </a:txBody>
                  <a:tcPr/>
                </a:tc>
                <a:tc>
                  <a:txBody>
                    <a:bodyPr/>
                    <a:lstStyle/>
                    <a:p>
                      <a:pPr algn="ctr"/>
                      <a:r>
                        <a:rPr lang="en-US" dirty="0"/>
                        <a:t>2</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678376955"/>
                  </a:ext>
                </a:extLst>
              </a:tr>
              <a:tr h="290164">
                <a:tc>
                  <a:txBody>
                    <a:bodyPr/>
                    <a:lstStyle/>
                    <a:p>
                      <a:r>
                        <a:rPr lang="en-US" dirty="0"/>
                        <a:t>like</a:t>
                      </a:r>
                    </a:p>
                  </a:txBody>
                  <a:tcPr/>
                </a:tc>
                <a:tc>
                  <a:txBody>
                    <a:bodyPr/>
                    <a:lstStyle/>
                    <a:p>
                      <a:pPr algn="ctr"/>
                      <a:r>
                        <a:rPr lang="en-US" dirty="0"/>
                        <a:t>2</a:t>
                      </a:r>
                    </a:p>
                  </a:txBody>
                  <a:tcPr/>
                </a:tc>
                <a:tc>
                  <a:txBody>
                    <a:bodyPr/>
                    <a:lstStyle/>
                    <a:p>
                      <a:pPr algn="ctr"/>
                      <a:endParaRPr lang="en-US" dirty="0"/>
                    </a:p>
                  </a:txBody>
                  <a:tcPr/>
                </a:tc>
                <a:tc>
                  <a:txBody>
                    <a:bodyPr/>
                    <a:lstStyle/>
                    <a:p>
                      <a:pPr algn="ctr"/>
                      <a:r>
                        <a:rPr lang="en-US" dirty="0"/>
                        <a:t>1</a:t>
                      </a:r>
                    </a:p>
                  </a:txBody>
                  <a:tcPr/>
                </a:tc>
                <a:tc>
                  <a:txBody>
                    <a:bodyPr/>
                    <a:lstStyle/>
                    <a:p>
                      <a:pPr algn="ctr"/>
                      <a:r>
                        <a:rPr lang="en-US" dirty="0"/>
                        <a:t>1</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743347055"/>
                  </a:ext>
                </a:extLst>
              </a:tr>
              <a:tr h="290164">
                <a:tc>
                  <a:txBody>
                    <a:bodyPr/>
                    <a:lstStyle/>
                    <a:p>
                      <a:r>
                        <a:rPr lang="en-US" dirty="0"/>
                        <a:t>finance</a:t>
                      </a:r>
                    </a:p>
                  </a:txBody>
                  <a:tcPr/>
                </a:tc>
                <a:tc>
                  <a:txBody>
                    <a:bodyPr/>
                    <a:lstStyle/>
                    <a:p>
                      <a:pPr algn="ctr"/>
                      <a:endParaRPr lang="en-US" dirty="0"/>
                    </a:p>
                  </a:txBody>
                  <a:tcPr/>
                </a:tc>
                <a:tc>
                  <a:txBody>
                    <a:bodyPr/>
                    <a:lstStyle/>
                    <a:p>
                      <a:pPr algn="ctr"/>
                      <a:r>
                        <a:rPr lang="en-US" dirty="0"/>
                        <a:t>1</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87891776"/>
                  </a:ext>
                </a:extLst>
              </a:tr>
              <a:tr h="290164">
                <a:tc>
                  <a:txBody>
                    <a:bodyPr/>
                    <a:lstStyle/>
                    <a:p>
                      <a:r>
                        <a:rPr lang="en-US" dirty="0"/>
                        <a:t>to</a:t>
                      </a:r>
                    </a:p>
                  </a:txBody>
                  <a:tcPr/>
                </a:tc>
                <a:tc>
                  <a:txBody>
                    <a:bodyPr/>
                    <a:lstStyle/>
                    <a:p>
                      <a:pPr algn="ctr"/>
                      <a:endParaRPr lang="en-US" dirty="0"/>
                    </a:p>
                  </a:txBody>
                  <a:tcPr/>
                </a:tc>
                <a:tc>
                  <a:txBody>
                    <a:bodyPr/>
                    <a:lstStyle/>
                    <a:p>
                      <a:pPr algn="ctr"/>
                      <a:r>
                        <a:rPr lang="en-US" dirty="0"/>
                        <a:t>1</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a:t>
                      </a:r>
                    </a:p>
                  </a:txBody>
                  <a:tcPr/>
                </a:tc>
                <a:tc>
                  <a:txBody>
                    <a:bodyPr/>
                    <a:lstStyle/>
                    <a:p>
                      <a:pPr algn="ctr"/>
                      <a:endParaRPr lang="en-US" dirty="0"/>
                    </a:p>
                  </a:txBody>
                  <a:tcPr/>
                </a:tc>
                <a:extLst>
                  <a:ext uri="{0D108BD9-81ED-4DB2-BD59-A6C34878D82A}">
                    <a16:rowId xmlns:a16="http://schemas.microsoft.com/office/drawing/2014/main" val="569431970"/>
                  </a:ext>
                </a:extLst>
              </a:tr>
              <a:tr h="290164">
                <a:tc>
                  <a:txBody>
                    <a:bodyPr/>
                    <a:lstStyle/>
                    <a:p>
                      <a:r>
                        <a:rPr lang="en-US" dirty="0"/>
                        <a:t>play</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a:t>
                      </a:r>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513064037"/>
                  </a:ext>
                </a:extLst>
              </a:tr>
              <a:tr h="290164">
                <a:tc>
                  <a:txBody>
                    <a:bodyPr/>
                    <a:lstStyle/>
                    <a:p>
                      <a:r>
                        <a:rPr lang="en-US" dirty="0"/>
                        <a:t>sports</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519298565"/>
                  </a:ext>
                </a:extLst>
              </a:tr>
            </a:tbl>
          </a:graphicData>
        </a:graphic>
      </p:graphicFrame>
      <p:sp>
        <p:nvSpPr>
          <p:cNvPr id="7" name="TextBox 6">
            <a:extLst>
              <a:ext uri="{FF2B5EF4-FFF2-40B4-BE49-F238E27FC236}">
                <a16:creationId xmlns:a16="http://schemas.microsoft.com/office/drawing/2014/main" id="{D0F0DE6B-AE8B-9042-874F-A1D5325D63A6}"/>
              </a:ext>
            </a:extLst>
          </p:cNvPr>
          <p:cNvSpPr txBox="1"/>
          <p:nvPr/>
        </p:nvSpPr>
        <p:spPr>
          <a:xfrm>
            <a:off x="1077686" y="2545008"/>
            <a:ext cx="3536802" cy="369332"/>
          </a:xfrm>
          <a:prstGeom prst="rect">
            <a:avLst/>
          </a:prstGeom>
          <a:noFill/>
        </p:spPr>
        <p:txBody>
          <a:bodyPr wrap="none" rtlCol="0">
            <a:spAutoFit/>
          </a:bodyPr>
          <a:lstStyle/>
          <a:p>
            <a:r>
              <a:rPr lang="en-US" dirty="0"/>
              <a:t>Square Count Matrix Across all docs</a:t>
            </a:r>
          </a:p>
        </p:txBody>
      </p:sp>
      <p:sp>
        <p:nvSpPr>
          <p:cNvPr id="8" name="TextBox 7">
            <a:extLst>
              <a:ext uri="{FF2B5EF4-FFF2-40B4-BE49-F238E27FC236}">
                <a16:creationId xmlns:a16="http://schemas.microsoft.com/office/drawing/2014/main" id="{0389349C-6AD7-8249-B53C-D231299D0E45}"/>
              </a:ext>
            </a:extLst>
          </p:cNvPr>
          <p:cNvSpPr txBox="1"/>
          <p:nvPr/>
        </p:nvSpPr>
        <p:spPr>
          <a:xfrm>
            <a:off x="1295400" y="1175867"/>
            <a:ext cx="1991699" cy="646331"/>
          </a:xfrm>
          <a:prstGeom prst="rect">
            <a:avLst/>
          </a:prstGeom>
          <a:noFill/>
        </p:spPr>
        <p:txBody>
          <a:bodyPr wrap="none" rtlCol="0">
            <a:spAutoFit/>
          </a:bodyPr>
          <a:lstStyle/>
          <a:p>
            <a:r>
              <a:rPr lang="en-US" dirty="0"/>
              <a:t>I like finance.</a:t>
            </a:r>
          </a:p>
          <a:p>
            <a:r>
              <a:rPr lang="en-US" dirty="0"/>
              <a:t>I like to play sports.</a:t>
            </a:r>
          </a:p>
        </p:txBody>
      </p:sp>
      <p:sp>
        <p:nvSpPr>
          <p:cNvPr id="9" name="Rectangle 8">
            <a:extLst>
              <a:ext uri="{FF2B5EF4-FFF2-40B4-BE49-F238E27FC236}">
                <a16:creationId xmlns:a16="http://schemas.microsoft.com/office/drawing/2014/main" id="{A6548A93-2B2B-B942-A9F4-1473C380988A}"/>
              </a:ext>
            </a:extLst>
          </p:cNvPr>
          <p:cNvSpPr/>
          <p:nvPr/>
        </p:nvSpPr>
        <p:spPr>
          <a:xfrm>
            <a:off x="3345175" y="1465147"/>
            <a:ext cx="892629" cy="102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 like”</a:t>
            </a:r>
          </a:p>
          <a:p>
            <a:r>
              <a:rPr lang="en-US" dirty="0"/>
              <a:t>”I like”</a:t>
            </a:r>
          </a:p>
        </p:txBody>
      </p:sp>
      <p:sp>
        <p:nvSpPr>
          <p:cNvPr id="10" name="Rectangle 9">
            <a:extLst>
              <a:ext uri="{FF2B5EF4-FFF2-40B4-BE49-F238E27FC236}">
                <a16:creationId xmlns:a16="http://schemas.microsoft.com/office/drawing/2014/main" id="{4492C62E-1CE3-1947-93CA-0AF64E8A398B}"/>
              </a:ext>
            </a:extLst>
          </p:cNvPr>
          <p:cNvSpPr/>
          <p:nvPr/>
        </p:nvSpPr>
        <p:spPr>
          <a:xfrm>
            <a:off x="4417416" y="1465147"/>
            <a:ext cx="1611086" cy="102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“like finance”</a:t>
            </a:r>
          </a:p>
          <a:p>
            <a:r>
              <a:rPr lang="en-US" dirty="0"/>
              <a:t>”like to”</a:t>
            </a:r>
          </a:p>
        </p:txBody>
      </p:sp>
      <p:sp>
        <p:nvSpPr>
          <p:cNvPr id="11" name="Rectangle 10">
            <a:extLst>
              <a:ext uri="{FF2B5EF4-FFF2-40B4-BE49-F238E27FC236}">
                <a16:creationId xmlns:a16="http://schemas.microsoft.com/office/drawing/2014/main" id="{35287949-723E-754B-AC3E-EF4BBAD0FB9F}"/>
              </a:ext>
            </a:extLst>
          </p:cNvPr>
          <p:cNvSpPr/>
          <p:nvPr/>
        </p:nvSpPr>
        <p:spPr>
          <a:xfrm>
            <a:off x="7348948" y="1465147"/>
            <a:ext cx="1611086" cy="102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p>
          <a:p>
            <a:r>
              <a:rPr lang="en-US" dirty="0"/>
              <a:t>”play sports”</a:t>
            </a:r>
          </a:p>
        </p:txBody>
      </p:sp>
      <p:sp>
        <p:nvSpPr>
          <p:cNvPr id="12" name="TextBox 11">
            <a:extLst>
              <a:ext uri="{FF2B5EF4-FFF2-40B4-BE49-F238E27FC236}">
                <a16:creationId xmlns:a16="http://schemas.microsoft.com/office/drawing/2014/main" id="{5B06AE93-D181-7F43-9C40-B7D45A3D35FF}"/>
              </a:ext>
            </a:extLst>
          </p:cNvPr>
          <p:cNvSpPr txBox="1"/>
          <p:nvPr/>
        </p:nvSpPr>
        <p:spPr>
          <a:xfrm>
            <a:off x="5061056" y="984905"/>
            <a:ext cx="1707134" cy="369332"/>
          </a:xfrm>
          <a:prstGeom prst="rect">
            <a:avLst/>
          </a:prstGeom>
          <a:noFill/>
        </p:spPr>
        <p:txBody>
          <a:bodyPr wrap="none" rtlCol="0">
            <a:spAutoFit/>
          </a:bodyPr>
          <a:lstStyle/>
          <a:p>
            <a:r>
              <a:rPr lang="en-US" u="sng" dirty="0"/>
              <a:t>Context Clusters</a:t>
            </a:r>
          </a:p>
        </p:txBody>
      </p:sp>
      <p:sp>
        <p:nvSpPr>
          <p:cNvPr id="13" name="Rectangle 12">
            <a:extLst>
              <a:ext uri="{FF2B5EF4-FFF2-40B4-BE49-F238E27FC236}">
                <a16:creationId xmlns:a16="http://schemas.microsoft.com/office/drawing/2014/main" id="{EA417E9B-1DD5-4D44-97E5-B416A5BA3BBD}"/>
              </a:ext>
            </a:extLst>
          </p:cNvPr>
          <p:cNvSpPr/>
          <p:nvPr/>
        </p:nvSpPr>
        <p:spPr>
          <a:xfrm>
            <a:off x="407160" y="5193517"/>
            <a:ext cx="8414656"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has a context of “like” twice.  “play” has a context of “sports” once.</a:t>
            </a:r>
          </a:p>
        </p:txBody>
      </p:sp>
      <p:sp>
        <p:nvSpPr>
          <p:cNvPr id="14" name="Rectangle 13">
            <a:extLst>
              <a:ext uri="{FF2B5EF4-FFF2-40B4-BE49-F238E27FC236}">
                <a16:creationId xmlns:a16="http://schemas.microsoft.com/office/drawing/2014/main" id="{EADB7B1B-ECF3-E14A-9629-A84F2AE25755}"/>
              </a:ext>
            </a:extLst>
          </p:cNvPr>
          <p:cNvSpPr/>
          <p:nvPr/>
        </p:nvSpPr>
        <p:spPr>
          <a:xfrm>
            <a:off x="407160" y="6035674"/>
            <a:ext cx="8414656"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Probabilities are then calculated for how often a term appears in the context cluster.  The model will predict a term’s probability for being in a context with another term.</a:t>
            </a:r>
          </a:p>
        </p:txBody>
      </p:sp>
      <p:sp>
        <p:nvSpPr>
          <p:cNvPr id="15" name="Rectangle 14">
            <a:extLst>
              <a:ext uri="{FF2B5EF4-FFF2-40B4-BE49-F238E27FC236}">
                <a16:creationId xmlns:a16="http://schemas.microsoft.com/office/drawing/2014/main" id="{BC012C6E-CE7B-CD44-8F2A-F8E34BC7FEC0}"/>
              </a:ext>
            </a:extLst>
          </p:cNvPr>
          <p:cNvSpPr/>
          <p:nvPr/>
        </p:nvSpPr>
        <p:spPr>
          <a:xfrm>
            <a:off x="6115050" y="1466304"/>
            <a:ext cx="1139190" cy="102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p>
          <a:p>
            <a:r>
              <a:rPr lang="en-US" dirty="0"/>
              <a:t>”to play”</a:t>
            </a:r>
          </a:p>
        </p:txBody>
      </p:sp>
    </p:spTree>
    <p:extLst>
      <p:ext uri="{BB962C8B-B14F-4D97-AF65-F5344CB8AC3E}">
        <p14:creationId xmlns:p14="http://schemas.microsoft.com/office/powerpoint/2010/main" val="253123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1"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BEDE57-F30A-7746-8784-DE575591029B}"/>
              </a:ext>
            </a:extLst>
          </p:cNvPr>
          <p:cNvSpPr>
            <a:spLocks noGrp="1"/>
          </p:cNvSpPr>
          <p:nvPr>
            <p:ph type="dt" sz="half" idx="10"/>
          </p:nvPr>
        </p:nvSpPr>
        <p:spPr/>
        <p:txBody>
          <a:bodyPr/>
          <a:lstStyle/>
          <a:p>
            <a:fld id="{6700A58B-DD98-43D0-B791-721480A02982}" type="datetime1">
              <a:rPr lang="en-US" smtClean="0"/>
              <a:t>3/31/21</a:t>
            </a:fld>
            <a:endParaRPr lang="en-US"/>
          </a:p>
        </p:txBody>
      </p:sp>
      <p:sp>
        <p:nvSpPr>
          <p:cNvPr id="3" name="Title 2">
            <a:extLst>
              <a:ext uri="{FF2B5EF4-FFF2-40B4-BE49-F238E27FC236}">
                <a16:creationId xmlns:a16="http://schemas.microsoft.com/office/drawing/2014/main" id="{CD501405-DDA6-2F40-B63F-B0771189A408}"/>
              </a:ext>
            </a:extLst>
          </p:cNvPr>
          <p:cNvSpPr>
            <a:spLocks noGrp="1"/>
          </p:cNvSpPr>
          <p:nvPr>
            <p:ph type="title"/>
          </p:nvPr>
        </p:nvSpPr>
        <p:spPr/>
        <p:txBody>
          <a:bodyPr/>
          <a:lstStyle/>
          <a:p>
            <a:r>
              <a:rPr lang="en-US" dirty="0"/>
              <a:t>What is a skip gram anyway?</a:t>
            </a:r>
          </a:p>
        </p:txBody>
      </p:sp>
      <p:sp>
        <p:nvSpPr>
          <p:cNvPr id="4" name="Slide Number Placeholder 3">
            <a:extLst>
              <a:ext uri="{FF2B5EF4-FFF2-40B4-BE49-F238E27FC236}">
                <a16:creationId xmlns:a16="http://schemas.microsoft.com/office/drawing/2014/main" id="{3CAE1653-BDF0-AD49-B273-CEE3280FD3A7}"/>
              </a:ext>
            </a:extLst>
          </p:cNvPr>
          <p:cNvSpPr>
            <a:spLocks noGrp="1"/>
          </p:cNvSpPr>
          <p:nvPr>
            <p:ph type="sldNum" sz="quarter" idx="12"/>
          </p:nvPr>
        </p:nvSpPr>
        <p:spPr/>
        <p:txBody>
          <a:bodyPr/>
          <a:lstStyle/>
          <a:p>
            <a:fld id="{37290FF7-652B-4475-AEAB-8B1A5D23AE09}" type="slidenum">
              <a:rPr lang="en-US" smtClean="0"/>
              <a:t>8</a:t>
            </a:fld>
            <a:endParaRPr lang="en-US"/>
          </a:p>
        </p:txBody>
      </p:sp>
      <p:sp>
        <p:nvSpPr>
          <p:cNvPr id="5" name="Footer Placeholder 4">
            <a:extLst>
              <a:ext uri="{FF2B5EF4-FFF2-40B4-BE49-F238E27FC236}">
                <a16:creationId xmlns:a16="http://schemas.microsoft.com/office/drawing/2014/main" id="{3E2B2CAA-8547-8E45-823F-E3F4C780BAB2}"/>
              </a:ext>
            </a:extLst>
          </p:cNvPr>
          <p:cNvSpPr>
            <a:spLocks noGrp="1"/>
          </p:cNvSpPr>
          <p:nvPr>
            <p:ph type="ftr" sz="quarter" idx="3"/>
          </p:nvPr>
        </p:nvSpPr>
        <p:spPr/>
        <p:txBody>
          <a:bodyPr/>
          <a:lstStyle/>
          <a:p>
            <a:r>
              <a:rPr lang="en-US"/>
              <a:t>Kwartler</a:t>
            </a:r>
            <a:endParaRPr lang="en-US" dirty="0"/>
          </a:p>
        </p:txBody>
      </p:sp>
      <p:sp>
        <p:nvSpPr>
          <p:cNvPr id="6" name="TextBox 5">
            <a:extLst>
              <a:ext uri="{FF2B5EF4-FFF2-40B4-BE49-F238E27FC236}">
                <a16:creationId xmlns:a16="http://schemas.microsoft.com/office/drawing/2014/main" id="{AB382B24-7ABB-BA44-A0D0-825A9BEAC986}"/>
              </a:ext>
            </a:extLst>
          </p:cNvPr>
          <p:cNvSpPr txBox="1"/>
          <p:nvPr/>
        </p:nvSpPr>
        <p:spPr>
          <a:xfrm>
            <a:off x="250410" y="1996706"/>
            <a:ext cx="2503570" cy="369332"/>
          </a:xfrm>
          <a:prstGeom prst="rect">
            <a:avLst/>
          </a:prstGeom>
          <a:noFill/>
        </p:spPr>
        <p:txBody>
          <a:bodyPr wrap="none" rtlCol="0">
            <a:spAutoFit/>
          </a:bodyPr>
          <a:lstStyle/>
          <a:p>
            <a:r>
              <a:rPr lang="en-US" dirty="0"/>
              <a:t>I like finance and history.</a:t>
            </a:r>
          </a:p>
        </p:txBody>
      </p:sp>
      <p:sp>
        <p:nvSpPr>
          <p:cNvPr id="7" name="Rectangle 6">
            <a:extLst>
              <a:ext uri="{FF2B5EF4-FFF2-40B4-BE49-F238E27FC236}">
                <a16:creationId xmlns:a16="http://schemas.microsoft.com/office/drawing/2014/main" id="{2283AFEB-9326-5146-BAC8-14075FAA759B}"/>
              </a:ext>
            </a:extLst>
          </p:cNvPr>
          <p:cNvSpPr/>
          <p:nvPr/>
        </p:nvSpPr>
        <p:spPr>
          <a:xfrm>
            <a:off x="502954" y="5726873"/>
            <a:ext cx="8414656"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It’s the “window” of terms to use in the context clusters when constructing the TCM.</a:t>
            </a:r>
          </a:p>
          <a:p>
            <a:pPr algn="ctr"/>
            <a:r>
              <a:rPr lang="en-US" sz="1600" dirty="0" err="1"/>
              <a:t>Skipgram</a:t>
            </a:r>
            <a:r>
              <a:rPr lang="en-US" sz="1600" dirty="0"/>
              <a:t> 1, finance has no context to history.  </a:t>
            </a:r>
            <a:r>
              <a:rPr lang="en-US" sz="1600" dirty="0" err="1"/>
              <a:t>Skipgram</a:t>
            </a:r>
            <a:r>
              <a:rPr lang="en-US" sz="1600" dirty="0"/>
              <a:t> 2 finance has a context with history.</a:t>
            </a:r>
          </a:p>
        </p:txBody>
      </p:sp>
      <p:sp>
        <p:nvSpPr>
          <p:cNvPr id="8" name="Rectangle 7">
            <a:extLst>
              <a:ext uri="{FF2B5EF4-FFF2-40B4-BE49-F238E27FC236}">
                <a16:creationId xmlns:a16="http://schemas.microsoft.com/office/drawing/2014/main" id="{FFCE1B58-36E4-F145-B4A7-E2970052F743}"/>
              </a:ext>
            </a:extLst>
          </p:cNvPr>
          <p:cNvSpPr/>
          <p:nvPr/>
        </p:nvSpPr>
        <p:spPr>
          <a:xfrm>
            <a:off x="2971746" y="1745240"/>
            <a:ext cx="892629" cy="102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 like”</a:t>
            </a:r>
          </a:p>
        </p:txBody>
      </p:sp>
      <p:sp>
        <p:nvSpPr>
          <p:cNvPr id="9" name="Rectangle 8">
            <a:extLst>
              <a:ext uri="{FF2B5EF4-FFF2-40B4-BE49-F238E27FC236}">
                <a16:creationId xmlns:a16="http://schemas.microsoft.com/office/drawing/2014/main" id="{6ED4D581-8359-C741-B69C-BF16B3DD11C8}"/>
              </a:ext>
            </a:extLst>
          </p:cNvPr>
          <p:cNvSpPr/>
          <p:nvPr/>
        </p:nvSpPr>
        <p:spPr>
          <a:xfrm>
            <a:off x="4027711" y="1745240"/>
            <a:ext cx="1611086" cy="102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“like finance”</a:t>
            </a:r>
          </a:p>
        </p:txBody>
      </p:sp>
      <p:sp>
        <p:nvSpPr>
          <p:cNvPr id="10" name="Rectangle 9">
            <a:extLst>
              <a:ext uri="{FF2B5EF4-FFF2-40B4-BE49-F238E27FC236}">
                <a16:creationId xmlns:a16="http://schemas.microsoft.com/office/drawing/2014/main" id="{1E38D7D6-75D3-8546-A9D3-804DF3227555}"/>
              </a:ext>
            </a:extLst>
          </p:cNvPr>
          <p:cNvSpPr/>
          <p:nvPr/>
        </p:nvSpPr>
        <p:spPr>
          <a:xfrm>
            <a:off x="5713146" y="1752386"/>
            <a:ext cx="1611086" cy="102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“finance and”</a:t>
            </a:r>
          </a:p>
        </p:txBody>
      </p:sp>
      <p:sp>
        <p:nvSpPr>
          <p:cNvPr id="11" name="TextBox 10">
            <a:extLst>
              <a:ext uri="{FF2B5EF4-FFF2-40B4-BE49-F238E27FC236}">
                <a16:creationId xmlns:a16="http://schemas.microsoft.com/office/drawing/2014/main" id="{C596D909-47AD-CA44-B645-EB69A296E08D}"/>
              </a:ext>
            </a:extLst>
          </p:cNvPr>
          <p:cNvSpPr txBox="1"/>
          <p:nvPr/>
        </p:nvSpPr>
        <p:spPr>
          <a:xfrm>
            <a:off x="5061056" y="1281122"/>
            <a:ext cx="1476751" cy="369332"/>
          </a:xfrm>
          <a:prstGeom prst="rect">
            <a:avLst/>
          </a:prstGeom>
          <a:noFill/>
        </p:spPr>
        <p:txBody>
          <a:bodyPr wrap="none" rtlCol="0">
            <a:spAutoFit/>
          </a:bodyPr>
          <a:lstStyle/>
          <a:p>
            <a:r>
              <a:rPr lang="en-US" u="sng" dirty="0"/>
              <a:t>Skip Gram = 1</a:t>
            </a:r>
          </a:p>
        </p:txBody>
      </p:sp>
      <p:sp>
        <p:nvSpPr>
          <p:cNvPr id="12" name="TextBox 11">
            <a:extLst>
              <a:ext uri="{FF2B5EF4-FFF2-40B4-BE49-F238E27FC236}">
                <a16:creationId xmlns:a16="http://schemas.microsoft.com/office/drawing/2014/main" id="{20640A8D-8453-B54E-8A9C-BD9B25E9E08E}"/>
              </a:ext>
            </a:extLst>
          </p:cNvPr>
          <p:cNvSpPr txBox="1"/>
          <p:nvPr/>
        </p:nvSpPr>
        <p:spPr>
          <a:xfrm>
            <a:off x="308830" y="3904995"/>
            <a:ext cx="2503570" cy="369332"/>
          </a:xfrm>
          <a:prstGeom prst="rect">
            <a:avLst/>
          </a:prstGeom>
          <a:noFill/>
        </p:spPr>
        <p:txBody>
          <a:bodyPr wrap="none" rtlCol="0">
            <a:spAutoFit/>
          </a:bodyPr>
          <a:lstStyle/>
          <a:p>
            <a:r>
              <a:rPr lang="en-US" dirty="0"/>
              <a:t>I like finance and history.</a:t>
            </a:r>
          </a:p>
        </p:txBody>
      </p:sp>
      <p:sp>
        <p:nvSpPr>
          <p:cNvPr id="13" name="Rectangle 12">
            <a:extLst>
              <a:ext uri="{FF2B5EF4-FFF2-40B4-BE49-F238E27FC236}">
                <a16:creationId xmlns:a16="http://schemas.microsoft.com/office/drawing/2014/main" id="{9EC76F09-1AED-1442-8742-78EE66E02394}"/>
              </a:ext>
            </a:extLst>
          </p:cNvPr>
          <p:cNvSpPr/>
          <p:nvPr/>
        </p:nvSpPr>
        <p:spPr>
          <a:xfrm>
            <a:off x="3028950" y="3587801"/>
            <a:ext cx="1766209" cy="102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 like”</a:t>
            </a:r>
          </a:p>
          <a:p>
            <a:r>
              <a:rPr lang="en-US" sz="1050" dirty="0"/>
              <a:t>(no prior context)</a:t>
            </a:r>
          </a:p>
        </p:txBody>
      </p:sp>
      <p:sp>
        <p:nvSpPr>
          <p:cNvPr id="14" name="Rectangle 13">
            <a:extLst>
              <a:ext uri="{FF2B5EF4-FFF2-40B4-BE49-F238E27FC236}">
                <a16:creationId xmlns:a16="http://schemas.microsoft.com/office/drawing/2014/main" id="{1A269E8C-603C-B549-8F6C-583C3A812A8F}"/>
              </a:ext>
            </a:extLst>
          </p:cNvPr>
          <p:cNvSpPr/>
          <p:nvPr/>
        </p:nvSpPr>
        <p:spPr>
          <a:xfrm>
            <a:off x="4974771" y="3587801"/>
            <a:ext cx="1611086" cy="102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 like finance”</a:t>
            </a:r>
          </a:p>
          <a:p>
            <a:r>
              <a:rPr lang="en-US" sz="1050" dirty="0"/>
              <a:t>(1 before &amp; after)</a:t>
            </a:r>
          </a:p>
        </p:txBody>
      </p:sp>
      <p:sp>
        <p:nvSpPr>
          <p:cNvPr id="15" name="Rectangle 14">
            <a:extLst>
              <a:ext uri="{FF2B5EF4-FFF2-40B4-BE49-F238E27FC236}">
                <a16:creationId xmlns:a16="http://schemas.microsoft.com/office/drawing/2014/main" id="{1BCC0FEB-148A-464A-BD62-5983ECEA98D8}"/>
              </a:ext>
            </a:extLst>
          </p:cNvPr>
          <p:cNvSpPr/>
          <p:nvPr/>
        </p:nvSpPr>
        <p:spPr>
          <a:xfrm>
            <a:off x="6765468" y="3587801"/>
            <a:ext cx="2291446" cy="102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“finance  and history”</a:t>
            </a:r>
          </a:p>
          <a:p>
            <a:r>
              <a:rPr lang="en-US" sz="1050" dirty="0"/>
              <a:t>(1 before &amp; after)</a:t>
            </a:r>
          </a:p>
        </p:txBody>
      </p:sp>
      <p:sp>
        <p:nvSpPr>
          <p:cNvPr id="16" name="TextBox 15">
            <a:extLst>
              <a:ext uri="{FF2B5EF4-FFF2-40B4-BE49-F238E27FC236}">
                <a16:creationId xmlns:a16="http://schemas.microsoft.com/office/drawing/2014/main" id="{463F1BEF-6E23-FD40-A7A8-FF033D74BDCA}"/>
              </a:ext>
            </a:extLst>
          </p:cNvPr>
          <p:cNvSpPr txBox="1"/>
          <p:nvPr/>
        </p:nvSpPr>
        <p:spPr>
          <a:xfrm>
            <a:off x="5041938" y="3183009"/>
            <a:ext cx="1476751" cy="369332"/>
          </a:xfrm>
          <a:prstGeom prst="rect">
            <a:avLst/>
          </a:prstGeom>
          <a:noFill/>
        </p:spPr>
        <p:txBody>
          <a:bodyPr wrap="none" rtlCol="0">
            <a:spAutoFit/>
          </a:bodyPr>
          <a:lstStyle/>
          <a:p>
            <a:r>
              <a:rPr lang="en-US" u="sng" dirty="0"/>
              <a:t>Skip Gram = 2</a:t>
            </a:r>
          </a:p>
        </p:txBody>
      </p:sp>
      <p:sp>
        <p:nvSpPr>
          <p:cNvPr id="17" name="Rectangle 16">
            <a:extLst>
              <a:ext uri="{FF2B5EF4-FFF2-40B4-BE49-F238E27FC236}">
                <a16:creationId xmlns:a16="http://schemas.microsoft.com/office/drawing/2014/main" id="{804D1E40-3C22-8C4C-AB17-32EB97FF926D}"/>
              </a:ext>
            </a:extLst>
          </p:cNvPr>
          <p:cNvSpPr/>
          <p:nvPr/>
        </p:nvSpPr>
        <p:spPr>
          <a:xfrm>
            <a:off x="7445828" y="1745240"/>
            <a:ext cx="1611086" cy="102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“and history”</a:t>
            </a:r>
          </a:p>
        </p:txBody>
      </p:sp>
    </p:spTree>
    <p:extLst>
      <p:ext uri="{BB962C8B-B14F-4D97-AF65-F5344CB8AC3E}">
        <p14:creationId xmlns:p14="http://schemas.microsoft.com/office/powerpoint/2010/main" val="2664562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10" grpId="0" animBg="1"/>
      <p:bldP spid="12" grpId="0"/>
      <p:bldP spid="13" grpId="0" animBg="1"/>
      <p:bldP spid="14" grpId="0" animBg="1"/>
      <p:bldP spid="15"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BC6991-EA78-F943-9BDA-A7601579E8C9}"/>
              </a:ext>
            </a:extLst>
          </p:cNvPr>
          <p:cNvSpPr>
            <a:spLocks noGrp="1"/>
          </p:cNvSpPr>
          <p:nvPr>
            <p:ph type="dt" sz="half" idx="10"/>
          </p:nvPr>
        </p:nvSpPr>
        <p:spPr/>
        <p:txBody>
          <a:bodyPr/>
          <a:lstStyle/>
          <a:p>
            <a:fld id="{6700A58B-DD98-43D0-B791-721480A02982}" type="datetime1">
              <a:rPr lang="en-US" smtClean="0"/>
              <a:t>3/31/21</a:t>
            </a:fld>
            <a:endParaRPr lang="en-US"/>
          </a:p>
        </p:txBody>
      </p:sp>
      <p:sp>
        <p:nvSpPr>
          <p:cNvPr id="3" name="Title 2">
            <a:extLst>
              <a:ext uri="{FF2B5EF4-FFF2-40B4-BE49-F238E27FC236}">
                <a16:creationId xmlns:a16="http://schemas.microsoft.com/office/drawing/2014/main" id="{4D9E83FF-CED9-224D-9CF9-4DC3CBFE7748}"/>
              </a:ext>
            </a:extLst>
          </p:cNvPr>
          <p:cNvSpPr>
            <a:spLocks noGrp="1"/>
          </p:cNvSpPr>
          <p:nvPr>
            <p:ph type="title"/>
          </p:nvPr>
        </p:nvSpPr>
        <p:spPr/>
        <p:txBody>
          <a:bodyPr/>
          <a:lstStyle/>
          <a:p>
            <a:r>
              <a:rPr lang="en-US" dirty="0"/>
              <a:t>What is happening under the hood?</a:t>
            </a:r>
          </a:p>
        </p:txBody>
      </p:sp>
      <p:sp>
        <p:nvSpPr>
          <p:cNvPr id="4" name="Slide Number Placeholder 3">
            <a:extLst>
              <a:ext uri="{FF2B5EF4-FFF2-40B4-BE49-F238E27FC236}">
                <a16:creationId xmlns:a16="http://schemas.microsoft.com/office/drawing/2014/main" id="{F02311CB-7B3F-AA43-A32E-725AFCE72CBD}"/>
              </a:ext>
            </a:extLst>
          </p:cNvPr>
          <p:cNvSpPr>
            <a:spLocks noGrp="1"/>
          </p:cNvSpPr>
          <p:nvPr>
            <p:ph type="sldNum" sz="quarter" idx="12"/>
          </p:nvPr>
        </p:nvSpPr>
        <p:spPr/>
        <p:txBody>
          <a:bodyPr/>
          <a:lstStyle/>
          <a:p>
            <a:fld id="{37290FF7-652B-4475-AEAB-8B1A5D23AE09}" type="slidenum">
              <a:rPr lang="en-US" smtClean="0"/>
              <a:t>9</a:t>
            </a:fld>
            <a:endParaRPr lang="en-US"/>
          </a:p>
        </p:txBody>
      </p:sp>
      <p:sp>
        <p:nvSpPr>
          <p:cNvPr id="5" name="Footer Placeholder 4">
            <a:extLst>
              <a:ext uri="{FF2B5EF4-FFF2-40B4-BE49-F238E27FC236}">
                <a16:creationId xmlns:a16="http://schemas.microsoft.com/office/drawing/2014/main" id="{C0E68273-DDBC-8742-9141-1E63642E07F4}"/>
              </a:ext>
            </a:extLst>
          </p:cNvPr>
          <p:cNvSpPr>
            <a:spLocks noGrp="1"/>
          </p:cNvSpPr>
          <p:nvPr>
            <p:ph type="ftr" sz="quarter" idx="3"/>
          </p:nvPr>
        </p:nvSpPr>
        <p:spPr/>
        <p:txBody>
          <a:bodyPr/>
          <a:lstStyle/>
          <a:p>
            <a:r>
              <a:rPr lang="en-US"/>
              <a:t>Kwartler</a:t>
            </a:r>
            <a:endParaRPr lang="en-US" dirty="0"/>
          </a:p>
        </p:txBody>
      </p:sp>
      <p:pic>
        <p:nvPicPr>
          <p:cNvPr id="1026" name="Picture 2" descr="Goldilocks of learning rates">
            <a:extLst>
              <a:ext uri="{FF2B5EF4-FFF2-40B4-BE49-F238E27FC236}">
                <a16:creationId xmlns:a16="http://schemas.microsoft.com/office/drawing/2014/main" id="{3B583B30-571D-2E4B-9F6C-2966661E16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80398"/>
            <a:ext cx="9144000" cy="35464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928F50B8-0AE9-2C41-87F8-C237BFCE8037}"/>
              </a:ext>
            </a:extLst>
          </p:cNvPr>
          <p:cNvSpPr/>
          <p:nvPr/>
        </p:nvSpPr>
        <p:spPr>
          <a:xfrm>
            <a:off x="502954" y="5726873"/>
            <a:ext cx="8414656"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model will work to minimize the cost function (penalty) by adjusting parameters itself to find the minimum amount of predicted probability error.</a:t>
            </a:r>
          </a:p>
        </p:txBody>
      </p:sp>
      <p:sp>
        <p:nvSpPr>
          <p:cNvPr id="8" name="Rectangle 7">
            <a:extLst>
              <a:ext uri="{FF2B5EF4-FFF2-40B4-BE49-F238E27FC236}">
                <a16:creationId xmlns:a16="http://schemas.microsoft.com/office/drawing/2014/main" id="{83ECCE87-1A9C-CC4F-A186-E1FC1DCD18D5}"/>
              </a:ext>
            </a:extLst>
          </p:cNvPr>
          <p:cNvSpPr/>
          <p:nvPr/>
        </p:nvSpPr>
        <p:spPr>
          <a:xfrm>
            <a:off x="256109" y="1128881"/>
            <a:ext cx="8414656" cy="105151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The model has a built in function to measure its accuracy to calculate the probability of words being in the same context cluster.  It is penalized when it predicts the existence of words to be in a context cluster incorrectly.  The function is called gradient dissent because it descends to a minimum.  </a:t>
            </a:r>
          </a:p>
          <a:p>
            <a:pPr algn="ctr"/>
            <a:r>
              <a:rPr lang="en-US" sz="1400" dirty="0"/>
              <a:t>The “weights” of the OLS regression are optimized to minimize error.</a:t>
            </a:r>
          </a:p>
        </p:txBody>
      </p:sp>
    </p:spTree>
    <p:extLst>
      <p:ext uri="{BB962C8B-B14F-4D97-AF65-F5344CB8AC3E}">
        <p14:creationId xmlns:p14="http://schemas.microsoft.com/office/powerpoint/2010/main" val="155696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6954</TotalTime>
  <Words>982</Words>
  <Application>Microsoft Macintosh PowerPoint</Application>
  <PresentationFormat>On-screen Show (4:3)</PresentationFormat>
  <Paragraphs>198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Roboto</vt:lpstr>
      <vt:lpstr>1_Office Theme</vt:lpstr>
      <vt:lpstr>Two Three Popular Approaches</vt:lpstr>
      <vt:lpstr>Text to Vector (text2Vec) &amp; word2vector</vt:lpstr>
      <vt:lpstr>Fake Word Embedding Examples</vt:lpstr>
      <vt:lpstr>Fake Word Embedding Examples</vt:lpstr>
      <vt:lpstr>“Famous” Examples</vt:lpstr>
      <vt:lpstr>Text2Vector – “Glove” Global Vectors</vt:lpstr>
      <vt:lpstr>TCM Counts (skip gram 1 for simplicity)</vt:lpstr>
      <vt:lpstr>What is a skip gram anyway?</vt:lpstr>
      <vt:lpstr>What is happening under the hood?</vt:lpstr>
      <vt:lpstr>Word2Vec uses Deep Neural Networks</vt:lpstr>
      <vt:lpstr>DNN, Synapse Stimulation</vt:lpstr>
      <vt:lpstr>Synapse Activation</vt:lpstr>
      <vt:lpstr>Carbon (brains) Vs Silicon (computers)</vt:lpstr>
      <vt:lpstr>There are billions of synapses, and somewhere consciousness emerges.</vt:lpstr>
      <vt:lpstr>Text can be hard for DNNs</vt:lpstr>
      <vt:lpstr>Word2Vec uses a simple “Feed Forward” DNN</vt:lpstr>
      <vt:lpstr>Word2Vec uses a simple “Feed Forward” DNN</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Kwartler, Edward</cp:lastModifiedBy>
  <cp:revision>326</cp:revision>
  <dcterms:created xsi:type="dcterms:W3CDTF">2018-05-23T17:24:59Z</dcterms:created>
  <dcterms:modified xsi:type="dcterms:W3CDTF">2021-04-01T02:22:22Z</dcterms:modified>
</cp:coreProperties>
</file>