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864" r:id="rId2"/>
    <p:sldId id="867" r:id="rId3"/>
    <p:sldId id="868" r:id="rId4"/>
    <p:sldId id="869" r:id="rId5"/>
    <p:sldId id="870" r:id="rId6"/>
    <p:sldId id="871" r:id="rId7"/>
    <p:sldId id="872" r:id="rId8"/>
    <p:sldId id="873" r:id="rId9"/>
    <p:sldId id="874" r:id="rId10"/>
    <p:sldId id="875" r:id="rId11"/>
    <p:sldId id="876" r:id="rId12"/>
    <p:sldId id="877" r:id="rId13"/>
    <p:sldId id="811" r:id="rId14"/>
    <p:sldId id="878" r:id="rId15"/>
    <p:sldId id="879" r:id="rId16"/>
    <p:sldId id="866" r:id="rId17"/>
    <p:sldId id="881" r:id="rId18"/>
    <p:sldId id="882" r:id="rId19"/>
    <p:sldId id="883" r:id="rId20"/>
    <p:sldId id="884" r:id="rId21"/>
    <p:sldId id="885" r:id="rId22"/>
    <p:sldId id="887" r:id="rId23"/>
    <p:sldId id="888" r:id="rId24"/>
    <p:sldId id="889" r:id="rId25"/>
    <p:sldId id="890" r:id="rId26"/>
    <p:sldId id="891" r:id="rId27"/>
    <p:sldId id="892" r:id="rId28"/>
    <p:sldId id="893" r:id="rId29"/>
    <p:sldId id="894" r:id="rId30"/>
    <p:sldId id="8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2" autoAdjust="0"/>
    <p:restoredTop sz="91701" autoAdjust="0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Doc2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Sheet1!$B$7:$B$12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xVal>
          <c:yVal>
            <c:numRef>
              <c:f>Sheet1!$C$7:$C$12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2.8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8B-6B46-84B9-D1EE2B356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69568"/>
        <c:axId val="364785040"/>
      </c:scatterChart>
      <c:valAx>
        <c:axId val="36786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5040"/>
        <c:crosses val="autoZero"/>
        <c:crossBetween val="midCat"/>
      </c:valAx>
      <c:valAx>
        <c:axId val="36478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69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0DBB2-DB49-44D1-8DF6-F1CEFAD2BE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BF79D25-C391-4D59-B30D-DAC45C1D2C9E}">
      <dgm:prSet/>
      <dgm:spPr/>
      <dgm:t>
        <a:bodyPr/>
        <a:lstStyle/>
        <a:p>
          <a:r>
            <a:rPr lang="en-US"/>
            <a:t>Complex Problems</a:t>
          </a:r>
        </a:p>
      </dgm:t>
    </dgm:pt>
    <dgm:pt modelId="{A8D6B8C8-3651-4E0B-BF78-F9D4CFB2E80C}" type="parTrans" cxnId="{D4A40452-73C3-4F8F-9F75-280FE96D5126}">
      <dgm:prSet/>
      <dgm:spPr/>
      <dgm:t>
        <a:bodyPr/>
        <a:lstStyle/>
        <a:p>
          <a:endParaRPr lang="en-US"/>
        </a:p>
      </dgm:t>
    </dgm:pt>
    <dgm:pt modelId="{973744FD-B3EC-4553-9F5B-FB7F24EFEE40}" type="sibTrans" cxnId="{D4A40452-73C3-4F8F-9F75-280FE96D5126}">
      <dgm:prSet/>
      <dgm:spPr/>
      <dgm:t>
        <a:bodyPr/>
        <a:lstStyle/>
        <a:p>
          <a:endParaRPr lang="en-US"/>
        </a:p>
      </dgm:t>
    </dgm:pt>
    <dgm:pt modelId="{408D17E3-6D0A-4A7D-89DB-E51B61F86F01}">
      <dgm:prSet/>
      <dgm:spPr/>
      <dgm:t>
        <a:bodyPr/>
        <a:lstStyle/>
        <a:p>
          <a:r>
            <a:rPr lang="en-US"/>
            <a:t>Inherent Uncertainty</a:t>
          </a:r>
        </a:p>
      </dgm:t>
    </dgm:pt>
    <dgm:pt modelId="{1DA766EE-F378-4E49-BB2C-B2D8A185A5BF}" type="parTrans" cxnId="{5A8865D7-2F31-4700-93A5-E9076C881F57}">
      <dgm:prSet/>
      <dgm:spPr/>
      <dgm:t>
        <a:bodyPr/>
        <a:lstStyle/>
        <a:p>
          <a:endParaRPr lang="en-US"/>
        </a:p>
      </dgm:t>
    </dgm:pt>
    <dgm:pt modelId="{006C1D82-6D61-4BEF-B6A0-90638B26F57E}" type="sibTrans" cxnId="{5A8865D7-2F31-4700-93A5-E9076C881F57}">
      <dgm:prSet/>
      <dgm:spPr/>
      <dgm:t>
        <a:bodyPr/>
        <a:lstStyle/>
        <a:p>
          <a:endParaRPr lang="en-US"/>
        </a:p>
      </dgm:t>
    </dgm:pt>
    <dgm:pt modelId="{1A047520-1BD1-4C71-B3C2-36F4FA31C2C9}">
      <dgm:prSet/>
      <dgm:spPr/>
      <dgm:t>
        <a:bodyPr/>
        <a:lstStyle/>
        <a:p>
          <a:r>
            <a:rPr lang="en-US"/>
            <a:t>Integration of many sources</a:t>
          </a:r>
        </a:p>
      </dgm:t>
    </dgm:pt>
    <dgm:pt modelId="{2EE26BBA-471E-49A5-9C3F-A3BC93CC40B4}" type="parTrans" cxnId="{78B58468-BD4A-4A89-A571-F788B6CCD378}">
      <dgm:prSet/>
      <dgm:spPr/>
      <dgm:t>
        <a:bodyPr/>
        <a:lstStyle/>
        <a:p>
          <a:endParaRPr lang="en-US"/>
        </a:p>
      </dgm:t>
    </dgm:pt>
    <dgm:pt modelId="{4F0DEE79-0CEA-4AFD-809A-DD07007830BC}" type="sibTrans" cxnId="{78B58468-BD4A-4A89-A571-F788B6CCD378}">
      <dgm:prSet/>
      <dgm:spPr/>
      <dgm:t>
        <a:bodyPr/>
        <a:lstStyle/>
        <a:p>
          <a:endParaRPr lang="en-US"/>
        </a:p>
      </dgm:t>
    </dgm:pt>
    <dgm:pt modelId="{AF39B014-4B0B-4B57-978D-9726283112F7}" type="pres">
      <dgm:prSet presAssocID="{6CD0DBB2-DB49-44D1-8DF6-F1CEFAD2BE3F}" presName="root" presStyleCnt="0">
        <dgm:presLayoutVars>
          <dgm:dir/>
          <dgm:resizeHandles val="exact"/>
        </dgm:presLayoutVars>
      </dgm:prSet>
      <dgm:spPr/>
    </dgm:pt>
    <dgm:pt modelId="{22554F96-68B2-42BA-9463-BC56F3C4A1DB}" type="pres">
      <dgm:prSet presAssocID="{8BF79D25-C391-4D59-B30D-DAC45C1D2C9E}" presName="compNode" presStyleCnt="0"/>
      <dgm:spPr/>
    </dgm:pt>
    <dgm:pt modelId="{0813FA82-1921-4746-8F6F-513EE21D8083}" type="pres">
      <dgm:prSet presAssocID="{8BF79D25-C391-4D59-B30D-DAC45C1D2C9E}" presName="bgRect" presStyleLbl="bgShp" presStyleIdx="0" presStyleCnt="3"/>
      <dgm:spPr/>
    </dgm:pt>
    <dgm:pt modelId="{2A0C1F1E-0314-46A2-BFE9-5BE95C6E26DA}" type="pres">
      <dgm:prSet presAssocID="{8BF79D25-C391-4D59-B30D-DAC45C1D2C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1F5DB40-847A-479E-9A56-CBE68CFF24D9}" type="pres">
      <dgm:prSet presAssocID="{8BF79D25-C391-4D59-B30D-DAC45C1D2C9E}" presName="spaceRect" presStyleCnt="0"/>
      <dgm:spPr/>
    </dgm:pt>
    <dgm:pt modelId="{0FB7BB96-4F9D-40CD-8379-32FC16785B2A}" type="pres">
      <dgm:prSet presAssocID="{8BF79D25-C391-4D59-B30D-DAC45C1D2C9E}" presName="parTx" presStyleLbl="revTx" presStyleIdx="0" presStyleCnt="3">
        <dgm:presLayoutVars>
          <dgm:chMax val="0"/>
          <dgm:chPref val="0"/>
        </dgm:presLayoutVars>
      </dgm:prSet>
      <dgm:spPr/>
    </dgm:pt>
    <dgm:pt modelId="{7B537B6F-C5C8-4004-B0B9-D69538152FC2}" type="pres">
      <dgm:prSet presAssocID="{973744FD-B3EC-4553-9F5B-FB7F24EFEE40}" presName="sibTrans" presStyleCnt="0"/>
      <dgm:spPr/>
    </dgm:pt>
    <dgm:pt modelId="{61DC0A47-5B38-4F12-AB39-539CF254D046}" type="pres">
      <dgm:prSet presAssocID="{408D17E3-6D0A-4A7D-89DB-E51B61F86F01}" presName="compNode" presStyleCnt="0"/>
      <dgm:spPr/>
    </dgm:pt>
    <dgm:pt modelId="{ED08DC16-1E6E-452B-AD47-CB14D693323A}" type="pres">
      <dgm:prSet presAssocID="{408D17E3-6D0A-4A7D-89DB-E51B61F86F01}" presName="bgRect" presStyleLbl="bgShp" presStyleIdx="1" presStyleCnt="3"/>
      <dgm:spPr/>
    </dgm:pt>
    <dgm:pt modelId="{C0CCF0DD-9CE0-44D4-B378-4863567231AA}" type="pres">
      <dgm:prSet presAssocID="{408D17E3-6D0A-4A7D-89DB-E51B61F86F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FBF0B29-F462-4B71-93E7-38FA02007F0B}" type="pres">
      <dgm:prSet presAssocID="{408D17E3-6D0A-4A7D-89DB-E51B61F86F01}" presName="spaceRect" presStyleCnt="0"/>
      <dgm:spPr/>
    </dgm:pt>
    <dgm:pt modelId="{DE37810B-0731-4148-9FF1-0FDD5045321B}" type="pres">
      <dgm:prSet presAssocID="{408D17E3-6D0A-4A7D-89DB-E51B61F86F01}" presName="parTx" presStyleLbl="revTx" presStyleIdx="1" presStyleCnt="3">
        <dgm:presLayoutVars>
          <dgm:chMax val="0"/>
          <dgm:chPref val="0"/>
        </dgm:presLayoutVars>
      </dgm:prSet>
      <dgm:spPr/>
    </dgm:pt>
    <dgm:pt modelId="{FF7E9518-5C14-46F2-B5F5-49C71DFC1B9C}" type="pres">
      <dgm:prSet presAssocID="{006C1D82-6D61-4BEF-B6A0-90638B26F57E}" presName="sibTrans" presStyleCnt="0"/>
      <dgm:spPr/>
    </dgm:pt>
    <dgm:pt modelId="{245299E6-6F2D-4894-8EFA-280D1B0D8C39}" type="pres">
      <dgm:prSet presAssocID="{1A047520-1BD1-4C71-B3C2-36F4FA31C2C9}" presName="compNode" presStyleCnt="0"/>
      <dgm:spPr/>
    </dgm:pt>
    <dgm:pt modelId="{7ECE0FCF-BA37-4ADA-84CA-7723F02FF961}" type="pres">
      <dgm:prSet presAssocID="{1A047520-1BD1-4C71-B3C2-36F4FA31C2C9}" presName="bgRect" presStyleLbl="bgShp" presStyleIdx="2" presStyleCnt="3"/>
      <dgm:spPr/>
    </dgm:pt>
    <dgm:pt modelId="{B3F9D289-BB20-46DC-83C5-2B2C5B46EE51}" type="pres">
      <dgm:prSet presAssocID="{1A047520-1BD1-4C71-B3C2-36F4FA31C2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9DEB39-8932-4329-94BF-4686E0CC6D1E}" type="pres">
      <dgm:prSet presAssocID="{1A047520-1BD1-4C71-B3C2-36F4FA31C2C9}" presName="spaceRect" presStyleCnt="0"/>
      <dgm:spPr/>
    </dgm:pt>
    <dgm:pt modelId="{BA9B20F8-08CB-4B29-9685-B3279A89881B}" type="pres">
      <dgm:prSet presAssocID="{1A047520-1BD1-4C71-B3C2-36F4FA31C2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D1D008-B709-479F-A00A-AB63CAD08ACD}" type="presOf" srcId="{8BF79D25-C391-4D59-B30D-DAC45C1D2C9E}" destId="{0FB7BB96-4F9D-40CD-8379-32FC16785B2A}" srcOrd="0" destOrd="0" presId="urn:microsoft.com/office/officeart/2018/2/layout/IconVerticalSolidList"/>
    <dgm:cxn modelId="{38BBA128-540C-4BE6-A972-769545812962}" type="presOf" srcId="{1A047520-1BD1-4C71-B3C2-36F4FA31C2C9}" destId="{BA9B20F8-08CB-4B29-9685-B3279A89881B}" srcOrd="0" destOrd="0" presId="urn:microsoft.com/office/officeart/2018/2/layout/IconVerticalSolidList"/>
    <dgm:cxn modelId="{D2FE2041-EC5D-4907-9C33-DB474E7EE1BE}" type="presOf" srcId="{408D17E3-6D0A-4A7D-89DB-E51B61F86F01}" destId="{DE37810B-0731-4148-9FF1-0FDD5045321B}" srcOrd="0" destOrd="0" presId="urn:microsoft.com/office/officeart/2018/2/layout/IconVerticalSolidList"/>
    <dgm:cxn modelId="{D4A40452-73C3-4F8F-9F75-280FE96D5126}" srcId="{6CD0DBB2-DB49-44D1-8DF6-F1CEFAD2BE3F}" destId="{8BF79D25-C391-4D59-B30D-DAC45C1D2C9E}" srcOrd="0" destOrd="0" parTransId="{A8D6B8C8-3651-4E0B-BF78-F9D4CFB2E80C}" sibTransId="{973744FD-B3EC-4553-9F5B-FB7F24EFEE40}"/>
    <dgm:cxn modelId="{78B58468-BD4A-4A89-A571-F788B6CCD378}" srcId="{6CD0DBB2-DB49-44D1-8DF6-F1CEFAD2BE3F}" destId="{1A047520-1BD1-4C71-B3C2-36F4FA31C2C9}" srcOrd="2" destOrd="0" parTransId="{2EE26BBA-471E-49A5-9C3F-A3BC93CC40B4}" sibTransId="{4F0DEE79-0CEA-4AFD-809A-DD07007830BC}"/>
    <dgm:cxn modelId="{5A8865D7-2F31-4700-93A5-E9076C881F57}" srcId="{6CD0DBB2-DB49-44D1-8DF6-F1CEFAD2BE3F}" destId="{408D17E3-6D0A-4A7D-89DB-E51B61F86F01}" srcOrd="1" destOrd="0" parTransId="{1DA766EE-F378-4E49-BB2C-B2D8A185A5BF}" sibTransId="{006C1D82-6D61-4BEF-B6A0-90638B26F57E}"/>
    <dgm:cxn modelId="{378814FC-DB2D-44FD-B1CC-DE966224A1EC}" type="presOf" srcId="{6CD0DBB2-DB49-44D1-8DF6-F1CEFAD2BE3F}" destId="{AF39B014-4B0B-4B57-978D-9726283112F7}" srcOrd="0" destOrd="0" presId="urn:microsoft.com/office/officeart/2018/2/layout/IconVerticalSolidList"/>
    <dgm:cxn modelId="{9262562D-CFE6-49A6-BABF-BF482D06ECC3}" type="presParOf" srcId="{AF39B014-4B0B-4B57-978D-9726283112F7}" destId="{22554F96-68B2-42BA-9463-BC56F3C4A1DB}" srcOrd="0" destOrd="0" presId="urn:microsoft.com/office/officeart/2018/2/layout/IconVerticalSolidList"/>
    <dgm:cxn modelId="{64D8EE25-1665-4105-9211-937E911B633E}" type="presParOf" srcId="{22554F96-68B2-42BA-9463-BC56F3C4A1DB}" destId="{0813FA82-1921-4746-8F6F-513EE21D8083}" srcOrd="0" destOrd="0" presId="urn:microsoft.com/office/officeart/2018/2/layout/IconVerticalSolidList"/>
    <dgm:cxn modelId="{049BDF57-7F06-4897-972C-23BE3F86BBA5}" type="presParOf" srcId="{22554F96-68B2-42BA-9463-BC56F3C4A1DB}" destId="{2A0C1F1E-0314-46A2-BFE9-5BE95C6E26DA}" srcOrd="1" destOrd="0" presId="urn:microsoft.com/office/officeart/2018/2/layout/IconVerticalSolidList"/>
    <dgm:cxn modelId="{B3CAD9AC-53FE-4996-9413-867D4BE7E198}" type="presParOf" srcId="{22554F96-68B2-42BA-9463-BC56F3C4A1DB}" destId="{11F5DB40-847A-479E-9A56-CBE68CFF24D9}" srcOrd="2" destOrd="0" presId="urn:microsoft.com/office/officeart/2018/2/layout/IconVerticalSolidList"/>
    <dgm:cxn modelId="{E845226F-CA82-403C-B484-1A215DBBFD81}" type="presParOf" srcId="{22554F96-68B2-42BA-9463-BC56F3C4A1DB}" destId="{0FB7BB96-4F9D-40CD-8379-32FC16785B2A}" srcOrd="3" destOrd="0" presId="urn:microsoft.com/office/officeart/2018/2/layout/IconVerticalSolidList"/>
    <dgm:cxn modelId="{2831DD61-D097-418F-9E96-2794F19A6B9A}" type="presParOf" srcId="{AF39B014-4B0B-4B57-978D-9726283112F7}" destId="{7B537B6F-C5C8-4004-B0B9-D69538152FC2}" srcOrd="1" destOrd="0" presId="urn:microsoft.com/office/officeart/2018/2/layout/IconVerticalSolidList"/>
    <dgm:cxn modelId="{E6979E69-3C22-4083-8721-6187A9CEB4B5}" type="presParOf" srcId="{AF39B014-4B0B-4B57-978D-9726283112F7}" destId="{61DC0A47-5B38-4F12-AB39-539CF254D046}" srcOrd="2" destOrd="0" presId="urn:microsoft.com/office/officeart/2018/2/layout/IconVerticalSolidList"/>
    <dgm:cxn modelId="{C02FB1E2-AF20-4B05-9C10-6E20AD99D529}" type="presParOf" srcId="{61DC0A47-5B38-4F12-AB39-539CF254D046}" destId="{ED08DC16-1E6E-452B-AD47-CB14D693323A}" srcOrd="0" destOrd="0" presId="urn:microsoft.com/office/officeart/2018/2/layout/IconVerticalSolidList"/>
    <dgm:cxn modelId="{DC0DFA9F-FC47-4886-A095-AC0342CAA51B}" type="presParOf" srcId="{61DC0A47-5B38-4F12-AB39-539CF254D046}" destId="{C0CCF0DD-9CE0-44D4-B378-4863567231AA}" srcOrd="1" destOrd="0" presId="urn:microsoft.com/office/officeart/2018/2/layout/IconVerticalSolidList"/>
    <dgm:cxn modelId="{57EED431-5E36-444C-9D44-C68E9AD131A0}" type="presParOf" srcId="{61DC0A47-5B38-4F12-AB39-539CF254D046}" destId="{CFBF0B29-F462-4B71-93E7-38FA02007F0B}" srcOrd="2" destOrd="0" presId="urn:microsoft.com/office/officeart/2018/2/layout/IconVerticalSolidList"/>
    <dgm:cxn modelId="{DB1852E6-373E-4215-B1D8-FABF6C393A52}" type="presParOf" srcId="{61DC0A47-5B38-4F12-AB39-539CF254D046}" destId="{DE37810B-0731-4148-9FF1-0FDD5045321B}" srcOrd="3" destOrd="0" presId="urn:microsoft.com/office/officeart/2018/2/layout/IconVerticalSolidList"/>
    <dgm:cxn modelId="{DAA28F31-12BF-4A77-8A34-85499CA29ADA}" type="presParOf" srcId="{AF39B014-4B0B-4B57-978D-9726283112F7}" destId="{FF7E9518-5C14-46F2-B5F5-49C71DFC1B9C}" srcOrd="3" destOrd="0" presId="urn:microsoft.com/office/officeart/2018/2/layout/IconVerticalSolidList"/>
    <dgm:cxn modelId="{0C209A74-B810-45B0-90EB-2839947B4603}" type="presParOf" srcId="{AF39B014-4B0B-4B57-978D-9726283112F7}" destId="{245299E6-6F2D-4894-8EFA-280D1B0D8C39}" srcOrd="4" destOrd="0" presId="urn:microsoft.com/office/officeart/2018/2/layout/IconVerticalSolidList"/>
    <dgm:cxn modelId="{7399990E-3A72-4AA4-A52A-3CC4DC2F35EE}" type="presParOf" srcId="{245299E6-6F2D-4894-8EFA-280D1B0D8C39}" destId="{7ECE0FCF-BA37-4ADA-84CA-7723F02FF961}" srcOrd="0" destOrd="0" presId="urn:microsoft.com/office/officeart/2018/2/layout/IconVerticalSolidList"/>
    <dgm:cxn modelId="{3E433211-D651-4698-9158-2695AE5982FA}" type="presParOf" srcId="{245299E6-6F2D-4894-8EFA-280D1B0D8C39}" destId="{B3F9D289-BB20-46DC-83C5-2B2C5B46EE51}" srcOrd="1" destOrd="0" presId="urn:microsoft.com/office/officeart/2018/2/layout/IconVerticalSolidList"/>
    <dgm:cxn modelId="{AC90C1BB-0580-497D-B30F-1CD72213DBEB}" type="presParOf" srcId="{245299E6-6F2D-4894-8EFA-280D1B0D8C39}" destId="{569DEB39-8932-4329-94BF-4686E0CC6D1E}" srcOrd="2" destOrd="0" presId="urn:microsoft.com/office/officeart/2018/2/layout/IconVerticalSolidList"/>
    <dgm:cxn modelId="{D6CB9CC9-1309-4DE7-B14B-946C6AA85C62}" type="presParOf" srcId="{245299E6-6F2D-4894-8EFA-280D1B0D8C39}" destId="{BA9B20F8-08CB-4B29-9685-B3279A898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D0DBB2-DB49-44D1-8DF6-F1CEFAD2BE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BF79D25-C391-4D59-B30D-DAC45C1D2C9E}">
      <dgm:prSet/>
      <dgm:spPr/>
      <dgm:t>
        <a:bodyPr/>
        <a:lstStyle/>
        <a:p>
          <a:r>
            <a:rPr lang="en-US"/>
            <a:t>Complex Problems</a:t>
          </a:r>
        </a:p>
      </dgm:t>
    </dgm:pt>
    <dgm:pt modelId="{A8D6B8C8-3651-4E0B-BF78-F9D4CFB2E80C}" type="parTrans" cxnId="{D4A40452-73C3-4F8F-9F75-280FE96D5126}">
      <dgm:prSet/>
      <dgm:spPr/>
      <dgm:t>
        <a:bodyPr/>
        <a:lstStyle/>
        <a:p>
          <a:endParaRPr lang="en-US"/>
        </a:p>
      </dgm:t>
    </dgm:pt>
    <dgm:pt modelId="{973744FD-B3EC-4553-9F5B-FB7F24EFEE40}" type="sibTrans" cxnId="{D4A40452-73C3-4F8F-9F75-280FE96D5126}">
      <dgm:prSet/>
      <dgm:spPr/>
      <dgm:t>
        <a:bodyPr/>
        <a:lstStyle/>
        <a:p>
          <a:endParaRPr lang="en-US"/>
        </a:p>
      </dgm:t>
    </dgm:pt>
    <dgm:pt modelId="{408D17E3-6D0A-4A7D-89DB-E51B61F86F01}">
      <dgm:prSet/>
      <dgm:spPr/>
      <dgm:t>
        <a:bodyPr/>
        <a:lstStyle/>
        <a:p>
          <a:r>
            <a:rPr lang="en-US"/>
            <a:t>Inherent Uncertainty</a:t>
          </a:r>
        </a:p>
      </dgm:t>
    </dgm:pt>
    <dgm:pt modelId="{1DA766EE-F378-4E49-BB2C-B2D8A185A5BF}" type="parTrans" cxnId="{5A8865D7-2F31-4700-93A5-E9076C881F57}">
      <dgm:prSet/>
      <dgm:spPr/>
      <dgm:t>
        <a:bodyPr/>
        <a:lstStyle/>
        <a:p>
          <a:endParaRPr lang="en-US"/>
        </a:p>
      </dgm:t>
    </dgm:pt>
    <dgm:pt modelId="{006C1D82-6D61-4BEF-B6A0-90638B26F57E}" type="sibTrans" cxnId="{5A8865D7-2F31-4700-93A5-E9076C881F57}">
      <dgm:prSet/>
      <dgm:spPr/>
      <dgm:t>
        <a:bodyPr/>
        <a:lstStyle/>
        <a:p>
          <a:endParaRPr lang="en-US"/>
        </a:p>
      </dgm:t>
    </dgm:pt>
    <dgm:pt modelId="{1A047520-1BD1-4C71-B3C2-36F4FA31C2C9}">
      <dgm:prSet/>
      <dgm:spPr/>
      <dgm:t>
        <a:bodyPr/>
        <a:lstStyle/>
        <a:p>
          <a:r>
            <a:rPr lang="en-US"/>
            <a:t>Integration of many sources</a:t>
          </a:r>
        </a:p>
      </dgm:t>
    </dgm:pt>
    <dgm:pt modelId="{2EE26BBA-471E-49A5-9C3F-A3BC93CC40B4}" type="parTrans" cxnId="{78B58468-BD4A-4A89-A571-F788B6CCD378}">
      <dgm:prSet/>
      <dgm:spPr/>
      <dgm:t>
        <a:bodyPr/>
        <a:lstStyle/>
        <a:p>
          <a:endParaRPr lang="en-US"/>
        </a:p>
      </dgm:t>
    </dgm:pt>
    <dgm:pt modelId="{4F0DEE79-0CEA-4AFD-809A-DD07007830BC}" type="sibTrans" cxnId="{78B58468-BD4A-4A89-A571-F788B6CCD378}">
      <dgm:prSet/>
      <dgm:spPr/>
      <dgm:t>
        <a:bodyPr/>
        <a:lstStyle/>
        <a:p>
          <a:endParaRPr lang="en-US"/>
        </a:p>
      </dgm:t>
    </dgm:pt>
    <dgm:pt modelId="{AF39B014-4B0B-4B57-978D-9726283112F7}" type="pres">
      <dgm:prSet presAssocID="{6CD0DBB2-DB49-44D1-8DF6-F1CEFAD2BE3F}" presName="root" presStyleCnt="0">
        <dgm:presLayoutVars>
          <dgm:dir/>
          <dgm:resizeHandles val="exact"/>
        </dgm:presLayoutVars>
      </dgm:prSet>
      <dgm:spPr/>
    </dgm:pt>
    <dgm:pt modelId="{22554F96-68B2-42BA-9463-BC56F3C4A1DB}" type="pres">
      <dgm:prSet presAssocID="{8BF79D25-C391-4D59-B30D-DAC45C1D2C9E}" presName="compNode" presStyleCnt="0"/>
      <dgm:spPr/>
    </dgm:pt>
    <dgm:pt modelId="{0813FA82-1921-4746-8F6F-513EE21D8083}" type="pres">
      <dgm:prSet presAssocID="{8BF79D25-C391-4D59-B30D-DAC45C1D2C9E}" presName="bgRect" presStyleLbl="bgShp" presStyleIdx="0" presStyleCnt="3"/>
      <dgm:spPr/>
    </dgm:pt>
    <dgm:pt modelId="{2A0C1F1E-0314-46A2-BFE9-5BE95C6E26DA}" type="pres">
      <dgm:prSet presAssocID="{8BF79D25-C391-4D59-B30D-DAC45C1D2C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1F5DB40-847A-479E-9A56-CBE68CFF24D9}" type="pres">
      <dgm:prSet presAssocID="{8BF79D25-C391-4D59-B30D-DAC45C1D2C9E}" presName="spaceRect" presStyleCnt="0"/>
      <dgm:spPr/>
    </dgm:pt>
    <dgm:pt modelId="{0FB7BB96-4F9D-40CD-8379-32FC16785B2A}" type="pres">
      <dgm:prSet presAssocID="{8BF79D25-C391-4D59-B30D-DAC45C1D2C9E}" presName="parTx" presStyleLbl="revTx" presStyleIdx="0" presStyleCnt="3">
        <dgm:presLayoutVars>
          <dgm:chMax val="0"/>
          <dgm:chPref val="0"/>
        </dgm:presLayoutVars>
      </dgm:prSet>
      <dgm:spPr/>
    </dgm:pt>
    <dgm:pt modelId="{7B537B6F-C5C8-4004-B0B9-D69538152FC2}" type="pres">
      <dgm:prSet presAssocID="{973744FD-B3EC-4553-9F5B-FB7F24EFEE40}" presName="sibTrans" presStyleCnt="0"/>
      <dgm:spPr/>
    </dgm:pt>
    <dgm:pt modelId="{61DC0A47-5B38-4F12-AB39-539CF254D046}" type="pres">
      <dgm:prSet presAssocID="{408D17E3-6D0A-4A7D-89DB-E51B61F86F01}" presName="compNode" presStyleCnt="0"/>
      <dgm:spPr/>
    </dgm:pt>
    <dgm:pt modelId="{ED08DC16-1E6E-452B-AD47-CB14D693323A}" type="pres">
      <dgm:prSet presAssocID="{408D17E3-6D0A-4A7D-89DB-E51B61F86F01}" presName="bgRect" presStyleLbl="bgShp" presStyleIdx="1" presStyleCnt="3"/>
      <dgm:spPr/>
    </dgm:pt>
    <dgm:pt modelId="{C0CCF0DD-9CE0-44D4-B378-4863567231AA}" type="pres">
      <dgm:prSet presAssocID="{408D17E3-6D0A-4A7D-89DB-E51B61F86F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FBF0B29-F462-4B71-93E7-38FA02007F0B}" type="pres">
      <dgm:prSet presAssocID="{408D17E3-6D0A-4A7D-89DB-E51B61F86F01}" presName="spaceRect" presStyleCnt="0"/>
      <dgm:spPr/>
    </dgm:pt>
    <dgm:pt modelId="{DE37810B-0731-4148-9FF1-0FDD5045321B}" type="pres">
      <dgm:prSet presAssocID="{408D17E3-6D0A-4A7D-89DB-E51B61F86F01}" presName="parTx" presStyleLbl="revTx" presStyleIdx="1" presStyleCnt="3">
        <dgm:presLayoutVars>
          <dgm:chMax val="0"/>
          <dgm:chPref val="0"/>
        </dgm:presLayoutVars>
      </dgm:prSet>
      <dgm:spPr/>
    </dgm:pt>
    <dgm:pt modelId="{FF7E9518-5C14-46F2-B5F5-49C71DFC1B9C}" type="pres">
      <dgm:prSet presAssocID="{006C1D82-6D61-4BEF-B6A0-90638B26F57E}" presName="sibTrans" presStyleCnt="0"/>
      <dgm:spPr/>
    </dgm:pt>
    <dgm:pt modelId="{245299E6-6F2D-4894-8EFA-280D1B0D8C39}" type="pres">
      <dgm:prSet presAssocID="{1A047520-1BD1-4C71-B3C2-36F4FA31C2C9}" presName="compNode" presStyleCnt="0"/>
      <dgm:spPr/>
    </dgm:pt>
    <dgm:pt modelId="{7ECE0FCF-BA37-4ADA-84CA-7723F02FF961}" type="pres">
      <dgm:prSet presAssocID="{1A047520-1BD1-4C71-B3C2-36F4FA31C2C9}" presName="bgRect" presStyleLbl="bgShp" presStyleIdx="2" presStyleCnt="3"/>
      <dgm:spPr/>
    </dgm:pt>
    <dgm:pt modelId="{B3F9D289-BB20-46DC-83C5-2B2C5B46EE51}" type="pres">
      <dgm:prSet presAssocID="{1A047520-1BD1-4C71-B3C2-36F4FA31C2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9DEB39-8932-4329-94BF-4686E0CC6D1E}" type="pres">
      <dgm:prSet presAssocID="{1A047520-1BD1-4C71-B3C2-36F4FA31C2C9}" presName="spaceRect" presStyleCnt="0"/>
      <dgm:spPr/>
    </dgm:pt>
    <dgm:pt modelId="{BA9B20F8-08CB-4B29-9685-B3279A89881B}" type="pres">
      <dgm:prSet presAssocID="{1A047520-1BD1-4C71-B3C2-36F4FA31C2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D1D008-B709-479F-A00A-AB63CAD08ACD}" type="presOf" srcId="{8BF79D25-C391-4D59-B30D-DAC45C1D2C9E}" destId="{0FB7BB96-4F9D-40CD-8379-32FC16785B2A}" srcOrd="0" destOrd="0" presId="urn:microsoft.com/office/officeart/2018/2/layout/IconVerticalSolidList"/>
    <dgm:cxn modelId="{38BBA128-540C-4BE6-A972-769545812962}" type="presOf" srcId="{1A047520-1BD1-4C71-B3C2-36F4FA31C2C9}" destId="{BA9B20F8-08CB-4B29-9685-B3279A89881B}" srcOrd="0" destOrd="0" presId="urn:microsoft.com/office/officeart/2018/2/layout/IconVerticalSolidList"/>
    <dgm:cxn modelId="{D2FE2041-EC5D-4907-9C33-DB474E7EE1BE}" type="presOf" srcId="{408D17E3-6D0A-4A7D-89DB-E51B61F86F01}" destId="{DE37810B-0731-4148-9FF1-0FDD5045321B}" srcOrd="0" destOrd="0" presId="urn:microsoft.com/office/officeart/2018/2/layout/IconVerticalSolidList"/>
    <dgm:cxn modelId="{D4A40452-73C3-4F8F-9F75-280FE96D5126}" srcId="{6CD0DBB2-DB49-44D1-8DF6-F1CEFAD2BE3F}" destId="{8BF79D25-C391-4D59-B30D-DAC45C1D2C9E}" srcOrd="0" destOrd="0" parTransId="{A8D6B8C8-3651-4E0B-BF78-F9D4CFB2E80C}" sibTransId="{973744FD-B3EC-4553-9F5B-FB7F24EFEE40}"/>
    <dgm:cxn modelId="{78B58468-BD4A-4A89-A571-F788B6CCD378}" srcId="{6CD0DBB2-DB49-44D1-8DF6-F1CEFAD2BE3F}" destId="{1A047520-1BD1-4C71-B3C2-36F4FA31C2C9}" srcOrd="2" destOrd="0" parTransId="{2EE26BBA-471E-49A5-9C3F-A3BC93CC40B4}" sibTransId="{4F0DEE79-0CEA-4AFD-809A-DD07007830BC}"/>
    <dgm:cxn modelId="{5A8865D7-2F31-4700-93A5-E9076C881F57}" srcId="{6CD0DBB2-DB49-44D1-8DF6-F1CEFAD2BE3F}" destId="{408D17E3-6D0A-4A7D-89DB-E51B61F86F01}" srcOrd="1" destOrd="0" parTransId="{1DA766EE-F378-4E49-BB2C-B2D8A185A5BF}" sibTransId="{006C1D82-6D61-4BEF-B6A0-90638B26F57E}"/>
    <dgm:cxn modelId="{378814FC-DB2D-44FD-B1CC-DE966224A1EC}" type="presOf" srcId="{6CD0DBB2-DB49-44D1-8DF6-F1CEFAD2BE3F}" destId="{AF39B014-4B0B-4B57-978D-9726283112F7}" srcOrd="0" destOrd="0" presId="urn:microsoft.com/office/officeart/2018/2/layout/IconVerticalSolidList"/>
    <dgm:cxn modelId="{9262562D-CFE6-49A6-BABF-BF482D06ECC3}" type="presParOf" srcId="{AF39B014-4B0B-4B57-978D-9726283112F7}" destId="{22554F96-68B2-42BA-9463-BC56F3C4A1DB}" srcOrd="0" destOrd="0" presId="urn:microsoft.com/office/officeart/2018/2/layout/IconVerticalSolidList"/>
    <dgm:cxn modelId="{64D8EE25-1665-4105-9211-937E911B633E}" type="presParOf" srcId="{22554F96-68B2-42BA-9463-BC56F3C4A1DB}" destId="{0813FA82-1921-4746-8F6F-513EE21D8083}" srcOrd="0" destOrd="0" presId="urn:microsoft.com/office/officeart/2018/2/layout/IconVerticalSolidList"/>
    <dgm:cxn modelId="{049BDF57-7F06-4897-972C-23BE3F86BBA5}" type="presParOf" srcId="{22554F96-68B2-42BA-9463-BC56F3C4A1DB}" destId="{2A0C1F1E-0314-46A2-BFE9-5BE95C6E26DA}" srcOrd="1" destOrd="0" presId="urn:microsoft.com/office/officeart/2018/2/layout/IconVerticalSolidList"/>
    <dgm:cxn modelId="{B3CAD9AC-53FE-4996-9413-867D4BE7E198}" type="presParOf" srcId="{22554F96-68B2-42BA-9463-BC56F3C4A1DB}" destId="{11F5DB40-847A-479E-9A56-CBE68CFF24D9}" srcOrd="2" destOrd="0" presId="urn:microsoft.com/office/officeart/2018/2/layout/IconVerticalSolidList"/>
    <dgm:cxn modelId="{E845226F-CA82-403C-B484-1A215DBBFD81}" type="presParOf" srcId="{22554F96-68B2-42BA-9463-BC56F3C4A1DB}" destId="{0FB7BB96-4F9D-40CD-8379-32FC16785B2A}" srcOrd="3" destOrd="0" presId="urn:microsoft.com/office/officeart/2018/2/layout/IconVerticalSolidList"/>
    <dgm:cxn modelId="{2831DD61-D097-418F-9E96-2794F19A6B9A}" type="presParOf" srcId="{AF39B014-4B0B-4B57-978D-9726283112F7}" destId="{7B537B6F-C5C8-4004-B0B9-D69538152FC2}" srcOrd="1" destOrd="0" presId="urn:microsoft.com/office/officeart/2018/2/layout/IconVerticalSolidList"/>
    <dgm:cxn modelId="{E6979E69-3C22-4083-8721-6187A9CEB4B5}" type="presParOf" srcId="{AF39B014-4B0B-4B57-978D-9726283112F7}" destId="{61DC0A47-5B38-4F12-AB39-539CF254D046}" srcOrd="2" destOrd="0" presId="urn:microsoft.com/office/officeart/2018/2/layout/IconVerticalSolidList"/>
    <dgm:cxn modelId="{C02FB1E2-AF20-4B05-9C10-6E20AD99D529}" type="presParOf" srcId="{61DC0A47-5B38-4F12-AB39-539CF254D046}" destId="{ED08DC16-1E6E-452B-AD47-CB14D693323A}" srcOrd="0" destOrd="0" presId="urn:microsoft.com/office/officeart/2018/2/layout/IconVerticalSolidList"/>
    <dgm:cxn modelId="{DC0DFA9F-FC47-4886-A095-AC0342CAA51B}" type="presParOf" srcId="{61DC0A47-5B38-4F12-AB39-539CF254D046}" destId="{C0CCF0DD-9CE0-44D4-B378-4863567231AA}" srcOrd="1" destOrd="0" presId="urn:microsoft.com/office/officeart/2018/2/layout/IconVerticalSolidList"/>
    <dgm:cxn modelId="{57EED431-5E36-444C-9D44-C68E9AD131A0}" type="presParOf" srcId="{61DC0A47-5B38-4F12-AB39-539CF254D046}" destId="{CFBF0B29-F462-4B71-93E7-38FA02007F0B}" srcOrd="2" destOrd="0" presId="urn:microsoft.com/office/officeart/2018/2/layout/IconVerticalSolidList"/>
    <dgm:cxn modelId="{DB1852E6-373E-4215-B1D8-FABF6C393A52}" type="presParOf" srcId="{61DC0A47-5B38-4F12-AB39-539CF254D046}" destId="{DE37810B-0731-4148-9FF1-0FDD5045321B}" srcOrd="3" destOrd="0" presId="urn:microsoft.com/office/officeart/2018/2/layout/IconVerticalSolidList"/>
    <dgm:cxn modelId="{DAA28F31-12BF-4A77-8A34-85499CA29ADA}" type="presParOf" srcId="{AF39B014-4B0B-4B57-978D-9726283112F7}" destId="{FF7E9518-5C14-46F2-B5F5-49C71DFC1B9C}" srcOrd="3" destOrd="0" presId="urn:microsoft.com/office/officeart/2018/2/layout/IconVerticalSolidList"/>
    <dgm:cxn modelId="{0C209A74-B810-45B0-90EB-2839947B4603}" type="presParOf" srcId="{AF39B014-4B0B-4B57-978D-9726283112F7}" destId="{245299E6-6F2D-4894-8EFA-280D1B0D8C39}" srcOrd="4" destOrd="0" presId="urn:microsoft.com/office/officeart/2018/2/layout/IconVerticalSolidList"/>
    <dgm:cxn modelId="{7399990E-3A72-4AA4-A52A-3CC4DC2F35EE}" type="presParOf" srcId="{245299E6-6F2D-4894-8EFA-280D1B0D8C39}" destId="{7ECE0FCF-BA37-4ADA-84CA-7723F02FF961}" srcOrd="0" destOrd="0" presId="urn:microsoft.com/office/officeart/2018/2/layout/IconVerticalSolidList"/>
    <dgm:cxn modelId="{3E433211-D651-4698-9158-2695AE5982FA}" type="presParOf" srcId="{245299E6-6F2D-4894-8EFA-280D1B0D8C39}" destId="{B3F9D289-BB20-46DC-83C5-2B2C5B46EE51}" srcOrd="1" destOrd="0" presId="urn:microsoft.com/office/officeart/2018/2/layout/IconVerticalSolidList"/>
    <dgm:cxn modelId="{AC90C1BB-0580-497D-B30F-1CD72213DBEB}" type="presParOf" srcId="{245299E6-6F2D-4894-8EFA-280D1B0D8C39}" destId="{569DEB39-8932-4329-94BF-4686E0CC6D1E}" srcOrd="2" destOrd="0" presId="urn:microsoft.com/office/officeart/2018/2/layout/IconVerticalSolidList"/>
    <dgm:cxn modelId="{D6CB9CC9-1309-4DE7-B14B-946C6AA85C62}" type="presParOf" srcId="{245299E6-6F2D-4894-8EFA-280D1B0D8C39}" destId="{BA9B20F8-08CB-4B29-9685-B3279A898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3FA82-1921-4746-8F6F-513EE21D8083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C1F1E-0314-46A2-BFE9-5BE95C6E26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7BB96-4F9D-40CD-8379-32FC16785B2A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 Problems</a:t>
          </a:r>
        </a:p>
      </dsp:txBody>
      <dsp:txXfrm>
        <a:off x="1941716" y="718"/>
        <a:ext cx="2943486" cy="1681139"/>
      </dsp:txXfrm>
    </dsp:sp>
    <dsp:sp modelId="{ED08DC16-1E6E-452B-AD47-CB14D693323A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F0DD-9CE0-44D4-B378-4863567231A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7810B-0731-4148-9FF1-0FDD5045321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Inherent Uncertainty</a:t>
          </a:r>
        </a:p>
      </dsp:txBody>
      <dsp:txXfrm>
        <a:off x="1941716" y="2102143"/>
        <a:ext cx="2943486" cy="1681139"/>
      </dsp:txXfrm>
    </dsp:sp>
    <dsp:sp modelId="{7ECE0FCF-BA37-4ADA-84CA-7723F02FF961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D289-BB20-46DC-83C5-2B2C5B46EE5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20F8-08CB-4B29-9685-B3279A89881B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 of many sources</a:t>
          </a:r>
        </a:p>
      </dsp:txBody>
      <dsp:txXfrm>
        <a:off x="1941716" y="4203567"/>
        <a:ext cx="2943486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3FA82-1921-4746-8F6F-513EE21D8083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C1F1E-0314-46A2-BFE9-5BE95C6E26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7BB96-4F9D-40CD-8379-32FC16785B2A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 Problems</a:t>
          </a:r>
        </a:p>
      </dsp:txBody>
      <dsp:txXfrm>
        <a:off x="1941716" y="718"/>
        <a:ext cx="2943486" cy="1681139"/>
      </dsp:txXfrm>
    </dsp:sp>
    <dsp:sp modelId="{ED08DC16-1E6E-452B-AD47-CB14D693323A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F0DD-9CE0-44D4-B378-4863567231A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7810B-0731-4148-9FF1-0FDD5045321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Inherent Uncertainty</a:t>
          </a:r>
        </a:p>
      </dsp:txBody>
      <dsp:txXfrm>
        <a:off x="1941716" y="2102143"/>
        <a:ext cx="2943486" cy="1681139"/>
      </dsp:txXfrm>
    </dsp:sp>
    <dsp:sp modelId="{7ECE0FCF-BA37-4ADA-84CA-7723F02FF961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D289-BB20-46DC-83C5-2B2C5B46EE5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20F8-08CB-4B29-9685-B3279A89881B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 of many sources</a:t>
          </a:r>
        </a:p>
      </dsp:txBody>
      <dsp:txXfrm>
        <a:off x="1941716" y="4203567"/>
        <a:ext cx="2943486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great primer:</a:t>
            </a:r>
          </a:p>
          <a:p>
            <a:r>
              <a:rPr lang="en-US" dirty="0"/>
              <a:t>http://</a:t>
            </a:r>
            <a:r>
              <a:rPr lang="en-US" dirty="0" err="1"/>
              <a:t>www.sumsar.net</a:t>
            </a:r>
            <a:r>
              <a:rPr lang="en-US" dirty="0"/>
              <a:t>/files/academia/user_2015_tutorial_bayesian_data_analysis_short_version.pdf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3/31/21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3/31/21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3/31/21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3/31/21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3/31/21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3/31/21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3/31/21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Analysis…cousin of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429439" y="1465730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statistics PCA – Principal Component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can be approximated by “singular value decomposition” (SVD)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8200-D15C-0245-BF2A-3D3A0B20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4" y="2585163"/>
            <a:ext cx="3991242" cy="24266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D6E262-E1C9-794B-8AA6-8A4CA129DA3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6564B9-D8B7-7A4E-B334-BE8AE460E5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reduced vectors are subject to more single value decompositions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6" y="3381334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58" y="3927273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49" y="4496362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D2D85447-7490-EF46-8B6D-26794937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40" y="321736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53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Iteratively, these decompositions are reduced to the number of vectors you declare.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74F2CA-1A08-1D4E-85E5-062F6522EA9A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12 vectors were ultimately reduced to 2.</a:t>
            </a:r>
          </a:p>
        </p:txBody>
      </p:sp>
    </p:spTree>
    <p:extLst>
      <p:ext uri="{BB962C8B-B14F-4D97-AF65-F5344CB8AC3E}">
        <p14:creationId xmlns:p14="http://schemas.microsoft.com/office/powerpoint/2010/main" val="15748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410ED-E049-2649-8CA0-383C8B9E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DB249-6DFA-6644-8276-5820529B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3" y="365126"/>
            <a:ext cx="8434327" cy="591477"/>
          </a:xfrm>
        </p:spPr>
        <p:txBody>
          <a:bodyPr/>
          <a:lstStyle/>
          <a:p>
            <a:r>
              <a:rPr lang="en-US" dirty="0"/>
              <a:t>These vectors are dense, perfect for modeling.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16DF5-AFCC-B043-8C63-CB2DF455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3A26-77DF-074D-B11F-3C75030B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7D3AA3-B1B3-2E4A-B2E6-A13D596F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299"/>
            <a:ext cx="9144000" cy="18452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B64ED3-4C08-AD4B-B70D-BE2122C490D6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Declared 20 vectors for all 2000 docs.</a:t>
            </a:r>
          </a:p>
        </p:txBody>
      </p:sp>
    </p:spTree>
    <p:extLst>
      <p:ext uri="{BB962C8B-B14F-4D97-AF65-F5344CB8AC3E}">
        <p14:creationId xmlns:p14="http://schemas.microsoft.com/office/powerpoint/2010/main" val="64019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674714" y="1211706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 from LSA are “x-variables” 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2767276" y="1861518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34970E-E11D-6F42-B8E7-9F7FDACCD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2" y="1790516"/>
            <a:ext cx="5245958" cy="1058625"/>
          </a:xfrm>
          <a:prstGeom prst="rect">
            <a:avLst/>
          </a:prstGeom>
        </p:spPr>
      </p:pic>
      <p:grpSp>
        <p:nvGrpSpPr>
          <p:cNvPr id="43" name="Shape 280">
            <a:extLst>
              <a:ext uri="{FF2B5EF4-FFF2-40B4-BE49-F238E27FC236}">
                <a16:creationId xmlns:a16="http://schemas.microsoft.com/office/drawing/2014/main" id="{0E2581E0-722D-EA4B-AB90-CB6205095D9A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44" name="Shape 281">
              <a:extLst>
                <a:ext uri="{FF2B5EF4-FFF2-40B4-BE49-F238E27FC236}">
                  <a16:creationId xmlns:a16="http://schemas.microsoft.com/office/drawing/2014/main" id="{637ADEB1-3E28-CE46-8DC8-51CBFF20611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Shape 282">
              <a:extLst>
                <a:ext uri="{FF2B5EF4-FFF2-40B4-BE49-F238E27FC236}">
                  <a16:creationId xmlns:a16="http://schemas.microsoft.com/office/drawing/2014/main" id="{A43211B7-F73C-4145-A2DC-597967CE6034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Shape 283">
              <a:extLst>
                <a:ext uri="{FF2B5EF4-FFF2-40B4-BE49-F238E27FC236}">
                  <a16:creationId xmlns:a16="http://schemas.microsoft.com/office/drawing/2014/main" id="{8A6B1A86-EB56-8A4B-BAE5-CF57E195A29A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284">
              <a:extLst>
                <a:ext uri="{FF2B5EF4-FFF2-40B4-BE49-F238E27FC236}">
                  <a16:creationId xmlns:a16="http://schemas.microsoft.com/office/drawing/2014/main" id="{AACE1741-21CC-8D42-8977-A52C9868CBEF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Shape 278">
            <a:extLst>
              <a:ext uri="{FF2B5EF4-FFF2-40B4-BE49-F238E27FC236}">
                <a16:creationId xmlns:a16="http://schemas.microsoft.com/office/drawing/2014/main" id="{DD0F117C-A3AA-BE4F-81CE-0389CCEFED66}"/>
              </a:ext>
            </a:extLst>
          </p:cNvPr>
          <p:cNvSpPr txBox="1"/>
          <p:nvPr/>
        </p:nvSpPr>
        <p:spPr>
          <a:xfrm>
            <a:off x="2674714" y="3366527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label is ”y-variable”</a:t>
            </a:r>
          </a:p>
        </p:txBody>
      </p:sp>
      <p:sp>
        <p:nvSpPr>
          <p:cNvPr id="49" name="Shape 296">
            <a:extLst>
              <a:ext uri="{FF2B5EF4-FFF2-40B4-BE49-F238E27FC236}">
                <a16:creationId xmlns:a16="http://schemas.microsoft.com/office/drawing/2014/main" id="{29744AD7-22A9-CE41-A3FE-9BAFD5AA9FCB}"/>
              </a:ext>
            </a:extLst>
          </p:cNvPr>
          <p:cNvSpPr/>
          <p:nvPr/>
        </p:nvSpPr>
        <p:spPr>
          <a:xfrm>
            <a:off x="2676722" y="4018502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813CCBD1-A807-7D45-91EA-C227747F14F5}"/>
              </a:ext>
            </a:extLst>
          </p:cNvPr>
          <p:cNvSpPr/>
          <p:nvPr/>
        </p:nvSpPr>
        <p:spPr>
          <a:xfrm rot="5400000">
            <a:off x="127323" y="3356659"/>
            <a:ext cx="4305782" cy="4861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1390A49-39DA-9C4B-BAEB-4B5BC74B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92" y="3973170"/>
            <a:ext cx="6166491" cy="10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7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5604-D216-E245-8AB6-A881D336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09886-2096-4B46-92B6-6780AEDA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The modeling function usually needs a matrix with both.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533A7-8555-A74A-85CA-0E9F08CCA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FF9D8-E14C-BB45-8071-6F741E1E0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135589-AA9E-3540-B627-5E651AE35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542"/>
            <a:ext cx="9144000" cy="35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468EF-14F7-1E43-8551-8BAFBA7E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3CF35-6F34-1E47-881D-AB136633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</a:t>
            </a:r>
            <a:r>
              <a:rPr lang="en-US" dirty="0" err="1"/>
              <a:t>C_lsa_for</a:t>
            </a:r>
            <a:r>
              <a:rPr lang="en-US" dirty="0"/>
              <a:t> </a:t>
            </a:r>
            <a:r>
              <a:rPr lang="en-US" dirty="0" err="1"/>
              <a:t>modeling_glm.R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1A5B-834B-5242-BD14-B381CBAA6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9A786-8100-1944-9E2C-FE1C6FB5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299A0D-D06E-704C-907D-91D2FAFD7D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2BC72-1CD2-3148-AB98-C03AD563006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7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39356" y="1"/>
            <a:ext cx="3196506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20746" y="62352"/>
            <a:ext cx="4521523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0C2033A-43B3-5A4C-BA5D-DFD55148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055098"/>
            <a:ext cx="432053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Creating a Bayesian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09906-C153-8E4D-AAD1-9B5255FF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 smtClean="0"/>
              <a:pPr>
                <a:spcAft>
                  <a:spcPts val="600"/>
                </a:spcAft>
              </a:pPr>
              <a:t>3/31/21</a:t>
            </a:fld>
            <a:endParaRPr lang="en-US" sz="1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7627F-6FE2-6A43-8792-2485D78D7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07201-9E19-F841-B78D-B07C44A98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 smtClean="0"/>
              <a:pPr algn="r">
                <a:lnSpc>
                  <a:spcPct val="190000"/>
                </a:lnSpc>
                <a:spcAft>
                  <a:spcPts val="600"/>
                </a:spcAft>
              </a:pPr>
              <a:t>17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3414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3917AF-54DB-2B4B-99C1-51169F1E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does Bayesian Excel?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0E4E-1D53-4B45-BF82-CD48041B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2728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3EE4A-4FB8-224E-B33A-1B7B55B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171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3/31/21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C7084-1D81-5D42-9087-B338C122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18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51EA68C9-B650-4F10-8186-AA330C0A3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05480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24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917AF-54DB-2B4B-99C1-51169F1E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does Bayesian Excel?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0E4E-1D53-4B45-BF82-CD48041B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2728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3EE4A-4FB8-224E-B33A-1B7B55B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171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3/31/21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C7084-1D81-5D42-9087-B338C122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19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51EA68C9-B650-4F10-8186-AA330C0A3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462324"/>
              </p:ext>
            </p:extLst>
          </p:nvPr>
        </p:nvGraphicFramePr>
        <p:xfrm>
          <a:off x="329553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7032AC-C6C4-5047-990A-B95FAA1D2AEE}"/>
              </a:ext>
            </a:extLst>
          </p:cNvPr>
          <p:cNvSpPr txBox="1"/>
          <p:nvPr/>
        </p:nvSpPr>
        <p:spPr>
          <a:xfrm>
            <a:off x="6319897" y="3225042"/>
            <a:ext cx="172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Lexical Diversity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D8E8BF-21A0-A44B-8A87-1B701CEF0171}"/>
              </a:ext>
            </a:extLst>
          </p:cNvPr>
          <p:cNvSpPr txBox="1"/>
          <p:nvPr/>
        </p:nvSpPr>
        <p:spPr>
          <a:xfrm>
            <a:off x="6319897" y="5438080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Authors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1B247-001E-AD40-B977-4E55C9A184CF}"/>
              </a:ext>
            </a:extLst>
          </p:cNvPr>
          <p:cNvSpPr txBox="1"/>
          <p:nvPr/>
        </p:nvSpPr>
        <p:spPr>
          <a:xfrm>
            <a:off x="5935006" y="1056752"/>
            <a:ext cx="249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Spam where authors are trying to outsmart the model</a:t>
            </a:r>
          </a:p>
        </p:txBody>
      </p:sp>
    </p:spTree>
    <p:extLst>
      <p:ext uri="{BB962C8B-B14F-4D97-AF65-F5344CB8AC3E}">
        <p14:creationId xmlns:p14="http://schemas.microsoft.com/office/powerpoint/2010/main" val="344408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147050" y="1492626"/>
            <a:ext cx="886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text LSA – Latent Semantic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(text values) can be approximated </a:t>
            </a:r>
            <a:r>
              <a:rPr lang="en-US" sz="1400" dirty="0">
                <a:highlight>
                  <a:srgbClr val="FFFF00"/>
                </a:highlight>
              </a:rPr>
              <a:t>by “singular value decomposition” (SVD)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3C556D-3037-6448-A809-136D4A32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22060"/>
              </p:ext>
            </p:extLst>
          </p:nvPr>
        </p:nvGraphicFramePr>
        <p:xfrm>
          <a:off x="565213" y="2713429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955156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88364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8253921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5334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TermA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10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6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72432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TermB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4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5498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TermC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5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11585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TermD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6677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TermE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2.8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1877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 err="1">
                          <a:effectLst/>
                        </a:rPr>
                        <a:t>TermF</a:t>
                      </a:r>
                      <a:endParaRPr lang="en-US" sz="13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>
                          <a:effectLst/>
                        </a:rPr>
                        <a:t>1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166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873AEB-0B28-354F-9F98-803D0D335B98}"/>
              </a:ext>
            </a:extLst>
          </p:cNvPr>
          <p:cNvSpPr txBox="1"/>
          <p:nvPr/>
        </p:nvSpPr>
        <p:spPr>
          <a:xfrm>
            <a:off x="509286" y="4907666"/>
            <a:ext cx="146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 Avg: 5.8</a:t>
            </a:r>
          </a:p>
          <a:p>
            <a:r>
              <a:rPr lang="en-US" dirty="0"/>
              <a:t>Doc2 Avg: 3.6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83D2F-2FD0-2446-BD20-8A677A1BF0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EA66E8-ABF2-A948-90D9-05CE23703A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83019C-94F9-EE44-9AB8-223334C7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/>
              <a:t>How many $100 Bills are in circulation?</a:t>
            </a:r>
          </a:p>
        </p:txBody>
      </p:sp>
      <p:pic>
        <p:nvPicPr>
          <p:cNvPr id="2050" name="Picture 2" descr="You get $100 You get $100 - Oprah Winfrey &quot;You Get a Car&quot; | Make a Meme">
            <a:extLst>
              <a:ext uri="{FF2B5EF4-FFF2-40B4-BE49-F238E27FC236}">
                <a16:creationId xmlns:a16="http://schemas.microsoft.com/office/drawing/2014/main" id="{E5433749-F28C-EB43-B96F-63A21D191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" r="1" b="19747"/>
          <a:stretch/>
        </p:blipFill>
        <p:spPr bwMode="auto">
          <a:xfrm>
            <a:off x="480060" y="640080"/>
            <a:ext cx="818388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4CA8A-CF44-9646-A5EE-971C56D6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6700A58B-DD98-43D0-B791-721480A02982}" type="datetime1">
              <a:rPr lang="en-US" sz="1200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3/31/21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3D994-3477-B044-973E-D11148D34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64B9B-37BE-7A40-AEB9-9AA16D904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schemeClr val="tx1">
                    <a:alpha val="80000"/>
                  </a:schemeClr>
                </a:solidFill>
              </a:rPr>
              <a:pPr algn="r" defTabSz="457200">
                <a:lnSpc>
                  <a:spcPct val="190000"/>
                </a:lnSpc>
                <a:spcAft>
                  <a:spcPts val="600"/>
                </a:spcAft>
              </a:pPr>
              <a:t>20</a:t>
            </a:fld>
            <a:endParaRPr lang="en-US" sz="10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82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A979E6E-44B1-FB40-9301-A20950EFAC83}"/>
              </a:ext>
            </a:extLst>
          </p:cNvPr>
          <p:cNvSpPr/>
          <p:nvPr/>
        </p:nvSpPr>
        <p:spPr>
          <a:xfrm>
            <a:off x="483327" y="2211743"/>
            <a:ext cx="491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record the ID’s and put them in back  in circulation</a:t>
            </a:r>
          </a:p>
        </p:txBody>
      </p:sp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71D867-A0F8-5742-9CA0-46822B9A611F}"/>
              </a:ext>
            </a:extLst>
          </p:cNvPr>
          <p:cNvGrpSpPr/>
          <p:nvPr/>
        </p:nvGrpSpPr>
        <p:grpSpPr>
          <a:xfrm>
            <a:off x="1104290" y="3171347"/>
            <a:ext cx="548640" cy="548640"/>
            <a:chOff x="5891349" y="2396409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D4C1A4-F2F1-4A48-9A64-FF4D640C6AB8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6" name="Picture 6" descr="Introduction to R and RStudio">
              <a:extLst>
                <a:ext uri="{FF2B5EF4-FFF2-40B4-BE49-F238E27FC236}">
                  <a16:creationId xmlns:a16="http://schemas.microsoft.com/office/drawing/2014/main" id="{21EE1F81-BF91-D143-A21D-883949A6D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816D54-DE78-A048-B083-512B16822E2B}"/>
              </a:ext>
            </a:extLst>
          </p:cNvPr>
          <p:cNvGrpSpPr/>
          <p:nvPr/>
        </p:nvGrpSpPr>
        <p:grpSpPr>
          <a:xfrm>
            <a:off x="1104290" y="4010927"/>
            <a:ext cx="548640" cy="548640"/>
            <a:chOff x="5891349" y="2396409"/>
            <a:chExt cx="548640" cy="5486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B24523-3A86-7B47-AF70-08950C7114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6" descr="Introduction to R and RStudio">
              <a:extLst>
                <a:ext uri="{FF2B5EF4-FFF2-40B4-BE49-F238E27FC236}">
                  <a16:creationId xmlns:a16="http://schemas.microsoft.com/office/drawing/2014/main" id="{F42238F9-6E29-C14C-B6E6-03DC8B7C4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E0B4EE-6872-624D-B0F8-0BD42D68625C}"/>
              </a:ext>
            </a:extLst>
          </p:cNvPr>
          <p:cNvGrpSpPr/>
          <p:nvPr/>
        </p:nvGrpSpPr>
        <p:grpSpPr>
          <a:xfrm>
            <a:off x="1104290" y="4841934"/>
            <a:ext cx="548640" cy="548640"/>
            <a:chOff x="5891349" y="2396409"/>
            <a:chExt cx="548640" cy="54864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C9D44F-6EE5-3D4A-978C-3F8C58E429C1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6" descr="Introduction to R and RStudio">
              <a:extLst>
                <a:ext uri="{FF2B5EF4-FFF2-40B4-BE49-F238E27FC236}">
                  <a16:creationId xmlns:a16="http://schemas.microsoft.com/office/drawing/2014/main" id="{45865F60-2A93-A645-9884-FD2DA862E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6E8A94B-889D-DC44-AFC9-A2A51CE5F87B}"/>
              </a:ext>
            </a:extLst>
          </p:cNvPr>
          <p:cNvGrpSpPr/>
          <p:nvPr/>
        </p:nvGrpSpPr>
        <p:grpSpPr>
          <a:xfrm>
            <a:off x="1104290" y="5670891"/>
            <a:ext cx="548640" cy="548640"/>
            <a:chOff x="5891349" y="2396409"/>
            <a:chExt cx="548640" cy="54864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87B2C33-B874-F449-B157-B9FF5931755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" descr="Introduction to R and RStudio">
              <a:extLst>
                <a:ext uri="{FF2B5EF4-FFF2-40B4-BE49-F238E27FC236}">
                  <a16:creationId xmlns:a16="http://schemas.microsoft.com/office/drawing/2014/main" id="{45BE04EE-2574-FE40-A47B-91FC98A74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598670-E20C-7348-9E48-568493BCB3E9}"/>
              </a:ext>
            </a:extLst>
          </p:cNvPr>
          <p:cNvGrpSpPr/>
          <p:nvPr/>
        </p:nvGrpSpPr>
        <p:grpSpPr>
          <a:xfrm>
            <a:off x="2893923" y="3171347"/>
            <a:ext cx="548640" cy="548640"/>
            <a:chOff x="5891349" y="2396409"/>
            <a:chExt cx="548640" cy="54864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0D9F398-B807-9443-A800-EA469EABD03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" descr="Introduction to R and RStudio">
              <a:extLst>
                <a:ext uri="{FF2B5EF4-FFF2-40B4-BE49-F238E27FC236}">
                  <a16:creationId xmlns:a16="http://schemas.microsoft.com/office/drawing/2014/main" id="{B0377967-1B1C-ED49-A8EE-D40E8E43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469209-5080-9B41-95DB-D26E8C1ED654}"/>
              </a:ext>
            </a:extLst>
          </p:cNvPr>
          <p:cNvGrpSpPr/>
          <p:nvPr/>
        </p:nvGrpSpPr>
        <p:grpSpPr>
          <a:xfrm>
            <a:off x="2893923" y="4010927"/>
            <a:ext cx="548640" cy="548640"/>
            <a:chOff x="5891349" y="2396409"/>
            <a:chExt cx="548640" cy="54864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9A7F83-BF94-294C-8E89-C68F06F4A5E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" descr="Introduction to R and RStudio">
              <a:extLst>
                <a:ext uri="{FF2B5EF4-FFF2-40B4-BE49-F238E27FC236}">
                  <a16:creationId xmlns:a16="http://schemas.microsoft.com/office/drawing/2014/main" id="{461C7700-B218-1C44-8836-586F52FC1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6DE3877-132E-0C49-BCB9-A78D92BB86F5}"/>
              </a:ext>
            </a:extLst>
          </p:cNvPr>
          <p:cNvGrpSpPr/>
          <p:nvPr/>
        </p:nvGrpSpPr>
        <p:grpSpPr>
          <a:xfrm>
            <a:off x="2893923" y="4841934"/>
            <a:ext cx="548640" cy="548640"/>
            <a:chOff x="5891349" y="2396409"/>
            <a:chExt cx="548640" cy="54864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E571D1A-B47F-B44C-9DB6-5F23A3F8FDE0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6" descr="Introduction to R and RStudio">
              <a:extLst>
                <a:ext uri="{FF2B5EF4-FFF2-40B4-BE49-F238E27FC236}">
                  <a16:creationId xmlns:a16="http://schemas.microsoft.com/office/drawing/2014/main" id="{F817179E-B8E1-C64C-86F3-CE360BB3A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8A7EFC6-F579-D34C-9C8E-E9F91AA6EC9F}"/>
              </a:ext>
            </a:extLst>
          </p:cNvPr>
          <p:cNvGrpSpPr/>
          <p:nvPr/>
        </p:nvGrpSpPr>
        <p:grpSpPr>
          <a:xfrm>
            <a:off x="2893923" y="5670891"/>
            <a:ext cx="548640" cy="548640"/>
            <a:chOff x="5891349" y="2396409"/>
            <a:chExt cx="548640" cy="54864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F4F069-1A60-EA43-8EC1-67A6739459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6" descr="Introduction to R and RStudio">
              <a:extLst>
                <a:ext uri="{FF2B5EF4-FFF2-40B4-BE49-F238E27FC236}">
                  <a16:creationId xmlns:a16="http://schemas.microsoft.com/office/drawing/2014/main" id="{7E694AF3-BFDB-8D4E-B11B-5E161FBA7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5AFBDD-A35A-974C-BA4E-30347BF83D82}"/>
              </a:ext>
            </a:extLst>
          </p:cNvPr>
          <p:cNvGrpSpPr/>
          <p:nvPr/>
        </p:nvGrpSpPr>
        <p:grpSpPr>
          <a:xfrm>
            <a:off x="4678159" y="3171347"/>
            <a:ext cx="548640" cy="548640"/>
            <a:chOff x="5891349" y="2396409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EACB839-9B38-B645-98F3-E1512930ECA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6" descr="Introduction to R and RStudio">
              <a:extLst>
                <a:ext uri="{FF2B5EF4-FFF2-40B4-BE49-F238E27FC236}">
                  <a16:creationId xmlns:a16="http://schemas.microsoft.com/office/drawing/2014/main" id="{368233D7-8553-394C-9C14-78F3301A9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4FF4A09-C04F-3F45-A199-D0DA0F3683C7}"/>
              </a:ext>
            </a:extLst>
          </p:cNvPr>
          <p:cNvGrpSpPr/>
          <p:nvPr/>
        </p:nvGrpSpPr>
        <p:grpSpPr>
          <a:xfrm>
            <a:off x="4678159" y="4010927"/>
            <a:ext cx="548640" cy="548640"/>
            <a:chOff x="5891349" y="2396409"/>
            <a:chExt cx="548640" cy="54864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01D91C-9BE1-4544-83BB-FBCE58FAF689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6" descr="Introduction to R and RStudio">
              <a:extLst>
                <a:ext uri="{FF2B5EF4-FFF2-40B4-BE49-F238E27FC236}">
                  <a16:creationId xmlns:a16="http://schemas.microsoft.com/office/drawing/2014/main" id="{2B0DBA7D-8938-9A4B-B088-DB1A88057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60F058C-E031-4F4F-ABB4-299B81207708}"/>
              </a:ext>
            </a:extLst>
          </p:cNvPr>
          <p:cNvGrpSpPr/>
          <p:nvPr/>
        </p:nvGrpSpPr>
        <p:grpSpPr>
          <a:xfrm>
            <a:off x="4678159" y="4841934"/>
            <a:ext cx="548640" cy="548640"/>
            <a:chOff x="5891349" y="2396409"/>
            <a:chExt cx="548640" cy="5486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D9CF5D0-120B-6C42-AA11-63A23B20903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6" descr="Introduction to R and RStudio">
              <a:extLst>
                <a:ext uri="{FF2B5EF4-FFF2-40B4-BE49-F238E27FC236}">
                  <a16:creationId xmlns:a16="http://schemas.microsoft.com/office/drawing/2014/main" id="{5B56C86A-2E4C-D44A-834B-37C8F0D4A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3586B9-57B3-E44B-9F9D-FE49053E00FF}"/>
              </a:ext>
            </a:extLst>
          </p:cNvPr>
          <p:cNvGrpSpPr/>
          <p:nvPr/>
        </p:nvGrpSpPr>
        <p:grpSpPr>
          <a:xfrm>
            <a:off x="4678159" y="5670891"/>
            <a:ext cx="548640" cy="548640"/>
            <a:chOff x="5891349" y="2396409"/>
            <a:chExt cx="548640" cy="54864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C7BE1ED-2590-E94E-9701-54CD7B1F07E9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6" descr="Introduction to R and RStudio">
              <a:extLst>
                <a:ext uri="{FF2B5EF4-FFF2-40B4-BE49-F238E27FC236}">
                  <a16:creationId xmlns:a16="http://schemas.microsoft.com/office/drawing/2014/main" id="{9E1A2CBC-37B4-0143-A6E9-45C63B46E1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01097E-484C-3C4D-9AE6-D02BD57B0990}"/>
              </a:ext>
            </a:extLst>
          </p:cNvPr>
          <p:cNvGrpSpPr/>
          <p:nvPr/>
        </p:nvGrpSpPr>
        <p:grpSpPr>
          <a:xfrm>
            <a:off x="6474035" y="3171347"/>
            <a:ext cx="548640" cy="548640"/>
            <a:chOff x="5891349" y="2396409"/>
            <a:chExt cx="548640" cy="54864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B8359A0-E45A-2E4A-BC26-BE3865A460E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6" descr="Introduction to R and RStudio">
              <a:extLst>
                <a:ext uri="{FF2B5EF4-FFF2-40B4-BE49-F238E27FC236}">
                  <a16:creationId xmlns:a16="http://schemas.microsoft.com/office/drawing/2014/main" id="{80A82E5E-ABC5-5547-B4E8-F420053FF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600E884-A957-054A-BA2F-7C31BD047121}"/>
              </a:ext>
            </a:extLst>
          </p:cNvPr>
          <p:cNvGrpSpPr/>
          <p:nvPr/>
        </p:nvGrpSpPr>
        <p:grpSpPr>
          <a:xfrm>
            <a:off x="6474035" y="4010927"/>
            <a:ext cx="548640" cy="548640"/>
            <a:chOff x="5891349" y="2396409"/>
            <a:chExt cx="548640" cy="54864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CE3EDE1-8A57-984A-9B94-E2487603706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6" descr="Introduction to R and RStudio">
              <a:extLst>
                <a:ext uri="{FF2B5EF4-FFF2-40B4-BE49-F238E27FC236}">
                  <a16:creationId xmlns:a16="http://schemas.microsoft.com/office/drawing/2014/main" id="{F1D3B519-3BDB-4042-8E3D-020A3CD18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4CA4075-0918-2245-9086-04E0C588FFCB}"/>
              </a:ext>
            </a:extLst>
          </p:cNvPr>
          <p:cNvGrpSpPr/>
          <p:nvPr/>
        </p:nvGrpSpPr>
        <p:grpSpPr>
          <a:xfrm>
            <a:off x="6474035" y="4841934"/>
            <a:ext cx="548640" cy="548640"/>
            <a:chOff x="5891349" y="2396409"/>
            <a:chExt cx="548640" cy="54864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F689017-EFD5-1B49-8468-4966217A395D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6" descr="Introduction to R and RStudio">
              <a:extLst>
                <a:ext uri="{FF2B5EF4-FFF2-40B4-BE49-F238E27FC236}">
                  <a16:creationId xmlns:a16="http://schemas.microsoft.com/office/drawing/2014/main" id="{3A750027-FD49-6649-83EE-F70D2648B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4D49E5-1F16-1949-ACCA-4B005FC2FA8D}"/>
              </a:ext>
            </a:extLst>
          </p:cNvPr>
          <p:cNvGrpSpPr/>
          <p:nvPr/>
        </p:nvGrpSpPr>
        <p:grpSpPr>
          <a:xfrm>
            <a:off x="6474035" y="5670891"/>
            <a:ext cx="548640" cy="548640"/>
            <a:chOff x="5891349" y="2396409"/>
            <a:chExt cx="548640" cy="54864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F667E55-1B4A-8F4C-AF6E-4A405E6BCF2E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6" descr="Introduction to R and RStudio">
              <a:extLst>
                <a:ext uri="{FF2B5EF4-FFF2-40B4-BE49-F238E27FC236}">
                  <a16:creationId xmlns:a16="http://schemas.microsoft.com/office/drawing/2014/main" id="{38F99C6F-CDA3-464C-B9AC-5339E0228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313F69-CE30-8E49-BED0-5742A27BB285}"/>
              </a:ext>
            </a:extLst>
          </p:cNvPr>
          <p:cNvGrpSpPr/>
          <p:nvPr/>
        </p:nvGrpSpPr>
        <p:grpSpPr>
          <a:xfrm>
            <a:off x="8268872" y="3171347"/>
            <a:ext cx="548640" cy="548640"/>
            <a:chOff x="5891349" y="2396409"/>
            <a:chExt cx="548640" cy="54864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EE4C98-AFDC-7C47-902E-141B76D63D51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6" descr="Introduction to R and RStudio">
              <a:extLst>
                <a:ext uri="{FF2B5EF4-FFF2-40B4-BE49-F238E27FC236}">
                  <a16:creationId xmlns:a16="http://schemas.microsoft.com/office/drawing/2014/main" id="{C8A71D15-3F20-3E46-9DAF-312FEBA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F842E80-806D-574D-9A3D-D6365C9B2DE8}"/>
              </a:ext>
            </a:extLst>
          </p:cNvPr>
          <p:cNvGrpSpPr/>
          <p:nvPr/>
        </p:nvGrpSpPr>
        <p:grpSpPr>
          <a:xfrm>
            <a:off x="8268872" y="4010927"/>
            <a:ext cx="548640" cy="548640"/>
            <a:chOff x="5891349" y="2396409"/>
            <a:chExt cx="548640" cy="54864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37E87B4-F897-9F43-BDCE-234D2C5BF99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6" descr="Introduction to R and RStudio">
              <a:extLst>
                <a:ext uri="{FF2B5EF4-FFF2-40B4-BE49-F238E27FC236}">
                  <a16:creationId xmlns:a16="http://schemas.microsoft.com/office/drawing/2014/main" id="{96EAFA04-CBB9-374F-A6EB-44A6237FD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0945BC-969D-6847-A8B8-646C235A3045}"/>
              </a:ext>
            </a:extLst>
          </p:cNvPr>
          <p:cNvGrpSpPr/>
          <p:nvPr/>
        </p:nvGrpSpPr>
        <p:grpSpPr>
          <a:xfrm>
            <a:off x="8268872" y="4841934"/>
            <a:ext cx="548640" cy="548640"/>
            <a:chOff x="5891349" y="2396409"/>
            <a:chExt cx="548640" cy="54864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4E3046-DAA9-6C4C-B073-A2DD798717DB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6" descr="Introduction to R and RStudio">
              <a:extLst>
                <a:ext uri="{FF2B5EF4-FFF2-40B4-BE49-F238E27FC236}">
                  <a16:creationId xmlns:a16="http://schemas.microsoft.com/office/drawing/2014/main" id="{C906991B-E67B-2E4D-BADF-56524CA1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9CBEEF9-E2F5-BF4C-B07E-EEF93CFFD417}"/>
              </a:ext>
            </a:extLst>
          </p:cNvPr>
          <p:cNvGrpSpPr/>
          <p:nvPr/>
        </p:nvGrpSpPr>
        <p:grpSpPr>
          <a:xfrm>
            <a:off x="8268872" y="5670891"/>
            <a:ext cx="548640" cy="548640"/>
            <a:chOff x="5891349" y="2396409"/>
            <a:chExt cx="548640" cy="54864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43B91B7-3AFC-6148-81FB-C442D80732CE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Picture 6" descr="Introduction to R and RStudio">
              <a:extLst>
                <a:ext uri="{FF2B5EF4-FFF2-40B4-BE49-F238E27FC236}">
                  <a16:creationId xmlns:a16="http://schemas.microsoft.com/office/drawing/2014/main" id="{6D5B54FC-4E4F-FE4B-942E-C6EC57BE5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6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A979E6E-44B1-FB40-9301-A20950EFAC83}"/>
              </a:ext>
            </a:extLst>
          </p:cNvPr>
          <p:cNvSpPr/>
          <p:nvPr/>
        </p:nvSpPr>
        <p:spPr>
          <a:xfrm>
            <a:off x="483327" y="2211743"/>
            <a:ext cx="491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record the ID’s and put them in back  in circulation</a:t>
            </a:r>
          </a:p>
        </p:txBody>
      </p:sp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53816D54-DE78-A048-B083-512B16822E2B}"/>
              </a:ext>
            </a:extLst>
          </p:cNvPr>
          <p:cNvGrpSpPr/>
          <p:nvPr/>
        </p:nvGrpSpPr>
        <p:grpSpPr>
          <a:xfrm>
            <a:off x="1104290" y="4010927"/>
            <a:ext cx="548640" cy="548640"/>
            <a:chOff x="5891349" y="2396409"/>
            <a:chExt cx="548640" cy="5486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B24523-3A86-7B47-AF70-08950C7114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6" descr="Introduction to R and RStudio">
              <a:extLst>
                <a:ext uri="{FF2B5EF4-FFF2-40B4-BE49-F238E27FC236}">
                  <a16:creationId xmlns:a16="http://schemas.microsoft.com/office/drawing/2014/main" id="{F42238F9-6E29-C14C-B6E6-03DC8B7C4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469209-5080-9B41-95DB-D26E8C1ED654}"/>
              </a:ext>
            </a:extLst>
          </p:cNvPr>
          <p:cNvGrpSpPr/>
          <p:nvPr/>
        </p:nvGrpSpPr>
        <p:grpSpPr>
          <a:xfrm>
            <a:off x="2893923" y="4010927"/>
            <a:ext cx="548640" cy="548640"/>
            <a:chOff x="5891349" y="2396409"/>
            <a:chExt cx="548640" cy="54864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9A7F83-BF94-294C-8E89-C68F06F4A5E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" descr="Introduction to R and RStudio">
              <a:extLst>
                <a:ext uri="{FF2B5EF4-FFF2-40B4-BE49-F238E27FC236}">
                  <a16:creationId xmlns:a16="http://schemas.microsoft.com/office/drawing/2014/main" id="{461C7700-B218-1C44-8836-586F52FC1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8A7EFC6-F579-D34C-9C8E-E9F91AA6EC9F}"/>
              </a:ext>
            </a:extLst>
          </p:cNvPr>
          <p:cNvGrpSpPr/>
          <p:nvPr/>
        </p:nvGrpSpPr>
        <p:grpSpPr>
          <a:xfrm>
            <a:off x="2893923" y="5670891"/>
            <a:ext cx="548640" cy="548640"/>
            <a:chOff x="5891349" y="2396409"/>
            <a:chExt cx="548640" cy="54864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F4F069-1A60-EA43-8EC1-67A6739459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6" descr="Introduction to R and RStudio">
              <a:extLst>
                <a:ext uri="{FF2B5EF4-FFF2-40B4-BE49-F238E27FC236}">
                  <a16:creationId xmlns:a16="http://schemas.microsoft.com/office/drawing/2014/main" id="{7E694AF3-BFDB-8D4E-B11B-5E161FBA7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01097E-484C-3C4D-9AE6-D02BD57B0990}"/>
              </a:ext>
            </a:extLst>
          </p:cNvPr>
          <p:cNvGrpSpPr/>
          <p:nvPr/>
        </p:nvGrpSpPr>
        <p:grpSpPr>
          <a:xfrm>
            <a:off x="6474035" y="3171347"/>
            <a:ext cx="548640" cy="548640"/>
            <a:chOff x="5891349" y="2396409"/>
            <a:chExt cx="548640" cy="54864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B8359A0-E45A-2E4A-BC26-BE3865A460E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6" descr="Introduction to R and RStudio">
              <a:extLst>
                <a:ext uri="{FF2B5EF4-FFF2-40B4-BE49-F238E27FC236}">
                  <a16:creationId xmlns:a16="http://schemas.microsoft.com/office/drawing/2014/main" id="{80A82E5E-ABC5-5547-B4E8-F420053FF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0945BC-969D-6847-A8B8-646C235A3045}"/>
              </a:ext>
            </a:extLst>
          </p:cNvPr>
          <p:cNvGrpSpPr/>
          <p:nvPr/>
        </p:nvGrpSpPr>
        <p:grpSpPr>
          <a:xfrm>
            <a:off x="8268872" y="4841934"/>
            <a:ext cx="548640" cy="548640"/>
            <a:chOff x="5891349" y="2396409"/>
            <a:chExt cx="548640" cy="54864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4E3046-DAA9-6C4C-B073-A2DD798717DB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6" descr="Introduction to R and RStudio">
              <a:extLst>
                <a:ext uri="{FF2B5EF4-FFF2-40B4-BE49-F238E27FC236}">
                  <a16:creationId xmlns:a16="http://schemas.microsoft.com/office/drawing/2014/main" id="{C906991B-E67B-2E4D-BADF-56524CA1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E29EBB-4D4A-F54C-AEA0-5619E9D32A91}"/>
              </a:ext>
            </a:extLst>
          </p:cNvPr>
          <p:cNvSpPr/>
          <p:nvPr/>
        </p:nvSpPr>
        <p:spPr>
          <a:xfrm>
            <a:off x="522302" y="2677746"/>
            <a:ext cx="435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5/20 were “recaptured” in another sampling</a:t>
            </a:r>
          </a:p>
        </p:txBody>
      </p:sp>
    </p:spTree>
    <p:extLst>
      <p:ext uri="{BB962C8B-B14F-4D97-AF65-F5344CB8AC3E}">
        <p14:creationId xmlns:p14="http://schemas.microsoft.com/office/powerpoint/2010/main" val="255841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DFC10-E4A5-EF43-83ED-A8ABF2A71A03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2878725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Bayesian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E9BD3C-64AD-8548-9575-D05C25BF54E8}"/>
              </a:ext>
            </a:extLst>
          </p:cNvPr>
          <p:cNvGrpSpPr/>
          <p:nvPr/>
        </p:nvGrpSpPr>
        <p:grpSpPr>
          <a:xfrm>
            <a:off x="1938875" y="2663634"/>
            <a:ext cx="377860" cy="1688723"/>
            <a:chOff x="1938875" y="2663634"/>
            <a:chExt cx="377860" cy="16887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3C425D1-5B67-4646-B0C2-A97E5B051298}"/>
                    </a:ext>
                  </a:extLst>
                </p:cNvPr>
                <p:cNvSpPr txBox="1"/>
                <p:nvPr/>
              </p:nvSpPr>
              <p:spPr>
                <a:xfrm>
                  <a:off x="1946313" y="2663634"/>
                  <a:ext cx="370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3C425D1-5B67-4646-B0C2-A97E5B051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313" y="2663634"/>
                  <a:ext cx="37042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D8F773F-59B5-1F4E-9F77-167E80A92510}"/>
                    </a:ext>
                  </a:extLst>
                </p:cNvPr>
                <p:cNvSpPr txBox="1"/>
                <p:nvPr/>
              </p:nvSpPr>
              <p:spPr>
                <a:xfrm>
                  <a:off x="1946505" y="3103431"/>
                  <a:ext cx="370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D8F773F-59B5-1F4E-9F77-167E80A92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505" y="3103431"/>
                  <a:ext cx="37023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BEDF3CE-A917-E449-A05C-E7084CA80256}"/>
                    </a:ext>
                  </a:extLst>
                </p:cNvPr>
                <p:cNvSpPr txBox="1"/>
                <p:nvPr/>
              </p:nvSpPr>
              <p:spPr>
                <a:xfrm>
                  <a:off x="1942595" y="3543228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BEDF3CE-A917-E449-A05C-E7084CA8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595" y="3543228"/>
                  <a:ext cx="37414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316AF0-9D87-B44F-8E40-A5AB9C8E51D4}"/>
                    </a:ext>
                  </a:extLst>
                </p:cNvPr>
                <p:cNvSpPr txBox="1"/>
                <p:nvPr/>
              </p:nvSpPr>
              <p:spPr>
                <a:xfrm>
                  <a:off x="1938875" y="3983025"/>
                  <a:ext cx="377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316AF0-9D87-B44F-8E40-A5AB9C8E5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875" y="3983025"/>
                  <a:ext cx="3778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16735" y="2848300"/>
            <a:ext cx="935916" cy="43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D37401-A117-554B-AEE7-25C0E62180E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316735" y="3288097"/>
            <a:ext cx="935916" cy="1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739D00-D5A2-4B43-A162-1F7BDBC52CC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16735" y="3604161"/>
            <a:ext cx="935916" cy="56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D26A94-F87D-E146-8500-ADFF247C7519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>
            <a:off x="5042262" y="3482882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3298216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482439" y="3301313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6B3192-EB4A-1047-8C5B-0C3CFA98DA9D}"/>
              </a:ext>
            </a:extLst>
          </p:cNvPr>
          <p:cNvSpPr txBox="1"/>
          <p:nvPr/>
        </p:nvSpPr>
        <p:spPr>
          <a:xfrm>
            <a:off x="5725137" y="329821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3,4,7,9,1,2,8,3…</a:t>
            </a:r>
          </a:p>
        </p:txBody>
      </p:sp>
    </p:spTree>
    <p:extLst>
      <p:ext uri="{BB962C8B-B14F-4D97-AF65-F5344CB8AC3E}">
        <p14:creationId xmlns:p14="http://schemas.microsoft.com/office/powerpoint/2010/main" val="61307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2878725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3" y="3159716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3" y="3159716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1" y="3482882"/>
            <a:ext cx="43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3298216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329821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329821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3482882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06477E-2E47-4443-A03E-4E49EABC288D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</p:spTree>
    <p:extLst>
      <p:ext uri="{BB962C8B-B14F-4D97-AF65-F5344CB8AC3E}">
        <p14:creationId xmlns:p14="http://schemas.microsoft.com/office/powerpoint/2010/main" val="3360015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001119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63, 30, 167, 30...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4, 13, 5, 15…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422466"/>
            <a:ext cx="817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num_bills</a:t>
            </a:r>
            <a:r>
              <a:rPr lang="en-US" dirty="0"/>
              <a:t>: [63, 30, 167, 30,…]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</p:txBody>
      </p:sp>
    </p:spTree>
    <p:extLst>
      <p:ext uri="{BB962C8B-B14F-4D97-AF65-F5344CB8AC3E}">
        <p14:creationId xmlns:p14="http://schemas.microsoft.com/office/powerpoint/2010/main" val="3021514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001119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63, 30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167, 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/>
                <a:t>4, 13</a:t>
              </a:r>
              <a:r>
                <a:rPr lang="en-US" dirty="0"/>
                <a:t>, 5, </a:t>
              </a:r>
              <a:r>
                <a:rPr lang="en-US" strike="sngStrike" dirty="0"/>
                <a:t>15</a:t>
              </a:r>
              <a:r>
                <a:rPr lang="en-US" dirty="0"/>
                <a:t>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422466"/>
            <a:ext cx="8177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no_bills</a:t>
            </a:r>
            <a:r>
              <a:rPr lang="en-US" dirty="0"/>
              <a:t>: [63, 30, 167, 30,…] 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  <a:p>
            <a:pPr marL="342900" indent="-342900">
              <a:buAutoNum type="arabicPeriod"/>
            </a:pPr>
            <a:r>
              <a:rPr lang="en-US" dirty="0"/>
              <a:t>Throw out those that don’t match</a:t>
            </a:r>
          </a:p>
        </p:txBody>
      </p:sp>
    </p:spTree>
    <p:extLst>
      <p:ext uri="{BB962C8B-B14F-4D97-AF65-F5344CB8AC3E}">
        <p14:creationId xmlns:p14="http://schemas.microsoft.com/office/powerpoint/2010/main" val="3864987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3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157875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63, 30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167, 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/>
                <a:t>4, 13</a:t>
              </a:r>
              <a:r>
                <a:rPr lang="en-US" dirty="0"/>
                <a:t>, 5, </a:t>
              </a:r>
              <a:r>
                <a:rPr lang="en-US" strike="sngStrike" dirty="0"/>
                <a:t>15</a:t>
              </a:r>
              <a:r>
                <a:rPr lang="en-US" dirty="0"/>
                <a:t>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069766"/>
            <a:ext cx="8177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no_bills</a:t>
            </a:r>
            <a:r>
              <a:rPr lang="en-US" dirty="0"/>
              <a:t>: [63, 30, 167, 30,…] 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  <a:p>
            <a:pPr marL="342900" indent="-342900">
              <a:buAutoNum type="arabicPeriod"/>
            </a:pPr>
            <a:r>
              <a:rPr lang="en-US" dirty="0"/>
              <a:t>Throw out those that don’t match</a:t>
            </a:r>
          </a:p>
          <a:p>
            <a:pPr marL="342900" indent="-342900">
              <a:buAutoNum type="arabicPeriod"/>
            </a:pPr>
            <a:r>
              <a:rPr lang="en-US" dirty="0"/>
              <a:t>Retain the parameters that matched the prior knowledge.  These parameters represent the probability that the data was produced by a certain value.</a:t>
            </a:r>
          </a:p>
        </p:txBody>
      </p:sp>
    </p:spTree>
    <p:extLst>
      <p:ext uri="{BB962C8B-B14F-4D97-AF65-F5344CB8AC3E}">
        <p14:creationId xmlns:p14="http://schemas.microsoft.com/office/powerpoint/2010/main" val="4133015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261E8-0343-3643-9823-58B83EB5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E4FCEB-15BE-6B44-A894-7E60E88F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D_lsa_for</a:t>
            </a:r>
            <a:r>
              <a:rPr lang="en-US" dirty="0"/>
              <a:t> </a:t>
            </a:r>
            <a:r>
              <a:rPr lang="en-US" dirty="0" err="1"/>
              <a:t>modeling_Bayesian.R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1527D-5924-6649-A782-BC7C4278E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04827-8D32-8540-A0F8-D1DF5585D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4347" name="Picture 11" descr="P(\theta | data) ">
            <a:extLst>
              <a:ext uri="{FF2B5EF4-FFF2-40B4-BE49-F238E27FC236}">
                <a16:creationId xmlns:a16="http://schemas.microsoft.com/office/drawing/2014/main" id="{A6CFE367-9E62-1348-93CB-CFE77AF55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663" y="2592531"/>
            <a:ext cx="8763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P(\theta | data) = \frac{P(data | \theta) \times P(\theta)}{\int P(data | \theta) \times P(\theta) d\theta} ">
            <a:extLst>
              <a:ext uri="{FF2B5EF4-FFF2-40B4-BE49-F238E27FC236}">
                <a16:creationId xmlns:a16="http://schemas.microsoft.com/office/drawing/2014/main" id="{1CD6E757-2DC9-934F-97F9-218090DDC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4" y="1304018"/>
            <a:ext cx="4337491" cy="59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9" name="Picture 13" descr="Posterior = \frac{Lik \times Prior}{Average Lik} ">
            <a:extLst>
              <a:ext uri="{FF2B5EF4-FFF2-40B4-BE49-F238E27FC236}">
                <a16:creationId xmlns:a16="http://schemas.microsoft.com/office/drawing/2014/main" id="{6163BBF0-1D13-654B-BAC1-25ACD2B9D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4" y="3448666"/>
            <a:ext cx="3985923" cy="5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P(data | \theta) ">
            <a:extLst>
              <a:ext uri="{FF2B5EF4-FFF2-40B4-BE49-F238E27FC236}">
                <a16:creationId xmlns:a16="http://schemas.microsoft.com/office/drawing/2014/main" id="{8A95867E-E421-F947-BFFF-A0ED10153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84" y="4173323"/>
            <a:ext cx="86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1" name="Picture 15" descr="P(\theta) ">
            <a:extLst>
              <a:ext uri="{FF2B5EF4-FFF2-40B4-BE49-F238E27FC236}">
                <a16:creationId xmlns:a16="http://schemas.microsoft.com/office/drawing/2014/main" id="{281F6828-C09A-D242-9062-6A811F1CE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84" y="4608089"/>
            <a:ext cx="4064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 descr="\int P(data | \theta) \times P(\theta) d\theta = P(data) ">
            <a:extLst>
              <a:ext uri="{FF2B5EF4-FFF2-40B4-BE49-F238E27FC236}">
                <a16:creationId xmlns:a16="http://schemas.microsoft.com/office/drawing/2014/main" id="{394DC87F-78D6-EF44-BDC1-9F4CCF331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07" y="4909340"/>
            <a:ext cx="29337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E6C50A-EE65-B049-8FCC-3B79878D7372}"/>
              </a:ext>
            </a:extLst>
          </p:cNvPr>
          <p:cNvSpPr txBox="1"/>
          <p:nvPr/>
        </p:nvSpPr>
        <p:spPr>
          <a:xfrm>
            <a:off x="333303" y="4102957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 Distribution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F02FEE-F392-0146-B21B-19A7579974E8}"/>
              </a:ext>
            </a:extLst>
          </p:cNvPr>
          <p:cNvSpPr txBox="1"/>
          <p:nvPr/>
        </p:nvSpPr>
        <p:spPr>
          <a:xfrm>
            <a:off x="333303" y="4492004"/>
            <a:ext cx="180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Distribution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DBC81B-4195-524C-903F-AD4301A6FCCC}"/>
              </a:ext>
            </a:extLst>
          </p:cNvPr>
          <p:cNvSpPr txBox="1"/>
          <p:nvPr/>
        </p:nvSpPr>
        <p:spPr>
          <a:xfrm>
            <a:off x="333303" y="4823989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</a:t>
            </a:r>
            <a:r>
              <a:rPr lang="en-US" dirty="0" err="1"/>
              <a:t>Liklihood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48EB1-339F-014A-B8E3-5D8C7232D598}"/>
              </a:ext>
            </a:extLst>
          </p:cNvPr>
          <p:cNvSpPr/>
          <p:nvPr/>
        </p:nvSpPr>
        <p:spPr>
          <a:xfrm rot="20250049">
            <a:off x="250920" y="2228677"/>
            <a:ext cx="4351564" cy="70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let R deal with it!</a:t>
            </a:r>
          </a:p>
        </p:txBody>
      </p:sp>
      <p:pic>
        <p:nvPicPr>
          <p:cNvPr id="14354" name="Picture 18" descr="funny math memes - The Best Funny Photos, Videos | Mr Memel">
            <a:extLst>
              <a:ext uri="{FF2B5EF4-FFF2-40B4-BE49-F238E27FC236}">
                <a16:creationId xmlns:a16="http://schemas.microsoft.com/office/drawing/2014/main" id="{0E2D0E5D-1621-2844-9E92-AEBFBBE5C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11" y="2006294"/>
            <a:ext cx="3180669" cy="284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35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51"/>
            <a:ext cx="9144000" cy="591477"/>
          </a:xfrm>
        </p:spPr>
        <p:txBody>
          <a:bodyPr/>
          <a:lstStyle/>
          <a:p>
            <a:r>
              <a:rPr lang="en-US" sz="2800" dirty="0"/>
              <a:t>Plot the data in 2D space.  In reality, text has higher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1FF596-9999-564D-94AC-030D518ED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566075"/>
              </p:ext>
            </p:extLst>
          </p:nvPr>
        </p:nvGraphicFramePr>
        <p:xfrm>
          <a:off x="942980" y="2602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E143ED17-AD8C-9847-8E95-86A32FABB900}"/>
              </a:ext>
            </a:extLst>
          </p:cNvPr>
          <p:cNvSpPr/>
          <p:nvPr/>
        </p:nvSpPr>
        <p:spPr>
          <a:xfrm>
            <a:off x="3102014" y="5011838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283E8F8-010D-0047-8B7D-E0C279789BFA}"/>
              </a:ext>
            </a:extLst>
          </p:cNvPr>
          <p:cNvSpPr/>
          <p:nvPr/>
        </p:nvSpPr>
        <p:spPr>
          <a:xfrm rot="5400000">
            <a:off x="1101524" y="3763699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200BF1CF-8D19-304C-9F93-0E4A07228553}"/>
              </a:ext>
            </a:extLst>
          </p:cNvPr>
          <p:cNvSpPr/>
          <p:nvPr/>
        </p:nvSpPr>
        <p:spPr>
          <a:xfrm>
            <a:off x="2974692" y="3715474"/>
            <a:ext cx="277793" cy="254643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BCBAE-E720-194B-B4E5-C81F4AF5A95C}"/>
              </a:ext>
            </a:extLst>
          </p:cNvPr>
          <p:cNvSpPr txBox="1"/>
          <p:nvPr/>
        </p:nvSpPr>
        <p:spPr>
          <a:xfrm>
            <a:off x="2824223" y="538222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F6401-8FB2-E649-9EEF-DC6B7A94232C}"/>
              </a:ext>
            </a:extLst>
          </p:cNvPr>
          <p:cNvSpPr txBox="1"/>
          <p:nvPr/>
        </p:nvSpPr>
        <p:spPr>
          <a:xfrm>
            <a:off x="210274" y="363637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FF74A-E85C-804B-BD6F-A6BE491A7A6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448FFD-3C1F-AB4F-851B-3A9138EA58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EFCD4B2-0BAB-1C47-A371-CC13634D2055}"/>
              </a:ext>
            </a:extLst>
          </p:cNvPr>
          <p:cNvSpPr txBox="1"/>
          <p:nvPr/>
        </p:nvSpPr>
        <p:spPr>
          <a:xfrm>
            <a:off x="2002971" y="1931107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intersection of the two documents in 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7CD82B-6FC4-6047-818C-E595F9852A4E}"/>
              </a:ext>
            </a:extLst>
          </p:cNvPr>
          <p:cNvCxnSpPr>
            <a:stCxn id="6" idx="2"/>
            <a:endCxn id="13" idx="1"/>
          </p:cNvCxnSpPr>
          <p:nvPr/>
        </p:nvCxnSpPr>
        <p:spPr>
          <a:xfrm flipH="1">
            <a:off x="3185766" y="2300439"/>
            <a:ext cx="1140918" cy="147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51F813A-3F8A-3C4C-9D8B-3ED293E49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528956"/>
              </p:ext>
            </p:extLst>
          </p:nvPr>
        </p:nvGraphicFramePr>
        <p:xfrm>
          <a:off x="6021291" y="2563662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955156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88364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8253921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5334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TermA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10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6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72432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TermB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4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5498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TermC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5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11585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TermD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6677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TermE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2.8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1877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 err="1">
                          <a:effectLst/>
                        </a:rPr>
                        <a:t>TermF</a:t>
                      </a:r>
                      <a:endParaRPr lang="en-US" sz="13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>
                          <a:effectLst/>
                        </a:rPr>
                        <a:t>1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1664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727FD15-73FE-404B-B894-0A0C13E90246}"/>
              </a:ext>
            </a:extLst>
          </p:cNvPr>
          <p:cNvSpPr txBox="1"/>
          <p:nvPr/>
        </p:nvSpPr>
        <p:spPr>
          <a:xfrm>
            <a:off x="5965364" y="4757899"/>
            <a:ext cx="146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 Avg: 5.8</a:t>
            </a:r>
          </a:p>
          <a:p>
            <a:r>
              <a:rPr lang="en-US" dirty="0"/>
              <a:t>Doc2 Avg: 3.6</a:t>
            </a:r>
          </a:p>
        </p:txBody>
      </p:sp>
    </p:spTree>
    <p:extLst>
      <p:ext uri="{BB962C8B-B14F-4D97-AF65-F5344CB8AC3E}">
        <p14:creationId xmlns:p14="http://schemas.microsoft.com/office/powerpoint/2010/main" val="37082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98594-63B5-DE43-8BED-39A0E0A5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216DB-346A-8940-A118-478EE602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Optional…another popular library….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197A-8D7A-0444-B392-B2870EAD0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D2688-B9B7-A841-91EF-865FC7EF4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6" name="Picture 2" descr="Some one develops a new kernel trick for SVM and no one bats an eye Some  one uses deep learning to generate memes and everyone loses their minds -  joker mind loss |">
            <a:extLst>
              <a:ext uri="{FF2B5EF4-FFF2-40B4-BE49-F238E27FC236}">
                <a16:creationId xmlns:a16="http://schemas.microsoft.com/office/drawing/2014/main" id="{F3E645C5-9656-8644-8D47-3776F007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2046553"/>
            <a:ext cx="4259399" cy="321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0FF3C-5F29-CE4F-9EDE-1BC4CC27B288}"/>
              </a:ext>
            </a:extLst>
          </p:cNvPr>
          <p:cNvSpPr txBox="1"/>
          <p:nvPr/>
        </p:nvSpPr>
        <p:spPr>
          <a:xfrm>
            <a:off x="628650" y="2137993"/>
            <a:ext cx="1496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  <a:p>
            <a:r>
              <a:rPr lang="en-US" dirty="0"/>
              <a:t>E</a:t>
            </a:r>
            <a:r>
              <a:rPr lang="en-US"/>
              <a:t>_</a:t>
            </a:r>
            <a:r>
              <a:rPr lang="en-US" dirty="0" err="1"/>
              <a:t>rtexttools.R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9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the origin to the average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208344" y="2743200"/>
            <a:ext cx="5636871" cy="3090441"/>
            <a:chOff x="208344" y="2743200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2743200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208344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D142FA-2D19-3648-AE2B-7B70822E51A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16B604-99CC-BC49-A863-5D64F8E43D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21094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Shifting the origin changes value but not relative position.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027F6E-B6B2-944D-81F0-628E9A12DD8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0ED28B-365D-CA4E-9FE1-A018170F36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591477"/>
          </a:xfrm>
        </p:spPr>
        <p:txBody>
          <a:bodyPr/>
          <a:lstStyle/>
          <a:p>
            <a:r>
              <a:rPr lang="en-US" sz="2800" dirty="0"/>
              <a:t>PCA “fits” a line going through the origin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6BE81-48C2-2244-8CBB-416A5354BE7E}"/>
              </a:ext>
            </a:extLst>
          </p:cNvPr>
          <p:cNvCxnSpPr/>
          <p:nvPr/>
        </p:nvCxnSpPr>
        <p:spPr>
          <a:xfrm flipV="1">
            <a:off x="2627453" y="2569580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7BFA3F-DD95-8A40-AF75-1CCB006CB8AE}"/>
              </a:ext>
            </a:extLst>
          </p:cNvPr>
          <p:cNvCxnSpPr>
            <a:cxnSpLocks/>
          </p:cNvCxnSpPr>
          <p:nvPr/>
        </p:nvCxnSpPr>
        <p:spPr>
          <a:xfrm rot="1320000" flipV="1">
            <a:off x="2617803" y="2594655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629382" y="2571509"/>
            <a:ext cx="972274" cy="2511706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787802-8EE5-3940-99F2-9ECE3AECD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1C2616-3E60-764A-913D-290D53DB59D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1139184"/>
          </a:xfrm>
        </p:spPr>
        <p:txBody>
          <a:bodyPr/>
          <a:lstStyle/>
          <a:p>
            <a:r>
              <a:rPr lang="en-US" sz="2800" dirty="0"/>
              <a:t>The points are projected onto the fit line and squared distances from the origin are summed up.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610809" y="2826151"/>
            <a:ext cx="3020992" cy="2055666"/>
            <a:chOff x="1610809" y="2826151"/>
            <a:chExt cx="3020992" cy="2055666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2048720" y="4433103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328442" y="4249836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610809" y="4729031"/>
              <a:ext cx="138896" cy="1527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56297" y="3254409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272987" y="2965044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492905" y="2826151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the line that minimizes the data point to the projected point on the line.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stCxn id="34" idx="1"/>
            <a:endCxn id="19" idx="5"/>
          </p:cNvCxnSpPr>
          <p:nvPr/>
        </p:nvCxnSpPr>
        <p:spPr>
          <a:xfrm flipH="1" flipV="1">
            <a:off x="4391542" y="3083599"/>
            <a:ext cx="549968" cy="5846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4D56B6-62CA-004A-9281-711B3E14E09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4D2CE5-7CE6-124F-97C2-5FA7FFBFBE7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A user defines the number of PCA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 this happens in hyperspace among thousands of documents.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33104" y="2290862"/>
            <a:ext cx="798653" cy="6491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910C7F-9EAF-3B49-B2D7-13A570C88E99}"/>
              </a:ext>
            </a:extLst>
          </p:cNvPr>
          <p:cNvSpPr txBox="1"/>
          <p:nvPr/>
        </p:nvSpPr>
        <p:spPr>
          <a:xfrm>
            <a:off x="5231757" y="1967696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PCA1 is a line that “mixes” </a:t>
            </a:r>
          </a:p>
          <a:p>
            <a:r>
              <a:rPr lang="en-US" dirty="0"/>
              <a:t>the value of Doc1 &amp; Doc2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6A8341-C339-4E40-B74E-1C778782E2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Term Vectors are paired to reduce dimensions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9750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0" y="21274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77" y="22798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84" y="24322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91" y="25846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3165275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44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1292</Words>
  <Application>Microsoft Macintosh PowerPoint</Application>
  <PresentationFormat>On-screen Show (4:3)</PresentationFormat>
  <Paragraphs>302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Open Sans</vt:lpstr>
      <vt:lpstr>1_Office Theme</vt:lpstr>
      <vt:lpstr>Latent Semantic Analysis…cousin of PCA</vt:lpstr>
      <vt:lpstr>Latent Semantic Analysis</vt:lpstr>
      <vt:lpstr>Plot the data in 2D space.  In reality, text has higher dimensions.</vt:lpstr>
      <vt:lpstr>Shift the origin to the average</vt:lpstr>
      <vt:lpstr>Shifting the origin changes value but not relative position.</vt:lpstr>
      <vt:lpstr>PCA “fits” a line going through the origin</vt:lpstr>
      <vt:lpstr>The points are projected onto the fit line and squared distances from the origin are summed up.  </vt:lpstr>
      <vt:lpstr>A user defines the number of PCA dimensions.</vt:lpstr>
      <vt:lpstr>In our case, we have thousands of term vectors.</vt:lpstr>
      <vt:lpstr>In our case, we have thousands of term vectors.</vt:lpstr>
      <vt:lpstr>In our case, we have thousands of term vectors.</vt:lpstr>
      <vt:lpstr>These vectors are dense, perfect for modeling.</vt:lpstr>
      <vt:lpstr>Supervised Learning</vt:lpstr>
      <vt:lpstr>Supervised Learning</vt:lpstr>
      <vt:lpstr>The modeling function usually needs a matrix with both.</vt:lpstr>
      <vt:lpstr>Let’s open C_lsa_for modeling_glm.R</vt:lpstr>
      <vt:lpstr>Creating a Bayesian Model</vt:lpstr>
      <vt:lpstr>When does Bayesian Excel?</vt:lpstr>
      <vt:lpstr>When does Bayesian Excel?</vt:lpstr>
      <vt:lpstr>How many $100 Bills are in circulation?</vt:lpstr>
      <vt:lpstr>Practical Problem, Abundance Modeling</vt:lpstr>
      <vt:lpstr>Practical Problem, Abundance Modeling</vt:lpstr>
      <vt:lpstr>Practical Problem, Abundance Modeling</vt:lpstr>
      <vt:lpstr>How many $100 bills are in circulation?</vt:lpstr>
      <vt:lpstr>How many $100 bills are in circulation?</vt:lpstr>
      <vt:lpstr>How many $100 bills are in circulation?</vt:lpstr>
      <vt:lpstr>How many $100 bills are in circulation?</vt:lpstr>
      <vt:lpstr>How many $100 bills are in circulation?</vt:lpstr>
      <vt:lpstr>Open D_lsa_for modeling_Bayesian.R</vt:lpstr>
      <vt:lpstr>Optional…another popular library….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Semantic Analysis…cousin of PCA</dc:title>
  <dc:creator>Kwartler, Edward</dc:creator>
  <cp:lastModifiedBy>Kwartler, Edward</cp:lastModifiedBy>
  <cp:revision>15</cp:revision>
  <dcterms:created xsi:type="dcterms:W3CDTF">2021-01-02T23:44:20Z</dcterms:created>
  <dcterms:modified xsi:type="dcterms:W3CDTF">2021-04-01T02:27:14Z</dcterms:modified>
</cp:coreProperties>
</file>