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652" r:id="rId2"/>
    <p:sldId id="653" r:id="rId3"/>
    <p:sldId id="667" r:id="rId4"/>
    <p:sldId id="660" r:id="rId5"/>
    <p:sldId id="661" r:id="rId6"/>
    <p:sldId id="659" r:id="rId7"/>
    <p:sldId id="663" r:id="rId8"/>
    <p:sldId id="664" r:id="rId9"/>
    <p:sldId id="666" r:id="rId10"/>
    <p:sldId id="669" r:id="rId11"/>
    <p:sldId id="662" r:id="rId12"/>
    <p:sldId id="654" r:id="rId13"/>
    <p:sldId id="655" r:id="rId14"/>
    <p:sldId id="656" r:id="rId15"/>
    <p:sldId id="657" r:id="rId16"/>
    <p:sldId id="658" r:id="rId17"/>
    <p:sldId id="665" r:id="rId18"/>
    <p:sldId id="6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40" autoAdjust="0"/>
    <p:restoredTop sz="91837" autoAdjust="0"/>
  </p:normalViewPr>
  <p:slideViewPr>
    <p:cSldViewPr snapToGrid="0">
      <p:cViewPr varScale="1">
        <p:scale>
          <a:sx n="117" d="100"/>
          <a:sy n="117" d="100"/>
        </p:scale>
        <p:origin x="1952"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3/31/21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3/31/21</a:t>
            </a:fld>
            <a:endParaRPr lang="en-US"/>
          </a:p>
        </p:txBody>
      </p:sp>
      <p:sp>
        <p:nvSpPr>
          <p:cNvPr id="6"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3/31/21</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3/31/21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3/31/21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3/31/21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3/31/21</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3/31/21</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3/31/21</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3/31/21</a:t>
            </a:fld>
            <a:endParaRPr lang="en-US"/>
          </a:p>
        </p:txBody>
      </p:sp>
      <p:sp>
        <p:nvSpPr>
          <p:cNvPr id="5"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3/31/21</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3/31/21</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3/31/21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7245740" y="6370419"/>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blogs.rstudio.com/ai/posts/2017-12-22-word-embeddings-with-keras/" TargetMode="External"/><Relationship Id="rId2" Type="http://schemas.openxmlformats.org/officeDocument/2006/relationships/hyperlink" Target="https://cran.r-project.org/web/packages/word2vec/word2vec.pdf"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quora.com/What-is-the-largest-convolutional-neural-network-built-to-date" TargetMode="External"/><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3/31/21</a:t>
            </a:fld>
            <a:endParaRPr lang="en-US"/>
          </a:p>
        </p:txBody>
      </p:sp>
      <p:sp>
        <p:nvSpPr>
          <p:cNvPr id="3" name="Title 2"/>
          <p:cNvSpPr>
            <a:spLocks noGrp="1"/>
          </p:cNvSpPr>
          <p:nvPr>
            <p:ph type="title"/>
          </p:nvPr>
        </p:nvSpPr>
        <p:spPr/>
        <p:txBody>
          <a:bodyPr/>
          <a:lstStyle/>
          <a:p>
            <a:r>
              <a:rPr lang="en-US" strike="sngStrike" dirty="0"/>
              <a:t>Two</a:t>
            </a:r>
            <a:r>
              <a:rPr lang="en-US" dirty="0"/>
              <a:t> Three Popular Approaches</a:t>
            </a:r>
          </a:p>
        </p:txBody>
      </p:sp>
      <p:sp>
        <p:nvSpPr>
          <p:cNvPr id="4" name="Slide Number Placeholder 3"/>
          <p:cNvSpPr>
            <a:spLocks noGrp="1"/>
          </p:cNvSpPr>
          <p:nvPr>
            <p:ph type="sldNum" sz="quarter" idx="12"/>
          </p:nvPr>
        </p:nvSpPr>
        <p:spPr/>
        <p:txBody>
          <a:bodyPr/>
          <a:lstStyle/>
          <a:p>
            <a:fld id="{37290FF7-652B-4475-AEAB-8B1A5D23AE09}" type="slidenum">
              <a:rPr lang="en-US" smtClean="0"/>
              <a:t>1</a:t>
            </a:fld>
            <a:endParaRPr lang="en-US"/>
          </a:p>
        </p:txBody>
      </p:sp>
      <p:sp>
        <p:nvSpPr>
          <p:cNvPr id="6" name="Rectangle 5"/>
          <p:cNvSpPr/>
          <p:nvPr/>
        </p:nvSpPr>
        <p:spPr>
          <a:xfrm>
            <a:off x="270985" y="1092397"/>
            <a:ext cx="8686800" cy="4571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800" kern="1200" dirty="0">
                <a:solidFill>
                  <a:prstClr val="white"/>
                </a:solidFill>
                <a:latin typeface="+mj-lt"/>
                <a:cs typeface="Arial Unicode MS" panose="020B0604020202020204" pitchFamily="34" charset="-128"/>
              </a:rPr>
              <a:t>“</a:t>
            </a:r>
            <a:r>
              <a:rPr lang="en-US" sz="1800" kern="1200" dirty="0" err="1">
                <a:solidFill>
                  <a:prstClr val="white"/>
                </a:solidFill>
                <a:latin typeface="+mj-lt"/>
                <a:cs typeface="Arial Unicode MS" panose="020B0604020202020204" pitchFamily="34" charset="-128"/>
              </a:rPr>
              <a:t>Lebron</a:t>
            </a:r>
            <a:r>
              <a:rPr lang="en-US" sz="1800" kern="1200" dirty="0">
                <a:solidFill>
                  <a:prstClr val="white"/>
                </a:solidFill>
                <a:latin typeface="+mj-lt"/>
                <a:cs typeface="Arial Unicode MS" panose="020B0604020202020204" pitchFamily="34" charset="-128"/>
              </a:rPr>
              <a:t> James hit a tough shot.”</a:t>
            </a:r>
          </a:p>
        </p:txBody>
      </p:sp>
      <p:pic>
        <p:nvPicPr>
          <p:cNvPr id="7" name="Picture 6" descr="Macintosh HD:Users:ted:Desktop:manning pub:chap3 Initial Text Mining Methods:syntactic parsing:chap3 syntatic parsing.png"/>
          <p:cNvPicPr/>
          <p:nvPr/>
        </p:nvPicPr>
        <p:blipFill rotWithShape="1">
          <a:blip r:embed="rId2">
            <a:extLst>
              <a:ext uri="{28A0092B-C50C-407E-A947-70E740481C1C}">
                <a14:useLocalDpi xmlns:a14="http://schemas.microsoft.com/office/drawing/2010/main" val="0"/>
              </a:ext>
            </a:extLst>
          </a:blip>
          <a:srcRect l="11097" t="7278" r="10673" b="13386"/>
          <a:stretch/>
        </p:blipFill>
        <p:spPr bwMode="auto">
          <a:xfrm>
            <a:off x="459291" y="2175734"/>
            <a:ext cx="4029717" cy="3063241"/>
          </a:xfrm>
          <a:prstGeom prst="rect">
            <a:avLst/>
          </a:prstGeom>
          <a:noFill/>
          <a:ln>
            <a:noFill/>
          </a:ln>
        </p:spPr>
      </p:pic>
      <p:grpSp>
        <p:nvGrpSpPr>
          <p:cNvPr id="19" name="Group 18"/>
          <p:cNvGrpSpPr/>
          <p:nvPr/>
        </p:nvGrpSpPr>
        <p:grpSpPr>
          <a:xfrm>
            <a:off x="5400674" y="2043967"/>
            <a:ext cx="2671949" cy="3203120"/>
            <a:chOff x="5400674" y="2417128"/>
            <a:chExt cx="2671949" cy="3203120"/>
          </a:xfrm>
        </p:grpSpPr>
        <p:pic>
          <p:nvPicPr>
            <p:cNvPr id="8" name="Picture 2" descr="Image result for bag clipart transpar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674" y="2417128"/>
              <a:ext cx="2671949" cy="320312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rot="20129474">
              <a:off x="5911705" y="3593334"/>
              <a:ext cx="830997" cy="369332"/>
            </a:xfrm>
            <a:prstGeom prst="rect">
              <a:avLst/>
            </a:prstGeom>
            <a:noFill/>
          </p:spPr>
          <p:txBody>
            <a:bodyPr wrap="none" rtlCol="0">
              <a:spAutoFit/>
            </a:bodyPr>
            <a:lstStyle/>
            <a:p>
              <a:pPr defTabSz="457200"/>
              <a:r>
                <a:rPr lang="en-US" sz="1800" kern="1200" dirty="0" err="1">
                  <a:solidFill>
                    <a:srgbClr val="F09511"/>
                  </a:solidFill>
                  <a:latin typeface="+mj-lt"/>
                  <a:ea typeface="Arial Unicode MS" panose="020B0604020202020204" pitchFamily="34" charset="-128"/>
                  <a:cs typeface="Arial Unicode MS" panose="020B0604020202020204" pitchFamily="34" charset="-128"/>
                </a:rPr>
                <a:t>Lebron</a:t>
              </a:r>
              <a:endParaRPr lang="en-US" sz="1800" kern="1200" dirty="0">
                <a:solidFill>
                  <a:srgbClr val="F09511"/>
                </a:solidFill>
                <a:latin typeface="+mj-lt"/>
                <a:ea typeface="Arial Unicode MS" panose="020B0604020202020204" pitchFamily="34" charset="-128"/>
                <a:cs typeface="Arial Unicode MS" panose="020B0604020202020204" pitchFamily="34" charset="-128"/>
              </a:endParaRPr>
            </a:p>
          </p:txBody>
        </p:sp>
        <p:sp>
          <p:nvSpPr>
            <p:cNvPr id="10" name="TextBox 9"/>
            <p:cNvSpPr txBox="1"/>
            <p:nvPr/>
          </p:nvSpPr>
          <p:spPr>
            <a:xfrm rot="4404405">
              <a:off x="6874733" y="3807108"/>
              <a:ext cx="752129" cy="369332"/>
            </a:xfrm>
            <a:prstGeom prst="rect">
              <a:avLst/>
            </a:prstGeom>
            <a:noFill/>
          </p:spPr>
          <p:txBody>
            <a:bodyPr wrap="none" rtlCol="0">
              <a:spAutoFit/>
            </a:bodyPr>
            <a:lstStyle/>
            <a:p>
              <a:pPr defTabSz="457200"/>
              <a:r>
                <a:rPr lang="en-US" sz="1800" kern="1200" dirty="0">
                  <a:solidFill>
                    <a:srgbClr val="F09511"/>
                  </a:solidFill>
                  <a:latin typeface="+mj-lt"/>
                  <a:ea typeface="Arial Unicode MS" panose="020B0604020202020204" pitchFamily="34" charset="-128"/>
                  <a:cs typeface="Arial Unicode MS" panose="020B0604020202020204" pitchFamily="34" charset="-128"/>
                </a:rPr>
                <a:t>James</a:t>
              </a:r>
            </a:p>
          </p:txBody>
        </p:sp>
        <p:sp>
          <p:nvSpPr>
            <p:cNvPr id="11" name="TextBox 10"/>
            <p:cNvSpPr txBox="1"/>
            <p:nvPr/>
          </p:nvSpPr>
          <p:spPr>
            <a:xfrm>
              <a:off x="6663996" y="4440420"/>
              <a:ext cx="727443" cy="369332"/>
            </a:xfrm>
            <a:prstGeom prst="rect">
              <a:avLst/>
            </a:prstGeom>
            <a:noFill/>
          </p:spPr>
          <p:txBody>
            <a:bodyPr wrap="none" rtlCol="0">
              <a:spAutoFit/>
            </a:bodyPr>
            <a:lstStyle/>
            <a:p>
              <a:pPr defTabSz="457200"/>
              <a:r>
                <a:rPr lang="en-US" sz="1800" kern="1200" dirty="0">
                  <a:solidFill>
                    <a:srgbClr val="F09511"/>
                  </a:solidFill>
                  <a:latin typeface="+mj-lt"/>
                  <a:ea typeface="Arial Unicode MS" panose="020B0604020202020204" pitchFamily="34" charset="-128"/>
                  <a:cs typeface="Arial Unicode MS" panose="020B0604020202020204" pitchFamily="34" charset="-128"/>
                </a:rPr>
                <a:t>tough</a:t>
              </a:r>
            </a:p>
          </p:txBody>
        </p:sp>
        <p:sp>
          <p:nvSpPr>
            <p:cNvPr id="12" name="TextBox 11"/>
            <p:cNvSpPr txBox="1"/>
            <p:nvPr/>
          </p:nvSpPr>
          <p:spPr>
            <a:xfrm rot="20938315">
              <a:off x="6431521" y="4120545"/>
              <a:ext cx="428322" cy="369332"/>
            </a:xfrm>
            <a:prstGeom prst="rect">
              <a:avLst/>
            </a:prstGeom>
            <a:noFill/>
          </p:spPr>
          <p:txBody>
            <a:bodyPr wrap="none" rtlCol="0">
              <a:spAutoFit/>
            </a:bodyPr>
            <a:lstStyle/>
            <a:p>
              <a:pPr defTabSz="457200"/>
              <a:r>
                <a:rPr lang="en-US" sz="1800" kern="1200" dirty="0">
                  <a:solidFill>
                    <a:srgbClr val="F09511"/>
                  </a:solidFill>
                  <a:latin typeface="+mj-lt"/>
                  <a:ea typeface="Arial Unicode MS" panose="020B0604020202020204" pitchFamily="34" charset="-128"/>
                  <a:cs typeface="Arial Unicode MS" panose="020B0604020202020204" pitchFamily="34" charset="-128"/>
                </a:rPr>
                <a:t>hit</a:t>
              </a:r>
            </a:p>
          </p:txBody>
        </p:sp>
        <p:sp>
          <p:nvSpPr>
            <p:cNvPr id="13" name="TextBox 12"/>
            <p:cNvSpPr txBox="1"/>
            <p:nvPr/>
          </p:nvSpPr>
          <p:spPr>
            <a:xfrm>
              <a:off x="6663027" y="3762674"/>
              <a:ext cx="386234" cy="369332"/>
            </a:xfrm>
            <a:prstGeom prst="rect">
              <a:avLst/>
            </a:prstGeom>
            <a:noFill/>
          </p:spPr>
          <p:txBody>
            <a:bodyPr wrap="square" rtlCol="0">
              <a:spAutoFit/>
            </a:bodyPr>
            <a:lstStyle/>
            <a:p>
              <a:pPr defTabSz="457200"/>
              <a:r>
                <a:rPr lang="en-US" sz="1800" kern="1200" dirty="0">
                  <a:solidFill>
                    <a:srgbClr val="F09511"/>
                  </a:solidFill>
                  <a:latin typeface="+mj-lt"/>
                  <a:ea typeface="Arial Unicode MS" panose="020B0604020202020204" pitchFamily="34" charset="-128"/>
                  <a:cs typeface="Arial Unicode MS" panose="020B0604020202020204" pitchFamily="34" charset="-128"/>
                </a:rPr>
                <a:t>a</a:t>
              </a:r>
            </a:p>
          </p:txBody>
        </p:sp>
        <p:sp>
          <p:nvSpPr>
            <p:cNvPr id="14" name="TextBox 13"/>
            <p:cNvSpPr txBox="1"/>
            <p:nvPr/>
          </p:nvSpPr>
          <p:spPr>
            <a:xfrm rot="1236002">
              <a:off x="6011147" y="4721185"/>
              <a:ext cx="590226" cy="369332"/>
            </a:xfrm>
            <a:prstGeom prst="rect">
              <a:avLst/>
            </a:prstGeom>
            <a:noFill/>
          </p:spPr>
          <p:txBody>
            <a:bodyPr wrap="none" rtlCol="0">
              <a:spAutoFit/>
            </a:bodyPr>
            <a:lstStyle/>
            <a:p>
              <a:pPr defTabSz="457200"/>
              <a:r>
                <a:rPr lang="en-US" sz="1800" kern="1200" dirty="0">
                  <a:solidFill>
                    <a:srgbClr val="F09511"/>
                  </a:solidFill>
                  <a:latin typeface="+mj-lt"/>
                  <a:ea typeface="Arial Unicode MS" panose="020B0604020202020204" pitchFamily="34" charset="-128"/>
                  <a:cs typeface="Arial Unicode MS" panose="020B0604020202020204" pitchFamily="34" charset="-128"/>
                </a:rPr>
                <a:t>shot</a:t>
              </a:r>
            </a:p>
          </p:txBody>
        </p:sp>
      </p:grpSp>
      <p:sp>
        <p:nvSpPr>
          <p:cNvPr id="15" name="Rectangle 14"/>
          <p:cNvSpPr/>
          <p:nvPr/>
        </p:nvSpPr>
        <p:spPr>
          <a:xfrm>
            <a:off x="300038" y="1598520"/>
            <a:ext cx="4243387" cy="2857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Syntactic Parsing</a:t>
            </a:r>
          </a:p>
        </p:txBody>
      </p:sp>
      <p:sp>
        <p:nvSpPr>
          <p:cNvPr id="16" name="Rectangle 15"/>
          <p:cNvSpPr/>
          <p:nvPr/>
        </p:nvSpPr>
        <p:spPr>
          <a:xfrm>
            <a:off x="4652963" y="1593758"/>
            <a:ext cx="4243387" cy="2857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Bag of Words</a:t>
            </a:r>
          </a:p>
        </p:txBody>
      </p:sp>
      <p:cxnSp>
        <p:nvCxnSpPr>
          <p:cNvPr id="18" name="Straight Connector 17"/>
          <p:cNvCxnSpPr/>
          <p:nvPr/>
        </p:nvCxnSpPr>
        <p:spPr>
          <a:xfrm>
            <a:off x="4586288" y="2070008"/>
            <a:ext cx="0" cy="340042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43425" y="6058578"/>
            <a:ext cx="5175741" cy="282898"/>
          </a:xfrm>
          <a:prstGeom prst="rect">
            <a:avLst/>
          </a:prstGeom>
          <a:noFill/>
        </p:spPr>
        <p:txBody>
          <a:bodyPr wrap="square" rtlCol="0">
            <a:spAutoFit/>
          </a:bodyPr>
          <a:lstStyle/>
          <a:p>
            <a:r>
              <a:rPr lang="en-US" sz="1200" i="1" dirty="0">
                <a:highlight>
                  <a:srgbClr val="FFFF00"/>
                </a:highlight>
                <a:latin typeface="+mj-lt"/>
                <a:ea typeface="Arial Unicode MS" panose="020B0604020202020204" pitchFamily="34" charset="-128"/>
                <a:cs typeface="Arial Unicode MS" panose="020B0604020202020204" pitchFamily="34" charset="-128"/>
              </a:rPr>
              <a:t>*There are other approaches usually based on DNN, that I refer to “abstractive”</a:t>
            </a:r>
          </a:p>
        </p:txBody>
      </p:sp>
      <p:cxnSp>
        <p:nvCxnSpPr>
          <p:cNvPr id="22" name="Straight Connector 21">
            <a:extLst>
              <a:ext uri="{FF2B5EF4-FFF2-40B4-BE49-F238E27FC236}">
                <a16:creationId xmlns:a16="http://schemas.microsoft.com/office/drawing/2014/main" id="{CA9BAD7C-56C7-294A-8BE9-E1B6DACB3B6C}"/>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707D26C-CDF8-AB46-8581-E0C7F398944A}"/>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Footer Placeholder 5">
            <a:extLst>
              <a:ext uri="{FF2B5EF4-FFF2-40B4-BE49-F238E27FC236}">
                <a16:creationId xmlns:a16="http://schemas.microsoft.com/office/drawing/2014/main" id="{A34B6959-E7EF-4F44-B602-7B0C5CD90763}"/>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462617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A555D4-D1E7-3446-9BD1-FD558E6E410B}"/>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374C84B5-35B5-1349-AAA3-3979F8D086DD}"/>
              </a:ext>
            </a:extLst>
          </p:cNvPr>
          <p:cNvSpPr>
            <a:spLocks noGrp="1"/>
          </p:cNvSpPr>
          <p:nvPr>
            <p:ph type="title"/>
          </p:nvPr>
        </p:nvSpPr>
        <p:spPr/>
        <p:txBody>
          <a:bodyPr/>
          <a:lstStyle/>
          <a:p>
            <a:r>
              <a:rPr lang="en-US" dirty="0"/>
              <a:t>F</a:t>
            </a:r>
            <a:r>
              <a:rPr lang="en-US"/>
              <a:t>_text2Vec</a:t>
            </a:r>
            <a:endParaRPr lang="en-US" dirty="0"/>
          </a:p>
        </p:txBody>
      </p:sp>
      <p:sp>
        <p:nvSpPr>
          <p:cNvPr id="4" name="Slide Number Placeholder 3">
            <a:extLst>
              <a:ext uri="{FF2B5EF4-FFF2-40B4-BE49-F238E27FC236}">
                <a16:creationId xmlns:a16="http://schemas.microsoft.com/office/drawing/2014/main" id="{5E3CDA21-4AD2-1345-81CC-6FC614662063}"/>
              </a:ext>
            </a:extLst>
          </p:cNvPr>
          <p:cNvSpPr>
            <a:spLocks noGrp="1"/>
          </p:cNvSpPr>
          <p:nvPr>
            <p:ph type="sldNum" sz="quarter" idx="12"/>
          </p:nvPr>
        </p:nvSpPr>
        <p:spPr/>
        <p:txBody>
          <a:bodyPr/>
          <a:lstStyle/>
          <a:p>
            <a:fld id="{37290FF7-652B-4475-AEAB-8B1A5D23AE09}" type="slidenum">
              <a:rPr lang="en-US" smtClean="0"/>
              <a:t>10</a:t>
            </a:fld>
            <a:endParaRPr lang="en-US"/>
          </a:p>
        </p:txBody>
      </p:sp>
      <p:sp>
        <p:nvSpPr>
          <p:cNvPr id="5" name="Footer Placeholder 4">
            <a:extLst>
              <a:ext uri="{FF2B5EF4-FFF2-40B4-BE49-F238E27FC236}">
                <a16:creationId xmlns:a16="http://schemas.microsoft.com/office/drawing/2014/main" id="{38B00FCA-C3A7-994E-A86B-D450A6EFA423}"/>
              </a:ext>
            </a:extLst>
          </p:cNvPr>
          <p:cNvSpPr>
            <a:spLocks noGrp="1"/>
          </p:cNvSpPr>
          <p:nvPr>
            <p:ph type="ftr" sz="quarter" idx="3"/>
          </p:nvPr>
        </p:nvSpPr>
        <p:spPr/>
        <p:txBody>
          <a:bodyPr/>
          <a:lstStyle/>
          <a:p>
            <a:r>
              <a:rPr lang="en-US"/>
              <a:t>Kwartler</a:t>
            </a:r>
            <a:endParaRPr lang="en-US" dirty="0"/>
          </a:p>
        </p:txBody>
      </p:sp>
    </p:spTree>
    <p:extLst>
      <p:ext uri="{BB962C8B-B14F-4D97-AF65-F5344CB8AC3E}">
        <p14:creationId xmlns:p14="http://schemas.microsoft.com/office/powerpoint/2010/main" val="2093160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682C8C-C6C4-014A-91A0-79D3AA4CD284}"/>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C29F1203-8663-9341-AB14-D0BA806DD8B0}"/>
              </a:ext>
            </a:extLst>
          </p:cNvPr>
          <p:cNvSpPr>
            <a:spLocks noGrp="1"/>
          </p:cNvSpPr>
          <p:nvPr>
            <p:ph type="title"/>
          </p:nvPr>
        </p:nvSpPr>
        <p:spPr/>
        <p:txBody>
          <a:bodyPr/>
          <a:lstStyle/>
          <a:p>
            <a:r>
              <a:rPr lang="en-US" dirty="0"/>
              <a:t>Word2Vec uses Deep Neural Networks</a:t>
            </a:r>
          </a:p>
        </p:txBody>
      </p:sp>
      <p:sp>
        <p:nvSpPr>
          <p:cNvPr id="4" name="Slide Number Placeholder 3">
            <a:extLst>
              <a:ext uri="{FF2B5EF4-FFF2-40B4-BE49-F238E27FC236}">
                <a16:creationId xmlns:a16="http://schemas.microsoft.com/office/drawing/2014/main" id="{E73B942A-2B4E-F342-BA2C-958DA17581AE}"/>
              </a:ext>
            </a:extLst>
          </p:cNvPr>
          <p:cNvSpPr>
            <a:spLocks noGrp="1"/>
          </p:cNvSpPr>
          <p:nvPr>
            <p:ph type="sldNum" sz="quarter" idx="12"/>
          </p:nvPr>
        </p:nvSpPr>
        <p:spPr/>
        <p:txBody>
          <a:bodyPr/>
          <a:lstStyle/>
          <a:p>
            <a:fld id="{37290FF7-652B-4475-AEAB-8B1A5D23AE09}" type="slidenum">
              <a:rPr lang="en-US" smtClean="0"/>
              <a:t>11</a:t>
            </a:fld>
            <a:endParaRPr lang="en-US"/>
          </a:p>
        </p:txBody>
      </p:sp>
      <p:sp>
        <p:nvSpPr>
          <p:cNvPr id="5" name="Footer Placeholder 4">
            <a:extLst>
              <a:ext uri="{FF2B5EF4-FFF2-40B4-BE49-F238E27FC236}">
                <a16:creationId xmlns:a16="http://schemas.microsoft.com/office/drawing/2014/main" id="{BD7E4050-AAEB-D140-8FE9-F32499D5A53E}"/>
              </a:ext>
            </a:extLst>
          </p:cNvPr>
          <p:cNvSpPr>
            <a:spLocks noGrp="1"/>
          </p:cNvSpPr>
          <p:nvPr>
            <p:ph type="ftr" sz="quarter" idx="3"/>
          </p:nvPr>
        </p:nvSpPr>
        <p:spPr/>
        <p:txBody>
          <a:bodyPr/>
          <a:lstStyle/>
          <a:p>
            <a:r>
              <a:rPr lang="en-US"/>
              <a:t>Kwartler</a:t>
            </a:r>
            <a:endParaRPr lang="en-US" dirty="0"/>
          </a:p>
        </p:txBody>
      </p:sp>
      <p:sp>
        <p:nvSpPr>
          <p:cNvPr id="6" name="Rectangle 5">
            <a:extLst>
              <a:ext uri="{FF2B5EF4-FFF2-40B4-BE49-F238E27FC236}">
                <a16:creationId xmlns:a16="http://schemas.microsoft.com/office/drawing/2014/main" id="{F72D95A7-8408-034A-9051-0CE66D18CA18}"/>
              </a:ext>
            </a:extLst>
          </p:cNvPr>
          <p:cNvSpPr/>
          <p:nvPr/>
        </p:nvSpPr>
        <p:spPr>
          <a:xfrm>
            <a:off x="1821153" y="2973895"/>
            <a:ext cx="5501693" cy="682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covered in class </a:t>
            </a:r>
            <a:r>
              <a:rPr lang="en-US" dirty="0" err="1"/>
              <a:t>bc</a:t>
            </a:r>
            <a:r>
              <a:rPr lang="en-US" dirty="0"/>
              <a:t> its conceptually the same but weights are gathered in a different method</a:t>
            </a:r>
          </a:p>
        </p:txBody>
      </p:sp>
      <p:sp>
        <p:nvSpPr>
          <p:cNvPr id="7" name="TextBox 6">
            <a:extLst>
              <a:ext uri="{FF2B5EF4-FFF2-40B4-BE49-F238E27FC236}">
                <a16:creationId xmlns:a16="http://schemas.microsoft.com/office/drawing/2014/main" id="{6DA8B2E0-688E-CB49-8F54-2CDBE4CB547B}"/>
              </a:ext>
            </a:extLst>
          </p:cNvPr>
          <p:cNvSpPr txBox="1"/>
          <p:nvPr/>
        </p:nvSpPr>
        <p:spPr>
          <a:xfrm>
            <a:off x="628650" y="4683248"/>
            <a:ext cx="7496860" cy="646331"/>
          </a:xfrm>
          <a:prstGeom prst="rect">
            <a:avLst/>
          </a:prstGeom>
          <a:noFill/>
        </p:spPr>
        <p:txBody>
          <a:bodyPr wrap="none" rtlCol="0">
            <a:spAutoFit/>
          </a:bodyPr>
          <a:lstStyle/>
          <a:p>
            <a:r>
              <a:rPr lang="en-US" dirty="0">
                <a:hlinkClick r:id="rId2"/>
              </a:rPr>
              <a:t>https://cran.r-project.org/web/packages/word2vec/word2vec.pdf</a:t>
            </a:r>
            <a:endParaRPr lang="en-US" dirty="0"/>
          </a:p>
          <a:p>
            <a:r>
              <a:rPr lang="en-US" dirty="0">
                <a:hlinkClick r:id="rId3"/>
              </a:rPr>
              <a:t>https://blogs.rstudio.com/ai/posts/2017-12-22-word-embeddings-with-keras/</a:t>
            </a:r>
            <a:endParaRPr lang="en-US" dirty="0"/>
          </a:p>
        </p:txBody>
      </p:sp>
    </p:spTree>
    <p:extLst>
      <p:ext uri="{BB962C8B-B14F-4D97-AF65-F5344CB8AC3E}">
        <p14:creationId xmlns:p14="http://schemas.microsoft.com/office/powerpoint/2010/main" val="2132542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096CEA-ADE2-FB40-8FAB-2A87C6B14E6A}"/>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E17AB107-38DD-EA45-8C5E-3762D33C2615}"/>
              </a:ext>
            </a:extLst>
          </p:cNvPr>
          <p:cNvSpPr>
            <a:spLocks noGrp="1"/>
          </p:cNvSpPr>
          <p:nvPr>
            <p:ph type="title"/>
          </p:nvPr>
        </p:nvSpPr>
        <p:spPr/>
        <p:txBody>
          <a:bodyPr/>
          <a:lstStyle/>
          <a:p>
            <a:r>
              <a:rPr lang="en-US" dirty="0"/>
              <a:t>DNN, Synapse Stimulation</a:t>
            </a:r>
          </a:p>
        </p:txBody>
      </p:sp>
      <p:sp>
        <p:nvSpPr>
          <p:cNvPr id="4" name="Slide Number Placeholder 3">
            <a:extLst>
              <a:ext uri="{FF2B5EF4-FFF2-40B4-BE49-F238E27FC236}">
                <a16:creationId xmlns:a16="http://schemas.microsoft.com/office/drawing/2014/main" id="{E48C789D-DE61-364E-8BD7-68119090D7BD}"/>
              </a:ext>
            </a:extLst>
          </p:cNvPr>
          <p:cNvSpPr>
            <a:spLocks noGrp="1"/>
          </p:cNvSpPr>
          <p:nvPr>
            <p:ph type="sldNum" sz="quarter" idx="12"/>
          </p:nvPr>
        </p:nvSpPr>
        <p:spPr/>
        <p:txBody>
          <a:bodyPr/>
          <a:lstStyle/>
          <a:p>
            <a:fld id="{37290FF7-652B-4475-AEAB-8B1A5D23AE09}" type="slidenum">
              <a:rPr lang="en-US" smtClean="0"/>
              <a:t>12</a:t>
            </a:fld>
            <a:endParaRPr lang="en-US"/>
          </a:p>
        </p:txBody>
      </p:sp>
      <p:sp>
        <p:nvSpPr>
          <p:cNvPr id="5" name="Footer Placeholder 4">
            <a:extLst>
              <a:ext uri="{FF2B5EF4-FFF2-40B4-BE49-F238E27FC236}">
                <a16:creationId xmlns:a16="http://schemas.microsoft.com/office/drawing/2014/main" id="{1E894F1A-446C-F44A-B35B-6AD28374810E}"/>
              </a:ext>
            </a:extLst>
          </p:cNvPr>
          <p:cNvSpPr>
            <a:spLocks noGrp="1"/>
          </p:cNvSpPr>
          <p:nvPr>
            <p:ph type="ftr" sz="quarter" idx="3"/>
          </p:nvPr>
        </p:nvSpPr>
        <p:spPr/>
        <p:txBody>
          <a:bodyPr/>
          <a:lstStyle/>
          <a:p>
            <a:r>
              <a:rPr lang="en-US"/>
              <a:t>Kwartler</a:t>
            </a:r>
            <a:endParaRPr lang="en-US" dirty="0"/>
          </a:p>
        </p:txBody>
      </p:sp>
      <p:sp>
        <p:nvSpPr>
          <p:cNvPr id="6" name="TextBox 5">
            <a:extLst>
              <a:ext uri="{FF2B5EF4-FFF2-40B4-BE49-F238E27FC236}">
                <a16:creationId xmlns:a16="http://schemas.microsoft.com/office/drawing/2014/main" id="{F7C97382-EB5F-A14F-8C50-769025275162}"/>
              </a:ext>
            </a:extLst>
          </p:cNvPr>
          <p:cNvSpPr txBox="1"/>
          <p:nvPr/>
        </p:nvSpPr>
        <p:spPr>
          <a:xfrm>
            <a:off x="689238" y="2655956"/>
            <a:ext cx="811441" cy="253916"/>
          </a:xfrm>
          <a:prstGeom prst="rect">
            <a:avLst/>
          </a:prstGeom>
          <a:noFill/>
        </p:spPr>
        <p:txBody>
          <a:bodyPr wrap="none" rtlCol="0">
            <a:spAutoFit/>
          </a:bodyPr>
          <a:lstStyle/>
          <a:p>
            <a:r>
              <a:rPr lang="en-US" sz="1050" dirty="0"/>
              <a:t>Stimulation</a:t>
            </a:r>
          </a:p>
        </p:txBody>
      </p:sp>
      <p:grpSp>
        <p:nvGrpSpPr>
          <p:cNvPr id="7" name="Group 6">
            <a:extLst>
              <a:ext uri="{FF2B5EF4-FFF2-40B4-BE49-F238E27FC236}">
                <a16:creationId xmlns:a16="http://schemas.microsoft.com/office/drawing/2014/main" id="{14191311-8F4D-A449-B3E9-96C907381AA0}"/>
              </a:ext>
            </a:extLst>
          </p:cNvPr>
          <p:cNvGrpSpPr/>
          <p:nvPr/>
        </p:nvGrpSpPr>
        <p:grpSpPr>
          <a:xfrm>
            <a:off x="1492584" y="1885951"/>
            <a:ext cx="5071271" cy="2743508"/>
            <a:chOff x="1996175" y="1973013"/>
            <a:chExt cx="6761695" cy="3658011"/>
          </a:xfrm>
        </p:grpSpPr>
        <p:sp>
          <p:nvSpPr>
            <p:cNvPr id="8" name="Lightning Bolt 7">
              <a:extLst>
                <a:ext uri="{FF2B5EF4-FFF2-40B4-BE49-F238E27FC236}">
                  <a16:creationId xmlns:a16="http://schemas.microsoft.com/office/drawing/2014/main" id="{BD2D4856-1665-8144-AF2D-75C1F791FC11}"/>
                </a:ext>
              </a:extLst>
            </p:cNvPr>
            <p:cNvSpPr/>
            <p:nvPr/>
          </p:nvSpPr>
          <p:spPr>
            <a:xfrm rot="20046108">
              <a:off x="2090351" y="2177076"/>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9" name="Freeform: Shape 22">
              <a:extLst>
                <a:ext uri="{FF2B5EF4-FFF2-40B4-BE49-F238E27FC236}">
                  <a16:creationId xmlns:a16="http://schemas.microsoft.com/office/drawing/2014/main" id="{274B8CD1-65C5-474A-9E81-39069BE6C06B}"/>
                </a:ext>
              </a:extLst>
            </p:cNvPr>
            <p:cNvSpPr/>
            <p:nvPr/>
          </p:nvSpPr>
          <p:spPr>
            <a:xfrm rot="735656">
              <a:off x="2611987" y="2653791"/>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0" name="Freeform: Shape 23">
              <a:extLst>
                <a:ext uri="{FF2B5EF4-FFF2-40B4-BE49-F238E27FC236}">
                  <a16:creationId xmlns:a16="http://schemas.microsoft.com/office/drawing/2014/main" id="{74A22E50-DD01-DC40-8399-8671CD3B61F1}"/>
                </a:ext>
              </a:extLst>
            </p:cNvPr>
            <p:cNvSpPr/>
            <p:nvPr/>
          </p:nvSpPr>
          <p:spPr>
            <a:xfrm rot="19716989">
              <a:off x="2738001" y="4639168"/>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1" name="Freeform: Shape 24">
              <a:extLst>
                <a:ext uri="{FF2B5EF4-FFF2-40B4-BE49-F238E27FC236}">
                  <a16:creationId xmlns:a16="http://schemas.microsoft.com/office/drawing/2014/main" id="{0B2A11DD-8016-1047-A332-6F96A01E675F}"/>
                </a:ext>
              </a:extLst>
            </p:cNvPr>
            <p:cNvSpPr/>
            <p:nvPr/>
          </p:nvSpPr>
          <p:spPr>
            <a:xfrm>
              <a:off x="5638727" y="3549057"/>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2" name="Lightning Bolt 11">
              <a:extLst>
                <a:ext uri="{FF2B5EF4-FFF2-40B4-BE49-F238E27FC236}">
                  <a16:creationId xmlns:a16="http://schemas.microsoft.com/office/drawing/2014/main" id="{551338AA-0F5F-D643-A36F-6881E28028C2}"/>
                </a:ext>
              </a:extLst>
            </p:cNvPr>
            <p:cNvSpPr/>
            <p:nvPr/>
          </p:nvSpPr>
          <p:spPr>
            <a:xfrm>
              <a:off x="2489906" y="1973013"/>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3" name="Lightning Bolt 12">
              <a:extLst>
                <a:ext uri="{FF2B5EF4-FFF2-40B4-BE49-F238E27FC236}">
                  <a16:creationId xmlns:a16="http://schemas.microsoft.com/office/drawing/2014/main" id="{710B43B4-897B-5745-B1B1-631B18101962}"/>
                </a:ext>
              </a:extLst>
            </p:cNvPr>
            <p:cNvSpPr/>
            <p:nvPr/>
          </p:nvSpPr>
          <p:spPr>
            <a:xfrm rot="18051920">
              <a:off x="2045650" y="2611124"/>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4" name="Lightning Bolt 13">
              <a:extLst>
                <a:ext uri="{FF2B5EF4-FFF2-40B4-BE49-F238E27FC236}">
                  <a16:creationId xmlns:a16="http://schemas.microsoft.com/office/drawing/2014/main" id="{FEA3155C-D9B2-4944-92B9-8B132B8A4D67}"/>
                </a:ext>
              </a:extLst>
            </p:cNvPr>
            <p:cNvSpPr/>
            <p:nvPr/>
          </p:nvSpPr>
          <p:spPr>
            <a:xfrm rot="16372239">
              <a:off x="2195301" y="2973428"/>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grpSp>
      <p:sp>
        <p:nvSpPr>
          <p:cNvPr id="15" name="Rectangle 14">
            <a:extLst>
              <a:ext uri="{FF2B5EF4-FFF2-40B4-BE49-F238E27FC236}">
                <a16:creationId xmlns:a16="http://schemas.microsoft.com/office/drawing/2014/main" id="{F3E3DF3F-16D5-3949-8DC5-717AF03CF56C}"/>
              </a:ext>
            </a:extLst>
          </p:cNvPr>
          <p:cNvSpPr/>
          <p:nvPr/>
        </p:nvSpPr>
        <p:spPr>
          <a:xfrm>
            <a:off x="180473" y="5184170"/>
            <a:ext cx="8511836" cy="234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500" dirty="0">
                <a:solidFill>
                  <a:schemeClr val="bg1"/>
                </a:solidFill>
              </a:rPr>
              <a:t>A stimulus is applied to a synapse</a:t>
            </a:r>
          </a:p>
        </p:txBody>
      </p:sp>
    </p:spTree>
    <p:extLst>
      <p:ext uri="{BB962C8B-B14F-4D97-AF65-F5344CB8AC3E}">
        <p14:creationId xmlns:p14="http://schemas.microsoft.com/office/powerpoint/2010/main" val="70778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DF722A-DEB6-D94F-A18B-A806151E9D3A}"/>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BD3F9013-9D6A-8C4F-804F-F9D071E51B34}"/>
              </a:ext>
            </a:extLst>
          </p:cNvPr>
          <p:cNvSpPr>
            <a:spLocks noGrp="1"/>
          </p:cNvSpPr>
          <p:nvPr>
            <p:ph type="title"/>
          </p:nvPr>
        </p:nvSpPr>
        <p:spPr/>
        <p:txBody>
          <a:bodyPr/>
          <a:lstStyle/>
          <a:p>
            <a:r>
              <a:rPr lang="en-US" dirty="0"/>
              <a:t>Synapse Activation</a:t>
            </a:r>
          </a:p>
        </p:txBody>
      </p:sp>
      <p:sp>
        <p:nvSpPr>
          <p:cNvPr id="4" name="Slide Number Placeholder 3">
            <a:extLst>
              <a:ext uri="{FF2B5EF4-FFF2-40B4-BE49-F238E27FC236}">
                <a16:creationId xmlns:a16="http://schemas.microsoft.com/office/drawing/2014/main" id="{9D44D9FB-29B5-7F43-B6A5-B7EDF8DB6DDC}"/>
              </a:ext>
            </a:extLst>
          </p:cNvPr>
          <p:cNvSpPr>
            <a:spLocks noGrp="1"/>
          </p:cNvSpPr>
          <p:nvPr>
            <p:ph type="sldNum" sz="quarter" idx="12"/>
          </p:nvPr>
        </p:nvSpPr>
        <p:spPr/>
        <p:txBody>
          <a:bodyPr/>
          <a:lstStyle/>
          <a:p>
            <a:fld id="{37290FF7-652B-4475-AEAB-8B1A5D23AE09}" type="slidenum">
              <a:rPr lang="en-US" smtClean="0"/>
              <a:t>13</a:t>
            </a:fld>
            <a:endParaRPr lang="en-US"/>
          </a:p>
        </p:txBody>
      </p:sp>
      <p:sp>
        <p:nvSpPr>
          <p:cNvPr id="5" name="Footer Placeholder 4">
            <a:extLst>
              <a:ext uri="{FF2B5EF4-FFF2-40B4-BE49-F238E27FC236}">
                <a16:creationId xmlns:a16="http://schemas.microsoft.com/office/drawing/2014/main" id="{7D8BFF72-16B6-384E-A798-FEFA8B72FC87}"/>
              </a:ext>
            </a:extLst>
          </p:cNvPr>
          <p:cNvSpPr>
            <a:spLocks noGrp="1"/>
          </p:cNvSpPr>
          <p:nvPr>
            <p:ph type="ftr" sz="quarter" idx="3"/>
          </p:nvPr>
        </p:nvSpPr>
        <p:spPr/>
        <p:txBody>
          <a:bodyPr/>
          <a:lstStyle/>
          <a:p>
            <a:r>
              <a:rPr lang="en-US"/>
              <a:t>Kwartler</a:t>
            </a:r>
            <a:endParaRPr lang="en-US" dirty="0"/>
          </a:p>
        </p:txBody>
      </p:sp>
      <p:sp>
        <p:nvSpPr>
          <p:cNvPr id="6" name="TextBox 5">
            <a:extLst>
              <a:ext uri="{FF2B5EF4-FFF2-40B4-BE49-F238E27FC236}">
                <a16:creationId xmlns:a16="http://schemas.microsoft.com/office/drawing/2014/main" id="{F7A69AB7-3EB5-8F43-8FB5-44D0667CB202}"/>
              </a:ext>
            </a:extLst>
          </p:cNvPr>
          <p:cNvSpPr txBox="1"/>
          <p:nvPr/>
        </p:nvSpPr>
        <p:spPr>
          <a:xfrm>
            <a:off x="4346108" y="2745754"/>
            <a:ext cx="737702" cy="253916"/>
          </a:xfrm>
          <a:prstGeom prst="rect">
            <a:avLst/>
          </a:prstGeom>
          <a:noFill/>
        </p:spPr>
        <p:txBody>
          <a:bodyPr wrap="none" rtlCol="0">
            <a:spAutoFit/>
          </a:bodyPr>
          <a:lstStyle/>
          <a:p>
            <a:r>
              <a:rPr lang="en-US" sz="1050" dirty="0"/>
              <a:t>Activation</a:t>
            </a:r>
          </a:p>
        </p:txBody>
      </p:sp>
      <p:grpSp>
        <p:nvGrpSpPr>
          <p:cNvPr id="7" name="Group 6">
            <a:extLst>
              <a:ext uri="{FF2B5EF4-FFF2-40B4-BE49-F238E27FC236}">
                <a16:creationId xmlns:a16="http://schemas.microsoft.com/office/drawing/2014/main" id="{93758518-DF05-FA4C-A551-DC254525CCA9}"/>
              </a:ext>
            </a:extLst>
          </p:cNvPr>
          <p:cNvGrpSpPr/>
          <p:nvPr/>
        </p:nvGrpSpPr>
        <p:grpSpPr>
          <a:xfrm>
            <a:off x="1492584" y="1885951"/>
            <a:ext cx="5071271" cy="2743508"/>
            <a:chOff x="1996175" y="1973013"/>
            <a:chExt cx="6761695" cy="3658011"/>
          </a:xfrm>
        </p:grpSpPr>
        <p:sp>
          <p:nvSpPr>
            <p:cNvPr id="8" name="Lightning Bolt 7">
              <a:extLst>
                <a:ext uri="{FF2B5EF4-FFF2-40B4-BE49-F238E27FC236}">
                  <a16:creationId xmlns:a16="http://schemas.microsoft.com/office/drawing/2014/main" id="{7E732EE1-78C2-AD44-BC87-862736CE2499}"/>
                </a:ext>
              </a:extLst>
            </p:cNvPr>
            <p:cNvSpPr/>
            <p:nvPr/>
          </p:nvSpPr>
          <p:spPr>
            <a:xfrm rot="20046108">
              <a:off x="2090351" y="2177076"/>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9" name="Freeform: Shape 22">
              <a:extLst>
                <a:ext uri="{FF2B5EF4-FFF2-40B4-BE49-F238E27FC236}">
                  <a16:creationId xmlns:a16="http://schemas.microsoft.com/office/drawing/2014/main" id="{1A72291C-1D14-574A-8A57-906D0E2428C7}"/>
                </a:ext>
              </a:extLst>
            </p:cNvPr>
            <p:cNvSpPr/>
            <p:nvPr/>
          </p:nvSpPr>
          <p:spPr>
            <a:xfrm rot="735656">
              <a:off x="2611987" y="2653791"/>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0" name="Freeform: Shape 23">
              <a:extLst>
                <a:ext uri="{FF2B5EF4-FFF2-40B4-BE49-F238E27FC236}">
                  <a16:creationId xmlns:a16="http://schemas.microsoft.com/office/drawing/2014/main" id="{E8956F67-4D35-B244-BB4F-07E48887C780}"/>
                </a:ext>
              </a:extLst>
            </p:cNvPr>
            <p:cNvSpPr/>
            <p:nvPr/>
          </p:nvSpPr>
          <p:spPr>
            <a:xfrm rot="19716989">
              <a:off x="2738001" y="4639168"/>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1" name="Freeform: Shape 24">
              <a:extLst>
                <a:ext uri="{FF2B5EF4-FFF2-40B4-BE49-F238E27FC236}">
                  <a16:creationId xmlns:a16="http://schemas.microsoft.com/office/drawing/2014/main" id="{871AD928-BC5C-4245-B83B-EE4A0EC2606B}"/>
                </a:ext>
              </a:extLst>
            </p:cNvPr>
            <p:cNvSpPr/>
            <p:nvPr/>
          </p:nvSpPr>
          <p:spPr>
            <a:xfrm>
              <a:off x="5638727" y="3549057"/>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2" name="Lightning Bolt 11">
              <a:extLst>
                <a:ext uri="{FF2B5EF4-FFF2-40B4-BE49-F238E27FC236}">
                  <a16:creationId xmlns:a16="http://schemas.microsoft.com/office/drawing/2014/main" id="{B5433EDB-9EB2-E343-B114-EA469F21A7FD}"/>
                </a:ext>
              </a:extLst>
            </p:cNvPr>
            <p:cNvSpPr/>
            <p:nvPr/>
          </p:nvSpPr>
          <p:spPr>
            <a:xfrm>
              <a:off x="2489906" y="1973013"/>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3" name="Lightning Bolt 12">
              <a:extLst>
                <a:ext uri="{FF2B5EF4-FFF2-40B4-BE49-F238E27FC236}">
                  <a16:creationId xmlns:a16="http://schemas.microsoft.com/office/drawing/2014/main" id="{2C417203-7C73-4942-9385-AC0F00A57223}"/>
                </a:ext>
              </a:extLst>
            </p:cNvPr>
            <p:cNvSpPr/>
            <p:nvPr/>
          </p:nvSpPr>
          <p:spPr>
            <a:xfrm rot="18051920">
              <a:off x="2045650" y="2611124"/>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4" name="Lightning Bolt 13">
              <a:extLst>
                <a:ext uri="{FF2B5EF4-FFF2-40B4-BE49-F238E27FC236}">
                  <a16:creationId xmlns:a16="http://schemas.microsoft.com/office/drawing/2014/main" id="{DD5DCEE4-51E8-3349-96D7-3091399A6FBC}"/>
                </a:ext>
              </a:extLst>
            </p:cNvPr>
            <p:cNvSpPr/>
            <p:nvPr/>
          </p:nvSpPr>
          <p:spPr>
            <a:xfrm rot="16372239">
              <a:off x="2195301" y="2973428"/>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grpSp>
      <p:sp>
        <p:nvSpPr>
          <p:cNvPr id="15" name="Rectangle 14">
            <a:extLst>
              <a:ext uri="{FF2B5EF4-FFF2-40B4-BE49-F238E27FC236}">
                <a16:creationId xmlns:a16="http://schemas.microsoft.com/office/drawing/2014/main" id="{6917F74C-A31B-3F42-B6E3-2B18A73326A4}"/>
              </a:ext>
            </a:extLst>
          </p:cNvPr>
          <p:cNvSpPr/>
          <p:nvPr/>
        </p:nvSpPr>
        <p:spPr>
          <a:xfrm>
            <a:off x="180473" y="5184170"/>
            <a:ext cx="8511836" cy="234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500" dirty="0">
                <a:solidFill>
                  <a:schemeClr val="bg1"/>
                </a:solidFill>
              </a:rPr>
              <a:t>If the stimulus is strong enough, the synapse is “activated” &amp; fires to the next synapse.</a:t>
            </a:r>
          </a:p>
        </p:txBody>
      </p:sp>
      <p:sp>
        <p:nvSpPr>
          <p:cNvPr id="16" name="Lightning Bolt 15">
            <a:extLst>
              <a:ext uri="{FF2B5EF4-FFF2-40B4-BE49-F238E27FC236}">
                <a16:creationId xmlns:a16="http://schemas.microsoft.com/office/drawing/2014/main" id="{12D794A5-C37C-DD4E-A7BA-9E9340431B09}"/>
              </a:ext>
            </a:extLst>
          </p:cNvPr>
          <p:cNvSpPr/>
          <p:nvPr/>
        </p:nvSpPr>
        <p:spPr>
          <a:xfrm rot="20050982">
            <a:off x="4064002" y="2940344"/>
            <a:ext cx="350666" cy="424880"/>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Tree>
    <p:extLst>
      <p:ext uri="{BB962C8B-B14F-4D97-AF65-F5344CB8AC3E}">
        <p14:creationId xmlns:p14="http://schemas.microsoft.com/office/powerpoint/2010/main" val="801665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192907-0AB4-2F4F-8EF6-D9767804E175}"/>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C5126A77-0F62-E44A-8327-1CDF5A44E45E}"/>
              </a:ext>
            </a:extLst>
          </p:cNvPr>
          <p:cNvSpPr>
            <a:spLocks noGrp="1"/>
          </p:cNvSpPr>
          <p:nvPr>
            <p:ph type="title"/>
          </p:nvPr>
        </p:nvSpPr>
        <p:spPr/>
        <p:txBody>
          <a:bodyPr/>
          <a:lstStyle/>
          <a:p>
            <a:r>
              <a:rPr lang="en-US" dirty="0"/>
              <a:t>Carbon (brains) Vs Silicon (computers)</a:t>
            </a:r>
          </a:p>
        </p:txBody>
      </p:sp>
      <p:sp>
        <p:nvSpPr>
          <p:cNvPr id="4" name="Slide Number Placeholder 3">
            <a:extLst>
              <a:ext uri="{FF2B5EF4-FFF2-40B4-BE49-F238E27FC236}">
                <a16:creationId xmlns:a16="http://schemas.microsoft.com/office/drawing/2014/main" id="{29FF6067-AB14-2D43-A8F3-FD28CF750390}"/>
              </a:ext>
            </a:extLst>
          </p:cNvPr>
          <p:cNvSpPr>
            <a:spLocks noGrp="1"/>
          </p:cNvSpPr>
          <p:nvPr>
            <p:ph type="sldNum" sz="quarter" idx="12"/>
          </p:nvPr>
        </p:nvSpPr>
        <p:spPr/>
        <p:txBody>
          <a:bodyPr/>
          <a:lstStyle/>
          <a:p>
            <a:fld id="{37290FF7-652B-4475-AEAB-8B1A5D23AE09}" type="slidenum">
              <a:rPr lang="en-US" smtClean="0"/>
              <a:t>14</a:t>
            </a:fld>
            <a:endParaRPr lang="en-US"/>
          </a:p>
        </p:txBody>
      </p:sp>
      <p:sp>
        <p:nvSpPr>
          <p:cNvPr id="5" name="Footer Placeholder 4">
            <a:extLst>
              <a:ext uri="{FF2B5EF4-FFF2-40B4-BE49-F238E27FC236}">
                <a16:creationId xmlns:a16="http://schemas.microsoft.com/office/drawing/2014/main" id="{0FB4923D-AB38-C348-B2EB-9C7F5479A73B}"/>
              </a:ext>
            </a:extLst>
          </p:cNvPr>
          <p:cNvSpPr>
            <a:spLocks noGrp="1"/>
          </p:cNvSpPr>
          <p:nvPr>
            <p:ph type="ftr" sz="quarter" idx="3"/>
          </p:nvPr>
        </p:nvSpPr>
        <p:spPr/>
        <p:txBody>
          <a:bodyPr/>
          <a:lstStyle/>
          <a:p>
            <a:r>
              <a:rPr lang="en-US"/>
              <a:t>Kwartler</a:t>
            </a:r>
            <a:endParaRPr lang="en-US" dirty="0"/>
          </a:p>
        </p:txBody>
      </p:sp>
      <p:sp>
        <p:nvSpPr>
          <p:cNvPr id="6" name="Rectangle 5">
            <a:extLst>
              <a:ext uri="{FF2B5EF4-FFF2-40B4-BE49-F238E27FC236}">
                <a16:creationId xmlns:a16="http://schemas.microsoft.com/office/drawing/2014/main" id="{8A3D89A7-81A5-2D45-BE16-72879B3B09BF}"/>
              </a:ext>
            </a:extLst>
          </p:cNvPr>
          <p:cNvSpPr/>
          <p:nvPr/>
        </p:nvSpPr>
        <p:spPr>
          <a:xfrm>
            <a:off x="177062" y="5211735"/>
            <a:ext cx="8511836" cy="234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chemeClr val="bg1"/>
                </a:solidFill>
              </a:rPr>
              <a:t>Deep learning is mimicking the architecture of the brain with pre-defined activations.</a:t>
            </a:r>
          </a:p>
        </p:txBody>
      </p:sp>
      <p:grpSp>
        <p:nvGrpSpPr>
          <p:cNvPr id="7" name="Group 6">
            <a:extLst>
              <a:ext uri="{FF2B5EF4-FFF2-40B4-BE49-F238E27FC236}">
                <a16:creationId xmlns:a16="http://schemas.microsoft.com/office/drawing/2014/main" id="{62811D34-C3D7-5147-B898-562F64106956}"/>
              </a:ext>
            </a:extLst>
          </p:cNvPr>
          <p:cNvGrpSpPr>
            <a:grpSpLocks noChangeAspect="1"/>
          </p:cNvGrpSpPr>
          <p:nvPr/>
        </p:nvGrpSpPr>
        <p:grpSpPr>
          <a:xfrm>
            <a:off x="177063" y="2368961"/>
            <a:ext cx="3803453" cy="2057631"/>
            <a:chOff x="1990111" y="1371601"/>
            <a:chExt cx="6761695" cy="3658011"/>
          </a:xfrm>
        </p:grpSpPr>
        <p:sp>
          <p:nvSpPr>
            <p:cNvPr id="8" name="TextBox 7">
              <a:extLst>
                <a:ext uri="{FF2B5EF4-FFF2-40B4-BE49-F238E27FC236}">
                  <a16:creationId xmlns:a16="http://schemas.microsoft.com/office/drawing/2014/main" id="{23F26D2E-6A6D-5949-A36C-A3FC7625C180}"/>
                </a:ext>
              </a:extLst>
            </p:cNvPr>
            <p:cNvSpPr txBox="1"/>
            <p:nvPr/>
          </p:nvSpPr>
          <p:spPr>
            <a:xfrm>
              <a:off x="5794812" y="2518005"/>
              <a:ext cx="1311470" cy="451406"/>
            </a:xfrm>
            <a:prstGeom prst="rect">
              <a:avLst/>
            </a:prstGeom>
            <a:noFill/>
          </p:spPr>
          <p:txBody>
            <a:bodyPr wrap="none" rtlCol="0">
              <a:spAutoFit/>
            </a:bodyPr>
            <a:lstStyle/>
            <a:p>
              <a:r>
                <a:rPr lang="en-US" sz="1050" dirty="0"/>
                <a:t>Activation</a:t>
              </a:r>
            </a:p>
          </p:txBody>
        </p:sp>
        <p:grpSp>
          <p:nvGrpSpPr>
            <p:cNvPr id="9" name="Group 8">
              <a:extLst>
                <a:ext uri="{FF2B5EF4-FFF2-40B4-BE49-F238E27FC236}">
                  <a16:creationId xmlns:a16="http://schemas.microsoft.com/office/drawing/2014/main" id="{53FAD953-D35C-DD48-BFEB-D641FD454E63}"/>
                </a:ext>
              </a:extLst>
            </p:cNvPr>
            <p:cNvGrpSpPr/>
            <p:nvPr/>
          </p:nvGrpSpPr>
          <p:grpSpPr>
            <a:xfrm>
              <a:off x="1990111" y="1371601"/>
              <a:ext cx="6761695" cy="3658011"/>
              <a:chOff x="1996175" y="1973013"/>
              <a:chExt cx="6761695" cy="3658011"/>
            </a:xfrm>
          </p:grpSpPr>
          <p:sp>
            <p:nvSpPr>
              <p:cNvPr id="11" name="Lightning Bolt 10">
                <a:extLst>
                  <a:ext uri="{FF2B5EF4-FFF2-40B4-BE49-F238E27FC236}">
                    <a16:creationId xmlns:a16="http://schemas.microsoft.com/office/drawing/2014/main" id="{136E835A-14C9-3B4C-825A-0EEAC2313DDB}"/>
                  </a:ext>
                </a:extLst>
              </p:cNvPr>
              <p:cNvSpPr/>
              <p:nvPr/>
            </p:nvSpPr>
            <p:spPr>
              <a:xfrm rot="20046108">
                <a:off x="2090351" y="2177076"/>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2" name="Freeform: Shape 10">
                <a:extLst>
                  <a:ext uri="{FF2B5EF4-FFF2-40B4-BE49-F238E27FC236}">
                    <a16:creationId xmlns:a16="http://schemas.microsoft.com/office/drawing/2014/main" id="{F35E2F26-4F43-B340-889D-C1C58613CA79}"/>
                  </a:ext>
                </a:extLst>
              </p:cNvPr>
              <p:cNvSpPr/>
              <p:nvPr/>
            </p:nvSpPr>
            <p:spPr>
              <a:xfrm rot="735656">
                <a:off x="2611987" y="2653791"/>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3" name="Freeform: Shape 11">
                <a:extLst>
                  <a:ext uri="{FF2B5EF4-FFF2-40B4-BE49-F238E27FC236}">
                    <a16:creationId xmlns:a16="http://schemas.microsoft.com/office/drawing/2014/main" id="{1466768B-ADEA-6743-AC32-8D57D8797853}"/>
                  </a:ext>
                </a:extLst>
              </p:cNvPr>
              <p:cNvSpPr/>
              <p:nvPr/>
            </p:nvSpPr>
            <p:spPr>
              <a:xfrm rot="19716989">
                <a:off x="2738001" y="4639168"/>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4" name="Freeform: Shape 12">
                <a:extLst>
                  <a:ext uri="{FF2B5EF4-FFF2-40B4-BE49-F238E27FC236}">
                    <a16:creationId xmlns:a16="http://schemas.microsoft.com/office/drawing/2014/main" id="{5255CF4B-CE49-E34C-AEAE-B7C648115CD5}"/>
                  </a:ext>
                </a:extLst>
              </p:cNvPr>
              <p:cNvSpPr/>
              <p:nvPr/>
            </p:nvSpPr>
            <p:spPr>
              <a:xfrm>
                <a:off x="5638727" y="3549057"/>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5" name="Lightning Bolt 14">
                <a:extLst>
                  <a:ext uri="{FF2B5EF4-FFF2-40B4-BE49-F238E27FC236}">
                    <a16:creationId xmlns:a16="http://schemas.microsoft.com/office/drawing/2014/main" id="{A244E359-9976-CB47-9203-4572ABF56174}"/>
                  </a:ext>
                </a:extLst>
              </p:cNvPr>
              <p:cNvSpPr/>
              <p:nvPr/>
            </p:nvSpPr>
            <p:spPr>
              <a:xfrm>
                <a:off x="2489906" y="1973013"/>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6" name="Lightning Bolt 15">
                <a:extLst>
                  <a:ext uri="{FF2B5EF4-FFF2-40B4-BE49-F238E27FC236}">
                    <a16:creationId xmlns:a16="http://schemas.microsoft.com/office/drawing/2014/main" id="{65649A4E-E28E-7F4A-8555-3FA8013A5692}"/>
                  </a:ext>
                </a:extLst>
              </p:cNvPr>
              <p:cNvSpPr/>
              <p:nvPr/>
            </p:nvSpPr>
            <p:spPr>
              <a:xfrm rot="18051920">
                <a:off x="2045650" y="2611124"/>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7" name="Lightning Bolt 16">
                <a:extLst>
                  <a:ext uri="{FF2B5EF4-FFF2-40B4-BE49-F238E27FC236}">
                    <a16:creationId xmlns:a16="http://schemas.microsoft.com/office/drawing/2014/main" id="{A994F28F-2920-7C46-8C27-18176DE48601}"/>
                  </a:ext>
                </a:extLst>
              </p:cNvPr>
              <p:cNvSpPr/>
              <p:nvPr/>
            </p:nvSpPr>
            <p:spPr>
              <a:xfrm rot="16372239">
                <a:off x="2195301" y="2973428"/>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grpSp>
        <p:sp>
          <p:nvSpPr>
            <p:cNvPr id="10" name="Lightning Bolt 9">
              <a:extLst>
                <a:ext uri="{FF2B5EF4-FFF2-40B4-BE49-F238E27FC236}">
                  <a16:creationId xmlns:a16="http://schemas.microsoft.com/office/drawing/2014/main" id="{4F34B8C1-F778-1F40-8772-F492E0314D5B}"/>
                </a:ext>
              </a:extLst>
            </p:cNvPr>
            <p:cNvSpPr/>
            <p:nvPr/>
          </p:nvSpPr>
          <p:spPr>
            <a:xfrm rot="20050982">
              <a:off x="5418668" y="2777459"/>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grpSp>
      <p:sp>
        <p:nvSpPr>
          <p:cNvPr id="18" name="TextBox 17">
            <a:extLst>
              <a:ext uri="{FF2B5EF4-FFF2-40B4-BE49-F238E27FC236}">
                <a16:creationId xmlns:a16="http://schemas.microsoft.com/office/drawing/2014/main" id="{509BA4C3-AD7E-6B48-9127-8B3446B74B6F}"/>
              </a:ext>
            </a:extLst>
          </p:cNvPr>
          <p:cNvSpPr txBox="1"/>
          <p:nvPr/>
        </p:nvSpPr>
        <p:spPr>
          <a:xfrm>
            <a:off x="1363338" y="2047072"/>
            <a:ext cx="760401" cy="300082"/>
          </a:xfrm>
          <a:prstGeom prst="rect">
            <a:avLst/>
          </a:prstGeom>
          <a:noFill/>
        </p:spPr>
        <p:txBody>
          <a:bodyPr wrap="none" rtlCol="0">
            <a:spAutoFit/>
          </a:bodyPr>
          <a:lstStyle/>
          <a:p>
            <a:r>
              <a:rPr lang="en-US" sz="1350" dirty="0"/>
              <a:t>Synapse</a:t>
            </a:r>
          </a:p>
        </p:txBody>
      </p:sp>
      <p:sp>
        <p:nvSpPr>
          <p:cNvPr id="19" name="TextBox 18">
            <a:extLst>
              <a:ext uri="{FF2B5EF4-FFF2-40B4-BE49-F238E27FC236}">
                <a16:creationId xmlns:a16="http://schemas.microsoft.com/office/drawing/2014/main" id="{64B86165-48FE-9E44-8B8C-A626BD997035}"/>
              </a:ext>
            </a:extLst>
          </p:cNvPr>
          <p:cNvSpPr txBox="1"/>
          <p:nvPr/>
        </p:nvSpPr>
        <p:spPr>
          <a:xfrm>
            <a:off x="6502844" y="2049442"/>
            <a:ext cx="965329" cy="300082"/>
          </a:xfrm>
          <a:prstGeom prst="rect">
            <a:avLst/>
          </a:prstGeom>
          <a:noFill/>
        </p:spPr>
        <p:txBody>
          <a:bodyPr wrap="none" rtlCol="0">
            <a:spAutoFit/>
          </a:bodyPr>
          <a:lstStyle/>
          <a:p>
            <a:r>
              <a:rPr lang="en-US" sz="1350" dirty="0"/>
              <a:t>Perceptron</a:t>
            </a:r>
          </a:p>
        </p:txBody>
      </p:sp>
      <p:grpSp>
        <p:nvGrpSpPr>
          <p:cNvPr id="20" name="Group 19">
            <a:extLst>
              <a:ext uri="{FF2B5EF4-FFF2-40B4-BE49-F238E27FC236}">
                <a16:creationId xmlns:a16="http://schemas.microsoft.com/office/drawing/2014/main" id="{4BA87337-326C-AF42-B289-4177EEAF3511}"/>
              </a:ext>
            </a:extLst>
          </p:cNvPr>
          <p:cNvGrpSpPr/>
          <p:nvPr/>
        </p:nvGrpSpPr>
        <p:grpSpPr>
          <a:xfrm>
            <a:off x="4753951" y="2468522"/>
            <a:ext cx="3816503" cy="2245177"/>
            <a:chOff x="6338601" y="2148362"/>
            <a:chExt cx="5088670" cy="2993569"/>
          </a:xfrm>
        </p:grpSpPr>
        <p:sp>
          <p:nvSpPr>
            <p:cNvPr id="21" name="Oval 20">
              <a:extLst>
                <a:ext uri="{FF2B5EF4-FFF2-40B4-BE49-F238E27FC236}">
                  <a16:creationId xmlns:a16="http://schemas.microsoft.com/office/drawing/2014/main" id="{8DE8ED5E-1ED6-AC4A-A1F7-E8B8A1A29A77}"/>
                </a:ext>
              </a:extLst>
            </p:cNvPr>
            <p:cNvSpPr/>
            <p:nvPr/>
          </p:nvSpPr>
          <p:spPr>
            <a:xfrm>
              <a:off x="6338601" y="2148362"/>
              <a:ext cx="690160" cy="6901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rPr>
                <a:t>X</a:t>
              </a:r>
              <a:r>
                <a:rPr lang="en-US" sz="1050" baseline="-25000" dirty="0">
                  <a:solidFill>
                    <a:schemeClr val="bg1"/>
                  </a:solidFill>
                </a:rPr>
                <a:t>1</a:t>
              </a:r>
            </a:p>
          </p:txBody>
        </p:sp>
        <p:sp>
          <p:nvSpPr>
            <p:cNvPr id="22" name="Oval 21">
              <a:extLst>
                <a:ext uri="{FF2B5EF4-FFF2-40B4-BE49-F238E27FC236}">
                  <a16:creationId xmlns:a16="http://schemas.microsoft.com/office/drawing/2014/main" id="{2B7535C1-75AF-DB46-92E6-7A0A802BC921}"/>
                </a:ext>
              </a:extLst>
            </p:cNvPr>
            <p:cNvSpPr/>
            <p:nvPr/>
          </p:nvSpPr>
          <p:spPr>
            <a:xfrm>
              <a:off x="8249234" y="2785000"/>
              <a:ext cx="1734404" cy="17344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rPr>
                <a:t>Sum Weights </a:t>
              </a:r>
            </a:p>
            <a:p>
              <a:pPr algn="ctr"/>
              <a:r>
                <a:rPr lang="en-US" sz="1050" dirty="0">
                  <a:solidFill>
                    <a:schemeClr val="bg1"/>
                  </a:solidFill>
                </a:rPr>
                <a:t>&amp; </a:t>
              </a:r>
            </a:p>
            <a:p>
              <a:pPr algn="ctr"/>
              <a:r>
                <a:rPr lang="en-US" sz="1050" dirty="0">
                  <a:solidFill>
                    <a:schemeClr val="bg1"/>
                  </a:solidFill>
                </a:rPr>
                <a:t>Activation Function</a:t>
              </a:r>
            </a:p>
          </p:txBody>
        </p:sp>
        <p:sp>
          <p:nvSpPr>
            <p:cNvPr id="23" name="Oval 22">
              <a:extLst>
                <a:ext uri="{FF2B5EF4-FFF2-40B4-BE49-F238E27FC236}">
                  <a16:creationId xmlns:a16="http://schemas.microsoft.com/office/drawing/2014/main" id="{CC36B016-E158-9641-B490-27103DB3BA11}"/>
                </a:ext>
              </a:extLst>
            </p:cNvPr>
            <p:cNvSpPr/>
            <p:nvPr/>
          </p:nvSpPr>
          <p:spPr>
            <a:xfrm>
              <a:off x="6338601" y="4451771"/>
              <a:ext cx="690160" cy="6901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rPr>
                <a:t>X</a:t>
              </a:r>
              <a:r>
                <a:rPr lang="en-US" sz="1050" baseline="-25000" dirty="0">
                  <a:solidFill>
                    <a:schemeClr val="bg1"/>
                  </a:solidFill>
                </a:rPr>
                <a:t>2</a:t>
              </a:r>
            </a:p>
          </p:txBody>
        </p:sp>
        <p:sp>
          <p:nvSpPr>
            <p:cNvPr id="24" name="TextBox 23">
              <a:extLst>
                <a:ext uri="{FF2B5EF4-FFF2-40B4-BE49-F238E27FC236}">
                  <a16:creationId xmlns:a16="http://schemas.microsoft.com/office/drawing/2014/main" id="{4BA69198-6E71-6D44-924C-BFE77D4C01E1}"/>
                </a:ext>
              </a:extLst>
            </p:cNvPr>
            <p:cNvSpPr txBox="1"/>
            <p:nvPr/>
          </p:nvSpPr>
          <p:spPr>
            <a:xfrm>
              <a:off x="7565393" y="2425014"/>
              <a:ext cx="487741" cy="400109"/>
            </a:xfrm>
            <a:prstGeom prst="rect">
              <a:avLst/>
            </a:prstGeom>
            <a:noFill/>
          </p:spPr>
          <p:txBody>
            <a:bodyPr wrap="none" rtlCol="0">
              <a:spAutoFit/>
            </a:bodyPr>
            <a:lstStyle/>
            <a:p>
              <a:r>
                <a:rPr lang="en-US" sz="1350" dirty="0">
                  <a:solidFill>
                    <a:schemeClr val="bg1"/>
                  </a:solidFill>
                </a:rPr>
                <a:t>w</a:t>
              </a:r>
              <a:r>
                <a:rPr lang="en-US" sz="1350" baseline="-25000" dirty="0">
                  <a:solidFill>
                    <a:schemeClr val="bg1"/>
                  </a:solidFill>
                </a:rPr>
                <a:t>1</a:t>
              </a:r>
            </a:p>
          </p:txBody>
        </p:sp>
        <p:sp>
          <p:nvSpPr>
            <p:cNvPr id="25" name="TextBox 24">
              <a:extLst>
                <a:ext uri="{FF2B5EF4-FFF2-40B4-BE49-F238E27FC236}">
                  <a16:creationId xmlns:a16="http://schemas.microsoft.com/office/drawing/2014/main" id="{E19FA7B5-FBB8-694B-958D-72D1848C30D7}"/>
                </a:ext>
              </a:extLst>
            </p:cNvPr>
            <p:cNvSpPr txBox="1"/>
            <p:nvPr/>
          </p:nvSpPr>
          <p:spPr>
            <a:xfrm>
              <a:off x="7542464" y="4161796"/>
              <a:ext cx="487741" cy="400109"/>
            </a:xfrm>
            <a:prstGeom prst="rect">
              <a:avLst/>
            </a:prstGeom>
            <a:noFill/>
          </p:spPr>
          <p:txBody>
            <a:bodyPr wrap="none" rtlCol="0">
              <a:spAutoFit/>
            </a:bodyPr>
            <a:lstStyle/>
            <a:p>
              <a:r>
                <a:rPr lang="en-US" sz="1350" dirty="0">
                  <a:solidFill>
                    <a:schemeClr val="bg1"/>
                  </a:solidFill>
                </a:rPr>
                <a:t>w</a:t>
              </a:r>
              <a:r>
                <a:rPr lang="en-US" sz="1350" baseline="-25000" dirty="0">
                  <a:solidFill>
                    <a:schemeClr val="bg1"/>
                  </a:solidFill>
                </a:rPr>
                <a:t>2</a:t>
              </a:r>
            </a:p>
          </p:txBody>
        </p:sp>
        <p:sp>
          <p:nvSpPr>
            <p:cNvPr id="26" name="TextBox 25">
              <a:extLst>
                <a:ext uri="{FF2B5EF4-FFF2-40B4-BE49-F238E27FC236}">
                  <a16:creationId xmlns:a16="http://schemas.microsoft.com/office/drawing/2014/main" id="{2CF0AA01-775B-A44F-ACDD-5E815F8CB972}"/>
                </a:ext>
              </a:extLst>
            </p:cNvPr>
            <p:cNvSpPr txBox="1"/>
            <p:nvPr/>
          </p:nvSpPr>
          <p:spPr>
            <a:xfrm>
              <a:off x="11076319" y="3460518"/>
              <a:ext cx="350952" cy="400109"/>
            </a:xfrm>
            <a:prstGeom prst="rect">
              <a:avLst/>
            </a:prstGeom>
            <a:noFill/>
          </p:spPr>
          <p:txBody>
            <a:bodyPr wrap="none" rtlCol="0">
              <a:spAutoFit/>
            </a:bodyPr>
            <a:lstStyle/>
            <a:p>
              <a:r>
                <a:rPr lang="en-US" sz="1350" dirty="0">
                  <a:solidFill>
                    <a:schemeClr val="bg1"/>
                  </a:solidFill>
                </a:rPr>
                <a:t>y</a:t>
              </a:r>
            </a:p>
          </p:txBody>
        </p:sp>
        <p:cxnSp>
          <p:nvCxnSpPr>
            <p:cNvPr id="27" name="Straight Arrow Connector 26">
              <a:extLst>
                <a:ext uri="{FF2B5EF4-FFF2-40B4-BE49-F238E27FC236}">
                  <a16:creationId xmlns:a16="http://schemas.microsoft.com/office/drawing/2014/main" id="{4DA2C07E-94E3-AF45-B402-ED95BEC0D15F}"/>
                </a:ext>
              </a:extLst>
            </p:cNvPr>
            <p:cNvCxnSpPr>
              <a:cxnSpLocks/>
              <a:stCxn id="22" idx="6"/>
              <a:endCxn id="26" idx="1"/>
            </p:cNvCxnSpPr>
            <p:nvPr/>
          </p:nvCxnSpPr>
          <p:spPr>
            <a:xfrm>
              <a:off x="9983638" y="3652203"/>
              <a:ext cx="1092681" cy="8369"/>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356467FD-C67E-4944-A8A3-69A879A49914}"/>
              </a:ext>
            </a:extLst>
          </p:cNvPr>
          <p:cNvCxnSpPr>
            <a:stCxn id="21" idx="6"/>
            <a:endCxn id="22" idx="1"/>
          </p:cNvCxnSpPr>
          <p:nvPr/>
        </p:nvCxnSpPr>
        <p:spPr>
          <a:xfrm>
            <a:off x="5271571" y="2727332"/>
            <a:ext cx="1105853" cy="409167"/>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02EEF05-F6F4-C541-93DA-E421A72F4801}"/>
              </a:ext>
            </a:extLst>
          </p:cNvPr>
          <p:cNvCxnSpPr>
            <a:stCxn id="23" idx="6"/>
            <a:endCxn id="22" idx="3"/>
          </p:cNvCxnSpPr>
          <p:nvPr/>
        </p:nvCxnSpPr>
        <p:spPr>
          <a:xfrm flipV="1">
            <a:off x="5271571" y="4056305"/>
            <a:ext cx="1105853" cy="398584"/>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772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478D53-81C6-3B48-BE4D-A2E9703DE97E}"/>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9868CB64-92DB-7F42-A8DB-C091C03E016C}"/>
              </a:ext>
            </a:extLst>
          </p:cNvPr>
          <p:cNvSpPr>
            <a:spLocks noGrp="1"/>
          </p:cNvSpPr>
          <p:nvPr>
            <p:ph type="title"/>
          </p:nvPr>
        </p:nvSpPr>
        <p:spPr>
          <a:xfrm>
            <a:off x="0" y="122752"/>
            <a:ext cx="9144000" cy="591477"/>
          </a:xfrm>
        </p:spPr>
        <p:txBody>
          <a:bodyPr/>
          <a:lstStyle/>
          <a:p>
            <a:r>
              <a:rPr lang="en-US" sz="2800" dirty="0"/>
              <a:t>There are billions of synapses, and somewhere consciousness emerges.</a:t>
            </a:r>
          </a:p>
        </p:txBody>
      </p:sp>
      <p:sp>
        <p:nvSpPr>
          <p:cNvPr id="4" name="Slide Number Placeholder 3">
            <a:extLst>
              <a:ext uri="{FF2B5EF4-FFF2-40B4-BE49-F238E27FC236}">
                <a16:creationId xmlns:a16="http://schemas.microsoft.com/office/drawing/2014/main" id="{19FD4849-E0FA-B24F-BE7B-D3969FE3FDD7}"/>
              </a:ext>
            </a:extLst>
          </p:cNvPr>
          <p:cNvSpPr>
            <a:spLocks noGrp="1"/>
          </p:cNvSpPr>
          <p:nvPr>
            <p:ph type="sldNum" sz="quarter" idx="12"/>
          </p:nvPr>
        </p:nvSpPr>
        <p:spPr/>
        <p:txBody>
          <a:bodyPr/>
          <a:lstStyle/>
          <a:p>
            <a:fld id="{37290FF7-652B-4475-AEAB-8B1A5D23AE09}" type="slidenum">
              <a:rPr lang="en-US" smtClean="0"/>
              <a:t>15</a:t>
            </a:fld>
            <a:endParaRPr lang="en-US"/>
          </a:p>
        </p:txBody>
      </p:sp>
      <p:sp>
        <p:nvSpPr>
          <p:cNvPr id="5" name="Footer Placeholder 4">
            <a:extLst>
              <a:ext uri="{FF2B5EF4-FFF2-40B4-BE49-F238E27FC236}">
                <a16:creationId xmlns:a16="http://schemas.microsoft.com/office/drawing/2014/main" id="{E46B28B7-BCDD-4C49-BAB0-58C52C4E293B}"/>
              </a:ext>
            </a:extLst>
          </p:cNvPr>
          <p:cNvSpPr>
            <a:spLocks noGrp="1"/>
          </p:cNvSpPr>
          <p:nvPr>
            <p:ph type="ftr" sz="quarter" idx="3"/>
          </p:nvPr>
        </p:nvSpPr>
        <p:spPr/>
        <p:txBody>
          <a:bodyPr/>
          <a:lstStyle/>
          <a:p>
            <a:r>
              <a:rPr lang="en-US"/>
              <a:t>Kwartler</a:t>
            </a:r>
            <a:endParaRPr lang="en-US" dirty="0"/>
          </a:p>
        </p:txBody>
      </p:sp>
      <p:sp>
        <p:nvSpPr>
          <p:cNvPr id="6" name="Rectangle 5">
            <a:extLst>
              <a:ext uri="{FF2B5EF4-FFF2-40B4-BE49-F238E27FC236}">
                <a16:creationId xmlns:a16="http://schemas.microsoft.com/office/drawing/2014/main" id="{9BDD0216-4556-B444-9B63-44511F123905}"/>
              </a:ext>
            </a:extLst>
          </p:cNvPr>
          <p:cNvSpPr/>
          <p:nvPr/>
        </p:nvSpPr>
        <p:spPr>
          <a:xfrm>
            <a:off x="180473" y="5142857"/>
            <a:ext cx="8511836" cy="234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chemeClr val="bg1"/>
                </a:solidFill>
              </a:rPr>
              <a:t>A human brain has billions of networked synapses.  Most DNN implementations are less than 1200 layers.</a:t>
            </a:r>
          </a:p>
        </p:txBody>
      </p:sp>
      <p:pic>
        <p:nvPicPr>
          <p:cNvPr id="7" name="Picture 6">
            <a:extLst>
              <a:ext uri="{FF2B5EF4-FFF2-40B4-BE49-F238E27FC236}">
                <a16:creationId xmlns:a16="http://schemas.microsoft.com/office/drawing/2014/main" id="{C752393E-64DA-884F-9706-EFBFFDDCB925}"/>
              </a:ext>
            </a:extLst>
          </p:cNvPr>
          <p:cNvPicPr>
            <a:picLocks noChangeAspect="1"/>
          </p:cNvPicPr>
          <p:nvPr/>
        </p:nvPicPr>
        <p:blipFill>
          <a:blip r:embed="rId2"/>
          <a:stretch>
            <a:fillRect/>
          </a:stretch>
        </p:blipFill>
        <p:spPr>
          <a:xfrm>
            <a:off x="180473" y="1948652"/>
            <a:ext cx="2873916" cy="2924247"/>
          </a:xfrm>
          <a:prstGeom prst="rect">
            <a:avLst/>
          </a:prstGeom>
        </p:spPr>
      </p:pic>
      <p:sp>
        <p:nvSpPr>
          <p:cNvPr id="8" name="TextBox 7">
            <a:extLst>
              <a:ext uri="{FF2B5EF4-FFF2-40B4-BE49-F238E27FC236}">
                <a16:creationId xmlns:a16="http://schemas.microsoft.com/office/drawing/2014/main" id="{DDDD5ED5-14FE-EE48-98F0-C0FB9260364B}"/>
              </a:ext>
            </a:extLst>
          </p:cNvPr>
          <p:cNvSpPr txBox="1"/>
          <p:nvPr/>
        </p:nvSpPr>
        <p:spPr>
          <a:xfrm>
            <a:off x="5195563" y="5372522"/>
            <a:ext cx="3815468" cy="213585"/>
          </a:xfrm>
          <a:prstGeom prst="rect">
            <a:avLst/>
          </a:prstGeom>
          <a:noFill/>
        </p:spPr>
        <p:txBody>
          <a:bodyPr wrap="none" rtlCol="0">
            <a:spAutoFit/>
          </a:bodyPr>
          <a:lstStyle/>
          <a:p>
            <a:r>
              <a:rPr lang="en-US" sz="788" dirty="0">
                <a:hlinkClick r:id="rId3"/>
              </a:rPr>
              <a:t>https://www.quora.com/What-is-the-largest-convolutional-neural-network-built-to-date</a:t>
            </a:r>
            <a:endParaRPr lang="en-US" sz="788" dirty="0"/>
          </a:p>
        </p:txBody>
      </p:sp>
      <p:pic>
        <p:nvPicPr>
          <p:cNvPr id="9" name="Picture 6" descr="Image result for complex deep neural networks">
            <a:extLst>
              <a:ext uri="{FF2B5EF4-FFF2-40B4-BE49-F238E27FC236}">
                <a16:creationId xmlns:a16="http://schemas.microsoft.com/office/drawing/2014/main" id="{4E8B2B56-C52E-A54B-846A-59F32DB4BB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9122" y="2423396"/>
            <a:ext cx="4000500" cy="1993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425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DC9D04-B1B0-0548-A8F9-F968C1D039F8}"/>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4C0EDEAA-F09B-7A4F-A6CB-C76627A56B62}"/>
              </a:ext>
            </a:extLst>
          </p:cNvPr>
          <p:cNvSpPr>
            <a:spLocks noGrp="1"/>
          </p:cNvSpPr>
          <p:nvPr>
            <p:ph type="title"/>
          </p:nvPr>
        </p:nvSpPr>
        <p:spPr/>
        <p:txBody>
          <a:bodyPr/>
          <a:lstStyle/>
          <a:p>
            <a:r>
              <a:rPr lang="en-US" dirty="0"/>
              <a:t>Text can be hard for DNNs</a:t>
            </a:r>
          </a:p>
        </p:txBody>
      </p:sp>
      <p:sp>
        <p:nvSpPr>
          <p:cNvPr id="4" name="Slide Number Placeholder 3">
            <a:extLst>
              <a:ext uri="{FF2B5EF4-FFF2-40B4-BE49-F238E27FC236}">
                <a16:creationId xmlns:a16="http://schemas.microsoft.com/office/drawing/2014/main" id="{B32B0972-1992-904E-91A6-9A7D291A8B55}"/>
              </a:ext>
            </a:extLst>
          </p:cNvPr>
          <p:cNvSpPr>
            <a:spLocks noGrp="1"/>
          </p:cNvSpPr>
          <p:nvPr>
            <p:ph type="sldNum" sz="quarter" idx="12"/>
          </p:nvPr>
        </p:nvSpPr>
        <p:spPr/>
        <p:txBody>
          <a:bodyPr/>
          <a:lstStyle/>
          <a:p>
            <a:fld id="{37290FF7-652B-4475-AEAB-8B1A5D23AE09}" type="slidenum">
              <a:rPr lang="en-US" smtClean="0"/>
              <a:t>16</a:t>
            </a:fld>
            <a:endParaRPr lang="en-US"/>
          </a:p>
        </p:txBody>
      </p:sp>
      <p:sp>
        <p:nvSpPr>
          <p:cNvPr id="5" name="Footer Placeholder 4">
            <a:extLst>
              <a:ext uri="{FF2B5EF4-FFF2-40B4-BE49-F238E27FC236}">
                <a16:creationId xmlns:a16="http://schemas.microsoft.com/office/drawing/2014/main" id="{F894A860-99C1-9543-B3D5-7895EAFF52EA}"/>
              </a:ext>
            </a:extLst>
          </p:cNvPr>
          <p:cNvSpPr>
            <a:spLocks noGrp="1"/>
          </p:cNvSpPr>
          <p:nvPr>
            <p:ph type="ftr" sz="quarter" idx="3"/>
          </p:nvPr>
        </p:nvSpPr>
        <p:spPr/>
        <p:txBody>
          <a:bodyPr/>
          <a:lstStyle/>
          <a:p>
            <a:r>
              <a:rPr lang="en-US"/>
              <a:t>Kwartler</a:t>
            </a:r>
            <a:endParaRPr lang="en-US" dirty="0"/>
          </a:p>
        </p:txBody>
      </p:sp>
      <p:sp>
        <p:nvSpPr>
          <p:cNvPr id="6" name="TextBox 5">
            <a:extLst>
              <a:ext uri="{FF2B5EF4-FFF2-40B4-BE49-F238E27FC236}">
                <a16:creationId xmlns:a16="http://schemas.microsoft.com/office/drawing/2014/main" id="{19D0F7BE-5B23-A649-A66A-5DDF99B30022}"/>
              </a:ext>
            </a:extLst>
          </p:cNvPr>
          <p:cNvSpPr txBox="1"/>
          <p:nvPr/>
        </p:nvSpPr>
        <p:spPr>
          <a:xfrm>
            <a:off x="1008280" y="1909909"/>
            <a:ext cx="899542" cy="276999"/>
          </a:xfrm>
          <a:prstGeom prst="rect">
            <a:avLst/>
          </a:prstGeom>
          <a:noFill/>
        </p:spPr>
        <p:txBody>
          <a:bodyPr wrap="none" rtlCol="0">
            <a:spAutoFit/>
          </a:bodyPr>
          <a:lstStyle/>
          <a:p>
            <a:r>
              <a:rPr lang="en-US" sz="1200" dirty="0"/>
              <a:t>Dense Data</a:t>
            </a:r>
          </a:p>
        </p:txBody>
      </p:sp>
      <p:pic>
        <p:nvPicPr>
          <p:cNvPr id="7" name="Picture 2" descr="Image result for image pixel">
            <a:extLst>
              <a:ext uri="{FF2B5EF4-FFF2-40B4-BE49-F238E27FC236}">
                <a16:creationId xmlns:a16="http://schemas.microsoft.com/office/drawing/2014/main" id="{4C73ACA0-CB09-2B43-A95F-EF99EA9E96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007" y="2187941"/>
            <a:ext cx="2298566" cy="22883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A6408F3-194D-A44B-92DA-0C96D994D613}"/>
              </a:ext>
            </a:extLst>
          </p:cNvPr>
          <p:cNvSpPr txBox="1"/>
          <p:nvPr/>
        </p:nvSpPr>
        <p:spPr>
          <a:xfrm>
            <a:off x="2759725" y="1909909"/>
            <a:ext cx="1932901" cy="276999"/>
          </a:xfrm>
          <a:prstGeom prst="rect">
            <a:avLst/>
          </a:prstGeom>
          <a:noFill/>
        </p:spPr>
        <p:txBody>
          <a:bodyPr wrap="none" rtlCol="0">
            <a:spAutoFit/>
          </a:bodyPr>
          <a:lstStyle/>
          <a:p>
            <a:r>
              <a:rPr lang="en-US" sz="1200" dirty="0"/>
              <a:t>Each pixel has 3 RGB values.</a:t>
            </a:r>
          </a:p>
        </p:txBody>
      </p:sp>
      <p:pic>
        <p:nvPicPr>
          <p:cNvPr id="9" name="Picture 6" descr="Image result for image array">
            <a:extLst>
              <a:ext uri="{FF2B5EF4-FFF2-40B4-BE49-F238E27FC236}">
                <a16:creationId xmlns:a16="http://schemas.microsoft.com/office/drawing/2014/main" id="{8635EDFD-DD0F-A146-BB68-FC6560F6CA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31" r="23918"/>
          <a:stretch/>
        </p:blipFill>
        <p:spPr bwMode="auto">
          <a:xfrm>
            <a:off x="2897248" y="2219808"/>
            <a:ext cx="1897664" cy="22246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s://cdn-images-1.medium.com/max/1600/1*NQQiyYqJJj4PSYAeWvxutg.png">
            <a:extLst>
              <a:ext uri="{FF2B5EF4-FFF2-40B4-BE49-F238E27FC236}">
                <a16:creationId xmlns:a16="http://schemas.microsoft.com/office/drawing/2014/main" id="{77D44BE6-099C-4543-A1AA-2A244CF224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1874" y="2475983"/>
            <a:ext cx="3842649" cy="17122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571077A-4DD1-D947-B64C-74771AF9D01F}"/>
              </a:ext>
            </a:extLst>
          </p:cNvPr>
          <p:cNvSpPr txBox="1"/>
          <p:nvPr/>
        </p:nvSpPr>
        <p:spPr>
          <a:xfrm>
            <a:off x="5266751" y="1909909"/>
            <a:ext cx="3333477" cy="276999"/>
          </a:xfrm>
          <a:prstGeom prst="rect">
            <a:avLst/>
          </a:prstGeom>
          <a:noFill/>
        </p:spPr>
        <p:txBody>
          <a:bodyPr wrap="none" rtlCol="0">
            <a:spAutoFit/>
          </a:bodyPr>
          <a:lstStyle/>
          <a:p>
            <a:r>
              <a:rPr lang="en-US" sz="1200" dirty="0"/>
              <a:t>The DNN has a lot of information to activate upon.</a:t>
            </a:r>
          </a:p>
        </p:txBody>
      </p:sp>
      <p:sp>
        <p:nvSpPr>
          <p:cNvPr id="12" name="Rectangle 11">
            <a:extLst>
              <a:ext uri="{FF2B5EF4-FFF2-40B4-BE49-F238E27FC236}">
                <a16:creationId xmlns:a16="http://schemas.microsoft.com/office/drawing/2014/main" id="{A5A10EEF-94A1-1844-AFF1-E1B4CF44553D}"/>
              </a:ext>
            </a:extLst>
          </p:cNvPr>
          <p:cNvSpPr/>
          <p:nvPr/>
        </p:nvSpPr>
        <p:spPr>
          <a:xfrm>
            <a:off x="177062" y="5211735"/>
            <a:ext cx="8511836" cy="234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chemeClr val="bg1"/>
                </a:solidFill>
              </a:rPr>
              <a:t>Text is a “sparse” data problem differing from images which is a “dense” data problem.</a:t>
            </a:r>
          </a:p>
        </p:txBody>
      </p:sp>
    </p:spTree>
    <p:extLst>
      <p:ext uri="{BB962C8B-B14F-4D97-AF65-F5344CB8AC3E}">
        <p14:creationId xmlns:p14="http://schemas.microsoft.com/office/powerpoint/2010/main" val="1003044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478D53-81C6-3B48-BE4D-A2E9703DE97E}"/>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9868CB64-92DB-7F42-A8DB-C091C03E016C}"/>
              </a:ext>
            </a:extLst>
          </p:cNvPr>
          <p:cNvSpPr>
            <a:spLocks noGrp="1"/>
          </p:cNvSpPr>
          <p:nvPr>
            <p:ph type="title"/>
          </p:nvPr>
        </p:nvSpPr>
        <p:spPr>
          <a:xfrm>
            <a:off x="0" y="122752"/>
            <a:ext cx="9144000" cy="591477"/>
          </a:xfrm>
        </p:spPr>
        <p:txBody>
          <a:bodyPr/>
          <a:lstStyle/>
          <a:p>
            <a:r>
              <a:rPr lang="en-US" sz="2800" dirty="0"/>
              <a:t>Word2Vec uses a simple “Feed Forward” DNN</a:t>
            </a:r>
          </a:p>
        </p:txBody>
      </p:sp>
      <p:sp>
        <p:nvSpPr>
          <p:cNvPr id="4" name="Slide Number Placeholder 3">
            <a:extLst>
              <a:ext uri="{FF2B5EF4-FFF2-40B4-BE49-F238E27FC236}">
                <a16:creationId xmlns:a16="http://schemas.microsoft.com/office/drawing/2014/main" id="{19FD4849-E0FA-B24F-BE7B-D3969FE3FDD7}"/>
              </a:ext>
            </a:extLst>
          </p:cNvPr>
          <p:cNvSpPr>
            <a:spLocks noGrp="1"/>
          </p:cNvSpPr>
          <p:nvPr>
            <p:ph type="sldNum" sz="quarter" idx="12"/>
          </p:nvPr>
        </p:nvSpPr>
        <p:spPr/>
        <p:txBody>
          <a:bodyPr/>
          <a:lstStyle/>
          <a:p>
            <a:fld id="{37290FF7-652B-4475-AEAB-8B1A5D23AE09}" type="slidenum">
              <a:rPr lang="en-US" smtClean="0"/>
              <a:t>17</a:t>
            </a:fld>
            <a:endParaRPr lang="en-US"/>
          </a:p>
        </p:txBody>
      </p:sp>
      <p:sp>
        <p:nvSpPr>
          <p:cNvPr id="5" name="Footer Placeholder 4">
            <a:extLst>
              <a:ext uri="{FF2B5EF4-FFF2-40B4-BE49-F238E27FC236}">
                <a16:creationId xmlns:a16="http://schemas.microsoft.com/office/drawing/2014/main" id="{E46B28B7-BCDD-4C49-BAB0-58C52C4E293B}"/>
              </a:ext>
            </a:extLst>
          </p:cNvPr>
          <p:cNvSpPr>
            <a:spLocks noGrp="1"/>
          </p:cNvSpPr>
          <p:nvPr>
            <p:ph type="ftr" sz="quarter" idx="3"/>
          </p:nvPr>
        </p:nvSpPr>
        <p:spPr/>
        <p:txBody>
          <a:bodyPr/>
          <a:lstStyle/>
          <a:p>
            <a:r>
              <a:rPr lang="en-US"/>
              <a:t>Kwartler</a:t>
            </a:r>
            <a:endParaRPr lang="en-US" dirty="0"/>
          </a:p>
        </p:txBody>
      </p:sp>
      <p:sp>
        <p:nvSpPr>
          <p:cNvPr id="6" name="Rectangle 5">
            <a:extLst>
              <a:ext uri="{FF2B5EF4-FFF2-40B4-BE49-F238E27FC236}">
                <a16:creationId xmlns:a16="http://schemas.microsoft.com/office/drawing/2014/main" id="{9BDD0216-4556-B444-9B63-44511F123905}"/>
              </a:ext>
            </a:extLst>
          </p:cNvPr>
          <p:cNvSpPr/>
          <p:nvPr/>
        </p:nvSpPr>
        <p:spPr>
          <a:xfrm>
            <a:off x="180473" y="6031499"/>
            <a:ext cx="8511836" cy="234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chemeClr val="bg1"/>
                </a:solidFill>
              </a:rPr>
              <a:t>The weights are extracted from the deep neural network as the representation of the term’s meaning.</a:t>
            </a:r>
          </a:p>
        </p:txBody>
      </p:sp>
      <p:pic>
        <p:nvPicPr>
          <p:cNvPr id="9" name="Picture 6" descr="Image result for complex deep neural networks">
            <a:extLst>
              <a:ext uri="{FF2B5EF4-FFF2-40B4-BE49-F238E27FC236}">
                <a16:creationId xmlns:a16="http://schemas.microsoft.com/office/drawing/2014/main" id="{4E8B2B56-C52E-A54B-846A-59F32DB4B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156" y="1161266"/>
            <a:ext cx="6025842" cy="30021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BBE812C-BCDE-0A4B-A920-B21B6CBF1CF9}"/>
              </a:ext>
            </a:extLst>
          </p:cNvPr>
          <p:cNvSpPr txBox="1"/>
          <p:nvPr/>
        </p:nvSpPr>
        <p:spPr>
          <a:xfrm>
            <a:off x="7021" y="3654823"/>
            <a:ext cx="656270" cy="369332"/>
          </a:xfrm>
          <a:prstGeom prst="rect">
            <a:avLst/>
          </a:prstGeom>
          <a:noFill/>
        </p:spPr>
        <p:txBody>
          <a:bodyPr wrap="none" rtlCol="0">
            <a:spAutoFit/>
          </a:bodyPr>
          <a:lstStyle/>
          <a:p>
            <a:r>
              <a:rPr lang="en-US" dirty="0"/>
              <a:t>Term</a:t>
            </a:r>
          </a:p>
        </p:txBody>
      </p:sp>
      <p:sp>
        <p:nvSpPr>
          <p:cNvPr id="12" name="TextBox 11">
            <a:extLst>
              <a:ext uri="{FF2B5EF4-FFF2-40B4-BE49-F238E27FC236}">
                <a16:creationId xmlns:a16="http://schemas.microsoft.com/office/drawing/2014/main" id="{1B2ADF8E-D59D-B44D-AA63-3E80DFFDD94E}"/>
              </a:ext>
            </a:extLst>
          </p:cNvPr>
          <p:cNvSpPr txBox="1"/>
          <p:nvPr/>
        </p:nvSpPr>
        <p:spPr>
          <a:xfrm>
            <a:off x="2686050" y="5124804"/>
            <a:ext cx="5226303" cy="369332"/>
          </a:xfrm>
          <a:prstGeom prst="rect">
            <a:avLst/>
          </a:prstGeom>
          <a:noFill/>
        </p:spPr>
        <p:txBody>
          <a:bodyPr wrap="none" rtlCol="0">
            <a:spAutoFit/>
          </a:bodyPr>
          <a:lstStyle/>
          <a:p>
            <a:r>
              <a:rPr lang="en-US" dirty="0"/>
              <a:t>Node is activated and carries a weight in the network.</a:t>
            </a:r>
          </a:p>
        </p:txBody>
      </p:sp>
      <p:cxnSp>
        <p:nvCxnSpPr>
          <p:cNvPr id="14" name="Straight Arrow Connector 13">
            <a:extLst>
              <a:ext uri="{FF2B5EF4-FFF2-40B4-BE49-F238E27FC236}">
                <a16:creationId xmlns:a16="http://schemas.microsoft.com/office/drawing/2014/main" id="{97EB8174-BAC0-ED48-804F-87B161E413BF}"/>
              </a:ext>
            </a:extLst>
          </p:cNvPr>
          <p:cNvCxnSpPr>
            <a:cxnSpLocks/>
          </p:cNvCxnSpPr>
          <p:nvPr/>
        </p:nvCxnSpPr>
        <p:spPr>
          <a:xfrm>
            <a:off x="2099256" y="4163426"/>
            <a:ext cx="586794" cy="988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76FDB63-0A57-D54F-86AC-98501B7D6484}"/>
              </a:ext>
            </a:extLst>
          </p:cNvPr>
          <p:cNvSpPr txBox="1"/>
          <p:nvPr/>
        </p:nvSpPr>
        <p:spPr>
          <a:xfrm>
            <a:off x="3651636" y="4433078"/>
            <a:ext cx="4260717" cy="646331"/>
          </a:xfrm>
          <a:prstGeom prst="rect">
            <a:avLst/>
          </a:prstGeom>
          <a:noFill/>
        </p:spPr>
        <p:txBody>
          <a:bodyPr wrap="square" rtlCol="0">
            <a:spAutoFit/>
          </a:bodyPr>
          <a:lstStyle/>
          <a:p>
            <a:r>
              <a:rPr lang="en-US" dirty="0"/>
              <a:t>Another node is activated by the term with a different weight.</a:t>
            </a:r>
          </a:p>
        </p:txBody>
      </p:sp>
      <p:cxnSp>
        <p:nvCxnSpPr>
          <p:cNvPr id="16" name="Straight Arrow Connector 15">
            <a:extLst>
              <a:ext uri="{FF2B5EF4-FFF2-40B4-BE49-F238E27FC236}">
                <a16:creationId xmlns:a16="http://schemas.microsoft.com/office/drawing/2014/main" id="{8196FFF9-8947-224E-AAE6-C9E100E97D7D}"/>
              </a:ext>
            </a:extLst>
          </p:cNvPr>
          <p:cNvCxnSpPr>
            <a:cxnSpLocks/>
          </p:cNvCxnSpPr>
          <p:nvPr/>
        </p:nvCxnSpPr>
        <p:spPr>
          <a:xfrm>
            <a:off x="3245476" y="3768427"/>
            <a:ext cx="406160" cy="819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76F68A6-1C86-7048-8A07-DEACD0282DEB}"/>
              </a:ext>
            </a:extLst>
          </p:cNvPr>
          <p:cNvCxnSpPr>
            <a:cxnSpLocks/>
          </p:cNvCxnSpPr>
          <p:nvPr/>
        </p:nvCxnSpPr>
        <p:spPr>
          <a:xfrm flipV="1">
            <a:off x="4565284" y="1593781"/>
            <a:ext cx="972631" cy="308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A85C95F-503A-1544-8B10-501D54661586}"/>
              </a:ext>
            </a:extLst>
          </p:cNvPr>
          <p:cNvSpPr txBox="1"/>
          <p:nvPr/>
        </p:nvSpPr>
        <p:spPr>
          <a:xfrm>
            <a:off x="5537916" y="1192858"/>
            <a:ext cx="3412902" cy="646331"/>
          </a:xfrm>
          <a:prstGeom prst="rect">
            <a:avLst/>
          </a:prstGeom>
          <a:noFill/>
        </p:spPr>
        <p:txBody>
          <a:bodyPr wrap="square" rtlCol="0">
            <a:spAutoFit/>
          </a:bodyPr>
          <a:lstStyle/>
          <a:p>
            <a:r>
              <a:rPr lang="en-US" dirty="0"/>
              <a:t>A third node has another activation weight.</a:t>
            </a:r>
          </a:p>
        </p:txBody>
      </p:sp>
    </p:spTree>
    <p:extLst>
      <p:ext uri="{BB962C8B-B14F-4D97-AF65-F5344CB8AC3E}">
        <p14:creationId xmlns:p14="http://schemas.microsoft.com/office/powerpoint/2010/main" val="1554987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478D53-81C6-3B48-BE4D-A2E9703DE97E}"/>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9868CB64-92DB-7F42-A8DB-C091C03E016C}"/>
              </a:ext>
            </a:extLst>
          </p:cNvPr>
          <p:cNvSpPr>
            <a:spLocks noGrp="1"/>
          </p:cNvSpPr>
          <p:nvPr>
            <p:ph type="title"/>
          </p:nvPr>
        </p:nvSpPr>
        <p:spPr>
          <a:xfrm>
            <a:off x="0" y="122752"/>
            <a:ext cx="9144000" cy="591477"/>
          </a:xfrm>
        </p:spPr>
        <p:txBody>
          <a:bodyPr/>
          <a:lstStyle/>
          <a:p>
            <a:r>
              <a:rPr lang="en-US" sz="2800" dirty="0"/>
              <a:t>Word2Vec uses a simple “Feed Forward” DNN</a:t>
            </a:r>
          </a:p>
        </p:txBody>
      </p:sp>
      <p:sp>
        <p:nvSpPr>
          <p:cNvPr id="4" name="Slide Number Placeholder 3">
            <a:extLst>
              <a:ext uri="{FF2B5EF4-FFF2-40B4-BE49-F238E27FC236}">
                <a16:creationId xmlns:a16="http://schemas.microsoft.com/office/drawing/2014/main" id="{19FD4849-E0FA-B24F-BE7B-D3969FE3FDD7}"/>
              </a:ext>
            </a:extLst>
          </p:cNvPr>
          <p:cNvSpPr>
            <a:spLocks noGrp="1"/>
          </p:cNvSpPr>
          <p:nvPr>
            <p:ph type="sldNum" sz="quarter" idx="12"/>
          </p:nvPr>
        </p:nvSpPr>
        <p:spPr/>
        <p:txBody>
          <a:bodyPr/>
          <a:lstStyle/>
          <a:p>
            <a:fld id="{37290FF7-652B-4475-AEAB-8B1A5D23AE09}" type="slidenum">
              <a:rPr lang="en-US" smtClean="0"/>
              <a:t>18</a:t>
            </a:fld>
            <a:endParaRPr lang="en-US"/>
          </a:p>
        </p:txBody>
      </p:sp>
      <p:sp>
        <p:nvSpPr>
          <p:cNvPr id="5" name="Footer Placeholder 4">
            <a:extLst>
              <a:ext uri="{FF2B5EF4-FFF2-40B4-BE49-F238E27FC236}">
                <a16:creationId xmlns:a16="http://schemas.microsoft.com/office/drawing/2014/main" id="{E46B28B7-BCDD-4C49-BAB0-58C52C4E293B}"/>
              </a:ext>
            </a:extLst>
          </p:cNvPr>
          <p:cNvSpPr>
            <a:spLocks noGrp="1"/>
          </p:cNvSpPr>
          <p:nvPr>
            <p:ph type="ftr" sz="quarter" idx="3"/>
          </p:nvPr>
        </p:nvSpPr>
        <p:spPr/>
        <p:txBody>
          <a:bodyPr/>
          <a:lstStyle/>
          <a:p>
            <a:r>
              <a:rPr lang="en-US"/>
              <a:t>Kwartler</a:t>
            </a:r>
            <a:endParaRPr lang="en-US" dirty="0"/>
          </a:p>
        </p:txBody>
      </p:sp>
      <p:sp>
        <p:nvSpPr>
          <p:cNvPr id="6" name="Rectangle 5">
            <a:extLst>
              <a:ext uri="{FF2B5EF4-FFF2-40B4-BE49-F238E27FC236}">
                <a16:creationId xmlns:a16="http://schemas.microsoft.com/office/drawing/2014/main" id="{9BDD0216-4556-B444-9B63-44511F123905}"/>
              </a:ext>
            </a:extLst>
          </p:cNvPr>
          <p:cNvSpPr/>
          <p:nvPr/>
        </p:nvSpPr>
        <p:spPr>
          <a:xfrm>
            <a:off x="180473" y="6031499"/>
            <a:ext cx="8511836" cy="234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chemeClr val="bg1"/>
                </a:solidFill>
              </a:rPr>
              <a:t>The weights are extracted from the deep neural network as the representation of the term’s meaning.</a:t>
            </a:r>
          </a:p>
        </p:txBody>
      </p:sp>
      <p:pic>
        <p:nvPicPr>
          <p:cNvPr id="9" name="Picture 6" descr="Image result for complex deep neural networks">
            <a:extLst>
              <a:ext uri="{FF2B5EF4-FFF2-40B4-BE49-F238E27FC236}">
                <a16:creationId xmlns:a16="http://schemas.microsoft.com/office/drawing/2014/main" id="{4E8B2B56-C52E-A54B-846A-59F32DB4B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156" y="1161266"/>
            <a:ext cx="6025842" cy="30021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BBE812C-BCDE-0A4B-A920-B21B6CBF1CF9}"/>
              </a:ext>
            </a:extLst>
          </p:cNvPr>
          <p:cNvSpPr txBox="1"/>
          <p:nvPr/>
        </p:nvSpPr>
        <p:spPr>
          <a:xfrm>
            <a:off x="7021" y="3654823"/>
            <a:ext cx="656270" cy="369332"/>
          </a:xfrm>
          <a:prstGeom prst="rect">
            <a:avLst/>
          </a:prstGeom>
          <a:noFill/>
        </p:spPr>
        <p:txBody>
          <a:bodyPr wrap="none" rtlCol="0">
            <a:spAutoFit/>
          </a:bodyPr>
          <a:lstStyle/>
          <a:p>
            <a:r>
              <a:rPr lang="en-US" dirty="0"/>
              <a:t>Term</a:t>
            </a:r>
          </a:p>
        </p:txBody>
      </p:sp>
      <p:sp>
        <p:nvSpPr>
          <p:cNvPr id="12" name="TextBox 11">
            <a:extLst>
              <a:ext uri="{FF2B5EF4-FFF2-40B4-BE49-F238E27FC236}">
                <a16:creationId xmlns:a16="http://schemas.microsoft.com/office/drawing/2014/main" id="{1B2ADF8E-D59D-B44D-AA63-3E80DFFDD94E}"/>
              </a:ext>
            </a:extLst>
          </p:cNvPr>
          <p:cNvSpPr txBox="1"/>
          <p:nvPr/>
        </p:nvSpPr>
        <p:spPr>
          <a:xfrm>
            <a:off x="2686050" y="5124804"/>
            <a:ext cx="3767506" cy="369332"/>
          </a:xfrm>
          <a:prstGeom prst="rect">
            <a:avLst/>
          </a:prstGeom>
          <a:noFill/>
        </p:spPr>
        <p:txBody>
          <a:bodyPr wrap="none" rtlCol="0">
            <a:spAutoFit/>
          </a:bodyPr>
          <a:lstStyle/>
          <a:p>
            <a:r>
              <a:rPr lang="en-US" dirty="0"/>
              <a:t>Node1 internal weight 0.8 = activation</a:t>
            </a:r>
          </a:p>
        </p:txBody>
      </p:sp>
      <p:cxnSp>
        <p:nvCxnSpPr>
          <p:cNvPr id="14" name="Straight Arrow Connector 13">
            <a:extLst>
              <a:ext uri="{FF2B5EF4-FFF2-40B4-BE49-F238E27FC236}">
                <a16:creationId xmlns:a16="http://schemas.microsoft.com/office/drawing/2014/main" id="{97EB8174-BAC0-ED48-804F-87B161E413BF}"/>
              </a:ext>
            </a:extLst>
          </p:cNvPr>
          <p:cNvCxnSpPr>
            <a:cxnSpLocks/>
          </p:cNvCxnSpPr>
          <p:nvPr/>
        </p:nvCxnSpPr>
        <p:spPr>
          <a:xfrm>
            <a:off x="2099256" y="4163426"/>
            <a:ext cx="586794" cy="988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76FDB63-0A57-D54F-86AC-98501B7D6484}"/>
              </a:ext>
            </a:extLst>
          </p:cNvPr>
          <p:cNvSpPr txBox="1"/>
          <p:nvPr/>
        </p:nvSpPr>
        <p:spPr>
          <a:xfrm>
            <a:off x="3651636" y="4433078"/>
            <a:ext cx="4260717" cy="369332"/>
          </a:xfrm>
          <a:prstGeom prst="rect">
            <a:avLst/>
          </a:prstGeom>
          <a:noFill/>
        </p:spPr>
        <p:txBody>
          <a:bodyPr wrap="square" rtlCol="0">
            <a:spAutoFit/>
          </a:bodyPr>
          <a:lstStyle/>
          <a:p>
            <a:r>
              <a:rPr lang="en-US" dirty="0"/>
              <a:t>Node2 internal weight 0.5 = activation</a:t>
            </a:r>
          </a:p>
        </p:txBody>
      </p:sp>
      <p:cxnSp>
        <p:nvCxnSpPr>
          <p:cNvPr id="16" name="Straight Arrow Connector 15">
            <a:extLst>
              <a:ext uri="{FF2B5EF4-FFF2-40B4-BE49-F238E27FC236}">
                <a16:creationId xmlns:a16="http://schemas.microsoft.com/office/drawing/2014/main" id="{8196FFF9-8947-224E-AAE6-C9E100E97D7D}"/>
              </a:ext>
            </a:extLst>
          </p:cNvPr>
          <p:cNvCxnSpPr>
            <a:cxnSpLocks/>
          </p:cNvCxnSpPr>
          <p:nvPr/>
        </p:nvCxnSpPr>
        <p:spPr>
          <a:xfrm>
            <a:off x="3245476" y="3768427"/>
            <a:ext cx="406160" cy="819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76F68A6-1C86-7048-8A07-DEACD0282DEB}"/>
              </a:ext>
            </a:extLst>
          </p:cNvPr>
          <p:cNvCxnSpPr>
            <a:cxnSpLocks/>
          </p:cNvCxnSpPr>
          <p:nvPr/>
        </p:nvCxnSpPr>
        <p:spPr>
          <a:xfrm flipV="1">
            <a:off x="4565284" y="1593781"/>
            <a:ext cx="972631" cy="308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A85C95F-503A-1544-8B10-501D54661586}"/>
              </a:ext>
            </a:extLst>
          </p:cNvPr>
          <p:cNvSpPr txBox="1"/>
          <p:nvPr/>
        </p:nvSpPr>
        <p:spPr>
          <a:xfrm>
            <a:off x="5537916" y="1192858"/>
            <a:ext cx="3412902" cy="646331"/>
          </a:xfrm>
          <a:prstGeom prst="rect">
            <a:avLst/>
          </a:prstGeom>
          <a:noFill/>
        </p:spPr>
        <p:txBody>
          <a:bodyPr wrap="square" rtlCol="0">
            <a:spAutoFit/>
          </a:bodyPr>
          <a:lstStyle/>
          <a:p>
            <a:r>
              <a:rPr lang="en-US" dirty="0"/>
              <a:t>Node3 internal weight 0.62 = activation</a:t>
            </a:r>
          </a:p>
        </p:txBody>
      </p:sp>
      <p:sp>
        <p:nvSpPr>
          <p:cNvPr id="7" name="Oval 6">
            <a:extLst>
              <a:ext uri="{FF2B5EF4-FFF2-40B4-BE49-F238E27FC236}">
                <a16:creationId xmlns:a16="http://schemas.microsoft.com/office/drawing/2014/main" id="{853D8A8F-03AF-134A-B3DD-28C447F0A556}"/>
              </a:ext>
            </a:extLst>
          </p:cNvPr>
          <p:cNvSpPr/>
          <p:nvPr/>
        </p:nvSpPr>
        <p:spPr>
          <a:xfrm>
            <a:off x="1852509" y="3907174"/>
            <a:ext cx="330926" cy="330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2DFD9D3-3E26-7D49-88A7-4C67DB543B90}"/>
              </a:ext>
            </a:extLst>
          </p:cNvPr>
          <p:cNvSpPr/>
          <p:nvPr/>
        </p:nvSpPr>
        <p:spPr>
          <a:xfrm>
            <a:off x="3080013" y="3573274"/>
            <a:ext cx="330926" cy="330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51A64BE-8559-7444-A18C-716640912925}"/>
              </a:ext>
            </a:extLst>
          </p:cNvPr>
          <p:cNvSpPr/>
          <p:nvPr/>
        </p:nvSpPr>
        <p:spPr>
          <a:xfrm>
            <a:off x="4270928" y="1748170"/>
            <a:ext cx="330926" cy="330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A9648D7-9ED6-9B47-BE51-243B98A7CF42}"/>
              </a:ext>
            </a:extLst>
          </p:cNvPr>
          <p:cNvSpPr/>
          <p:nvPr/>
        </p:nvSpPr>
        <p:spPr>
          <a:xfrm>
            <a:off x="5537915" y="2526357"/>
            <a:ext cx="330926" cy="330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E6752870-2D4F-9142-A3BD-67A7167681EF}"/>
              </a:ext>
            </a:extLst>
          </p:cNvPr>
          <p:cNvSpPr/>
          <p:nvPr/>
        </p:nvSpPr>
        <p:spPr>
          <a:xfrm rot="433103">
            <a:off x="1016129" y="3880695"/>
            <a:ext cx="809003"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1A1A258-9E31-8E47-9617-A6526BFF6166}"/>
              </a:ext>
            </a:extLst>
          </p:cNvPr>
          <p:cNvSpPr/>
          <p:nvPr/>
        </p:nvSpPr>
        <p:spPr>
          <a:xfrm>
            <a:off x="628947" y="3763502"/>
            <a:ext cx="330926" cy="330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1759E04F-0669-7445-BAAD-1D4B3EE1835B}"/>
              </a:ext>
            </a:extLst>
          </p:cNvPr>
          <p:cNvCxnSpPr>
            <a:cxnSpLocks/>
          </p:cNvCxnSpPr>
          <p:nvPr/>
        </p:nvCxnSpPr>
        <p:spPr>
          <a:xfrm>
            <a:off x="873773" y="4054457"/>
            <a:ext cx="586794" cy="988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360D4A2-30ED-E440-89EE-7A8981837ED8}"/>
              </a:ext>
            </a:extLst>
          </p:cNvPr>
          <p:cNvSpPr txBox="1"/>
          <p:nvPr/>
        </p:nvSpPr>
        <p:spPr>
          <a:xfrm>
            <a:off x="663291" y="5005524"/>
            <a:ext cx="2057500" cy="923330"/>
          </a:xfrm>
          <a:prstGeom prst="rect">
            <a:avLst/>
          </a:prstGeom>
          <a:noFill/>
        </p:spPr>
        <p:txBody>
          <a:bodyPr wrap="square" rtlCol="0">
            <a:spAutoFit/>
          </a:bodyPr>
          <a:lstStyle/>
          <a:p>
            <a:r>
              <a:rPr lang="en-US" dirty="0"/>
              <a:t>Node0 internal weight 0.5 = activation</a:t>
            </a:r>
          </a:p>
        </p:txBody>
      </p:sp>
      <p:sp>
        <p:nvSpPr>
          <p:cNvPr id="25" name="Right Arrow 24">
            <a:extLst>
              <a:ext uri="{FF2B5EF4-FFF2-40B4-BE49-F238E27FC236}">
                <a16:creationId xmlns:a16="http://schemas.microsoft.com/office/drawing/2014/main" id="{1829B586-A81C-D842-8788-3AB617B6DD94}"/>
              </a:ext>
            </a:extLst>
          </p:cNvPr>
          <p:cNvSpPr/>
          <p:nvPr/>
        </p:nvSpPr>
        <p:spPr>
          <a:xfrm rot="20127101">
            <a:off x="2226519" y="3829198"/>
            <a:ext cx="809003"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a:extLst>
              <a:ext uri="{FF2B5EF4-FFF2-40B4-BE49-F238E27FC236}">
                <a16:creationId xmlns:a16="http://schemas.microsoft.com/office/drawing/2014/main" id="{FFB20F3B-78A0-5349-96DB-A2B46CF83CF3}"/>
              </a:ext>
            </a:extLst>
          </p:cNvPr>
          <p:cNvSpPr/>
          <p:nvPr/>
        </p:nvSpPr>
        <p:spPr>
          <a:xfrm rot="17995245">
            <a:off x="2991323" y="2749814"/>
            <a:ext cx="1686648"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1F02F6AD-856B-8648-8131-1FA38684BB6C}"/>
              </a:ext>
            </a:extLst>
          </p:cNvPr>
          <p:cNvSpPr/>
          <p:nvPr/>
        </p:nvSpPr>
        <p:spPr>
          <a:xfrm rot="1957124">
            <a:off x="4586188" y="2184834"/>
            <a:ext cx="1026807"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FC95037-3960-A647-AF18-7B8F4EA0A572}"/>
              </a:ext>
            </a:extLst>
          </p:cNvPr>
          <p:cNvSpPr txBox="1"/>
          <p:nvPr/>
        </p:nvSpPr>
        <p:spPr>
          <a:xfrm>
            <a:off x="6231804" y="2526357"/>
            <a:ext cx="2719014" cy="307777"/>
          </a:xfrm>
          <a:prstGeom prst="rect">
            <a:avLst/>
          </a:prstGeom>
          <a:noFill/>
        </p:spPr>
        <p:txBody>
          <a:bodyPr wrap="square" rtlCol="0">
            <a:spAutoFit/>
          </a:bodyPr>
          <a:lstStyle/>
          <a:p>
            <a:r>
              <a:rPr lang="en-US" sz="1400" dirty="0"/>
              <a:t>Term’s “meaning” is .5, .8, .5, .62</a:t>
            </a:r>
          </a:p>
        </p:txBody>
      </p:sp>
    </p:spTree>
    <p:extLst>
      <p:ext uri="{BB962C8B-B14F-4D97-AF65-F5344CB8AC3E}">
        <p14:creationId xmlns:p14="http://schemas.microsoft.com/office/powerpoint/2010/main" val="331331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23" grpId="0"/>
      <p:bldP spid="7" grpId="0" animBg="1"/>
      <p:bldP spid="17" grpId="0" animBg="1"/>
      <p:bldP spid="18" grpId="0" animBg="1"/>
      <p:bldP spid="19" grpId="0" animBg="1"/>
      <p:bldP spid="8" grpId="0" animBg="1"/>
      <p:bldP spid="20" grpId="0" animBg="1"/>
      <p:bldP spid="24" grpId="0"/>
      <p:bldP spid="25" grpId="0" animBg="1"/>
      <p:bldP spid="26" grpId="0" animBg="1"/>
      <p:bldP spid="27" grpId="0" animBg="1"/>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728543-6DBB-0848-89DE-6F58FCF0FE98}"/>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4EEEB903-5FDC-F64D-BE3C-4178E1757E49}"/>
              </a:ext>
            </a:extLst>
          </p:cNvPr>
          <p:cNvSpPr>
            <a:spLocks noGrp="1"/>
          </p:cNvSpPr>
          <p:nvPr>
            <p:ph type="title"/>
          </p:nvPr>
        </p:nvSpPr>
        <p:spPr/>
        <p:txBody>
          <a:bodyPr/>
          <a:lstStyle/>
          <a:p>
            <a:r>
              <a:rPr lang="en-US" dirty="0"/>
              <a:t>Text to Vector (text2Vec) &amp; word2vector</a:t>
            </a:r>
          </a:p>
        </p:txBody>
      </p:sp>
      <p:sp>
        <p:nvSpPr>
          <p:cNvPr id="4" name="Slide Number Placeholder 3">
            <a:extLst>
              <a:ext uri="{FF2B5EF4-FFF2-40B4-BE49-F238E27FC236}">
                <a16:creationId xmlns:a16="http://schemas.microsoft.com/office/drawing/2014/main" id="{9F50E2B7-2DE8-874B-9A13-4C5BF31B86EF}"/>
              </a:ext>
            </a:extLst>
          </p:cNvPr>
          <p:cNvSpPr>
            <a:spLocks noGrp="1"/>
          </p:cNvSpPr>
          <p:nvPr>
            <p:ph type="sldNum" sz="quarter" idx="12"/>
          </p:nvPr>
        </p:nvSpPr>
        <p:spPr/>
        <p:txBody>
          <a:bodyPr/>
          <a:lstStyle/>
          <a:p>
            <a:fld id="{37290FF7-652B-4475-AEAB-8B1A5D23AE09}" type="slidenum">
              <a:rPr lang="en-US" smtClean="0"/>
              <a:t>2</a:t>
            </a:fld>
            <a:endParaRPr lang="en-US"/>
          </a:p>
        </p:txBody>
      </p:sp>
      <p:sp>
        <p:nvSpPr>
          <p:cNvPr id="5" name="Footer Placeholder 4">
            <a:extLst>
              <a:ext uri="{FF2B5EF4-FFF2-40B4-BE49-F238E27FC236}">
                <a16:creationId xmlns:a16="http://schemas.microsoft.com/office/drawing/2014/main" id="{8D94834D-FBF6-8842-89F0-F09CCB8B6BAA}"/>
              </a:ext>
            </a:extLst>
          </p:cNvPr>
          <p:cNvSpPr>
            <a:spLocks noGrp="1"/>
          </p:cNvSpPr>
          <p:nvPr>
            <p:ph type="ftr" sz="quarter" idx="3"/>
          </p:nvPr>
        </p:nvSpPr>
        <p:spPr/>
        <p:txBody>
          <a:bodyPr/>
          <a:lstStyle/>
          <a:p>
            <a:r>
              <a:rPr lang="en-US"/>
              <a:t>Kwartler</a:t>
            </a:r>
            <a:endParaRPr lang="en-US" dirty="0"/>
          </a:p>
        </p:txBody>
      </p:sp>
      <p:sp>
        <p:nvSpPr>
          <p:cNvPr id="7" name="Rectangle 6">
            <a:extLst>
              <a:ext uri="{FF2B5EF4-FFF2-40B4-BE49-F238E27FC236}">
                <a16:creationId xmlns:a16="http://schemas.microsoft.com/office/drawing/2014/main" id="{5FC833FB-29AB-2844-864F-4A236CBFE78E}"/>
              </a:ext>
            </a:extLst>
          </p:cNvPr>
          <p:cNvSpPr/>
          <p:nvPr/>
        </p:nvSpPr>
        <p:spPr>
          <a:xfrm>
            <a:off x="400050" y="1676647"/>
            <a:ext cx="4572000" cy="1200329"/>
          </a:xfrm>
          <a:prstGeom prst="rect">
            <a:avLst/>
          </a:prstGeom>
        </p:spPr>
        <p:txBody>
          <a:bodyPr>
            <a:spAutoFit/>
          </a:bodyPr>
          <a:lstStyle/>
          <a:p>
            <a:r>
              <a:rPr lang="en-US" dirty="0">
                <a:solidFill>
                  <a:srgbClr val="4D5156"/>
                </a:solidFill>
                <a:latin typeface="Roboto"/>
              </a:rPr>
              <a:t>A </a:t>
            </a:r>
            <a:r>
              <a:rPr lang="en-US" b="1" dirty="0">
                <a:solidFill>
                  <a:srgbClr val="5F6368"/>
                </a:solidFill>
                <a:latin typeface="Roboto"/>
              </a:rPr>
              <a:t>word embedding</a:t>
            </a:r>
            <a:r>
              <a:rPr lang="en-US" dirty="0">
                <a:solidFill>
                  <a:srgbClr val="4D5156"/>
                </a:solidFill>
                <a:latin typeface="Roboto"/>
              </a:rPr>
              <a:t> is a learned representation for text where </a:t>
            </a:r>
            <a:r>
              <a:rPr lang="en-US" b="1" dirty="0">
                <a:solidFill>
                  <a:srgbClr val="5F6368"/>
                </a:solidFill>
                <a:latin typeface="Roboto"/>
              </a:rPr>
              <a:t>words</a:t>
            </a:r>
            <a:r>
              <a:rPr lang="en-US" dirty="0">
                <a:solidFill>
                  <a:srgbClr val="4D5156"/>
                </a:solidFill>
                <a:latin typeface="Roboto"/>
              </a:rPr>
              <a:t> that have the same meaning have a similar representation.</a:t>
            </a:r>
            <a:endParaRPr lang="en-US" dirty="0"/>
          </a:p>
        </p:txBody>
      </p:sp>
      <p:sp>
        <p:nvSpPr>
          <p:cNvPr id="8" name="TextBox 7">
            <a:extLst>
              <a:ext uri="{FF2B5EF4-FFF2-40B4-BE49-F238E27FC236}">
                <a16:creationId xmlns:a16="http://schemas.microsoft.com/office/drawing/2014/main" id="{DE364AFA-FA82-9247-A7F6-FA6DB22F35D8}"/>
              </a:ext>
            </a:extLst>
          </p:cNvPr>
          <p:cNvSpPr txBox="1"/>
          <p:nvPr/>
        </p:nvSpPr>
        <p:spPr>
          <a:xfrm>
            <a:off x="400048" y="3659833"/>
            <a:ext cx="4060407" cy="369332"/>
          </a:xfrm>
          <a:prstGeom prst="rect">
            <a:avLst/>
          </a:prstGeom>
          <a:noFill/>
        </p:spPr>
        <p:txBody>
          <a:bodyPr wrap="none" rtlCol="0">
            <a:spAutoFit/>
          </a:bodyPr>
          <a:lstStyle/>
          <a:p>
            <a:r>
              <a:rPr lang="en-US" dirty="0"/>
              <a:t>A word occurs in a hyperspace of vectors.</a:t>
            </a:r>
          </a:p>
        </p:txBody>
      </p:sp>
      <p:sp>
        <p:nvSpPr>
          <p:cNvPr id="9" name="TextBox 8">
            <a:extLst>
              <a:ext uri="{FF2B5EF4-FFF2-40B4-BE49-F238E27FC236}">
                <a16:creationId xmlns:a16="http://schemas.microsoft.com/office/drawing/2014/main" id="{26912AB7-6DE4-C648-B7BB-5A590C60D063}"/>
              </a:ext>
            </a:extLst>
          </p:cNvPr>
          <p:cNvSpPr txBox="1"/>
          <p:nvPr/>
        </p:nvSpPr>
        <p:spPr>
          <a:xfrm>
            <a:off x="400048" y="4375687"/>
            <a:ext cx="6261201" cy="369332"/>
          </a:xfrm>
          <a:prstGeom prst="rect">
            <a:avLst/>
          </a:prstGeom>
          <a:noFill/>
        </p:spPr>
        <p:txBody>
          <a:bodyPr wrap="none" rtlCol="0">
            <a:spAutoFit/>
          </a:bodyPr>
          <a:lstStyle/>
          <a:p>
            <a:r>
              <a:rPr lang="en-US" dirty="0"/>
              <a:t>It’s coordinate values along all these axis are like a serial number.</a:t>
            </a:r>
          </a:p>
        </p:txBody>
      </p:sp>
      <p:sp>
        <p:nvSpPr>
          <p:cNvPr id="10" name="TextBox 9">
            <a:extLst>
              <a:ext uri="{FF2B5EF4-FFF2-40B4-BE49-F238E27FC236}">
                <a16:creationId xmlns:a16="http://schemas.microsoft.com/office/drawing/2014/main" id="{AD962EF4-E5F6-8945-B8E0-1BD502C7D1B7}"/>
              </a:ext>
            </a:extLst>
          </p:cNvPr>
          <p:cNvSpPr txBox="1"/>
          <p:nvPr/>
        </p:nvSpPr>
        <p:spPr>
          <a:xfrm>
            <a:off x="400048" y="5181353"/>
            <a:ext cx="6511975" cy="369332"/>
          </a:xfrm>
          <a:prstGeom prst="rect">
            <a:avLst/>
          </a:prstGeom>
          <a:noFill/>
        </p:spPr>
        <p:txBody>
          <a:bodyPr wrap="none" rtlCol="0">
            <a:spAutoFit/>
          </a:bodyPr>
          <a:lstStyle/>
          <a:p>
            <a:r>
              <a:rPr lang="en-US" dirty="0"/>
              <a:t>Terms with similar serial numbers have a similar or related meaning.</a:t>
            </a:r>
          </a:p>
        </p:txBody>
      </p:sp>
      <p:sp>
        <p:nvSpPr>
          <p:cNvPr id="11" name="Rectangle 10">
            <a:extLst>
              <a:ext uri="{FF2B5EF4-FFF2-40B4-BE49-F238E27FC236}">
                <a16:creationId xmlns:a16="http://schemas.microsoft.com/office/drawing/2014/main" id="{0D9E8960-EF98-2A4C-9CF5-2DC43379B248}"/>
              </a:ext>
            </a:extLst>
          </p:cNvPr>
          <p:cNvSpPr/>
          <p:nvPr/>
        </p:nvSpPr>
        <p:spPr>
          <a:xfrm>
            <a:off x="117055" y="5682404"/>
            <a:ext cx="8686800" cy="4571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800" kern="1200" dirty="0">
                <a:solidFill>
                  <a:prstClr val="white"/>
                </a:solidFill>
                <a:latin typeface="+mj-lt"/>
                <a:cs typeface="Arial Unicode MS" panose="020B0604020202020204" pitchFamily="34" charset="-128"/>
              </a:rPr>
              <a:t>This is why its called a “text to vector” representation.</a:t>
            </a:r>
          </a:p>
        </p:txBody>
      </p:sp>
    </p:spTree>
    <p:extLst>
      <p:ext uri="{BB962C8B-B14F-4D97-AF65-F5344CB8AC3E}">
        <p14:creationId xmlns:p14="http://schemas.microsoft.com/office/powerpoint/2010/main" val="383292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258959-41A0-D548-999D-57A32BB5134C}"/>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2393163B-BE83-FA47-B1CA-9A25D80409A8}"/>
              </a:ext>
            </a:extLst>
          </p:cNvPr>
          <p:cNvSpPr>
            <a:spLocks noGrp="1"/>
          </p:cNvSpPr>
          <p:nvPr>
            <p:ph type="title"/>
          </p:nvPr>
        </p:nvSpPr>
        <p:spPr/>
        <p:txBody>
          <a:bodyPr/>
          <a:lstStyle/>
          <a:p>
            <a:r>
              <a:rPr lang="en-US" dirty="0"/>
              <a:t>Fake Word Embedding Examples</a:t>
            </a:r>
          </a:p>
        </p:txBody>
      </p:sp>
      <p:sp>
        <p:nvSpPr>
          <p:cNvPr id="4" name="Slide Number Placeholder 3">
            <a:extLst>
              <a:ext uri="{FF2B5EF4-FFF2-40B4-BE49-F238E27FC236}">
                <a16:creationId xmlns:a16="http://schemas.microsoft.com/office/drawing/2014/main" id="{E18538FC-9B06-4F4E-B347-2514C9F346FB}"/>
              </a:ext>
            </a:extLst>
          </p:cNvPr>
          <p:cNvSpPr>
            <a:spLocks noGrp="1"/>
          </p:cNvSpPr>
          <p:nvPr>
            <p:ph type="sldNum" sz="quarter" idx="12"/>
          </p:nvPr>
        </p:nvSpPr>
        <p:spPr/>
        <p:txBody>
          <a:bodyPr/>
          <a:lstStyle/>
          <a:p>
            <a:fld id="{37290FF7-652B-4475-AEAB-8B1A5D23AE09}" type="slidenum">
              <a:rPr lang="en-US" smtClean="0"/>
              <a:t>3</a:t>
            </a:fld>
            <a:endParaRPr lang="en-US"/>
          </a:p>
        </p:txBody>
      </p:sp>
      <p:sp>
        <p:nvSpPr>
          <p:cNvPr id="5" name="Footer Placeholder 4">
            <a:extLst>
              <a:ext uri="{FF2B5EF4-FFF2-40B4-BE49-F238E27FC236}">
                <a16:creationId xmlns:a16="http://schemas.microsoft.com/office/drawing/2014/main" id="{E313A8E7-9E7C-EC4A-8C57-D356E17A41A8}"/>
              </a:ext>
            </a:extLst>
          </p:cNvPr>
          <p:cNvSpPr>
            <a:spLocks noGrp="1"/>
          </p:cNvSpPr>
          <p:nvPr>
            <p:ph type="ftr" sz="quarter" idx="3"/>
          </p:nvPr>
        </p:nvSpPr>
        <p:spPr/>
        <p:txBody>
          <a:bodyPr/>
          <a:lstStyle/>
          <a:p>
            <a:r>
              <a:rPr lang="en-US"/>
              <a:t>Kwartler</a:t>
            </a:r>
            <a:endParaRPr lang="en-US" dirty="0"/>
          </a:p>
        </p:txBody>
      </p:sp>
      <p:sp>
        <p:nvSpPr>
          <p:cNvPr id="6" name="Rectangle 5">
            <a:extLst>
              <a:ext uri="{FF2B5EF4-FFF2-40B4-BE49-F238E27FC236}">
                <a16:creationId xmlns:a16="http://schemas.microsoft.com/office/drawing/2014/main" id="{B75DF585-2BCB-EC4B-8D03-AF6AC13DC737}"/>
              </a:ext>
            </a:extLst>
          </p:cNvPr>
          <p:cNvSpPr/>
          <p:nvPr/>
        </p:nvSpPr>
        <p:spPr>
          <a:xfrm>
            <a:off x="187779" y="2188028"/>
            <a:ext cx="2383971" cy="3374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Washington DC</a:t>
            </a:r>
          </a:p>
        </p:txBody>
      </p:sp>
      <p:sp>
        <p:nvSpPr>
          <p:cNvPr id="7" name="Rectangle 6">
            <a:extLst>
              <a:ext uri="{FF2B5EF4-FFF2-40B4-BE49-F238E27FC236}">
                <a16:creationId xmlns:a16="http://schemas.microsoft.com/office/drawing/2014/main" id="{9DBB00FD-365A-5E45-9A2E-E0CDB956D87A}"/>
              </a:ext>
            </a:extLst>
          </p:cNvPr>
          <p:cNvSpPr/>
          <p:nvPr/>
        </p:nvSpPr>
        <p:spPr>
          <a:xfrm>
            <a:off x="3509962" y="2188029"/>
            <a:ext cx="1017815" cy="337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USA</a:t>
            </a:r>
          </a:p>
        </p:txBody>
      </p:sp>
      <p:sp>
        <p:nvSpPr>
          <p:cNvPr id="10" name="Plus 9">
            <a:extLst>
              <a:ext uri="{FF2B5EF4-FFF2-40B4-BE49-F238E27FC236}">
                <a16:creationId xmlns:a16="http://schemas.microsoft.com/office/drawing/2014/main" id="{AE4BBD77-DC7A-FE4B-BB1E-7938B571E5F6}"/>
              </a:ext>
            </a:extLst>
          </p:cNvPr>
          <p:cNvSpPr/>
          <p:nvPr/>
        </p:nvSpPr>
        <p:spPr>
          <a:xfrm>
            <a:off x="2571750" y="1913275"/>
            <a:ext cx="914400" cy="914400"/>
          </a:xfrm>
          <a:prstGeom prst="mathPlu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qual 10">
            <a:extLst>
              <a:ext uri="{FF2B5EF4-FFF2-40B4-BE49-F238E27FC236}">
                <a16:creationId xmlns:a16="http://schemas.microsoft.com/office/drawing/2014/main" id="{6677F562-C2D5-0048-86CD-5B69687E0ECB}"/>
              </a:ext>
            </a:extLst>
          </p:cNvPr>
          <p:cNvSpPr/>
          <p:nvPr/>
        </p:nvSpPr>
        <p:spPr>
          <a:xfrm>
            <a:off x="4784814" y="1913275"/>
            <a:ext cx="914400" cy="914400"/>
          </a:xfrm>
          <a:prstGeom prst="mathEqual">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79420B99-16BE-704C-9EEF-6BD7F71E0BE4}"/>
              </a:ext>
            </a:extLst>
          </p:cNvPr>
          <p:cNvSpPr/>
          <p:nvPr/>
        </p:nvSpPr>
        <p:spPr>
          <a:xfrm>
            <a:off x="6038452" y="2188028"/>
            <a:ext cx="1583871" cy="3374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 City</a:t>
            </a:r>
          </a:p>
        </p:txBody>
      </p:sp>
      <p:sp>
        <p:nvSpPr>
          <p:cNvPr id="17" name="TextBox 16">
            <a:extLst>
              <a:ext uri="{FF2B5EF4-FFF2-40B4-BE49-F238E27FC236}">
                <a16:creationId xmlns:a16="http://schemas.microsoft.com/office/drawing/2014/main" id="{8B6AB2E4-3262-B34B-9D04-51FD6EF6E47C}"/>
              </a:ext>
            </a:extLst>
          </p:cNvPr>
          <p:cNvSpPr txBox="1"/>
          <p:nvPr/>
        </p:nvSpPr>
        <p:spPr>
          <a:xfrm>
            <a:off x="1006305" y="1732562"/>
            <a:ext cx="535724" cy="369332"/>
          </a:xfrm>
          <a:prstGeom prst="rect">
            <a:avLst/>
          </a:prstGeom>
          <a:noFill/>
        </p:spPr>
        <p:txBody>
          <a:bodyPr wrap="none" rtlCol="0">
            <a:spAutoFit/>
          </a:bodyPr>
          <a:lstStyle/>
          <a:p>
            <a:r>
              <a:rPr lang="en-US" dirty="0"/>
              <a:t>123</a:t>
            </a:r>
          </a:p>
        </p:txBody>
      </p:sp>
      <p:sp>
        <p:nvSpPr>
          <p:cNvPr id="19" name="TextBox 18">
            <a:extLst>
              <a:ext uri="{FF2B5EF4-FFF2-40B4-BE49-F238E27FC236}">
                <a16:creationId xmlns:a16="http://schemas.microsoft.com/office/drawing/2014/main" id="{DA335B51-709F-0B4C-B844-14B89D170121}"/>
              </a:ext>
            </a:extLst>
          </p:cNvPr>
          <p:cNvSpPr txBox="1"/>
          <p:nvPr/>
        </p:nvSpPr>
        <p:spPr>
          <a:xfrm>
            <a:off x="3718966" y="1714890"/>
            <a:ext cx="535724" cy="369332"/>
          </a:xfrm>
          <a:prstGeom prst="rect">
            <a:avLst/>
          </a:prstGeom>
          <a:noFill/>
        </p:spPr>
        <p:txBody>
          <a:bodyPr wrap="none" rtlCol="0">
            <a:spAutoFit/>
          </a:bodyPr>
          <a:lstStyle/>
          <a:p>
            <a:r>
              <a:rPr lang="en-US" dirty="0"/>
              <a:t>789</a:t>
            </a:r>
          </a:p>
        </p:txBody>
      </p:sp>
      <p:sp>
        <p:nvSpPr>
          <p:cNvPr id="21" name="TextBox 20">
            <a:extLst>
              <a:ext uri="{FF2B5EF4-FFF2-40B4-BE49-F238E27FC236}">
                <a16:creationId xmlns:a16="http://schemas.microsoft.com/office/drawing/2014/main" id="{0A91050F-27CA-6145-AF6C-2C997AA6BE88}"/>
              </a:ext>
            </a:extLst>
          </p:cNvPr>
          <p:cNvSpPr txBox="1"/>
          <p:nvPr/>
        </p:nvSpPr>
        <p:spPr>
          <a:xfrm>
            <a:off x="738707" y="5612181"/>
            <a:ext cx="7666586" cy="369332"/>
          </a:xfrm>
          <a:prstGeom prst="rect">
            <a:avLst/>
          </a:prstGeom>
          <a:noFill/>
        </p:spPr>
        <p:txBody>
          <a:bodyPr wrap="none" rtlCol="0">
            <a:spAutoFit/>
          </a:bodyPr>
          <a:lstStyle/>
          <a:p>
            <a:r>
              <a:rPr lang="en-US" dirty="0"/>
              <a:t>123 + 789 = 912 represents Washington DC in two dimensions, City and Country</a:t>
            </a:r>
          </a:p>
        </p:txBody>
      </p:sp>
      <p:sp>
        <p:nvSpPr>
          <p:cNvPr id="24" name="TextBox 23">
            <a:extLst>
              <a:ext uri="{FF2B5EF4-FFF2-40B4-BE49-F238E27FC236}">
                <a16:creationId xmlns:a16="http://schemas.microsoft.com/office/drawing/2014/main" id="{F36E2B00-6A9A-AC4E-B146-AB8044D69DCB}"/>
              </a:ext>
            </a:extLst>
          </p:cNvPr>
          <p:cNvSpPr txBox="1"/>
          <p:nvPr/>
        </p:nvSpPr>
        <p:spPr>
          <a:xfrm>
            <a:off x="5828978" y="1674631"/>
            <a:ext cx="2115194" cy="369332"/>
          </a:xfrm>
          <a:prstGeom prst="rect">
            <a:avLst/>
          </a:prstGeom>
          <a:noFill/>
        </p:spPr>
        <p:txBody>
          <a:bodyPr wrap="none" rtlCol="0">
            <a:spAutoFit/>
          </a:bodyPr>
          <a:lstStyle/>
          <a:p>
            <a:r>
              <a:rPr lang="en-US" dirty="0"/>
              <a:t>Abstractive Meaning</a:t>
            </a:r>
          </a:p>
        </p:txBody>
      </p:sp>
      <p:cxnSp>
        <p:nvCxnSpPr>
          <p:cNvPr id="26" name="Straight Connector 25">
            <a:extLst>
              <a:ext uri="{FF2B5EF4-FFF2-40B4-BE49-F238E27FC236}">
                <a16:creationId xmlns:a16="http://schemas.microsoft.com/office/drawing/2014/main" id="{DC6AB020-CFB2-3541-B309-3FD47818D3DB}"/>
              </a:ext>
            </a:extLst>
          </p:cNvPr>
          <p:cNvCxnSpPr/>
          <p:nvPr/>
        </p:nvCxnSpPr>
        <p:spPr>
          <a:xfrm>
            <a:off x="3028950" y="3344091"/>
            <a:ext cx="0" cy="1741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F9F8DEA-ECB4-4144-9683-0FB108ABEE73}"/>
              </a:ext>
            </a:extLst>
          </p:cNvPr>
          <p:cNvCxnSpPr/>
          <p:nvPr/>
        </p:nvCxnSpPr>
        <p:spPr>
          <a:xfrm>
            <a:off x="2412274" y="5077097"/>
            <a:ext cx="4293326"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1DDDA76B-1345-2748-B48B-18960DE30F31}"/>
              </a:ext>
            </a:extLst>
          </p:cNvPr>
          <p:cNvSpPr/>
          <p:nvPr/>
        </p:nvSpPr>
        <p:spPr>
          <a:xfrm>
            <a:off x="5113289" y="3506874"/>
            <a:ext cx="257449" cy="2574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BB2F6C6-5A06-8A41-8D06-5D0AEEEB6C62}"/>
              </a:ext>
            </a:extLst>
          </p:cNvPr>
          <p:cNvSpPr txBox="1"/>
          <p:nvPr/>
        </p:nvSpPr>
        <p:spPr>
          <a:xfrm>
            <a:off x="4795416" y="5071880"/>
            <a:ext cx="893193" cy="261610"/>
          </a:xfrm>
          <a:prstGeom prst="rect">
            <a:avLst/>
          </a:prstGeom>
          <a:noFill/>
        </p:spPr>
        <p:txBody>
          <a:bodyPr wrap="none" rtlCol="0">
            <a:spAutoFit/>
          </a:bodyPr>
          <a:lstStyle/>
          <a:p>
            <a:r>
              <a:rPr lang="en-US" sz="1100" dirty="0"/>
              <a:t>123 – WD.C.</a:t>
            </a:r>
          </a:p>
        </p:txBody>
      </p:sp>
      <p:sp>
        <p:nvSpPr>
          <p:cNvPr id="31" name="TextBox 30">
            <a:extLst>
              <a:ext uri="{FF2B5EF4-FFF2-40B4-BE49-F238E27FC236}">
                <a16:creationId xmlns:a16="http://schemas.microsoft.com/office/drawing/2014/main" id="{0F652F54-9F2B-4348-AD45-2BC503223388}"/>
              </a:ext>
            </a:extLst>
          </p:cNvPr>
          <p:cNvSpPr txBox="1"/>
          <p:nvPr/>
        </p:nvSpPr>
        <p:spPr>
          <a:xfrm rot="16200000">
            <a:off x="2558148" y="3504793"/>
            <a:ext cx="679994" cy="261610"/>
          </a:xfrm>
          <a:prstGeom prst="rect">
            <a:avLst/>
          </a:prstGeom>
          <a:noFill/>
        </p:spPr>
        <p:txBody>
          <a:bodyPr wrap="none" rtlCol="0">
            <a:spAutoFit/>
          </a:bodyPr>
          <a:lstStyle/>
          <a:p>
            <a:r>
              <a:rPr lang="en-US" sz="1100" dirty="0"/>
              <a:t>789-USA</a:t>
            </a:r>
          </a:p>
        </p:txBody>
      </p:sp>
      <p:sp>
        <p:nvSpPr>
          <p:cNvPr id="32" name="TextBox 31">
            <a:extLst>
              <a:ext uri="{FF2B5EF4-FFF2-40B4-BE49-F238E27FC236}">
                <a16:creationId xmlns:a16="http://schemas.microsoft.com/office/drawing/2014/main" id="{8BB828FA-01CD-EA41-A2F5-465432CADE03}"/>
              </a:ext>
            </a:extLst>
          </p:cNvPr>
          <p:cNvSpPr txBox="1"/>
          <p:nvPr/>
        </p:nvSpPr>
        <p:spPr>
          <a:xfrm>
            <a:off x="5401022" y="3396154"/>
            <a:ext cx="2609156" cy="461665"/>
          </a:xfrm>
          <a:prstGeom prst="rect">
            <a:avLst/>
          </a:prstGeom>
          <a:noFill/>
        </p:spPr>
        <p:txBody>
          <a:bodyPr wrap="square" rtlCol="0">
            <a:spAutoFit/>
          </a:bodyPr>
          <a:lstStyle/>
          <a:p>
            <a:r>
              <a:rPr lang="en-US" sz="1200" dirty="0"/>
              <a:t>Some relationship between a city &amp; country dimension.</a:t>
            </a:r>
          </a:p>
        </p:txBody>
      </p:sp>
    </p:spTree>
    <p:extLst>
      <p:ext uri="{BB962C8B-B14F-4D97-AF65-F5344CB8AC3E}">
        <p14:creationId xmlns:p14="http://schemas.microsoft.com/office/powerpoint/2010/main" val="67002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P spid="16" grpId="0" animBg="1"/>
      <p:bldP spid="17" grpId="0"/>
      <p:bldP spid="19" grpId="0"/>
      <p:bldP spid="21" grpId="0"/>
      <p:bldP spid="24" grpId="0"/>
      <p:bldP spid="29" grpId="0" animBg="1"/>
      <p:bldP spid="30" grpId="0"/>
      <p:bldP spid="31"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258959-41A0-D548-999D-57A32BB5134C}"/>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2393163B-BE83-FA47-B1CA-9A25D80409A8}"/>
              </a:ext>
            </a:extLst>
          </p:cNvPr>
          <p:cNvSpPr>
            <a:spLocks noGrp="1"/>
          </p:cNvSpPr>
          <p:nvPr>
            <p:ph type="title"/>
          </p:nvPr>
        </p:nvSpPr>
        <p:spPr/>
        <p:txBody>
          <a:bodyPr/>
          <a:lstStyle/>
          <a:p>
            <a:r>
              <a:rPr lang="en-US" dirty="0"/>
              <a:t>Fake Word Embedding Examples</a:t>
            </a:r>
          </a:p>
        </p:txBody>
      </p:sp>
      <p:sp>
        <p:nvSpPr>
          <p:cNvPr id="4" name="Slide Number Placeholder 3">
            <a:extLst>
              <a:ext uri="{FF2B5EF4-FFF2-40B4-BE49-F238E27FC236}">
                <a16:creationId xmlns:a16="http://schemas.microsoft.com/office/drawing/2014/main" id="{E18538FC-9B06-4F4E-B347-2514C9F346FB}"/>
              </a:ext>
            </a:extLst>
          </p:cNvPr>
          <p:cNvSpPr>
            <a:spLocks noGrp="1"/>
          </p:cNvSpPr>
          <p:nvPr>
            <p:ph type="sldNum" sz="quarter" idx="12"/>
          </p:nvPr>
        </p:nvSpPr>
        <p:spPr/>
        <p:txBody>
          <a:bodyPr/>
          <a:lstStyle/>
          <a:p>
            <a:fld id="{37290FF7-652B-4475-AEAB-8B1A5D23AE09}" type="slidenum">
              <a:rPr lang="en-US" smtClean="0"/>
              <a:t>4</a:t>
            </a:fld>
            <a:endParaRPr lang="en-US"/>
          </a:p>
        </p:txBody>
      </p:sp>
      <p:sp>
        <p:nvSpPr>
          <p:cNvPr id="5" name="Footer Placeholder 4">
            <a:extLst>
              <a:ext uri="{FF2B5EF4-FFF2-40B4-BE49-F238E27FC236}">
                <a16:creationId xmlns:a16="http://schemas.microsoft.com/office/drawing/2014/main" id="{E313A8E7-9E7C-EC4A-8C57-D356E17A41A8}"/>
              </a:ext>
            </a:extLst>
          </p:cNvPr>
          <p:cNvSpPr>
            <a:spLocks noGrp="1"/>
          </p:cNvSpPr>
          <p:nvPr>
            <p:ph type="ftr" sz="quarter" idx="3"/>
          </p:nvPr>
        </p:nvSpPr>
        <p:spPr/>
        <p:txBody>
          <a:bodyPr/>
          <a:lstStyle/>
          <a:p>
            <a:r>
              <a:rPr lang="en-US"/>
              <a:t>Kwartler</a:t>
            </a:r>
            <a:endParaRPr lang="en-US" dirty="0"/>
          </a:p>
        </p:txBody>
      </p:sp>
      <p:sp>
        <p:nvSpPr>
          <p:cNvPr id="6" name="Rectangle 5">
            <a:extLst>
              <a:ext uri="{FF2B5EF4-FFF2-40B4-BE49-F238E27FC236}">
                <a16:creationId xmlns:a16="http://schemas.microsoft.com/office/drawing/2014/main" id="{B75DF585-2BCB-EC4B-8D03-AF6AC13DC737}"/>
              </a:ext>
            </a:extLst>
          </p:cNvPr>
          <p:cNvSpPr/>
          <p:nvPr/>
        </p:nvSpPr>
        <p:spPr>
          <a:xfrm>
            <a:off x="187779" y="2188028"/>
            <a:ext cx="2383971" cy="3374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Washington DC</a:t>
            </a:r>
          </a:p>
        </p:txBody>
      </p:sp>
      <p:sp>
        <p:nvSpPr>
          <p:cNvPr id="7" name="Rectangle 6">
            <a:extLst>
              <a:ext uri="{FF2B5EF4-FFF2-40B4-BE49-F238E27FC236}">
                <a16:creationId xmlns:a16="http://schemas.microsoft.com/office/drawing/2014/main" id="{9DBB00FD-365A-5E45-9A2E-E0CDB956D87A}"/>
              </a:ext>
            </a:extLst>
          </p:cNvPr>
          <p:cNvSpPr/>
          <p:nvPr/>
        </p:nvSpPr>
        <p:spPr>
          <a:xfrm>
            <a:off x="3509962" y="2188029"/>
            <a:ext cx="1017815" cy="337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USA</a:t>
            </a:r>
          </a:p>
        </p:txBody>
      </p:sp>
      <p:sp>
        <p:nvSpPr>
          <p:cNvPr id="8" name="Rectangle 7">
            <a:extLst>
              <a:ext uri="{FF2B5EF4-FFF2-40B4-BE49-F238E27FC236}">
                <a16:creationId xmlns:a16="http://schemas.microsoft.com/office/drawing/2014/main" id="{198385B9-8A40-2B46-8ECA-D975A8019003}"/>
              </a:ext>
            </a:extLst>
          </p:cNvPr>
          <p:cNvSpPr/>
          <p:nvPr/>
        </p:nvSpPr>
        <p:spPr>
          <a:xfrm>
            <a:off x="5465987" y="2188028"/>
            <a:ext cx="991963" cy="337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UK</a:t>
            </a:r>
          </a:p>
        </p:txBody>
      </p:sp>
      <p:sp>
        <p:nvSpPr>
          <p:cNvPr id="9" name="Minus 8">
            <a:extLst>
              <a:ext uri="{FF2B5EF4-FFF2-40B4-BE49-F238E27FC236}">
                <a16:creationId xmlns:a16="http://schemas.microsoft.com/office/drawing/2014/main" id="{5196D5C3-BE31-CE48-8BF5-75584E9ACD4C}"/>
              </a:ext>
            </a:extLst>
          </p:cNvPr>
          <p:cNvSpPr/>
          <p:nvPr/>
        </p:nvSpPr>
        <p:spPr>
          <a:xfrm>
            <a:off x="2583656" y="1899556"/>
            <a:ext cx="914400" cy="914400"/>
          </a:xfrm>
          <a:prstGeom prst="mathMinu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lus 9">
            <a:extLst>
              <a:ext uri="{FF2B5EF4-FFF2-40B4-BE49-F238E27FC236}">
                <a16:creationId xmlns:a16="http://schemas.microsoft.com/office/drawing/2014/main" id="{AE4BBD77-DC7A-FE4B-BB1E-7938B571E5F6}"/>
              </a:ext>
            </a:extLst>
          </p:cNvPr>
          <p:cNvSpPr/>
          <p:nvPr/>
        </p:nvSpPr>
        <p:spPr>
          <a:xfrm>
            <a:off x="4539683" y="1899556"/>
            <a:ext cx="914400" cy="914400"/>
          </a:xfrm>
          <a:prstGeom prst="mathPlu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qual 10">
            <a:extLst>
              <a:ext uri="{FF2B5EF4-FFF2-40B4-BE49-F238E27FC236}">
                <a16:creationId xmlns:a16="http://schemas.microsoft.com/office/drawing/2014/main" id="{6677F562-C2D5-0048-86CD-5B69687E0ECB}"/>
              </a:ext>
            </a:extLst>
          </p:cNvPr>
          <p:cNvSpPr/>
          <p:nvPr/>
        </p:nvSpPr>
        <p:spPr>
          <a:xfrm>
            <a:off x="6457950" y="1899556"/>
            <a:ext cx="914400" cy="914400"/>
          </a:xfrm>
          <a:prstGeom prst="mathEqual">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CCBD1046-83CF-B945-8BF0-79CD4CA75EEC}"/>
              </a:ext>
            </a:extLst>
          </p:cNvPr>
          <p:cNvSpPr/>
          <p:nvPr/>
        </p:nvSpPr>
        <p:spPr>
          <a:xfrm>
            <a:off x="7372350" y="2188028"/>
            <a:ext cx="1583871" cy="3374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What city is near 16 in the city dimension?</a:t>
            </a:r>
          </a:p>
        </p:txBody>
      </p:sp>
      <p:sp>
        <p:nvSpPr>
          <p:cNvPr id="17" name="TextBox 16">
            <a:extLst>
              <a:ext uri="{FF2B5EF4-FFF2-40B4-BE49-F238E27FC236}">
                <a16:creationId xmlns:a16="http://schemas.microsoft.com/office/drawing/2014/main" id="{8B6AB2E4-3262-B34B-9D04-51FD6EF6E47C}"/>
              </a:ext>
            </a:extLst>
          </p:cNvPr>
          <p:cNvSpPr txBox="1"/>
          <p:nvPr/>
        </p:nvSpPr>
        <p:spPr>
          <a:xfrm>
            <a:off x="1121721" y="1761056"/>
            <a:ext cx="420308" cy="276999"/>
          </a:xfrm>
          <a:prstGeom prst="rect">
            <a:avLst/>
          </a:prstGeom>
          <a:noFill/>
        </p:spPr>
        <p:txBody>
          <a:bodyPr wrap="none" rtlCol="0">
            <a:spAutoFit/>
          </a:bodyPr>
          <a:lstStyle/>
          <a:p>
            <a:r>
              <a:rPr lang="en-US" sz="1200" dirty="0"/>
              <a:t>123</a:t>
            </a:r>
          </a:p>
        </p:txBody>
      </p:sp>
      <p:sp>
        <p:nvSpPr>
          <p:cNvPr id="18" name="TextBox 17">
            <a:extLst>
              <a:ext uri="{FF2B5EF4-FFF2-40B4-BE49-F238E27FC236}">
                <a16:creationId xmlns:a16="http://schemas.microsoft.com/office/drawing/2014/main" id="{FB4DFB1F-70B5-CE4C-B523-60A83DD85421}"/>
              </a:ext>
            </a:extLst>
          </p:cNvPr>
          <p:cNvSpPr txBox="1"/>
          <p:nvPr/>
        </p:nvSpPr>
        <p:spPr>
          <a:xfrm>
            <a:off x="7839273" y="1732562"/>
            <a:ext cx="535724" cy="369332"/>
          </a:xfrm>
          <a:prstGeom prst="rect">
            <a:avLst/>
          </a:prstGeom>
          <a:noFill/>
        </p:spPr>
        <p:txBody>
          <a:bodyPr wrap="none" rtlCol="0">
            <a:spAutoFit/>
          </a:bodyPr>
          <a:lstStyle/>
          <a:p>
            <a:r>
              <a:rPr lang="en-US" dirty="0"/>
              <a:t>116</a:t>
            </a:r>
          </a:p>
        </p:txBody>
      </p:sp>
      <p:sp>
        <p:nvSpPr>
          <p:cNvPr id="19" name="TextBox 18">
            <a:extLst>
              <a:ext uri="{FF2B5EF4-FFF2-40B4-BE49-F238E27FC236}">
                <a16:creationId xmlns:a16="http://schemas.microsoft.com/office/drawing/2014/main" id="{DA335B51-709F-0B4C-B844-14B89D170121}"/>
              </a:ext>
            </a:extLst>
          </p:cNvPr>
          <p:cNvSpPr txBox="1"/>
          <p:nvPr/>
        </p:nvSpPr>
        <p:spPr>
          <a:xfrm>
            <a:off x="3718966" y="1714890"/>
            <a:ext cx="535724" cy="369332"/>
          </a:xfrm>
          <a:prstGeom prst="rect">
            <a:avLst/>
          </a:prstGeom>
          <a:noFill/>
        </p:spPr>
        <p:txBody>
          <a:bodyPr wrap="none" rtlCol="0">
            <a:spAutoFit/>
          </a:bodyPr>
          <a:lstStyle/>
          <a:p>
            <a:r>
              <a:rPr lang="en-US" dirty="0"/>
              <a:t>789</a:t>
            </a:r>
          </a:p>
        </p:txBody>
      </p:sp>
      <p:sp>
        <p:nvSpPr>
          <p:cNvPr id="20" name="TextBox 19">
            <a:extLst>
              <a:ext uri="{FF2B5EF4-FFF2-40B4-BE49-F238E27FC236}">
                <a16:creationId xmlns:a16="http://schemas.microsoft.com/office/drawing/2014/main" id="{30284AC5-65E1-A548-950E-105C9D52E325}"/>
              </a:ext>
            </a:extLst>
          </p:cNvPr>
          <p:cNvSpPr txBox="1"/>
          <p:nvPr/>
        </p:nvSpPr>
        <p:spPr>
          <a:xfrm>
            <a:off x="5694105" y="1732562"/>
            <a:ext cx="535724" cy="369332"/>
          </a:xfrm>
          <a:prstGeom prst="rect">
            <a:avLst/>
          </a:prstGeom>
          <a:noFill/>
        </p:spPr>
        <p:txBody>
          <a:bodyPr wrap="none" rtlCol="0">
            <a:spAutoFit/>
          </a:bodyPr>
          <a:lstStyle/>
          <a:p>
            <a:r>
              <a:rPr lang="en-US" dirty="0"/>
              <a:t>782</a:t>
            </a:r>
          </a:p>
        </p:txBody>
      </p:sp>
      <p:sp>
        <p:nvSpPr>
          <p:cNvPr id="22" name="TextBox 21">
            <a:extLst>
              <a:ext uri="{FF2B5EF4-FFF2-40B4-BE49-F238E27FC236}">
                <a16:creationId xmlns:a16="http://schemas.microsoft.com/office/drawing/2014/main" id="{99069AA3-8F9E-B34A-9489-C6D94B65D994}"/>
              </a:ext>
            </a:extLst>
          </p:cNvPr>
          <p:cNvSpPr txBox="1"/>
          <p:nvPr/>
        </p:nvSpPr>
        <p:spPr>
          <a:xfrm>
            <a:off x="738707" y="5981909"/>
            <a:ext cx="7957884" cy="369332"/>
          </a:xfrm>
          <a:prstGeom prst="rect">
            <a:avLst/>
          </a:prstGeom>
          <a:noFill/>
        </p:spPr>
        <p:txBody>
          <a:bodyPr wrap="none" rtlCol="0">
            <a:spAutoFit/>
          </a:bodyPr>
          <a:lstStyle/>
          <a:p>
            <a:r>
              <a:rPr lang="en-US" dirty="0"/>
              <a:t>123 Washington DC – 789 “USA-ness”  + 782 “UK-ness” = 116 represents a new city</a:t>
            </a:r>
          </a:p>
        </p:txBody>
      </p:sp>
      <p:cxnSp>
        <p:nvCxnSpPr>
          <p:cNvPr id="24" name="Straight Connector 23">
            <a:extLst>
              <a:ext uri="{FF2B5EF4-FFF2-40B4-BE49-F238E27FC236}">
                <a16:creationId xmlns:a16="http://schemas.microsoft.com/office/drawing/2014/main" id="{0DB3DBAA-7C5B-A24B-8D62-E1C88C93F792}"/>
              </a:ext>
            </a:extLst>
          </p:cNvPr>
          <p:cNvCxnSpPr/>
          <p:nvPr/>
        </p:nvCxnSpPr>
        <p:spPr>
          <a:xfrm>
            <a:off x="3028950" y="3344091"/>
            <a:ext cx="0" cy="1741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29DF20C-A974-8742-BF70-27EB57011587}"/>
              </a:ext>
            </a:extLst>
          </p:cNvPr>
          <p:cNvCxnSpPr/>
          <p:nvPr/>
        </p:nvCxnSpPr>
        <p:spPr>
          <a:xfrm>
            <a:off x="2412274" y="5077097"/>
            <a:ext cx="4293326"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424285C-39A5-B74E-959F-DE3A60E756C5}"/>
              </a:ext>
            </a:extLst>
          </p:cNvPr>
          <p:cNvSpPr/>
          <p:nvPr/>
        </p:nvSpPr>
        <p:spPr>
          <a:xfrm>
            <a:off x="5113289" y="3506874"/>
            <a:ext cx="257449" cy="2574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F45BE40A-1B19-E04D-8D65-35128DCEB7BE}"/>
              </a:ext>
            </a:extLst>
          </p:cNvPr>
          <p:cNvSpPr txBox="1"/>
          <p:nvPr/>
        </p:nvSpPr>
        <p:spPr>
          <a:xfrm rot="16200000">
            <a:off x="2562156" y="3795389"/>
            <a:ext cx="671979" cy="261610"/>
          </a:xfrm>
          <a:prstGeom prst="rect">
            <a:avLst/>
          </a:prstGeom>
          <a:noFill/>
        </p:spPr>
        <p:txBody>
          <a:bodyPr wrap="none" rtlCol="0">
            <a:spAutoFit/>
          </a:bodyPr>
          <a:lstStyle/>
          <a:p>
            <a:r>
              <a:rPr lang="en-US" sz="1100" dirty="0"/>
              <a:t>782 - UK</a:t>
            </a:r>
          </a:p>
        </p:txBody>
      </p:sp>
      <p:sp>
        <p:nvSpPr>
          <p:cNvPr id="30" name="Oval 29">
            <a:extLst>
              <a:ext uri="{FF2B5EF4-FFF2-40B4-BE49-F238E27FC236}">
                <a16:creationId xmlns:a16="http://schemas.microsoft.com/office/drawing/2014/main" id="{2485B3BC-B027-6C4E-A1D6-4F20AAB40EA8}"/>
              </a:ext>
            </a:extLst>
          </p:cNvPr>
          <p:cNvSpPr/>
          <p:nvPr/>
        </p:nvSpPr>
        <p:spPr>
          <a:xfrm>
            <a:off x="4437558" y="3786733"/>
            <a:ext cx="257449" cy="257449"/>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47B8417-900E-A04B-AE19-14A620B8C576}"/>
              </a:ext>
            </a:extLst>
          </p:cNvPr>
          <p:cNvSpPr txBox="1"/>
          <p:nvPr/>
        </p:nvSpPr>
        <p:spPr>
          <a:xfrm>
            <a:off x="4083758" y="5085806"/>
            <a:ext cx="936475" cy="261610"/>
          </a:xfrm>
          <a:prstGeom prst="rect">
            <a:avLst/>
          </a:prstGeom>
          <a:noFill/>
        </p:spPr>
        <p:txBody>
          <a:bodyPr wrap="none" rtlCol="0">
            <a:spAutoFit/>
          </a:bodyPr>
          <a:lstStyle/>
          <a:p>
            <a:r>
              <a:rPr lang="en-US" sz="1100" dirty="0"/>
              <a:t>116 - London</a:t>
            </a:r>
          </a:p>
        </p:txBody>
      </p:sp>
    </p:spTree>
    <p:extLst>
      <p:ext uri="{BB962C8B-B14F-4D97-AF65-F5344CB8AC3E}">
        <p14:creationId xmlns:p14="http://schemas.microsoft.com/office/powerpoint/2010/main" val="398501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7" grpId="0"/>
      <p:bldP spid="18" grpId="0"/>
      <p:bldP spid="19" grpId="0"/>
      <p:bldP spid="20" grpId="0"/>
      <p:bldP spid="22" grpId="0"/>
      <p:bldP spid="26" grpId="0" animBg="1"/>
      <p:bldP spid="28" grpId="0"/>
      <p:bldP spid="30" grpId="0" animBg="1"/>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E2DEDD-7292-4842-85B7-0DC38F800B8E}"/>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2AAA4DD1-5395-AF4C-8889-E0942B6E72C8}"/>
              </a:ext>
            </a:extLst>
          </p:cNvPr>
          <p:cNvSpPr>
            <a:spLocks noGrp="1"/>
          </p:cNvSpPr>
          <p:nvPr>
            <p:ph type="title"/>
          </p:nvPr>
        </p:nvSpPr>
        <p:spPr/>
        <p:txBody>
          <a:bodyPr/>
          <a:lstStyle/>
          <a:p>
            <a:r>
              <a:rPr lang="en-US" dirty="0"/>
              <a:t>“Famous” Examples</a:t>
            </a:r>
          </a:p>
        </p:txBody>
      </p:sp>
      <p:sp>
        <p:nvSpPr>
          <p:cNvPr id="4" name="Slide Number Placeholder 3">
            <a:extLst>
              <a:ext uri="{FF2B5EF4-FFF2-40B4-BE49-F238E27FC236}">
                <a16:creationId xmlns:a16="http://schemas.microsoft.com/office/drawing/2014/main" id="{97D48C42-F93E-FF4D-834C-13AB68287BD6}"/>
              </a:ext>
            </a:extLst>
          </p:cNvPr>
          <p:cNvSpPr>
            <a:spLocks noGrp="1"/>
          </p:cNvSpPr>
          <p:nvPr>
            <p:ph type="sldNum" sz="quarter" idx="12"/>
          </p:nvPr>
        </p:nvSpPr>
        <p:spPr/>
        <p:txBody>
          <a:bodyPr/>
          <a:lstStyle/>
          <a:p>
            <a:fld id="{37290FF7-652B-4475-AEAB-8B1A5D23AE09}" type="slidenum">
              <a:rPr lang="en-US" smtClean="0"/>
              <a:t>5</a:t>
            </a:fld>
            <a:endParaRPr lang="en-US"/>
          </a:p>
        </p:txBody>
      </p:sp>
      <p:sp>
        <p:nvSpPr>
          <p:cNvPr id="5" name="Footer Placeholder 4">
            <a:extLst>
              <a:ext uri="{FF2B5EF4-FFF2-40B4-BE49-F238E27FC236}">
                <a16:creationId xmlns:a16="http://schemas.microsoft.com/office/drawing/2014/main" id="{68522A88-55BB-3E4C-93AA-E83F67F84E33}"/>
              </a:ext>
            </a:extLst>
          </p:cNvPr>
          <p:cNvSpPr>
            <a:spLocks noGrp="1"/>
          </p:cNvSpPr>
          <p:nvPr>
            <p:ph type="ftr" sz="quarter" idx="3"/>
          </p:nvPr>
        </p:nvSpPr>
        <p:spPr/>
        <p:txBody>
          <a:bodyPr/>
          <a:lstStyle/>
          <a:p>
            <a:r>
              <a:rPr lang="en-US"/>
              <a:t>Kwartler</a:t>
            </a:r>
            <a:endParaRPr lang="en-US" dirty="0"/>
          </a:p>
        </p:txBody>
      </p:sp>
      <p:pic>
        <p:nvPicPr>
          <p:cNvPr id="6" name="Picture 5">
            <a:extLst>
              <a:ext uri="{FF2B5EF4-FFF2-40B4-BE49-F238E27FC236}">
                <a16:creationId xmlns:a16="http://schemas.microsoft.com/office/drawing/2014/main" id="{920B75EA-9836-3D43-A4FB-76A96D2967CA}"/>
              </a:ext>
            </a:extLst>
          </p:cNvPr>
          <p:cNvPicPr>
            <a:picLocks noChangeAspect="1"/>
          </p:cNvPicPr>
          <p:nvPr/>
        </p:nvPicPr>
        <p:blipFill>
          <a:blip r:embed="rId2"/>
          <a:stretch>
            <a:fillRect/>
          </a:stretch>
        </p:blipFill>
        <p:spPr>
          <a:xfrm>
            <a:off x="590550" y="2057400"/>
            <a:ext cx="2438400" cy="2743200"/>
          </a:xfrm>
          <a:prstGeom prst="rect">
            <a:avLst/>
          </a:prstGeom>
        </p:spPr>
      </p:pic>
      <p:pic>
        <p:nvPicPr>
          <p:cNvPr id="7" name="Picture 6">
            <a:extLst>
              <a:ext uri="{FF2B5EF4-FFF2-40B4-BE49-F238E27FC236}">
                <a16:creationId xmlns:a16="http://schemas.microsoft.com/office/drawing/2014/main" id="{3A377876-A2A8-964D-B472-AEE0C34837EB}"/>
              </a:ext>
            </a:extLst>
          </p:cNvPr>
          <p:cNvPicPr>
            <a:picLocks noChangeAspect="1"/>
          </p:cNvPicPr>
          <p:nvPr/>
        </p:nvPicPr>
        <p:blipFill>
          <a:blip r:embed="rId3"/>
          <a:stretch>
            <a:fillRect/>
          </a:stretch>
        </p:blipFill>
        <p:spPr>
          <a:xfrm>
            <a:off x="4778829" y="2057400"/>
            <a:ext cx="2438400" cy="2743200"/>
          </a:xfrm>
          <a:prstGeom prst="rect">
            <a:avLst/>
          </a:prstGeom>
        </p:spPr>
      </p:pic>
    </p:spTree>
    <p:extLst>
      <p:ext uri="{BB962C8B-B14F-4D97-AF65-F5344CB8AC3E}">
        <p14:creationId xmlns:p14="http://schemas.microsoft.com/office/powerpoint/2010/main" val="2033366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7FC9C-8454-F545-A6B8-2025C391F5C7}"/>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90E6FF1B-1885-574D-8F6D-BED7CDB9FACA}"/>
              </a:ext>
            </a:extLst>
          </p:cNvPr>
          <p:cNvSpPr>
            <a:spLocks noGrp="1"/>
          </p:cNvSpPr>
          <p:nvPr>
            <p:ph type="title"/>
          </p:nvPr>
        </p:nvSpPr>
        <p:spPr/>
        <p:txBody>
          <a:bodyPr/>
          <a:lstStyle/>
          <a:p>
            <a:r>
              <a:rPr lang="en-US" dirty="0"/>
              <a:t>Text2Vector – “Glove” Global Vectors</a:t>
            </a:r>
          </a:p>
        </p:txBody>
      </p:sp>
      <p:sp>
        <p:nvSpPr>
          <p:cNvPr id="4" name="Slide Number Placeholder 3">
            <a:extLst>
              <a:ext uri="{FF2B5EF4-FFF2-40B4-BE49-F238E27FC236}">
                <a16:creationId xmlns:a16="http://schemas.microsoft.com/office/drawing/2014/main" id="{3F08DB7E-B18D-3843-9085-3F73D4A8C652}"/>
              </a:ext>
            </a:extLst>
          </p:cNvPr>
          <p:cNvSpPr>
            <a:spLocks noGrp="1"/>
          </p:cNvSpPr>
          <p:nvPr>
            <p:ph type="sldNum" sz="quarter" idx="12"/>
          </p:nvPr>
        </p:nvSpPr>
        <p:spPr/>
        <p:txBody>
          <a:bodyPr/>
          <a:lstStyle/>
          <a:p>
            <a:fld id="{37290FF7-652B-4475-AEAB-8B1A5D23AE09}" type="slidenum">
              <a:rPr lang="en-US" smtClean="0"/>
              <a:t>6</a:t>
            </a:fld>
            <a:endParaRPr lang="en-US"/>
          </a:p>
        </p:txBody>
      </p:sp>
      <p:sp>
        <p:nvSpPr>
          <p:cNvPr id="5" name="Footer Placeholder 4">
            <a:extLst>
              <a:ext uri="{FF2B5EF4-FFF2-40B4-BE49-F238E27FC236}">
                <a16:creationId xmlns:a16="http://schemas.microsoft.com/office/drawing/2014/main" id="{358E5AD4-947F-E94B-93E6-FBA00A89BD64}"/>
              </a:ext>
            </a:extLst>
          </p:cNvPr>
          <p:cNvSpPr>
            <a:spLocks noGrp="1"/>
          </p:cNvSpPr>
          <p:nvPr>
            <p:ph type="ftr" sz="quarter" idx="3"/>
          </p:nvPr>
        </p:nvSpPr>
        <p:spPr/>
        <p:txBody>
          <a:bodyPr/>
          <a:lstStyle/>
          <a:p>
            <a:r>
              <a:rPr lang="en-US"/>
              <a:t>Kwartler</a:t>
            </a:r>
            <a:endParaRPr lang="en-US" dirty="0"/>
          </a:p>
        </p:txBody>
      </p:sp>
      <p:sp>
        <p:nvSpPr>
          <p:cNvPr id="6" name="Rectangle 5">
            <a:extLst>
              <a:ext uri="{FF2B5EF4-FFF2-40B4-BE49-F238E27FC236}">
                <a16:creationId xmlns:a16="http://schemas.microsoft.com/office/drawing/2014/main" id="{075F2183-7D84-2E4F-BEE0-2B218FADC6E6}"/>
              </a:ext>
            </a:extLst>
          </p:cNvPr>
          <p:cNvSpPr/>
          <p:nvPr/>
        </p:nvSpPr>
        <p:spPr>
          <a:xfrm>
            <a:off x="167425" y="2217739"/>
            <a:ext cx="872076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Uses a Term Co-occurrence Matrix not a DTM to construct these vectors or “embeddings”.</a:t>
            </a:r>
          </a:p>
        </p:txBody>
      </p:sp>
      <p:sp>
        <p:nvSpPr>
          <p:cNvPr id="7" name="Rectangle 6">
            <a:extLst>
              <a:ext uri="{FF2B5EF4-FFF2-40B4-BE49-F238E27FC236}">
                <a16:creationId xmlns:a16="http://schemas.microsoft.com/office/drawing/2014/main" id="{D4B82F62-EED9-0A41-8E80-BFC78BC9C79B}"/>
              </a:ext>
            </a:extLst>
          </p:cNvPr>
          <p:cNvSpPr/>
          <p:nvPr/>
        </p:nvSpPr>
        <p:spPr>
          <a:xfrm>
            <a:off x="167425" y="3200400"/>
            <a:ext cx="872076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TCM is based on </a:t>
            </a:r>
            <a:r>
              <a:rPr lang="en-US" u="sng" dirty="0"/>
              <a:t>COUNTS in a “skip gram”</a:t>
            </a:r>
            <a:r>
              <a:rPr lang="en-US" dirty="0"/>
              <a:t>.</a:t>
            </a:r>
          </a:p>
        </p:txBody>
      </p:sp>
      <p:sp>
        <p:nvSpPr>
          <p:cNvPr id="8" name="Rectangle 7">
            <a:extLst>
              <a:ext uri="{FF2B5EF4-FFF2-40B4-BE49-F238E27FC236}">
                <a16:creationId xmlns:a16="http://schemas.microsoft.com/office/drawing/2014/main" id="{BE541987-84D1-E84D-8943-F93C08E98715}"/>
              </a:ext>
            </a:extLst>
          </p:cNvPr>
          <p:cNvSpPr/>
          <p:nvPr/>
        </p:nvSpPr>
        <p:spPr>
          <a:xfrm>
            <a:off x="167425" y="4293171"/>
            <a:ext cx="872076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Under the hood it’s a “weighted least squared regression”</a:t>
            </a:r>
          </a:p>
        </p:txBody>
      </p:sp>
    </p:spTree>
    <p:extLst>
      <p:ext uri="{BB962C8B-B14F-4D97-AF65-F5344CB8AC3E}">
        <p14:creationId xmlns:p14="http://schemas.microsoft.com/office/powerpoint/2010/main" val="123074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A6053F-4C8E-F749-BB7D-4D215D61E6DF}"/>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30274614-EE7D-8F41-B3DA-7643D2B14CB0}"/>
              </a:ext>
            </a:extLst>
          </p:cNvPr>
          <p:cNvSpPr>
            <a:spLocks noGrp="1"/>
          </p:cNvSpPr>
          <p:nvPr>
            <p:ph type="title"/>
          </p:nvPr>
        </p:nvSpPr>
        <p:spPr/>
        <p:txBody>
          <a:bodyPr/>
          <a:lstStyle/>
          <a:p>
            <a:r>
              <a:rPr lang="en-US" dirty="0"/>
              <a:t>TCM Counts (skip gram 1 for simplicity)</a:t>
            </a:r>
          </a:p>
        </p:txBody>
      </p:sp>
      <p:sp>
        <p:nvSpPr>
          <p:cNvPr id="4" name="Slide Number Placeholder 3">
            <a:extLst>
              <a:ext uri="{FF2B5EF4-FFF2-40B4-BE49-F238E27FC236}">
                <a16:creationId xmlns:a16="http://schemas.microsoft.com/office/drawing/2014/main" id="{BCD98E55-180C-8D4E-B0B9-EE0DA4D98421}"/>
              </a:ext>
            </a:extLst>
          </p:cNvPr>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a:extLst>
              <a:ext uri="{FF2B5EF4-FFF2-40B4-BE49-F238E27FC236}">
                <a16:creationId xmlns:a16="http://schemas.microsoft.com/office/drawing/2014/main" id="{7FEE3191-825E-2C4F-A3C1-C60B7EE19466}"/>
              </a:ext>
            </a:extLst>
          </p:cNvPr>
          <p:cNvSpPr>
            <a:spLocks noGrp="1"/>
          </p:cNvSpPr>
          <p:nvPr>
            <p:ph type="ftr" sz="quarter" idx="3"/>
          </p:nvPr>
        </p:nvSpPr>
        <p:spPr/>
        <p:txBody>
          <a:bodyPr/>
          <a:lstStyle/>
          <a:p>
            <a:r>
              <a:rPr lang="en-US"/>
              <a:t>Kwartler</a:t>
            </a:r>
            <a:endParaRPr lang="en-US" dirty="0"/>
          </a:p>
        </p:txBody>
      </p:sp>
      <p:graphicFrame>
        <p:nvGraphicFramePr>
          <p:cNvPr id="6" name="Table 8">
            <a:extLst>
              <a:ext uri="{FF2B5EF4-FFF2-40B4-BE49-F238E27FC236}">
                <a16:creationId xmlns:a16="http://schemas.microsoft.com/office/drawing/2014/main" id="{F9DD496D-C8E7-534E-989B-C64F16AA0E23}"/>
              </a:ext>
            </a:extLst>
          </p:cNvPr>
          <p:cNvGraphicFramePr>
            <a:graphicFrameLocks noGrp="1"/>
          </p:cNvGraphicFramePr>
          <p:nvPr>
            <p:extLst>
              <p:ext uri="{D42A27DB-BD31-4B8C-83A1-F6EECF244321}">
                <p14:modId xmlns:p14="http://schemas.microsoft.com/office/powerpoint/2010/main" val="1519265569"/>
              </p:ext>
            </p:extLst>
          </p:nvPr>
        </p:nvGraphicFramePr>
        <p:xfrm>
          <a:off x="1077686" y="2914340"/>
          <a:ext cx="6542319" cy="2080260"/>
        </p:xfrm>
        <a:graphic>
          <a:graphicData uri="http://schemas.openxmlformats.org/drawingml/2006/table">
            <a:tbl>
              <a:tblPr firstRow="1" bandRow="1">
                <a:tableStyleId>{5C22544A-7EE6-4342-B048-85BDC9FD1C3A}</a:tableStyleId>
              </a:tblPr>
              <a:tblGrid>
                <a:gridCol w="934617">
                  <a:extLst>
                    <a:ext uri="{9D8B030D-6E8A-4147-A177-3AD203B41FA5}">
                      <a16:colId xmlns:a16="http://schemas.microsoft.com/office/drawing/2014/main" val="3589219154"/>
                    </a:ext>
                  </a:extLst>
                </a:gridCol>
                <a:gridCol w="934617">
                  <a:extLst>
                    <a:ext uri="{9D8B030D-6E8A-4147-A177-3AD203B41FA5}">
                      <a16:colId xmlns:a16="http://schemas.microsoft.com/office/drawing/2014/main" val="2413906328"/>
                    </a:ext>
                  </a:extLst>
                </a:gridCol>
                <a:gridCol w="934617">
                  <a:extLst>
                    <a:ext uri="{9D8B030D-6E8A-4147-A177-3AD203B41FA5}">
                      <a16:colId xmlns:a16="http://schemas.microsoft.com/office/drawing/2014/main" val="2264217813"/>
                    </a:ext>
                  </a:extLst>
                </a:gridCol>
                <a:gridCol w="934617">
                  <a:extLst>
                    <a:ext uri="{9D8B030D-6E8A-4147-A177-3AD203B41FA5}">
                      <a16:colId xmlns:a16="http://schemas.microsoft.com/office/drawing/2014/main" val="2317197607"/>
                    </a:ext>
                  </a:extLst>
                </a:gridCol>
                <a:gridCol w="934617">
                  <a:extLst>
                    <a:ext uri="{9D8B030D-6E8A-4147-A177-3AD203B41FA5}">
                      <a16:colId xmlns:a16="http://schemas.microsoft.com/office/drawing/2014/main" val="4216700858"/>
                    </a:ext>
                  </a:extLst>
                </a:gridCol>
                <a:gridCol w="934617">
                  <a:extLst>
                    <a:ext uri="{9D8B030D-6E8A-4147-A177-3AD203B41FA5}">
                      <a16:colId xmlns:a16="http://schemas.microsoft.com/office/drawing/2014/main" val="387493735"/>
                    </a:ext>
                  </a:extLst>
                </a:gridCol>
                <a:gridCol w="934617">
                  <a:extLst>
                    <a:ext uri="{9D8B030D-6E8A-4147-A177-3AD203B41FA5}">
                      <a16:colId xmlns:a16="http://schemas.microsoft.com/office/drawing/2014/main" val="4275544297"/>
                    </a:ext>
                  </a:extLst>
                </a:gridCol>
              </a:tblGrid>
              <a:tr h="290164">
                <a:tc>
                  <a:txBody>
                    <a:bodyPr/>
                    <a:lstStyle/>
                    <a:p>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I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like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finance</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to</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Play</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sports</a:t>
                      </a:r>
                    </a:p>
                  </a:txBody>
                  <a:tcPr/>
                </a:tc>
                <a:extLst>
                  <a:ext uri="{0D108BD9-81ED-4DB2-BD59-A6C34878D82A}">
                    <a16:rowId xmlns:a16="http://schemas.microsoft.com/office/drawing/2014/main" val="2598060611"/>
                  </a:ext>
                </a:extLst>
              </a:tr>
              <a:tr h="290164">
                <a:tc>
                  <a:txBody>
                    <a:bodyPr/>
                    <a:lstStyle/>
                    <a:p>
                      <a:r>
                        <a:rPr lang="en-US" dirty="0"/>
                        <a:t>I</a:t>
                      </a:r>
                    </a:p>
                  </a:txBody>
                  <a:tcPr/>
                </a:tc>
                <a:tc>
                  <a:txBody>
                    <a:bodyPr/>
                    <a:lstStyle/>
                    <a:p>
                      <a:pPr algn="ctr"/>
                      <a:endParaRPr lang="en-US" dirty="0"/>
                    </a:p>
                  </a:txBody>
                  <a:tcPr/>
                </a:tc>
                <a:tc>
                  <a:txBody>
                    <a:bodyPr/>
                    <a:lstStyle/>
                    <a:p>
                      <a:pPr algn="ctr"/>
                      <a:r>
                        <a:rPr lang="en-US" dirty="0"/>
                        <a:t>2</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678376955"/>
                  </a:ext>
                </a:extLst>
              </a:tr>
              <a:tr h="290164">
                <a:tc>
                  <a:txBody>
                    <a:bodyPr/>
                    <a:lstStyle/>
                    <a:p>
                      <a:r>
                        <a:rPr lang="en-US" dirty="0"/>
                        <a:t>like</a:t>
                      </a:r>
                    </a:p>
                  </a:txBody>
                  <a:tcPr/>
                </a:tc>
                <a:tc>
                  <a:txBody>
                    <a:bodyPr/>
                    <a:lstStyle/>
                    <a:p>
                      <a:pPr algn="ctr"/>
                      <a:r>
                        <a:rPr lang="en-US" dirty="0"/>
                        <a:t>2</a:t>
                      </a:r>
                    </a:p>
                  </a:txBody>
                  <a:tcPr/>
                </a:tc>
                <a:tc>
                  <a:txBody>
                    <a:bodyPr/>
                    <a:lstStyle/>
                    <a:p>
                      <a:pPr algn="ctr"/>
                      <a:endParaRPr lang="en-US" dirty="0"/>
                    </a:p>
                  </a:txBody>
                  <a:tcPr/>
                </a:tc>
                <a:tc>
                  <a:txBody>
                    <a:bodyPr/>
                    <a:lstStyle/>
                    <a:p>
                      <a:pPr algn="ctr"/>
                      <a:r>
                        <a:rPr lang="en-US" dirty="0"/>
                        <a:t>1</a:t>
                      </a:r>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743347055"/>
                  </a:ext>
                </a:extLst>
              </a:tr>
              <a:tr h="290164">
                <a:tc>
                  <a:txBody>
                    <a:bodyPr/>
                    <a:lstStyle/>
                    <a:p>
                      <a:r>
                        <a:rPr lang="en-US" dirty="0"/>
                        <a:t>finance</a:t>
                      </a:r>
                    </a:p>
                  </a:txBody>
                  <a:tcPr/>
                </a:tc>
                <a:tc>
                  <a:txBody>
                    <a:bodyPr/>
                    <a:lstStyle/>
                    <a:p>
                      <a:pPr algn="ctr"/>
                      <a:endParaRPr lang="en-US" dirty="0"/>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87891776"/>
                  </a:ext>
                </a:extLst>
              </a:tr>
              <a:tr h="290164">
                <a:tc>
                  <a:txBody>
                    <a:bodyPr/>
                    <a:lstStyle/>
                    <a:p>
                      <a:r>
                        <a:rPr lang="en-US" dirty="0"/>
                        <a:t>to</a:t>
                      </a:r>
                    </a:p>
                  </a:txBody>
                  <a:tcPr/>
                </a:tc>
                <a:tc>
                  <a:txBody>
                    <a:bodyPr/>
                    <a:lstStyle/>
                    <a:p>
                      <a:pPr algn="ctr"/>
                      <a:endParaRPr lang="en-US" dirty="0"/>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tc>
                  <a:txBody>
                    <a:bodyPr/>
                    <a:lstStyle/>
                    <a:p>
                      <a:pPr algn="ctr"/>
                      <a:endParaRPr lang="en-US" dirty="0"/>
                    </a:p>
                  </a:txBody>
                  <a:tcPr/>
                </a:tc>
                <a:extLst>
                  <a:ext uri="{0D108BD9-81ED-4DB2-BD59-A6C34878D82A}">
                    <a16:rowId xmlns:a16="http://schemas.microsoft.com/office/drawing/2014/main" val="569431970"/>
                  </a:ext>
                </a:extLst>
              </a:tr>
              <a:tr h="290164">
                <a:tc>
                  <a:txBody>
                    <a:bodyPr/>
                    <a:lstStyle/>
                    <a:p>
                      <a:r>
                        <a:rPr lang="en-US" dirty="0"/>
                        <a:t>play</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513064037"/>
                  </a:ext>
                </a:extLst>
              </a:tr>
              <a:tr h="290164">
                <a:tc>
                  <a:txBody>
                    <a:bodyPr/>
                    <a:lstStyle/>
                    <a:p>
                      <a:r>
                        <a:rPr lang="en-US" dirty="0"/>
                        <a:t>sports</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519298565"/>
                  </a:ext>
                </a:extLst>
              </a:tr>
            </a:tbl>
          </a:graphicData>
        </a:graphic>
      </p:graphicFrame>
      <p:sp>
        <p:nvSpPr>
          <p:cNvPr id="7" name="TextBox 6">
            <a:extLst>
              <a:ext uri="{FF2B5EF4-FFF2-40B4-BE49-F238E27FC236}">
                <a16:creationId xmlns:a16="http://schemas.microsoft.com/office/drawing/2014/main" id="{D0F0DE6B-AE8B-9042-874F-A1D5325D63A6}"/>
              </a:ext>
            </a:extLst>
          </p:cNvPr>
          <p:cNvSpPr txBox="1"/>
          <p:nvPr/>
        </p:nvSpPr>
        <p:spPr>
          <a:xfrm>
            <a:off x="1077686" y="2545008"/>
            <a:ext cx="3536802" cy="369332"/>
          </a:xfrm>
          <a:prstGeom prst="rect">
            <a:avLst/>
          </a:prstGeom>
          <a:noFill/>
        </p:spPr>
        <p:txBody>
          <a:bodyPr wrap="none" rtlCol="0">
            <a:spAutoFit/>
          </a:bodyPr>
          <a:lstStyle/>
          <a:p>
            <a:r>
              <a:rPr lang="en-US" dirty="0"/>
              <a:t>Square Count Matrix Across all docs</a:t>
            </a:r>
          </a:p>
        </p:txBody>
      </p:sp>
      <p:sp>
        <p:nvSpPr>
          <p:cNvPr id="8" name="TextBox 7">
            <a:extLst>
              <a:ext uri="{FF2B5EF4-FFF2-40B4-BE49-F238E27FC236}">
                <a16:creationId xmlns:a16="http://schemas.microsoft.com/office/drawing/2014/main" id="{0389349C-6AD7-8249-B53C-D231299D0E45}"/>
              </a:ext>
            </a:extLst>
          </p:cNvPr>
          <p:cNvSpPr txBox="1"/>
          <p:nvPr/>
        </p:nvSpPr>
        <p:spPr>
          <a:xfrm>
            <a:off x="1295400" y="1175867"/>
            <a:ext cx="1991699" cy="646331"/>
          </a:xfrm>
          <a:prstGeom prst="rect">
            <a:avLst/>
          </a:prstGeom>
          <a:noFill/>
        </p:spPr>
        <p:txBody>
          <a:bodyPr wrap="none" rtlCol="0">
            <a:spAutoFit/>
          </a:bodyPr>
          <a:lstStyle/>
          <a:p>
            <a:r>
              <a:rPr lang="en-US" dirty="0"/>
              <a:t>I like finance.</a:t>
            </a:r>
          </a:p>
          <a:p>
            <a:r>
              <a:rPr lang="en-US" dirty="0"/>
              <a:t>I like to play sports.</a:t>
            </a:r>
          </a:p>
        </p:txBody>
      </p:sp>
      <p:sp>
        <p:nvSpPr>
          <p:cNvPr id="9" name="Rectangle 8">
            <a:extLst>
              <a:ext uri="{FF2B5EF4-FFF2-40B4-BE49-F238E27FC236}">
                <a16:creationId xmlns:a16="http://schemas.microsoft.com/office/drawing/2014/main" id="{A6548A93-2B2B-B942-A9F4-1473C380988A}"/>
              </a:ext>
            </a:extLst>
          </p:cNvPr>
          <p:cNvSpPr/>
          <p:nvPr/>
        </p:nvSpPr>
        <p:spPr>
          <a:xfrm>
            <a:off x="3345175" y="1465147"/>
            <a:ext cx="892629"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 like”</a:t>
            </a:r>
          </a:p>
          <a:p>
            <a:r>
              <a:rPr lang="en-US" dirty="0"/>
              <a:t>”I like”</a:t>
            </a:r>
          </a:p>
        </p:txBody>
      </p:sp>
      <p:sp>
        <p:nvSpPr>
          <p:cNvPr id="10" name="Rectangle 9">
            <a:extLst>
              <a:ext uri="{FF2B5EF4-FFF2-40B4-BE49-F238E27FC236}">
                <a16:creationId xmlns:a16="http://schemas.microsoft.com/office/drawing/2014/main" id="{4492C62E-1CE3-1947-93CA-0AF64E8A398B}"/>
              </a:ext>
            </a:extLst>
          </p:cNvPr>
          <p:cNvSpPr/>
          <p:nvPr/>
        </p:nvSpPr>
        <p:spPr>
          <a:xfrm>
            <a:off x="4417416" y="1465147"/>
            <a:ext cx="1611086"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“like finance”</a:t>
            </a:r>
          </a:p>
          <a:p>
            <a:r>
              <a:rPr lang="en-US" dirty="0"/>
              <a:t>”like to”</a:t>
            </a:r>
          </a:p>
        </p:txBody>
      </p:sp>
      <p:sp>
        <p:nvSpPr>
          <p:cNvPr id="11" name="Rectangle 10">
            <a:extLst>
              <a:ext uri="{FF2B5EF4-FFF2-40B4-BE49-F238E27FC236}">
                <a16:creationId xmlns:a16="http://schemas.microsoft.com/office/drawing/2014/main" id="{35287949-723E-754B-AC3E-EF4BBAD0FB9F}"/>
              </a:ext>
            </a:extLst>
          </p:cNvPr>
          <p:cNvSpPr/>
          <p:nvPr/>
        </p:nvSpPr>
        <p:spPr>
          <a:xfrm>
            <a:off x="7348948" y="1465147"/>
            <a:ext cx="1611086"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p>
          <a:p>
            <a:r>
              <a:rPr lang="en-US" dirty="0"/>
              <a:t>”play sports”</a:t>
            </a:r>
          </a:p>
        </p:txBody>
      </p:sp>
      <p:sp>
        <p:nvSpPr>
          <p:cNvPr id="12" name="TextBox 11">
            <a:extLst>
              <a:ext uri="{FF2B5EF4-FFF2-40B4-BE49-F238E27FC236}">
                <a16:creationId xmlns:a16="http://schemas.microsoft.com/office/drawing/2014/main" id="{5B06AE93-D181-7F43-9C40-B7D45A3D35FF}"/>
              </a:ext>
            </a:extLst>
          </p:cNvPr>
          <p:cNvSpPr txBox="1"/>
          <p:nvPr/>
        </p:nvSpPr>
        <p:spPr>
          <a:xfrm>
            <a:off x="5061056" y="984905"/>
            <a:ext cx="1707134" cy="369332"/>
          </a:xfrm>
          <a:prstGeom prst="rect">
            <a:avLst/>
          </a:prstGeom>
          <a:noFill/>
        </p:spPr>
        <p:txBody>
          <a:bodyPr wrap="none" rtlCol="0">
            <a:spAutoFit/>
          </a:bodyPr>
          <a:lstStyle/>
          <a:p>
            <a:r>
              <a:rPr lang="en-US" u="sng" dirty="0"/>
              <a:t>Context Clusters</a:t>
            </a:r>
          </a:p>
        </p:txBody>
      </p:sp>
      <p:sp>
        <p:nvSpPr>
          <p:cNvPr id="13" name="Rectangle 12">
            <a:extLst>
              <a:ext uri="{FF2B5EF4-FFF2-40B4-BE49-F238E27FC236}">
                <a16:creationId xmlns:a16="http://schemas.microsoft.com/office/drawing/2014/main" id="{EA417E9B-1DD5-4D44-97E5-B416A5BA3BBD}"/>
              </a:ext>
            </a:extLst>
          </p:cNvPr>
          <p:cNvSpPr/>
          <p:nvPr/>
        </p:nvSpPr>
        <p:spPr>
          <a:xfrm>
            <a:off x="407160" y="5193517"/>
            <a:ext cx="8414656"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has a context of “like” twice.  “play” has a context of “sports” once.</a:t>
            </a:r>
          </a:p>
        </p:txBody>
      </p:sp>
      <p:sp>
        <p:nvSpPr>
          <p:cNvPr id="14" name="Rectangle 13">
            <a:extLst>
              <a:ext uri="{FF2B5EF4-FFF2-40B4-BE49-F238E27FC236}">
                <a16:creationId xmlns:a16="http://schemas.microsoft.com/office/drawing/2014/main" id="{EADB7B1B-ECF3-E14A-9629-A84F2AE25755}"/>
              </a:ext>
            </a:extLst>
          </p:cNvPr>
          <p:cNvSpPr/>
          <p:nvPr/>
        </p:nvSpPr>
        <p:spPr>
          <a:xfrm>
            <a:off x="407160" y="6035674"/>
            <a:ext cx="8414656"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Probabilities are then calculated for how often a term appears in the context cluster.  The model will predict a term’s probability for being in a context with another term.</a:t>
            </a:r>
          </a:p>
        </p:txBody>
      </p:sp>
      <p:sp>
        <p:nvSpPr>
          <p:cNvPr id="15" name="Rectangle 14">
            <a:extLst>
              <a:ext uri="{FF2B5EF4-FFF2-40B4-BE49-F238E27FC236}">
                <a16:creationId xmlns:a16="http://schemas.microsoft.com/office/drawing/2014/main" id="{BC012C6E-CE7B-CD44-8F2A-F8E34BC7FEC0}"/>
              </a:ext>
            </a:extLst>
          </p:cNvPr>
          <p:cNvSpPr/>
          <p:nvPr/>
        </p:nvSpPr>
        <p:spPr>
          <a:xfrm>
            <a:off x="6115050" y="1466304"/>
            <a:ext cx="1139190"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p>
          <a:p>
            <a:r>
              <a:rPr lang="en-US" dirty="0"/>
              <a:t>”to play”</a:t>
            </a:r>
          </a:p>
        </p:txBody>
      </p:sp>
    </p:spTree>
    <p:extLst>
      <p:ext uri="{BB962C8B-B14F-4D97-AF65-F5344CB8AC3E}">
        <p14:creationId xmlns:p14="http://schemas.microsoft.com/office/powerpoint/2010/main" val="253123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BEDE57-F30A-7746-8784-DE575591029B}"/>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CD501405-DDA6-2F40-B63F-B0771189A408}"/>
              </a:ext>
            </a:extLst>
          </p:cNvPr>
          <p:cNvSpPr>
            <a:spLocks noGrp="1"/>
          </p:cNvSpPr>
          <p:nvPr>
            <p:ph type="title"/>
          </p:nvPr>
        </p:nvSpPr>
        <p:spPr/>
        <p:txBody>
          <a:bodyPr/>
          <a:lstStyle/>
          <a:p>
            <a:r>
              <a:rPr lang="en-US" dirty="0"/>
              <a:t>What is a skip gram anyway?</a:t>
            </a:r>
          </a:p>
        </p:txBody>
      </p:sp>
      <p:sp>
        <p:nvSpPr>
          <p:cNvPr id="4" name="Slide Number Placeholder 3">
            <a:extLst>
              <a:ext uri="{FF2B5EF4-FFF2-40B4-BE49-F238E27FC236}">
                <a16:creationId xmlns:a16="http://schemas.microsoft.com/office/drawing/2014/main" id="{3CAE1653-BDF0-AD49-B273-CEE3280FD3A7}"/>
              </a:ext>
            </a:extLst>
          </p:cNvPr>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a:extLst>
              <a:ext uri="{FF2B5EF4-FFF2-40B4-BE49-F238E27FC236}">
                <a16:creationId xmlns:a16="http://schemas.microsoft.com/office/drawing/2014/main" id="{3E2B2CAA-8547-8E45-823F-E3F4C780BAB2}"/>
              </a:ext>
            </a:extLst>
          </p:cNvPr>
          <p:cNvSpPr>
            <a:spLocks noGrp="1"/>
          </p:cNvSpPr>
          <p:nvPr>
            <p:ph type="ftr" sz="quarter" idx="3"/>
          </p:nvPr>
        </p:nvSpPr>
        <p:spPr/>
        <p:txBody>
          <a:bodyPr/>
          <a:lstStyle/>
          <a:p>
            <a:r>
              <a:rPr lang="en-US"/>
              <a:t>Kwartler</a:t>
            </a:r>
            <a:endParaRPr lang="en-US" dirty="0"/>
          </a:p>
        </p:txBody>
      </p:sp>
      <p:sp>
        <p:nvSpPr>
          <p:cNvPr id="6" name="TextBox 5">
            <a:extLst>
              <a:ext uri="{FF2B5EF4-FFF2-40B4-BE49-F238E27FC236}">
                <a16:creationId xmlns:a16="http://schemas.microsoft.com/office/drawing/2014/main" id="{AB382B24-7ABB-BA44-A0D0-825A9BEAC986}"/>
              </a:ext>
            </a:extLst>
          </p:cNvPr>
          <p:cNvSpPr txBox="1"/>
          <p:nvPr/>
        </p:nvSpPr>
        <p:spPr>
          <a:xfrm>
            <a:off x="250410" y="1996706"/>
            <a:ext cx="2503570" cy="369332"/>
          </a:xfrm>
          <a:prstGeom prst="rect">
            <a:avLst/>
          </a:prstGeom>
          <a:noFill/>
        </p:spPr>
        <p:txBody>
          <a:bodyPr wrap="none" rtlCol="0">
            <a:spAutoFit/>
          </a:bodyPr>
          <a:lstStyle/>
          <a:p>
            <a:r>
              <a:rPr lang="en-US" dirty="0"/>
              <a:t>I like finance and history.</a:t>
            </a:r>
          </a:p>
        </p:txBody>
      </p:sp>
      <p:sp>
        <p:nvSpPr>
          <p:cNvPr id="7" name="Rectangle 6">
            <a:extLst>
              <a:ext uri="{FF2B5EF4-FFF2-40B4-BE49-F238E27FC236}">
                <a16:creationId xmlns:a16="http://schemas.microsoft.com/office/drawing/2014/main" id="{2283AFEB-9326-5146-BAC8-14075FAA759B}"/>
              </a:ext>
            </a:extLst>
          </p:cNvPr>
          <p:cNvSpPr/>
          <p:nvPr/>
        </p:nvSpPr>
        <p:spPr>
          <a:xfrm>
            <a:off x="502954" y="5726873"/>
            <a:ext cx="8414656"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It’s the “window” of terms to use in the context clusters when constructing the TCM.</a:t>
            </a:r>
          </a:p>
          <a:p>
            <a:pPr algn="ctr"/>
            <a:r>
              <a:rPr lang="en-US" sz="1600" dirty="0" err="1"/>
              <a:t>Skipgram</a:t>
            </a:r>
            <a:r>
              <a:rPr lang="en-US" sz="1600" dirty="0"/>
              <a:t> 1, finance has no context to history.  </a:t>
            </a:r>
            <a:r>
              <a:rPr lang="en-US" sz="1600" dirty="0" err="1"/>
              <a:t>Skipgram</a:t>
            </a:r>
            <a:r>
              <a:rPr lang="en-US" sz="1600" dirty="0"/>
              <a:t> 2 finance has a context with history.</a:t>
            </a:r>
          </a:p>
        </p:txBody>
      </p:sp>
      <p:sp>
        <p:nvSpPr>
          <p:cNvPr id="8" name="Rectangle 7">
            <a:extLst>
              <a:ext uri="{FF2B5EF4-FFF2-40B4-BE49-F238E27FC236}">
                <a16:creationId xmlns:a16="http://schemas.microsoft.com/office/drawing/2014/main" id="{FFCE1B58-36E4-F145-B4A7-E2970052F743}"/>
              </a:ext>
            </a:extLst>
          </p:cNvPr>
          <p:cNvSpPr/>
          <p:nvPr/>
        </p:nvSpPr>
        <p:spPr>
          <a:xfrm>
            <a:off x="2971746" y="1745240"/>
            <a:ext cx="892629"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 like”</a:t>
            </a:r>
          </a:p>
        </p:txBody>
      </p:sp>
      <p:sp>
        <p:nvSpPr>
          <p:cNvPr id="9" name="Rectangle 8">
            <a:extLst>
              <a:ext uri="{FF2B5EF4-FFF2-40B4-BE49-F238E27FC236}">
                <a16:creationId xmlns:a16="http://schemas.microsoft.com/office/drawing/2014/main" id="{6ED4D581-8359-C741-B69C-BF16B3DD11C8}"/>
              </a:ext>
            </a:extLst>
          </p:cNvPr>
          <p:cNvSpPr/>
          <p:nvPr/>
        </p:nvSpPr>
        <p:spPr>
          <a:xfrm>
            <a:off x="4027711" y="1745240"/>
            <a:ext cx="1611086"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“like finance”</a:t>
            </a:r>
          </a:p>
        </p:txBody>
      </p:sp>
      <p:sp>
        <p:nvSpPr>
          <p:cNvPr id="10" name="Rectangle 9">
            <a:extLst>
              <a:ext uri="{FF2B5EF4-FFF2-40B4-BE49-F238E27FC236}">
                <a16:creationId xmlns:a16="http://schemas.microsoft.com/office/drawing/2014/main" id="{1E38D7D6-75D3-8546-A9D3-804DF3227555}"/>
              </a:ext>
            </a:extLst>
          </p:cNvPr>
          <p:cNvSpPr/>
          <p:nvPr/>
        </p:nvSpPr>
        <p:spPr>
          <a:xfrm>
            <a:off x="5713146" y="1752386"/>
            <a:ext cx="1611086"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“finance and”</a:t>
            </a:r>
          </a:p>
        </p:txBody>
      </p:sp>
      <p:sp>
        <p:nvSpPr>
          <p:cNvPr id="11" name="TextBox 10">
            <a:extLst>
              <a:ext uri="{FF2B5EF4-FFF2-40B4-BE49-F238E27FC236}">
                <a16:creationId xmlns:a16="http://schemas.microsoft.com/office/drawing/2014/main" id="{C596D909-47AD-CA44-B645-EB69A296E08D}"/>
              </a:ext>
            </a:extLst>
          </p:cNvPr>
          <p:cNvSpPr txBox="1"/>
          <p:nvPr/>
        </p:nvSpPr>
        <p:spPr>
          <a:xfrm>
            <a:off x="5061056" y="1281122"/>
            <a:ext cx="1476751" cy="369332"/>
          </a:xfrm>
          <a:prstGeom prst="rect">
            <a:avLst/>
          </a:prstGeom>
          <a:noFill/>
        </p:spPr>
        <p:txBody>
          <a:bodyPr wrap="none" rtlCol="0">
            <a:spAutoFit/>
          </a:bodyPr>
          <a:lstStyle/>
          <a:p>
            <a:r>
              <a:rPr lang="en-US" u="sng" dirty="0"/>
              <a:t>Skip Gram = 1</a:t>
            </a:r>
          </a:p>
        </p:txBody>
      </p:sp>
      <p:sp>
        <p:nvSpPr>
          <p:cNvPr id="12" name="TextBox 11">
            <a:extLst>
              <a:ext uri="{FF2B5EF4-FFF2-40B4-BE49-F238E27FC236}">
                <a16:creationId xmlns:a16="http://schemas.microsoft.com/office/drawing/2014/main" id="{20640A8D-8453-B54E-8A9C-BD9B25E9E08E}"/>
              </a:ext>
            </a:extLst>
          </p:cNvPr>
          <p:cNvSpPr txBox="1"/>
          <p:nvPr/>
        </p:nvSpPr>
        <p:spPr>
          <a:xfrm>
            <a:off x="308830" y="3904995"/>
            <a:ext cx="2503570" cy="369332"/>
          </a:xfrm>
          <a:prstGeom prst="rect">
            <a:avLst/>
          </a:prstGeom>
          <a:noFill/>
        </p:spPr>
        <p:txBody>
          <a:bodyPr wrap="none" rtlCol="0">
            <a:spAutoFit/>
          </a:bodyPr>
          <a:lstStyle/>
          <a:p>
            <a:r>
              <a:rPr lang="en-US" dirty="0"/>
              <a:t>I like finance and history.</a:t>
            </a:r>
          </a:p>
        </p:txBody>
      </p:sp>
      <p:sp>
        <p:nvSpPr>
          <p:cNvPr id="13" name="Rectangle 12">
            <a:extLst>
              <a:ext uri="{FF2B5EF4-FFF2-40B4-BE49-F238E27FC236}">
                <a16:creationId xmlns:a16="http://schemas.microsoft.com/office/drawing/2014/main" id="{9EC76F09-1AED-1442-8742-78EE66E02394}"/>
              </a:ext>
            </a:extLst>
          </p:cNvPr>
          <p:cNvSpPr/>
          <p:nvPr/>
        </p:nvSpPr>
        <p:spPr>
          <a:xfrm>
            <a:off x="3028950" y="3587801"/>
            <a:ext cx="1766209"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 like”</a:t>
            </a:r>
          </a:p>
          <a:p>
            <a:r>
              <a:rPr lang="en-US" sz="1050" dirty="0"/>
              <a:t>(no prior context)</a:t>
            </a:r>
          </a:p>
        </p:txBody>
      </p:sp>
      <p:sp>
        <p:nvSpPr>
          <p:cNvPr id="14" name="Rectangle 13">
            <a:extLst>
              <a:ext uri="{FF2B5EF4-FFF2-40B4-BE49-F238E27FC236}">
                <a16:creationId xmlns:a16="http://schemas.microsoft.com/office/drawing/2014/main" id="{1A269E8C-603C-B549-8F6C-583C3A812A8F}"/>
              </a:ext>
            </a:extLst>
          </p:cNvPr>
          <p:cNvSpPr/>
          <p:nvPr/>
        </p:nvSpPr>
        <p:spPr>
          <a:xfrm>
            <a:off x="4974771" y="3587801"/>
            <a:ext cx="1611086"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 like finance”</a:t>
            </a:r>
          </a:p>
          <a:p>
            <a:r>
              <a:rPr lang="en-US" sz="1050" dirty="0"/>
              <a:t>(1 before &amp; after)</a:t>
            </a:r>
          </a:p>
        </p:txBody>
      </p:sp>
      <p:sp>
        <p:nvSpPr>
          <p:cNvPr id="15" name="Rectangle 14">
            <a:extLst>
              <a:ext uri="{FF2B5EF4-FFF2-40B4-BE49-F238E27FC236}">
                <a16:creationId xmlns:a16="http://schemas.microsoft.com/office/drawing/2014/main" id="{1BCC0FEB-148A-464A-BD62-5983ECEA98D8}"/>
              </a:ext>
            </a:extLst>
          </p:cNvPr>
          <p:cNvSpPr/>
          <p:nvPr/>
        </p:nvSpPr>
        <p:spPr>
          <a:xfrm>
            <a:off x="6765468" y="3587801"/>
            <a:ext cx="2291446"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“finance  and history”</a:t>
            </a:r>
          </a:p>
          <a:p>
            <a:r>
              <a:rPr lang="en-US" sz="1050" dirty="0"/>
              <a:t>(1 before &amp; after)</a:t>
            </a:r>
          </a:p>
        </p:txBody>
      </p:sp>
      <p:sp>
        <p:nvSpPr>
          <p:cNvPr id="16" name="TextBox 15">
            <a:extLst>
              <a:ext uri="{FF2B5EF4-FFF2-40B4-BE49-F238E27FC236}">
                <a16:creationId xmlns:a16="http://schemas.microsoft.com/office/drawing/2014/main" id="{463F1BEF-6E23-FD40-A7A8-FF033D74BDCA}"/>
              </a:ext>
            </a:extLst>
          </p:cNvPr>
          <p:cNvSpPr txBox="1"/>
          <p:nvPr/>
        </p:nvSpPr>
        <p:spPr>
          <a:xfrm>
            <a:off x="5041938" y="3183009"/>
            <a:ext cx="1476751" cy="369332"/>
          </a:xfrm>
          <a:prstGeom prst="rect">
            <a:avLst/>
          </a:prstGeom>
          <a:noFill/>
        </p:spPr>
        <p:txBody>
          <a:bodyPr wrap="none" rtlCol="0">
            <a:spAutoFit/>
          </a:bodyPr>
          <a:lstStyle/>
          <a:p>
            <a:r>
              <a:rPr lang="en-US" u="sng" dirty="0"/>
              <a:t>Skip Gram = 2</a:t>
            </a:r>
          </a:p>
        </p:txBody>
      </p:sp>
      <p:sp>
        <p:nvSpPr>
          <p:cNvPr id="17" name="Rectangle 16">
            <a:extLst>
              <a:ext uri="{FF2B5EF4-FFF2-40B4-BE49-F238E27FC236}">
                <a16:creationId xmlns:a16="http://schemas.microsoft.com/office/drawing/2014/main" id="{804D1E40-3C22-8C4C-AB17-32EB97FF926D}"/>
              </a:ext>
            </a:extLst>
          </p:cNvPr>
          <p:cNvSpPr/>
          <p:nvPr/>
        </p:nvSpPr>
        <p:spPr>
          <a:xfrm>
            <a:off x="7445828" y="1745240"/>
            <a:ext cx="1611086"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“and history”</a:t>
            </a:r>
          </a:p>
        </p:txBody>
      </p:sp>
    </p:spTree>
    <p:extLst>
      <p:ext uri="{BB962C8B-B14F-4D97-AF65-F5344CB8AC3E}">
        <p14:creationId xmlns:p14="http://schemas.microsoft.com/office/powerpoint/2010/main" val="266456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0" grpId="0" animBg="1"/>
      <p:bldP spid="12" grpId="0"/>
      <p:bldP spid="13" grpId="0" animBg="1"/>
      <p:bldP spid="14" grpId="0" animBg="1"/>
      <p:bldP spid="15"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BC6991-EA78-F943-9BDA-A7601579E8C9}"/>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4D9E83FF-CED9-224D-9CF9-4DC3CBFE7748}"/>
              </a:ext>
            </a:extLst>
          </p:cNvPr>
          <p:cNvSpPr>
            <a:spLocks noGrp="1"/>
          </p:cNvSpPr>
          <p:nvPr>
            <p:ph type="title"/>
          </p:nvPr>
        </p:nvSpPr>
        <p:spPr/>
        <p:txBody>
          <a:bodyPr/>
          <a:lstStyle/>
          <a:p>
            <a:r>
              <a:rPr lang="en-US" dirty="0"/>
              <a:t>What is happening under the hood?</a:t>
            </a:r>
          </a:p>
        </p:txBody>
      </p:sp>
      <p:sp>
        <p:nvSpPr>
          <p:cNvPr id="4" name="Slide Number Placeholder 3">
            <a:extLst>
              <a:ext uri="{FF2B5EF4-FFF2-40B4-BE49-F238E27FC236}">
                <a16:creationId xmlns:a16="http://schemas.microsoft.com/office/drawing/2014/main" id="{F02311CB-7B3F-AA43-A32E-725AFCE72CBD}"/>
              </a:ext>
            </a:extLst>
          </p:cNvPr>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a:extLst>
              <a:ext uri="{FF2B5EF4-FFF2-40B4-BE49-F238E27FC236}">
                <a16:creationId xmlns:a16="http://schemas.microsoft.com/office/drawing/2014/main" id="{C0E68273-DDBC-8742-9141-1E63642E07F4}"/>
              </a:ext>
            </a:extLst>
          </p:cNvPr>
          <p:cNvSpPr>
            <a:spLocks noGrp="1"/>
          </p:cNvSpPr>
          <p:nvPr>
            <p:ph type="ftr" sz="quarter" idx="3"/>
          </p:nvPr>
        </p:nvSpPr>
        <p:spPr/>
        <p:txBody>
          <a:bodyPr/>
          <a:lstStyle/>
          <a:p>
            <a:r>
              <a:rPr lang="en-US"/>
              <a:t>Kwartler</a:t>
            </a:r>
            <a:endParaRPr lang="en-US" dirty="0"/>
          </a:p>
        </p:txBody>
      </p:sp>
      <p:pic>
        <p:nvPicPr>
          <p:cNvPr id="1026" name="Picture 2" descr="Goldilocks of learning rates">
            <a:extLst>
              <a:ext uri="{FF2B5EF4-FFF2-40B4-BE49-F238E27FC236}">
                <a16:creationId xmlns:a16="http://schemas.microsoft.com/office/drawing/2014/main" id="{3B583B30-571D-2E4B-9F6C-2966661E1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80398"/>
            <a:ext cx="9144000" cy="35464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928F50B8-0AE9-2C41-87F8-C237BFCE8037}"/>
              </a:ext>
            </a:extLst>
          </p:cNvPr>
          <p:cNvSpPr/>
          <p:nvPr/>
        </p:nvSpPr>
        <p:spPr>
          <a:xfrm>
            <a:off x="502954" y="5726873"/>
            <a:ext cx="8414656"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model will work to minimize the cost function (penalty) by adjusting parameters itself to find the minimum amount of predicted probability error.</a:t>
            </a:r>
          </a:p>
        </p:txBody>
      </p:sp>
      <p:sp>
        <p:nvSpPr>
          <p:cNvPr id="8" name="Rectangle 7">
            <a:extLst>
              <a:ext uri="{FF2B5EF4-FFF2-40B4-BE49-F238E27FC236}">
                <a16:creationId xmlns:a16="http://schemas.microsoft.com/office/drawing/2014/main" id="{83ECCE87-1A9C-CC4F-A186-E1FC1DCD18D5}"/>
              </a:ext>
            </a:extLst>
          </p:cNvPr>
          <p:cNvSpPr/>
          <p:nvPr/>
        </p:nvSpPr>
        <p:spPr>
          <a:xfrm>
            <a:off x="256109" y="1128881"/>
            <a:ext cx="8414656" cy="105151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The model has a built in function to measure its accuracy to calculate the probability of words being in the same context cluster.  It is penalized when it predicts the existence of words to be in a context cluster incorrectly.  The function is called gradient dissent because it descends to a minimum.  </a:t>
            </a:r>
          </a:p>
          <a:p>
            <a:pPr algn="ctr"/>
            <a:r>
              <a:rPr lang="en-US" sz="1400" dirty="0"/>
              <a:t>The “weights” of the OLS regression are optimized to minimize error.</a:t>
            </a:r>
          </a:p>
        </p:txBody>
      </p:sp>
    </p:spTree>
    <p:extLst>
      <p:ext uri="{BB962C8B-B14F-4D97-AF65-F5344CB8AC3E}">
        <p14:creationId xmlns:p14="http://schemas.microsoft.com/office/powerpoint/2010/main" val="155696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6944</TotalTime>
  <Words>988</Words>
  <Application>Microsoft Macintosh PowerPoint</Application>
  <PresentationFormat>On-screen Show (4:3)</PresentationFormat>
  <Paragraphs>202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Roboto</vt:lpstr>
      <vt:lpstr>1_Office Theme</vt:lpstr>
      <vt:lpstr>Two Three Popular Approaches</vt:lpstr>
      <vt:lpstr>Text to Vector (text2Vec) &amp; word2vector</vt:lpstr>
      <vt:lpstr>Fake Word Embedding Examples</vt:lpstr>
      <vt:lpstr>Fake Word Embedding Examples</vt:lpstr>
      <vt:lpstr>“Famous” Examples</vt:lpstr>
      <vt:lpstr>Text2Vector – “Glove” Global Vectors</vt:lpstr>
      <vt:lpstr>TCM Counts (skip gram 1 for simplicity)</vt:lpstr>
      <vt:lpstr>What is a skip gram anyway?</vt:lpstr>
      <vt:lpstr>What is happening under the hood?</vt:lpstr>
      <vt:lpstr>F_text2Vec</vt:lpstr>
      <vt:lpstr>Word2Vec uses Deep Neural Networks</vt:lpstr>
      <vt:lpstr>DNN, Synapse Stimulation</vt:lpstr>
      <vt:lpstr>Synapse Activation</vt:lpstr>
      <vt:lpstr>Carbon (brains) Vs Silicon (computers)</vt:lpstr>
      <vt:lpstr>There are billions of synapses, and somewhere consciousness emerges.</vt:lpstr>
      <vt:lpstr>Text can be hard for DNNs</vt:lpstr>
      <vt:lpstr>Word2Vec uses a simple “Feed Forward” DNN</vt:lpstr>
      <vt:lpstr>Word2Vec uses a simple “Feed Forward” DNN</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Kwartler, Edward</cp:lastModifiedBy>
  <cp:revision>327</cp:revision>
  <dcterms:created xsi:type="dcterms:W3CDTF">2018-05-23T17:24:59Z</dcterms:created>
  <dcterms:modified xsi:type="dcterms:W3CDTF">2021-04-01T02:27:52Z</dcterms:modified>
</cp:coreProperties>
</file>