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824" r:id="rId2"/>
    <p:sldId id="825" r:id="rId3"/>
    <p:sldId id="826" r:id="rId4"/>
    <p:sldId id="827"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097" autoAdjust="0"/>
    <p:restoredTop sz="91293" autoAdjust="0"/>
  </p:normalViewPr>
  <p:slideViewPr>
    <p:cSldViewPr snapToGrid="0">
      <p:cViewPr varScale="1">
        <p:scale>
          <a:sx n="116" d="100"/>
          <a:sy n="116" d="100"/>
        </p:scale>
        <p:origin x="1072"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4/28/21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4/28/21</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4/28/21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4/28/21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4/28/21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4/28/21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4/28/21</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4/28/21</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4/28/21</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4/28/21</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4/28/21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4/28/21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4/28/21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6457950"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A07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107818A-A0F7-8B43-A877-17478CCAA883}"/>
              </a:ext>
            </a:extLst>
          </p:cNvPr>
          <p:cNvSpPr>
            <a:spLocks noGrp="1"/>
          </p:cNvSpPr>
          <p:nvPr>
            <p:ph type="title"/>
          </p:nvPr>
        </p:nvSpPr>
        <p:spPr>
          <a:xfrm>
            <a:off x="6820122" y="618681"/>
            <a:ext cx="1960404" cy="4794567"/>
          </a:xfrm>
        </p:spPr>
        <p:txBody>
          <a:bodyPr vert="horz" lIns="91440" tIns="45720" rIns="91440" bIns="45720" rtlCol="0" anchor="ctr">
            <a:normAutofit/>
          </a:bodyPr>
          <a:lstStyle/>
          <a:p>
            <a:pPr defTabSz="914400"/>
            <a:r>
              <a:rPr lang="en-US" sz="3100">
                <a:solidFill>
                  <a:srgbClr val="FFFFFF"/>
                </a:solidFill>
              </a:rPr>
              <a:t>Using an API for Services</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015" y="484632"/>
            <a:ext cx="6096762"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peech-to-text training great success - borat great success | Meme Generator">
            <a:extLst>
              <a:ext uri="{FF2B5EF4-FFF2-40B4-BE49-F238E27FC236}">
                <a16:creationId xmlns:a16="http://schemas.microsoft.com/office/drawing/2014/main" id="{247F751D-10FD-5046-AC11-CE18A03693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7702"/>
          <a:stretch/>
        </p:blipFill>
        <p:spPr bwMode="auto">
          <a:xfrm>
            <a:off x="732188" y="942538"/>
            <a:ext cx="5372416" cy="480833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E2D8E7F-7D14-0E4B-80B3-EA14168C81AC}"/>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defTabSz="457200">
              <a:spcAft>
                <a:spcPts val="600"/>
              </a:spcAft>
            </a:pPr>
            <a:fld id="{6700A58B-DD98-43D0-B791-721480A02982}" type="datetime1">
              <a:rPr lang="en-US" sz="1200">
                <a:solidFill>
                  <a:srgbClr val="FFFFFF"/>
                </a:solidFill>
              </a:rPr>
              <a:pPr defTabSz="457200">
                <a:spcAft>
                  <a:spcPts val="600"/>
                </a:spcAft>
              </a:pPr>
              <a:t>4/28/21</a:t>
            </a:fld>
            <a:endParaRPr lang="en-US" sz="1200">
              <a:solidFill>
                <a:srgbClr val="FFFFFF"/>
              </a:solidFill>
            </a:endParaRPr>
          </a:p>
        </p:txBody>
      </p:sp>
      <p:sp>
        <p:nvSpPr>
          <p:cNvPr id="5" name="Footer Placeholder 4">
            <a:extLst>
              <a:ext uri="{FF2B5EF4-FFF2-40B4-BE49-F238E27FC236}">
                <a16:creationId xmlns:a16="http://schemas.microsoft.com/office/drawing/2014/main" id="{44C65F26-8F86-2548-AE97-0D90C2EB273D}"/>
              </a:ext>
            </a:extLst>
          </p:cNvPr>
          <p:cNvSpPr>
            <a:spLocks noGrp="1"/>
          </p:cNvSpPr>
          <p:nvPr>
            <p:ph type="ftr" sz="quarter" idx="3"/>
          </p:nvPr>
        </p:nvSpPr>
        <p:spPr>
          <a:xfrm>
            <a:off x="3028950" y="6356350"/>
            <a:ext cx="3086100" cy="365125"/>
          </a:xfrm>
        </p:spPr>
        <p:txBody>
          <a:bodyPr vert="horz" lIns="91440" tIns="45720" rIns="91440" bIns="45720" rtlCol="0" anchor="ctr">
            <a:normAutofit/>
          </a:bodyPr>
          <a:lstStyle/>
          <a:p>
            <a:pPr defTabSz="457200">
              <a:spcAft>
                <a:spcPts val="600"/>
              </a:spcAft>
            </a:pPr>
            <a:r>
              <a:rPr lang="en-US" sz="1200" kern="1200">
                <a:solidFill>
                  <a:srgbClr val="FFFFFF"/>
                </a:solidFill>
                <a:latin typeface="+mn-lt"/>
                <a:ea typeface="+mn-ea"/>
                <a:cs typeface="+mn-cs"/>
              </a:rPr>
              <a:t>Kwartler</a:t>
            </a:r>
          </a:p>
        </p:txBody>
      </p:sp>
      <p:sp>
        <p:nvSpPr>
          <p:cNvPr id="4" name="Slide Number Placeholder 3">
            <a:extLst>
              <a:ext uri="{FF2B5EF4-FFF2-40B4-BE49-F238E27FC236}">
                <a16:creationId xmlns:a16="http://schemas.microsoft.com/office/drawing/2014/main" id="{C9304F6C-DD95-BF43-8E9D-B244AAAA5B92}"/>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lgn="r" defTabSz="457200">
              <a:lnSpc>
                <a:spcPct val="190000"/>
              </a:lnSpc>
              <a:spcAft>
                <a:spcPts val="600"/>
              </a:spcAft>
            </a:pPr>
            <a:fld id="{37290FF7-652B-4475-AEAB-8B1A5D23AE09}" type="slidenum">
              <a:rPr lang="en-US" sz="1000">
                <a:solidFill>
                  <a:srgbClr val="FFFFFF"/>
                </a:solidFill>
              </a:rPr>
              <a:pPr algn="r" defTabSz="457200">
                <a:lnSpc>
                  <a:spcPct val="190000"/>
                </a:lnSpc>
                <a:spcAft>
                  <a:spcPts val="600"/>
                </a:spcAft>
              </a:pPr>
              <a:t>1</a:t>
            </a:fld>
            <a:endParaRPr lang="en-US" sz="1000">
              <a:solidFill>
                <a:srgbClr val="FFFFFF"/>
              </a:solidFill>
            </a:endParaRPr>
          </a:p>
        </p:txBody>
      </p:sp>
    </p:spTree>
    <p:extLst>
      <p:ext uri="{BB962C8B-B14F-4D97-AF65-F5344CB8AC3E}">
        <p14:creationId xmlns:p14="http://schemas.microsoft.com/office/powerpoint/2010/main" val="155942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3A3EB-F5FD-CA42-9FAC-F14A01B96B4C}"/>
              </a:ext>
            </a:extLst>
          </p:cNvPr>
          <p:cNvSpPr>
            <a:spLocks noGrp="1"/>
          </p:cNvSpPr>
          <p:nvPr>
            <p:ph type="dt" sz="half" idx="10"/>
          </p:nvPr>
        </p:nvSpPr>
        <p:spPr/>
        <p:txBody>
          <a:bodyPr/>
          <a:lstStyle/>
          <a:p>
            <a:fld id="{6700A58B-DD98-43D0-B791-721480A02982}" type="datetime1">
              <a:rPr lang="en-US" smtClean="0"/>
              <a:t>4/28/21</a:t>
            </a:fld>
            <a:endParaRPr lang="en-US"/>
          </a:p>
        </p:txBody>
      </p:sp>
      <p:sp>
        <p:nvSpPr>
          <p:cNvPr id="3" name="Title 2">
            <a:extLst>
              <a:ext uri="{FF2B5EF4-FFF2-40B4-BE49-F238E27FC236}">
                <a16:creationId xmlns:a16="http://schemas.microsoft.com/office/drawing/2014/main" id="{53DE30F0-481E-A24D-AD85-1E51D92351A7}"/>
              </a:ext>
            </a:extLst>
          </p:cNvPr>
          <p:cNvSpPr>
            <a:spLocks noGrp="1"/>
          </p:cNvSpPr>
          <p:nvPr>
            <p:ph type="title"/>
          </p:nvPr>
        </p:nvSpPr>
        <p:spPr/>
        <p:txBody>
          <a:bodyPr/>
          <a:lstStyle/>
          <a:p>
            <a:r>
              <a:rPr lang="en-US" dirty="0"/>
              <a:t>library(</a:t>
            </a:r>
            <a:r>
              <a:rPr lang="en-US" dirty="0" err="1"/>
              <a:t>googleLanguageR</a:t>
            </a:r>
            <a:r>
              <a:rPr lang="en-US" dirty="0"/>
              <a:t>)</a:t>
            </a:r>
          </a:p>
        </p:txBody>
      </p:sp>
      <p:sp>
        <p:nvSpPr>
          <p:cNvPr id="4" name="Slide Number Placeholder 3">
            <a:extLst>
              <a:ext uri="{FF2B5EF4-FFF2-40B4-BE49-F238E27FC236}">
                <a16:creationId xmlns:a16="http://schemas.microsoft.com/office/drawing/2014/main" id="{77F988A6-607D-6248-99BD-872B1FBB6A56}"/>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a:extLst>
              <a:ext uri="{FF2B5EF4-FFF2-40B4-BE49-F238E27FC236}">
                <a16:creationId xmlns:a16="http://schemas.microsoft.com/office/drawing/2014/main" id="{31062848-505A-1D46-90D8-EDC343559966}"/>
              </a:ext>
            </a:extLst>
          </p:cNvPr>
          <p:cNvSpPr>
            <a:spLocks noGrp="1"/>
          </p:cNvSpPr>
          <p:nvPr>
            <p:ph type="ftr" sz="quarter" idx="3"/>
          </p:nvPr>
        </p:nvSpPr>
        <p:spPr/>
        <p:txBody>
          <a:bodyPr/>
          <a:lstStyle/>
          <a:p>
            <a:r>
              <a:rPr lang="en-US"/>
              <a:t>Kwartler</a:t>
            </a:r>
            <a:endParaRPr lang="en-US" dirty="0"/>
          </a:p>
        </p:txBody>
      </p:sp>
      <p:grpSp>
        <p:nvGrpSpPr>
          <p:cNvPr id="6" name="Group 5">
            <a:extLst>
              <a:ext uri="{FF2B5EF4-FFF2-40B4-BE49-F238E27FC236}">
                <a16:creationId xmlns:a16="http://schemas.microsoft.com/office/drawing/2014/main" id="{EF83D380-B8D4-AA4C-B624-0389B63BE0D3}"/>
              </a:ext>
            </a:extLst>
          </p:cNvPr>
          <p:cNvGrpSpPr/>
          <p:nvPr/>
        </p:nvGrpSpPr>
        <p:grpSpPr>
          <a:xfrm>
            <a:off x="1714500" y="1945310"/>
            <a:ext cx="5715000" cy="2967380"/>
            <a:chOff x="1714500" y="1064690"/>
            <a:chExt cx="5715000" cy="2967380"/>
          </a:xfrm>
        </p:grpSpPr>
        <p:grpSp>
          <p:nvGrpSpPr>
            <p:cNvPr id="9" name="Group 8">
              <a:extLst>
                <a:ext uri="{FF2B5EF4-FFF2-40B4-BE49-F238E27FC236}">
                  <a16:creationId xmlns:a16="http://schemas.microsoft.com/office/drawing/2014/main" id="{8F521442-C17C-1042-8181-281B52B75166}"/>
                </a:ext>
              </a:extLst>
            </p:cNvPr>
            <p:cNvGrpSpPr/>
            <p:nvPr/>
          </p:nvGrpSpPr>
          <p:grpSpPr>
            <a:xfrm>
              <a:off x="1714500" y="2031819"/>
              <a:ext cx="5715000" cy="2000251"/>
              <a:chOff x="1714500" y="3325324"/>
              <a:chExt cx="5715000" cy="2000251"/>
            </a:xfrm>
          </p:grpSpPr>
          <p:pic>
            <p:nvPicPr>
              <p:cNvPr id="11" name="Picture 2" descr="Image result for what is an api">
                <a:extLst>
                  <a:ext uri="{FF2B5EF4-FFF2-40B4-BE49-F238E27FC236}">
                    <a16:creationId xmlns:a16="http://schemas.microsoft.com/office/drawing/2014/main" id="{E239177C-67E8-A44B-AC1E-8FDB10B5E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325324"/>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E1D6FE49-2995-BD45-BD51-26D047A6C1C7}"/>
                  </a:ext>
                </a:extLst>
              </p:cNvPr>
              <p:cNvSpPr/>
              <p:nvPr/>
            </p:nvSpPr>
            <p:spPr>
              <a:xfrm>
                <a:off x="1949115" y="3629519"/>
                <a:ext cx="1391859" cy="1391859"/>
              </a:xfrm>
              <a:prstGeom prst="ellipse">
                <a:avLst/>
              </a:prstGeom>
              <a:solidFill>
                <a:srgbClr val="24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2B19492-6465-3A4F-BB96-28206E480215}"/>
                  </a:ext>
                </a:extLst>
              </p:cNvPr>
              <p:cNvSpPr/>
              <p:nvPr/>
            </p:nvSpPr>
            <p:spPr>
              <a:xfrm>
                <a:off x="5759115" y="3612918"/>
                <a:ext cx="1391859" cy="1391859"/>
              </a:xfrm>
              <a:prstGeom prst="ellipse">
                <a:avLst/>
              </a:prstGeom>
              <a:solidFill>
                <a:srgbClr val="80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EB624043-DB8E-FB43-A753-D574264493C7}"/>
                </a:ext>
              </a:extLst>
            </p:cNvPr>
            <p:cNvSpPr/>
            <p:nvPr/>
          </p:nvSpPr>
          <p:spPr>
            <a:xfrm>
              <a:off x="2045369" y="1064690"/>
              <a:ext cx="5053263" cy="369332"/>
            </a:xfrm>
            <a:prstGeom prst="rect">
              <a:avLst/>
            </a:prstGeom>
            <a:ln>
              <a:solidFill>
                <a:schemeClr val="accent6"/>
              </a:solidFill>
            </a:ln>
          </p:spPr>
          <p:txBody>
            <a:bodyPr wrap="square">
              <a:spAutoFit/>
            </a:bodyPr>
            <a:lstStyle/>
            <a:p>
              <a:pPr algn="ctr"/>
              <a:r>
                <a:rPr lang="en-US" dirty="0"/>
                <a:t>R will make NLP requests to Google Services.</a:t>
              </a:r>
            </a:p>
          </p:txBody>
        </p:sp>
      </p:grpSp>
      <p:pic>
        <p:nvPicPr>
          <p:cNvPr id="2050" name="Picture 2" descr="R: R Logo">
            <a:extLst>
              <a:ext uri="{FF2B5EF4-FFF2-40B4-BE49-F238E27FC236}">
                <a16:creationId xmlns:a16="http://schemas.microsoft.com/office/drawing/2014/main" id="{BEF242AE-097A-3849-9769-83A65FBF0694}"/>
              </a:ext>
            </a:extLst>
          </p:cNvPr>
          <p:cNvPicPr>
            <a:picLocks noChangeAspect="1" noChangeArrowheads="1"/>
          </p:cNvPicPr>
          <p:nvPr/>
        </p:nvPicPr>
        <p:blipFill>
          <a:blip r:embed="rId3">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1949115" y="3379714"/>
            <a:ext cx="1332445" cy="10324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Natural Language API | Drupal.org">
            <a:extLst>
              <a:ext uri="{FF2B5EF4-FFF2-40B4-BE49-F238E27FC236}">
                <a16:creationId xmlns:a16="http://schemas.microsoft.com/office/drawing/2014/main" id="{62AB9EF0-ABA0-BD45-A32E-EAA6FEDB85F4}"/>
              </a:ext>
            </a:extLst>
          </p:cNvPr>
          <p:cNvPicPr>
            <a:picLocks noChangeAspect="1" noChangeArrowheads="1"/>
          </p:cNvPicPr>
          <p:nvPr/>
        </p:nvPicPr>
        <p:blipFill>
          <a:blip r:embed="rId4">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5509242" y="3015443"/>
            <a:ext cx="2086219" cy="179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46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1B076-2C64-7440-99AF-821E7034D693}"/>
              </a:ext>
            </a:extLst>
          </p:cNvPr>
          <p:cNvSpPr>
            <a:spLocks noGrp="1"/>
          </p:cNvSpPr>
          <p:nvPr>
            <p:ph type="dt" sz="half" idx="10"/>
          </p:nvPr>
        </p:nvSpPr>
        <p:spPr/>
        <p:txBody>
          <a:bodyPr/>
          <a:lstStyle/>
          <a:p>
            <a:fld id="{6700A58B-DD98-43D0-B791-721480A02982}" type="datetime1">
              <a:rPr lang="en-US" smtClean="0"/>
              <a:t>4/28/21</a:t>
            </a:fld>
            <a:endParaRPr lang="en-US"/>
          </a:p>
        </p:txBody>
      </p:sp>
      <p:sp>
        <p:nvSpPr>
          <p:cNvPr id="3" name="Title 2">
            <a:extLst>
              <a:ext uri="{FF2B5EF4-FFF2-40B4-BE49-F238E27FC236}">
                <a16:creationId xmlns:a16="http://schemas.microsoft.com/office/drawing/2014/main" id="{73808282-82C6-8E4A-9A38-995A7859EE51}"/>
              </a:ext>
            </a:extLst>
          </p:cNvPr>
          <p:cNvSpPr>
            <a:spLocks noGrp="1"/>
          </p:cNvSpPr>
          <p:nvPr>
            <p:ph type="title"/>
          </p:nvPr>
        </p:nvSpPr>
        <p:spPr/>
        <p:txBody>
          <a:bodyPr/>
          <a:lstStyle/>
          <a:p>
            <a:r>
              <a:rPr lang="en-US" dirty="0"/>
              <a:t>How does Speech to Text Work?</a:t>
            </a:r>
          </a:p>
        </p:txBody>
      </p:sp>
      <p:sp>
        <p:nvSpPr>
          <p:cNvPr id="4" name="Slide Number Placeholder 3">
            <a:extLst>
              <a:ext uri="{FF2B5EF4-FFF2-40B4-BE49-F238E27FC236}">
                <a16:creationId xmlns:a16="http://schemas.microsoft.com/office/drawing/2014/main" id="{F56823D7-80D4-F14D-984D-416278B4BBC0}"/>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5" name="Footer Placeholder 4">
            <a:extLst>
              <a:ext uri="{FF2B5EF4-FFF2-40B4-BE49-F238E27FC236}">
                <a16:creationId xmlns:a16="http://schemas.microsoft.com/office/drawing/2014/main" id="{01E6B5D8-E611-0646-A133-47AFB7C71096}"/>
              </a:ext>
            </a:extLst>
          </p:cNvPr>
          <p:cNvSpPr>
            <a:spLocks noGrp="1"/>
          </p:cNvSpPr>
          <p:nvPr>
            <p:ph type="ftr" sz="quarter" idx="3"/>
          </p:nvPr>
        </p:nvSpPr>
        <p:spPr/>
        <p:txBody>
          <a:bodyPr/>
          <a:lstStyle/>
          <a:p>
            <a:r>
              <a:rPr lang="en-US"/>
              <a:t>Kwartler</a:t>
            </a:r>
            <a:endParaRPr lang="en-US" dirty="0"/>
          </a:p>
        </p:txBody>
      </p:sp>
      <p:pic>
        <p:nvPicPr>
          <p:cNvPr id="6" name="Picture 5">
            <a:extLst>
              <a:ext uri="{FF2B5EF4-FFF2-40B4-BE49-F238E27FC236}">
                <a16:creationId xmlns:a16="http://schemas.microsoft.com/office/drawing/2014/main" id="{E00E4495-002C-0747-A09B-BA7CA7BE6153}"/>
              </a:ext>
            </a:extLst>
          </p:cNvPr>
          <p:cNvPicPr>
            <a:picLocks noChangeAspect="1"/>
          </p:cNvPicPr>
          <p:nvPr/>
        </p:nvPicPr>
        <p:blipFill>
          <a:blip r:embed="rId2"/>
          <a:stretch>
            <a:fillRect/>
          </a:stretch>
        </p:blipFill>
        <p:spPr>
          <a:xfrm>
            <a:off x="1402510" y="1668312"/>
            <a:ext cx="1422400" cy="584200"/>
          </a:xfrm>
          <a:prstGeom prst="rect">
            <a:avLst/>
          </a:prstGeom>
        </p:spPr>
      </p:pic>
      <p:sp>
        <p:nvSpPr>
          <p:cNvPr id="7" name="TextBox 6">
            <a:extLst>
              <a:ext uri="{FF2B5EF4-FFF2-40B4-BE49-F238E27FC236}">
                <a16:creationId xmlns:a16="http://schemas.microsoft.com/office/drawing/2014/main" id="{706CB460-5931-384A-8138-D4F232A68CC8}"/>
              </a:ext>
            </a:extLst>
          </p:cNvPr>
          <p:cNvSpPr txBox="1"/>
          <p:nvPr/>
        </p:nvSpPr>
        <p:spPr>
          <a:xfrm>
            <a:off x="52762" y="1035169"/>
            <a:ext cx="4121897" cy="369332"/>
          </a:xfrm>
          <a:prstGeom prst="rect">
            <a:avLst/>
          </a:prstGeom>
          <a:noFill/>
        </p:spPr>
        <p:txBody>
          <a:bodyPr wrap="square" rtlCol="0">
            <a:spAutoFit/>
          </a:bodyPr>
          <a:lstStyle/>
          <a:p>
            <a:pPr algn="ctr"/>
            <a:r>
              <a:rPr lang="en-US" dirty="0"/>
              <a:t>Phonetic Indexing &amp; Speech Transcription</a:t>
            </a:r>
          </a:p>
        </p:txBody>
      </p:sp>
      <p:sp>
        <p:nvSpPr>
          <p:cNvPr id="8" name="Rectangle 7">
            <a:extLst>
              <a:ext uri="{FF2B5EF4-FFF2-40B4-BE49-F238E27FC236}">
                <a16:creationId xmlns:a16="http://schemas.microsoft.com/office/drawing/2014/main" id="{96B7F4AE-F044-AE4B-ADFF-BFCCE35055D9}"/>
              </a:ext>
            </a:extLst>
          </p:cNvPr>
          <p:cNvSpPr/>
          <p:nvPr/>
        </p:nvSpPr>
        <p:spPr>
          <a:xfrm>
            <a:off x="583920" y="2516323"/>
            <a:ext cx="3059579" cy="1954381"/>
          </a:xfrm>
          <a:prstGeom prst="rect">
            <a:avLst/>
          </a:prstGeom>
        </p:spPr>
        <p:txBody>
          <a:bodyPr wrap="square">
            <a:spAutoFit/>
          </a:bodyPr>
          <a:lstStyle/>
          <a:p>
            <a:r>
              <a:rPr lang="en-US" sz="1100" dirty="0">
                <a:latin typeface="Helvetica" pitchFamily="2" charset="0"/>
              </a:rPr>
              <a:t>“The phonetic indexing and search technology works in two phases: indexing and searching. During the indexing phase it builds an index of the speech content using a phoneme-based speech recognition system. The speech content is transformed into phoneme lattices, which are compact probabilistic representations of the possibly uttered sentences. Special lookup trees are then built for these lattices in order to reduce look-up time during queries.”</a:t>
            </a:r>
            <a:endParaRPr lang="en-US" sz="1100" dirty="0">
              <a:effectLst/>
              <a:latin typeface="Helvetica" pitchFamily="2" charset="0"/>
            </a:endParaRPr>
          </a:p>
        </p:txBody>
      </p:sp>
      <p:sp>
        <p:nvSpPr>
          <p:cNvPr id="9" name="TextBox 8">
            <a:extLst>
              <a:ext uri="{FF2B5EF4-FFF2-40B4-BE49-F238E27FC236}">
                <a16:creationId xmlns:a16="http://schemas.microsoft.com/office/drawing/2014/main" id="{CF8CC66A-418B-114B-A2EB-3BA9F81D2E62}"/>
              </a:ext>
            </a:extLst>
          </p:cNvPr>
          <p:cNvSpPr txBox="1"/>
          <p:nvPr/>
        </p:nvSpPr>
        <p:spPr>
          <a:xfrm>
            <a:off x="334496" y="4877110"/>
            <a:ext cx="3558428" cy="1200329"/>
          </a:xfrm>
          <a:prstGeom prst="rect">
            <a:avLst/>
          </a:prstGeom>
          <a:noFill/>
        </p:spPr>
        <p:txBody>
          <a:bodyPr wrap="square" rtlCol="0">
            <a:spAutoFit/>
          </a:bodyPr>
          <a:lstStyle/>
          <a:p>
            <a:r>
              <a:rPr lang="en-US" dirty="0"/>
              <a:t>Audio is matched to a huge library of audio dictionary (100Ks of entries), those dictionary entries match known text transcriptions</a:t>
            </a:r>
          </a:p>
        </p:txBody>
      </p:sp>
      <p:sp>
        <p:nvSpPr>
          <p:cNvPr id="11" name="TextBox 10">
            <a:extLst>
              <a:ext uri="{FF2B5EF4-FFF2-40B4-BE49-F238E27FC236}">
                <a16:creationId xmlns:a16="http://schemas.microsoft.com/office/drawing/2014/main" id="{0D4965AF-024F-AA46-BE71-C20024E03D22}"/>
              </a:ext>
            </a:extLst>
          </p:cNvPr>
          <p:cNvSpPr txBox="1"/>
          <p:nvPr/>
        </p:nvSpPr>
        <p:spPr>
          <a:xfrm>
            <a:off x="4825626" y="1061544"/>
            <a:ext cx="4121897" cy="369332"/>
          </a:xfrm>
          <a:prstGeom prst="rect">
            <a:avLst/>
          </a:prstGeom>
          <a:noFill/>
        </p:spPr>
        <p:txBody>
          <a:bodyPr wrap="square" rtlCol="0">
            <a:spAutoFit/>
          </a:bodyPr>
          <a:lstStyle/>
          <a:p>
            <a:pPr algn="ctr"/>
            <a:r>
              <a:rPr lang="en-US" dirty="0"/>
              <a:t>Phoneme Indexing &amp; Speech Transcription</a:t>
            </a:r>
          </a:p>
        </p:txBody>
      </p:sp>
      <p:sp>
        <p:nvSpPr>
          <p:cNvPr id="12" name="Rectangle 11">
            <a:extLst>
              <a:ext uri="{FF2B5EF4-FFF2-40B4-BE49-F238E27FC236}">
                <a16:creationId xmlns:a16="http://schemas.microsoft.com/office/drawing/2014/main" id="{466F915D-ADAB-E340-803F-C49C753B536B}"/>
              </a:ext>
            </a:extLst>
          </p:cNvPr>
          <p:cNvSpPr/>
          <p:nvPr/>
        </p:nvSpPr>
        <p:spPr>
          <a:xfrm>
            <a:off x="4956922" y="2576119"/>
            <a:ext cx="3558428" cy="1954381"/>
          </a:xfrm>
          <a:prstGeom prst="rect">
            <a:avLst/>
          </a:prstGeom>
        </p:spPr>
        <p:txBody>
          <a:bodyPr wrap="square">
            <a:spAutoFit/>
          </a:bodyPr>
          <a:lstStyle/>
          <a:p>
            <a:r>
              <a:rPr lang="en-US" sz="1100" dirty="0">
                <a:latin typeface="Arial" panose="020B0604020202020204" pitchFamily="34" charset="0"/>
                <a:ea typeface="Times New Roman" panose="02020603050405020304" pitchFamily="18" charset="0"/>
              </a:rPr>
              <a:t>Statistically weighted language model to the sequences of phonemes to derive the most likely combination of phonemes into words (the sounds “Z” and “K” are rarely heard in that order) and sentences of what was actually being said (to solve for the acoustic confusion of “recognize speech” versus “wreck a nice beach”).   This is similar to how the human brain applies context to reason out what is being said in a noisy environment (if you are in a loud doctor’s office, the nurse most likely said “Wait Here”, not “Weight Hear”). </a:t>
            </a:r>
            <a:endParaRPr lang="en-US" sz="1100" dirty="0"/>
          </a:p>
        </p:txBody>
      </p:sp>
      <p:pic>
        <p:nvPicPr>
          <p:cNvPr id="3076" name="Picture 4" descr="Speech Analytics Software: Customer Engagement Solutions from CallMiner">
            <a:extLst>
              <a:ext uri="{FF2B5EF4-FFF2-40B4-BE49-F238E27FC236}">
                <a16:creationId xmlns:a16="http://schemas.microsoft.com/office/drawing/2014/main" id="{3A4A4856-9918-714E-B8A2-7F1344B26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825" y="1535817"/>
            <a:ext cx="3643498" cy="75020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237C873-8616-5941-B784-7493F3700020}"/>
              </a:ext>
            </a:extLst>
          </p:cNvPr>
          <p:cNvSpPr txBox="1"/>
          <p:nvPr/>
        </p:nvSpPr>
        <p:spPr>
          <a:xfrm>
            <a:off x="4825626" y="4809412"/>
            <a:ext cx="3558428" cy="1200329"/>
          </a:xfrm>
          <a:prstGeom prst="rect">
            <a:avLst/>
          </a:prstGeom>
          <a:noFill/>
        </p:spPr>
        <p:txBody>
          <a:bodyPr wrap="square" rtlCol="0">
            <a:spAutoFit/>
          </a:bodyPr>
          <a:lstStyle/>
          <a:p>
            <a:r>
              <a:rPr lang="en-US" dirty="0"/>
              <a:t>Audio is matched to a small library of phonemes(44 in English), the sequences are probabilistically determined</a:t>
            </a:r>
          </a:p>
        </p:txBody>
      </p:sp>
    </p:spTree>
    <p:extLst>
      <p:ext uri="{BB962C8B-B14F-4D97-AF65-F5344CB8AC3E}">
        <p14:creationId xmlns:p14="http://schemas.microsoft.com/office/powerpoint/2010/main" val="311600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D612E-7B45-DA4E-AF0E-981124F4E791}"/>
              </a:ext>
            </a:extLst>
          </p:cNvPr>
          <p:cNvSpPr>
            <a:spLocks noGrp="1"/>
          </p:cNvSpPr>
          <p:nvPr>
            <p:ph type="dt" sz="half" idx="10"/>
          </p:nvPr>
        </p:nvSpPr>
        <p:spPr/>
        <p:txBody>
          <a:bodyPr/>
          <a:lstStyle/>
          <a:p>
            <a:fld id="{6700A58B-DD98-43D0-B791-721480A02982}" type="datetime1">
              <a:rPr lang="en-US" smtClean="0"/>
              <a:t>4/28/21</a:t>
            </a:fld>
            <a:endParaRPr lang="en-US"/>
          </a:p>
        </p:txBody>
      </p:sp>
      <p:sp>
        <p:nvSpPr>
          <p:cNvPr id="3" name="Title 2">
            <a:extLst>
              <a:ext uri="{FF2B5EF4-FFF2-40B4-BE49-F238E27FC236}">
                <a16:creationId xmlns:a16="http://schemas.microsoft.com/office/drawing/2014/main" id="{AEA90132-8B1D-EC45-BF75-D661CF567255}"/>
              </a:ext>
            </a:extLst>
          </p:cNvPr>
          <p:cNvSpPr>
            <a:spLocks noGrp="1"/>
          </p:cNvSpPr>
          <p:nvPr>
            <p:ph type="title"/>
          </p:nvPr>
        </p:nvSpPr>
        <p:spPr/>
        <p:txBody>
          <a:bodyPr/>
          <a:lstStyle/>
          <a:p>
            <a:r>
              <a:rPr lang="en-US" dirty="0"/>
              <a:t>Open </a:t>
            </a:r>
            <a:r>
              <a:rPr lang="en-US"/>
              <a:t>C_</a:t>
            </a:r>
            <a:r>
              <a:rPr lang="en-US" dirty="0" err="1"/>
              <a:t>Speech_to_Text_API.R</a:t>
            </a:r>
            <a:endParaRPr lang="en-US" dirty="0"/>
          </a:p>
        </p:txBody>
      </p:sp>
      <p:sp>
        <p:nvSpPr>
          <p:cNvPr id="4" name="Slide Number Placeholder 3">
            <a:extLst>
              <a:ext uri="{FF2B5EF4-FFF2-40B4-BE49-F238E27FC236}">
                <a16:creationId xmlns:a16="http://schemas.microsoft.com/office/drawing/2014/main" id="{A0129341-12D2-E341-BD38-1D545254EFD3}"/>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a:extLst>
              <a:ext uri="{FF2B5EF4-FFF2-40B4-BE49-F238E27FC236}">
                <a16:creationId xmlns:a16="http://schemas.microsoft.com/office/drawing/2014/main" id="{9052F3DF-36CB-864C-970E-8F07EC2FD69E}"/>
              </a:ext>
            </a:extLst>
          </p:cNvPr>
          <p:cNvSpPr>
            <a:spLocks noGrp="1"/>
          </p:cNvSpPr>
          <p:nvPr>
            <p:ph type="ftr" sz="quarter" idx="3"/>
          </p:nvPr>
        </p:nvSpPr>
        <p:spPr/>
        <p:txBody>
          <a:bodyPr/>
          <a:lstStyle/>
          <a:p>
            <a:r>
              <a:rPr lang="en-US"/>
              <a:t>Kwartler</a:t>
            </a:r>
            <a:endParaRPr lang="en-US" dirty="0"/>
          </a:p>
        </p:txBody>
      </p:sp>
      <p:sp>
        <p:nvSpPr>
          <p:cNvPr id="6" name="Triangle 5">
            <a:extLst>
              <a:ext uri="{FF2B5EF4-FFF2-40B4-BE49-F238E27FC236}">
                <a16:creationId xmlns:a16="http://schemas.microsoft.com/office/drawing/2014/main" id="{79CE2E66-A7D4-AA41-AE49-3D7797FBBD09}"/>
              </a:ext>
            </a:extLst>
          </p:cNvPr>
          <p:cNvSpPr/>
          <p:nvPr/>
        </p:nvSpPr>
        <p:spPr>
          <a:xfrm>
            <a:off x="3353908" y="2320349"/>
            <a:ext cx="2998694" cy="258508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4ECD8B-7BA4-B34D-BDD0-A0CF8EDC17E2}"/>
              </a:ext>
            </a:extLst>
          </p:cNvPr>
          <p:cNvSpPr txBox="1"/>
          <p:nvPr/>
        </p:nvSpPr>
        <p:spPr>
          <a:xfrm>
            <a:off x="4470778" y="2004593"/>
            <a:ext cx="764953" cy="369332"/>
          </a:xfrm>
          <a:prstGeom prst="rect">
            <a:avLst/>
          </a:prstGeom>
          <a:noFill/>
        </p:spPr>
        <p:txBody>
          <a:bodyPr wrap="none" rtlCol="0">
            <a:spAutoFit/>
          </a:bodyPr>
          <a:lstStyle/>
          <a:p>
            <a:r>
              <a:rPr lang="en-US" dirty="0"/>
              <a:t>Speed</a:t>
            </a:r>
          </a:p>
        </p:txBody>
      </p:sp>
      <p:sp>
        <p:nvSpPr>
          <p:cNvPr id="8" name="TextBox 7">
            <a:extLst>
              <a:ext uri="{FF2B5EF4-FFF2-40B4-BE49-F238E27FC236}">
                <a16:creationId xmlns:a16="http://schemas.microsoft.com/office/drawing/2014/main" id="{633319C4-4462-0E4C-AE22-8EE3BCCE9761}"/>
              </a:ext>
            </a:extLst>
          </p:cNvPr>
          <p:cNvSpPr txBox="1"/>
          <p:nvPr/>
        </p:nvSpPr>
        <p:spPr>
          <a:xfrm>
            <a:off x="2858264" y="4827994"/>
            <a:ext cx="594073" cy="369332"/>
          </a:xfrm>
          <a:prstGeom prst="rect">
            <a:avLst/>
          </a:prstGeom>
          <a:noFill/>
        </p:spPr>
        <p:txBody>
          <a:bodyPr wrap="none" rtlCol="0">
            <a:spAutoFit/>
          </a:bodyPr>
          <a:lstStyle/>
          <a:p>
            <a:r>
              <a:rPr lang="en-US" dirty="0"/>
              <a:t>Cost</a:t>
            </a:r>
          </a:p>
        </p:txBody>
      </p:sp>
      <p:sp>
        <p:nvSpPr>
          <p:cNvPr id="9" name="TextBox 8">
            <a:extLst>
              <a:ext uri="{FF2B5EF4-FFF2-40B4-BE49-F238E27FC236}">
                <a16:creationId xmlns:a16="http://schemas.microsoft.com/office/drawing/2014/main" id="{9C656530-7EE6-7245-86DF-0EF357EB3AA4}"/>
              </a:ext>
            </a:extLst>
          </p:cNvPr>
          <p:cNvSpPr txBox="1"/>
          <p:nvPr/>
        </p:nvSpPr>
        <p:spPr>
          <a:xfrm>
            <a:off x="6288946" y="4827994"/>
            <a:ext cx="1023101" cy="369332"/>
          </a:xfrm>
          <a:prstGeom prst="rect">
            <a:avLst/>
          </a:prstGeom>
          <a:noFill/>
        </p:spPr>
        <p:txBody>
          <a:bodyPr wrap="none" rtlCol="0">
            <a:spAutoFit/>
          </a:bodyPr>
          <a:lstStyle/>
          <a:p>
            <a:r>
              <a:rPr lang="en-US" dirty="0"/>
              <a:t>Accuracy</a:t>
            </a:r>
          </a:p>
        </p:txBody>
      </p:sp>
      <p:pic>
        <p:nvPicPr>
          <p:cNvPr id="10" name="Picture 4" descr="Speech Analytics Software: Customer Engagement Solutions from CallMiner">
            <a:extLst>
              <a:ext uri="{FF2B5EF4-FFF2-40B4-BE49-F238E27FC236}">
                <a16:creationId xmlns:a16="http://schemas.microsoft.com/office/drawing/2014/main" id="{BD0CDEB9-AA98-8440-838F-751AA1C85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050" y="1461855"/>
            <a:ext cx="1927265" cy="39682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F4403F5-61C9-804A-AA0C-6918C62CC65C}"/>
              </a:ext>
            </a:extLst>
          </p:cNvPr>
          <p:cNvSpPr txBox="1"/>
          <p:nvPr/>
        </p:nvSpPr>
        <p:spPr>
          <a:xfrm>
            <a:off x="6115050" y="1908983"/>
            <a:ext cx="1525033" cy="923330"/>
          </a:xfrm>
          <a:prstGeom prst="rect">
            <a:avLst/>
          </a:prstGeom>
          <a:noFill/>
        </p:spPr>
        <p:txBody>
          <a:bodyPr wrap="none" rtlCol="0">
            <a:spAutoFit/>
          </a:bodyPr>
          <a:lstStyle/>
          <a:p>
            <a:r>
              <a:rPr lang="en-US" dirty="0"/>
              <a:t>+Fast</a:t>
            </a:r>
          </a:p>
          <a:p>
            <a:r>
              <a:rPr lang="en-US" dirty="0"/>
              <a:t>+Cheap</a:t>
            </a:r>
          </a:p>
          <a:p>
            <a:r>
              <a:rPr lang="en-US" dirty="0"/>
              <a:t>-Less Accurate</a:t>
            </a:r>
          </a:p>
        </p:txBody>
      </p:sp>
      <p:pic>
        <p:nvPicPr>
          <p:cNvPr id="12" name="Picture 11">
            <a:extLst>
              <a:ext uri="{FF2B5EF4-FFF2-40B4-BE49-F238E27FC236}">
                <a16:creationId xmlns:a16="http://schemas.microsoft.com/office/drawing/2014/main" id="{45EFDD4C-D7D4-5A4D-90FE-B7847BB46251}"/>
              </a:ext>
            </a:extLst>
          </p:cNvPr>
          <p:cNvPicPr>
            <a:picLocks noChangeAspect="1"/>
          </p:cNvPicPr>
          <p:nvPr/>
        </p:nvPicPr>
        <p:blipFill>
          <a:blip r:embed="rId3"/>
          <a:stretch>
            <a:fillRect/>
          </a:stretch>
        </p:blipFill>
        <p:spPr>
          <a:xfrm>
            <a:off x="873085" y="1521980"/>
            <a:ext cx="942268" cy="387003"/>
          </a:xfrm>
          <a:prstGeom prst="rect">
            <a:avLst/>
          </a:prstGeom>
        </p:spPr>
      </p:pic>
      <p:sp>
        <p:nvSpPr>
          <p:cNvPr id="13" name="TextBox 12">
            <a:extLst>
              <a:ext uri="{FF2B5EF4-FFF2-40B4-BE49-F238E27FC236}">
                <a16:creationId xmlns:a16="http://schemas.microsoft.com/office/drawing/2014/main" id="{406D1618-58A9-4D47-A03C-679FAACA1567}"/>
              </a:ext>
            </a:extLst>
          </p:cNvPr>
          <p:cNvSpPr txBox="1"/>
          <p:nvPr/>
        </p:nvSpPr>
        <p:spPr>
          <a:xfrm>
            <a:off x="802683" y="1858684"/>
            <a:ext cx="2788777" cy="923330"/>
          </a:xfrm>
          <a:prstGeom prst="rect">
            <a:avLst/>
          </a:prstGeom>
          <a:noFill/>
        </p:spPr>
        <p:txBody>
          <a:bodyPr wrap="none" rtlCol="0">
            <a:spAutoFit/>
          </a:bodyPr>
          <a:lstStyle/>
          <a:p>
            <a:r>
              <a:rPr lang="en-US" dirty="0"/>
              <a:t>-Slow</a:t>
            </a:r>
          </a:p>
          <a:p>
            <a:r>
              <a:rPr lang="en-US" dirty="0"/>
              <a:t>-Computationally Expensive</a:t>
            </a:r>
          </a:p>
          <a:p>
            <a:r>
              <a:rPr lang="en-US" dirty="0"/>
              <a:t>+Accurate</a:t>
            </a:r>
          </a:p>
        </p:txBody>
      </p:sp>
      <p:sp>
        <p:nvSpPr>
          <p:cNvPr id="14" name="Rectangle 13">
            <a:extLst>
              <a:ext uri="{FF2B5EF4-FFF2-40B4-BE49-F238E27FC236}">
                <a16:creationId xmlns:a16="http://schemas.microsoft.com/office/drawing/2014/main" id="{0D3EDA1B-9B8E-6A46-A7C9-ABDCD9C93B3D}"/>
              </a:ext>
            </a:extLst>
          </p:cNvPr>
          <p:cNvSpPr/>
          <p:nvPr/>
        </p:nvSpPr>
        <p:spPr>
          <a:xfrm>
            <a:off x="497541" y="5580529"/>
            <a:ext cx="8229600" cy="5244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Like many business decisions you get 1 or 2, and have to prioritize the other attributes.</a:t>
            </a:r>
          </a:p>
        </p:txBody>
      </p:sp>
    </p:spTree>
    <p:extLst>
      <p:ext uri="{BB962C8B-B14F-4D97-AF65-F5344CB8AC3E}">
        <p14:creationId xmlns:p14="http://schemas.microsoft.com/office/powerpoint/2010/main" val="4216050153"/>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316</Words>
  <Application>Microsoft Macintosh PowerPoint</Application>
  <PresentationFormat>On-screen Show (4:3)</PresentationFormat>
  <Paragraphs>33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Helvetica</vt:lpstr>
      <vt:lpstr>1_Office Theme</vt:lpstr>
      <vt:lpstr>Using an API for Services</vt:lpstr>
      <vt:lpstr>library(googleLanguageR)</vt:lpstr>
      <vt:lpstr>How does Speech to Text Work?</vt:lpstr>
      <vt:lpstr>Open C_Speech_to_Text_API.R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&amp; NLP API Sources</dc:title>
  <dc:creator>Kwartler, Edward</dc:creator>
  <cp:lastModifiedBy>Kwartler, Edward</cp:lastModifiedBy>
  <cp:revision>9</cp:revision>
  <dcterms:created xsi:type="dcterms:W3CDTF">2021-01-03T03:04:03Z</dcterms:created>
  <dcterms:modified xsi:type="dcterms:W3CDTF">2021-04-28T23:19:08Z</dcterms:modified>
</cp:coreProperties>
</file>