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593" r:id="rId2"/>
    <p:sldId id="735" r:id="rId3"/>
    <p:sldId id="808" r:id="rId4"/>
    <p:sldId id="809" r:id="rId5"/>
    <p:sldId id="813" r:id="rId6"/>
    <p:sldId id="810" r:id="rId7"/>
    <p:sldId id="833" r:id="rId8"/>
    <p:sldId id="832" r:id="rId9"/>
    <p:sldId id="812" r:id="rId10"/>
    <p:sldId id="815" r:id="rId11"/>
    <p:sldId id="834" r:id="rId12"/>
    <p:sldId id="814" r:id="rId13"/>
    <p:sldId id="816" r:id="rId14"/>
    <p:sldId id="835" r:id="rId15"/>
    <p:sldId id="83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1360" autoAdjust="0"/>
  </p:normalViewPr>
  <p:slideViewPr>
    <p:cSldViewPr snapToGrid="0">
      <p:cViewPr varScale="1">
        <p:scale>
          <a:sx n="98" d="100"/>
          <a:sy n="98" d="100"/>
        </p:scale>
        <p:origin x="105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751968"/>
        <c:axId val="375753144"/>
      </c:lineChart>
      <c:catAx>
        <c:axId val="3757519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5753144"/>
        <c:crosses val="autoZero"/>
        <c:auto val="1"/>
        <c:lblAlgn val="ctr"/>
        <c:lblOffset val="100"/>
        <c:noMultiLvlLbl val="0"/>
      </c:catAx>
      <c:valAx>
        <c:axId val="37575314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3M</a:t>
            </a:r>
            <a:r>
              <a:rPr lang="en-US" baseline="0" dirty="0">
                <a:latin typeface="Arial Unicode MS" panose="020B0604020202020204" pitchFamily="34" charset="-128"/>
              </a:rPr>
              <a:t> SB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layout>
        <c:manualLayout>
          <c:xMode val="edge"/>
          <c:yMode val="edge"/>
          <c:x val="0.34934595549908326"/>
          <c:y val="3.0582488033899204E-2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E-469A-A3F0-922BA8813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607008"/>
        <c:axId val="377602696"/>
      </c:lineChart>
      <c:catAx>
        <c:axId val="37760700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7602696"/>
        <c:crosses val="autoZero"/>
        <c:auto val="1"/>
        <c:lblAlgn val="ctr"/>
        <c:lblOffset val="100"/>
        <c:noMultiLvlLbl val="0"/>
      </c:catAx>
      <c:valAx>
        <c:axId val="3776026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60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2/24/21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2/24/21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2/24/21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2/24/21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2/24/21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2/24/21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2/24/21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E1E62-86D5-564A-87AA-233D2A94632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53E6-5D99-C34E-8350-A2374AD50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378" y="1640304"/>
            <a:ext cx="8296181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431" y="1307220"/>
            <a:ext cx="829512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 Law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219558"/>
              </p:ext>
            </p:extLst>
          </p:nvPr>
        </p:nvGraphicFramePr>
        <p:xfrm>
          <a:off x="2605508" y="2918679"/>
          <a:ext cx="3931919" cy="24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458783" y="1768792"/>
            <a:ext cx="822537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words in natural language but there is steep decline in everyday usage.  Follows a predictable pattern.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11C58D-8320-694F-9D2F-F704AAAC83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46A7B-29FB-DD42-95C7-E7F38E65E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0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4476" y="1640304"/>
            <a:ext cx="8475045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477" y="1307220"/>
            <a:ext cx="8475044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Lexicon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636" y="3043542"/>
            <a:ext cx="3874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qdap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polarity()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tidytext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&amp; 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dplyr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475" y="1830206"/>
            <a:ext cx="8475045" cy="5069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Because of 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Law you can have 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pos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neg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lexicons that do not encompass all possible terms.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CF0A8-C7EC-624B-A148-D5FFA2ABEE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F4250-2533-2B4D-B0BB-6CE0A87CC2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9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5973" y="2682920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won the lottery!!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16838-6667-D947-A7BD-E0F5E9F609C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9E23AE-BBA5-FA45-9A89-C560D11F3D5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7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were hit by a bus!!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5973" y="2739027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84AB3F-0B5E-ED46-9BC5-62A3F05ADF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62B9D-A925-354E-A806-FECC88B1D8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more complex polarity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476" y="1159660"/>
            <a:ext cx="8484403" cy="4959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477" y="1157657"/>
            <a:ext cx="8484402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Scoring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088" y="1674845"/>
            <a:ext cx="6233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a polarized word from a lexicon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“context cluster”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Neutral Words </a:t>
            </a:r>
          </a:p>
          <a:p>
            <a:pPr marL="800100" lvl="1" indent="-342900" defTabSz="457200">
              <a:buAutoNum type="arabicPeriod"/>
            </a:pP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Amplifiers “very”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d</a:t>
            </a: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e-amplifiers i.e. “hardly”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i.e. “not”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 Values 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Neutral Words = 0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Amplifiers = 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De-amplifiers = -0.8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= -1 * 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 Values</a:t>
            </a:r>
          </a:p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Divide Sum by sqrt of word count </a:t>
            </a: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accounts for length of document “how dense the polarity is”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966A28C3-CD6B-42ED-BBBD-47C0AC8CD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C52BC-3A2D-2D4F-9863-A1066DAB60F6}"/>
              </a:ext>
            </a:extLst>
          </p:cNvPr>
          <p:cNvSpPr/>
          <p:nvPr/>
        </p:nvSpPr>
        <p:spPr>
          <a:xfrm>
            <a:off x="597519" y="5466427"/>
            <a:ext cx="8050092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open ﻿</a:t>
            </a:r>
            <a:r>
              <a:rPr lang="en-US" dirty="0" err="1"/>
              <a:t>A_polarity_math.R</a:t>
            </a:r>
            <a:r>
              <a:rPr lang="en-US" dirty="0"/>
              <a:t> to see it in action.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912FC4-D092-D941-8D15-6CFBCAEA270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689052-05DB-1D4B-A1AF-66A6E44306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F10B004-6E70-8E45-B30F-C619BDE34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2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3615-39A1-6142-8D4E-1A13868E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you know polarity in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B70A-6118-684B-8E9A-68C0478D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9165"/>
            <a:ext cx="7886700" cy="4742821"/>
          </a:xfrm>
        </p:spPr>
        <p:txBody>
          <a:bodyPr/>
          <a:lstStyle/>
          <a:p>
            <a:r>
              <a:rPr lang="en-US" dirty="0"/>
              <a:t>Apply it to a single corpus</a:t>
            </a:r>
          </a:p>
          <a:p>
            <a:pPr lvl="1"/>
            <a:r>
              <a:rPr lang="en-US" dirty="0" err="1"/>
              <a:t>B_polarity_entire_corpus.R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Apply it to multiple corpora</a:t>
            </a:r>
          </a:p>
          <a:p>
            <a:pPr lvl="1"/>
            <a:r>
              <a:rPr lang="en-US" dirty="0" err="1"/>
              <a:t>C_polarity_corpora.R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9431-6C61-8E4D-BFD2-15597239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1C9F9-1955-D14B-8EAD-8D283CF98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5EEE-E325-9247-9934-0A8F46D24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may the force be with you as you reverse the polarity of the neutron flow -  Spock | Meme Generator">
            <a:extLst>
              <a:ext uri="{FF2B5EF4-FFF2-40B4-BE49-F238E27FC236}">
                <a16:creationId xmlns:a16="http://schemas.microsoft.com/office/drawing/2014/main" id="{917B24C6-9B3C-984D-B515-7E5841D7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11" y="1280886"/>
            <a:ext cx="3892006" cy="389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2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365126"/>
            <a:ext cx="8939048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Our words  are less diverse than we think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593976"/>
            <a:ext cx="8615981" cy="510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Follows a predictable pattern.</a:t>
            </a:r>
          </a:p>
        </p:txBody>
      </p:sp>
      <p:pic>
        <p:nvPicPr>
          <p:cNvPr id="7" name="Picture 2" descr="Image result for zipf's law">
            <a:extLst>
              <a:ext uri="{FF2B5EF4-FFF2-40B4-BE49-F238E27FC236}">
                <a16:creationId xmlns:a16="http://schemas.microsoft.com/office/drawing/2014/main" id="{E79F8C42-DDEC-484B-9AF4-5697CCAD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53" y="1401523"/>
            <a:ext cx="6314494" cy="379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19589-F4F2-C44D-8682-D4C73D133B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F794A-1735-C748-A1C4-E87AAEC8E9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see </a:t>
            </a:r>
            <a:r>
              <a:rPr lang="en-US" dirty="0" err="1"/>
              <a:t>Zipf’s</a:t>
            </a:r>
            <a:r>
              <a:rPr lang="en-US" dirty="0"/>
              <a:t> law in linguistics?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359922"/>
              </p:ext>
            </p:extLst>
          </p:nvPr>
        </p:nvGraphicFramePr>
        <p:xfrm>
          <a:off x="4454925" y="2065283"/>
          <a:ext cx="4247641" cy="264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499847"/>
            <a:ext cx="8461923" cy="6051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Therefore, even if we know 000s of words, we will use as few as possible to communicate.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34" y="2081047"/>
            <a:ext cx="3531476" cy="3783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 of Least Effort 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462" y="2569779"/>
            <a:ext cx="351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will choose a path of least resistance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seek to minimize effort for a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A0F86-FD70-724B-A313-E5656060A23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77DB0C-79A2-584C-B4D7-6E6B58E2915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7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Polarity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Plus 5"/>
          <p:cNvSpPr/>
          <p:nvPr/>
        </p:nvSpPr>
        <p:spPr>
          <a:xfrm>
            <a:off x="463817" y="1467702"/>
            <a:ext cx="3231931" cy="3231931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4896201" y="1380991"/>
            <a:ext cx="3302159" cy="3405352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 what extent is a document positive or negative.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7825CB-ABF9-FF40-9246-CC7A56A5997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6FE899-F4F1-DA4A-91C4-E394440FE49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2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if we can do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 descr="Image result for nlp  meme">
            <a:extLst>
              <a:ext uri="{FF2B5EF4-FFF2-40B4-BE49-F238E27FC236}">
                <a16:creationId xmlns:a16="http://schemas.microsoft.com/office/drawing/2014/main" id="{35D90B61-6276-460C-9D9B-5206933B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7A1202-AC82-8C4C-AFB5-F90594FC49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131A43-F436-8F40-A5C9-3B4D50C1110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 loathe Aldi.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04D7-843F-C340-810A-46AEF5084656}"/>
              </a:ext>
            </a:extLst>
          </p:cNvPr>
          <p:cNvSpPr txBox="1"/>
          <p:nvPr/>
        </p:nvSpPr>
        <p:spPr>
          <a:xfrm>
            <a:off x="132750" y="2545560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 </a:t>
            </a:r>
            <a:r>
              <a:rPr lang="en-US" sz="4400" dirty="0">
                <a:solidFill>
                  <a:srgbClr val="FF0000"/>
                </a:solidFill>
              </a:rPr>
              <a:t>loathe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A3C58-47A2-AB40-A2C1-5B039D7298E6}"/>
              </a:ext>
            </a:extLst>
          </p:cNvPr>
          <p:cNvSpPr/>
          <p:nvPr/>
        </p:nvSpPr>
        <p:spPr>
          <a:xfrm>
            <a:off x="2364599" y="2613419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20D99C-0D36-714E-BC29-FF049B08ED81}"/>
              </a:ext>
            </a:extLst>
          </p:cNvPr>
          <p:cNvCxnSpPr/>
          <p:nvPr/>
        </p:nvCxnSpPr>
        <p:spPr>
          <a:xfrm>
            <a:off x="1537252" y="2186609"/>
            <a:ext cx="0" cy="5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ABCCC-E7FA-604B-ABCF-3856B7CCA5E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F1E04-BC74-2841-BEBB-25B8839D1C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17500">
              <a:buFont typeface="Arial" panose="020B0604020202020204" pitchFamily="34" charset="0"/>
              <a:buChar char="•"/>
            </a:pPr>
            <a:r>
              <a:rPr lang="en-US" sz="4400" dirty="0"/>
              <a:t>I love Carrefour. They are the best.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09842D-C357-1645-A876-2DCBEF2058F2}"/>
              </a:ext>
            </a:extLst>
          </p:cNvPr>
          <p:cNvCxnSpPr/>
          <p:nvPr/>
        </p:nvCxnSpPr>
        <p:spPr>
          <a:xfrm>
            <a:off x="1285464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3E5C51-003C-AC42-A8CF-64AA6E1855D9}"/>
              </a:ext>
            </a:extLst>
          </p:cNvPr>
          <p:cNvCxnSpPr/>
          <p:nvPr/>
        </p:nvCxnSpPr>
        <p:spPr>
          <a:xfrm>
            <a:off x="7752521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4240A-000E-0649-9E84-8CBF0DEC20C8}"/>
              </a:ext>
            </a:extLst>
          </p:cNvPr>
          <p:cNvSpPr/>
          <p:nvPr/>
        </p:nvSpPr>
        <p:spPr>
          <a:xfrm>
            <a:off x="732550" y="2532030"/>
            <a:ext cx="11400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love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B8A7C-5DC4-CF49-B023-6BF28B6194E5}"/>
              </a:ext>
            </a:extLst>
          </p:cNvPr>
          <p:cNvSpPr/>
          <p:nvPr/>
        </p:nvSpPr>
        <p:spPr>
          <a:xfrm>
            <a:off x="7153228" y="2532030"/>
            <a:ext cx="1165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best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9E460-C4D0-FB42-B76F-4C9131F65344}"/>
              </a:ext>
            </a:extLst>
          </p:cNvPr>
          <p:cNvSpPr/>
          <p:nvPr/>
        </p:nvSpPr>
        <p:spPr>
          <a:xfrm>
            <a:off x="4138448" y="3374506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1C3E90-62CD-334E-AC63-1594CFE62046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514516" y="2089533"/>
            <a:ext cx="411994" cy="2835870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D3E7CE7-1F67-784C-BEB4-FAD81E700A0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6188027" y="2189028"/>
            <a:ext cx="435643" cy="266052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A9B007-343F-8841-95AF-C658F24B561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A9FB7E-C288-ED40-92AE-FBFE35A150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79375">
              <a:buFont typeface="Arial" panose="020B0604020202020204" pitchFamily="34" charset="0"/>
              <a:buChar char="•"/>
            </a:pPr>
            <a:r>
              <a:rPr lang="en-US" sz="3200" dirty="0"/>
              <a:t>I like shopping at </a:t>
            </a:r>
            <a:r>
              <a:rPr lang="en-US" sz="3200" dirty="0" err="1"/>
              <a:t>Migros</a:t>
            </a:r>
            <a:r>
              <a:rPr lang="en-US" sz="3200" dirty="0"/>
              <a:t> but hate the location.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E4DAA7-AAF4-6643-913E-F332930FFB71}"/>
              </a:ext>
            </a:extLst>
          </p:cNvPr>
          <p:cNvCxnSpPr/>
          <p:nvPr/>
        </p:nvCxnSpPr>
        <p:spPr>
          <a:xfrm>
            <a:off x="914406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19423-66A2-1D4E-B1CD-F6A7B31489A0}"/>
              </a:ext>
            </a:extLst>
          </p:cNvPr>
          <p:cNvCxnSpPr/>
          <p:nvPr/>
        </p:nvCxnSpPr>
        <p:spPr>
          <a:xfrm>
            <a:off x="5618923" y="2179982"/>
            <a:ext cx="0" cy="50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A69A2E-BE88-B945-82F8-2F16FE70C16F}"/>
              </a:ext>
            </a:extLst>
          </p:cNvPr>
          <p:cNvSpPr/>
          <p:nvPr/>
        </p:nvSpPr>
        <p:spPr>
          <a:xfrm>
            <a:off x="5005552" y="2585039"/>
            <a:ext cx="1210460" cy="7694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9A69E-3A96-4A4F-87FC-C29A701D7D82}"/>
              </a:ext>
            </a:extLst>
          </p:cNvPr>
          <p:cNvSpPr/>
          <p:nvPr/>
        </p:nvSpPr>
        <p:spPr>
          <a:xfrm>
            <a:off x="2377440" y="3374506"/>
            <a:ext cx="1946366" cy="677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+1 -1 = 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6F5144-944A-8341-A1DE-B899F5A4337A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 rot="16200000" flipH="1">
            <a:off x="1483769" y="2819793"/>
            <a:ext cx="358985" cy="142835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41AC168-A35E-9348-895D-1CECA2BC503B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4787802" y="2890484"/>
            <a:ext cx="358985" cy="12869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57F46-4ACE-9644-9D37-5FEAD54797EE}"/>
              </a:ext>
            </a:extLst>
          </p:cNvPr>
          <p:cNvSpPr/>
          <p:nvPr/>
        </p:nvSpPr>
        <p:spPr>
          <a:xfrm>
            <a:off x="467508" y="2585039"/>
            <a:ext cx="9631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like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37F6F8-26A3-3348-8E17-B7E18B7EAE4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250D35-3AE4-E24E-A7F9-1DCCF9AE28F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do that?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343316"/>
            <a:ext cx="8860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chemeClr val="accent1"/>
                </a:solidFill>
              </a:rPr>
              <a:t>loathe</a:t>
            </a:r>
            <a:r>
              <a:rPr lang="en-US" sz="3200" dirty="0"/>
              <a:t> Aldi.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love</a:t>
            </a:r>
            <a:r>
              <a:rPr lang="en-US" sz="3200" dirty="0"/>
              <a:t> Carrefour.  They are the </a:t>
            </a:r>
            <a:r>
              <a:rPr lang="en-US" sz="3200" dirty="0">
                <a:solidFill>
                  <a:srgbClr val="92D050"/>
                </a:solidFill>
              </a:rPr>
              <a:t>best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like</a:t>
            </a:r>
            <a:r>
              <a:rPr lang="en-US" sz="3200" dirty="0"/>
              <a:t> shopping at </a:t>
            </a:r>
            <a:r>
              <a:rPr lang="en-US" sz="3200" dirty="0" err="1"/>
              <a:t>Migros</a:t>
            </a:r>
            <a:r>
              <a:rPr lang="en-US" sz="3200" dirty="0"/>
              <a:t> but </a:t>
            </a:r>
            <a:r>
              <a:rPr lang="en-US" sz="3200" dirty="0">
                <a:solidFill>
                  <a:srgbClr val="C00000"/>
                </a:solidFill>
              </a:rPr>
              <a:t>hate</a:t>
            </a:r>
            <a:r>
              <a:rPr lang="en-US" sz="3200" dirty="0"/>
              <a:t> the location.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544" y="5688596"/>
            <a:ext cx="6381328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know groups of positive and negative words.  </a:t>
            </a:r>
            <a:r>
              <a:rPr lang="en-US" sz="16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could be called a polarity lexicon</a:t>
            </a:r>
            <a:endParaRPr lang="en-US" sz="1600" kern="1200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5903" y="1311784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11311" y="2788488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289" y="4457005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5179" y="4457005"/>
            <a:ext cx="867104" cy="677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12" name="Equal 11"/>
          <p:cNvSpPr/>
          <p:nvPr/>
        </p:nvSpPr>
        <p:spPr>
          <a:xfrm>
            <a:off x="2490958" y="4551599"/>
            <a:ext cx="740980" cy="488731"/>
          </a:xfrm>
          <a:prstGeom prst="mathEqual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8724" y="4457005"/>
            <a:ext cx="867104" cy="677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4BA374-3814-8449-B963-D2DF02BE47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0A8D3-3289-1941-B107-D1DB36AA45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597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5941</TotalTime>
  <Words>535</Words>
  <Application>Microsoft Macintosh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1_Office Theme</vt:lpstr>
      <vt:lpstr>GSERM: Text Mining &amp; NLP Sentiment Analysis</vt:lpstr>
      <vt:lpstr>Zipf’s Law: Our words  are less diverse than we think</vt:lpstr>
      <vt:lpstr>Why do we see Zipf’s law in linguistics?</vt:lpstr>
      <vt:lpstr>Polarity</vt:lpstr>
      <vt:lpstr>Let’s see if we can do it</vt:lpstr>
      <vt:lpstr>How would you rate the polarity?</vt:lpstr>
      <vt:lpstr>How would you rate the polarity?</vt:lpstr>
      <vt:lpstr>How would you rate the polarity?</vt:lpstr>
      <vt:lpstr>How did you do that?</vt:lpstr>
      <vt:lpstr>Simple Sentiment Polarity</vt:lpstr>
      <vt:lpstr>Simple Sentiment Polarity</vt:lpstr>
      <vt:lpstr>Differences between Polarity &amp; Emotion</vt:lpstr>
      <vt:lpstr>Differences between Polarity &amp; Emotion</vt:lpstr>
      <vt:lpstr>A bit more complex polarity</vt:lpstr>
      <vt:lpstr>Now that you know polarity in an example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343</cp:revision>
  <dcterms:created xsi:type="dcterms:W3CDTF">2018-05-23T17:24:59Z</dcterms:created>
  <dcterms:modified xsi:type="dcterms:W3CDTF">2021-02-25T04:15:12Z</dcterms:modified>
</cp:coreProperties>
</file>