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783" r:id="rId2"/>
    <p:sldId id="784" r:id="rId3"/>
    <p:sldId id="786" r:id="rId4"/>
    <p:sldId id="809" r:id="rId5"/>
    <p:sldId id="811" r:id="rId6"/>
    <p:sldId id="810" r:id="rId7"/>
    <p:sldId id="812" r:id="rId8"/>
    <p:sldId id="788" r:id="rId9"/>
    <p:sldId id="813" r:id="rId10"/>
    <p:sldId id="789" r:id="rId11"/>
    <p:sldId id="790" r:id="rId12"/>
    <p:sldId id="792" r:id="rId13"/>
    <p:sldId id="793" r:id="rId14"/>
    <p:sldId id="794" r:id="rId15"/>
    <p:sldId id="796" r:id="rId16"/>
    <p:sldId id="797" r:id="rId17"/>
    <p:sldId id="795" r:id="rId18"/>
    <p:sldId id="733" r:id="rId19"/>
    <p:sldId id="798" r:id="rId20"/>
    <p:sldId id="80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4" autoAdjust="0"/>
    <p:restoredTop sz="91408" autoAdjust="0"/>
  </p:normalViewPr>
  <p:slideViewPr>
    <p:cSldViewPr snapToGrid="0">
      <p:cViewPr varScale="1">
        <p:scale>
          <a:sx n="112" d="100"/>
          <a:sy n="112" d="100"/>
        </p:scale>
        <p:origin x="176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Pg</a:t>
            </a:r>
            <a:r>
              <a:rPr lang="en-US" dirty="0"/>
              <a:t> 101 in book</a:t>
            </a:r>
            <a:r>
              <a:rPr lang="en-US" baseline="0" dirty="0"/>
              <a:t> has explanation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2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1/23/21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1/23/21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1/23/21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1/23/21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1/23/21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1/23/21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1/23/21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1/23/21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WCs are boring with a single corpus.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86326" y="1290671"/>
            <a:ext cx="2295922" cy="4825781"/>
            <a:chOff x="225365" y="447850"/>
            <a:chExt cx="2295922" cy="482578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4491" t="2469" r="5086" b="4019"/>
            <a:stretch/>
          </p:blipFill>
          <p:spPr>
            <a:xfrm>
              <a:off x="660400" y="3885361"/>
              <a:ext cx="1402665" cy="13882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Oval 7"/>
            <p:cNvSpPr/>
            <p:nvPr/>
          </p:nvSpPr>
          <p:spPr>
            <a:xfrm>
              <a:off x="225365" y="851615"/>
              <a:ext cx="2295922" cy="2295922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800" kern="1200" dirty="0" err="1">
                  <a:solidFill>
                    <a:prstClr val="white"/>
                  </a:solidFill>
                  <a:latin typeface="Arial Unicode MS" panose="020B0604020202020204" pitchFamily="34" charset="-128"/>
                  <a:cs typeface="Arial Unicode MS" panose="020B0604020202020204" pitchFamily="34" charset="-128"/>
                </a:rPr>
                <a:t>wordcloud</a:t>
              </a:r>
              <a:r>
                <a:rPr lang="en-US" sz="1800" kern="1200" dirty="0">
                  <a:solidFill>
                    <a:prstClr val="white"/>
                  </a:solidFill>
                  <a:latin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0458" y="447850"/>
              <a:ext cx="1625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Single Corpus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365833" y="2194560"/>
              <a:ext cx="0" cy="165007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Image result for word cloud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713" y="1504809"/>
            <a:ext cx="3006896" cy="225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3651B1-7632-5D4E-9137-3C66FA63FE3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EA89D9-002F-7E44-AE0D-EF48E320501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44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new WC will examine inner and disjoins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799259" y="2281575"/>
            <a:ext cx="3545483" cy="2294850"/>
            <a:chOff x="4469945" y="1539730"/>
            <a:chExt cx="3545483" cy="2294850"/>
          </a:xfrm>
        </p:grpSpPr>
        <p:sp>
          <p:nvSpPr>
            <p:cNvPr id="9" name="Oval 8"/>
            <p:cNvSpPr/>
            <p:nvPr/>
          </p:nvSpPr>
          <p:spPr>
            <a:xfrm>
              <a:off x="4469945" y="1539730"/>
              <a:ext cx="2294850" cy="229485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720578" y="1539730"/>
              <a:ext cx="2294850" cy="229485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pic>
          <p:nvPicPr>
            <p:cNvPr id="11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5271" y="2214107"/>
              <a:ext cx="946096" cy="94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582" y="2214107"/>
              <a:ext cx="946096" cy="94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08BD7F-74F5-FF4C-BC2E-26798FDC78E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BF0BB3-2992-974A-9F32-A64ED69B38E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7ECE0-3FA6-4C46-8696-995FF35B0E7C}"/>
              </a:ext>
            </a:extLst>
          </p:cNvPr>
          <p:cNvSpPr/>
          <p:nvPr/>
        </p:nvSpPr>
        <p:spPr>
          <a:xfrm>
            <a:off x="288146" y="5493211"/>
            <a:ext cx="8398654" cy="64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collapses documents can be examined using set theory.  “inner join”, “outer join”</a:t>
            </a:r>
          </a:p>
        </p:txBody>
      </p:sp>
    </p:spTree>
    <p:extLst>
      <p:ext uri="{BB962C8B-B14F-4D97-AF65-F5344CB8AC3E}">
        <p14:creationId xmlns:p14="http://schemas.microsoft.com/office/powerpoint/2010/main" val="3371762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tokens are in common?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7135" y="1897263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37768" y="1897263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1" y="257164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2" y="257164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13"/>
          <p:cNvSpPr/>
          <p:nvPr/>
        </p:nvSpPr>
        <p:spPr>
          <a:xfrm>
            <a:off x="1648279" y="2093884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D387FF-F19C-0344-A809-8F897502B9C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67D0F9-68E8-9647-8022-E9DE7BB17D4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662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9185" y="97108"/>
            <a:ext cx="8734097" cy="591477"/>
          </a:xfrm>
        </p:spPr>
        <p:txBody>
          <a:bodyPr/>
          <a:lstStyle/>
          <a:p>
            <a:r>
              <a:rPr lang="en-US" dirty="0"/>
              <a:t>Introducing TF-IDF Term Frequency Inverse Document Frequency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29855"/>
            <a:ext cx="882868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So far, you have used simple term frequency to identify informative words. </a:t>
            </a:r>
            <a:r>
              <a:rPr lang="en-US" sz="1600" dirty="0">
                <a:solidFill>
                  <a:prstClr val="white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Chardonnay is highly frequent in the tweets, but since it appears in all documents it isn’t informative.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75666" y="1749966"/>
            <a:ext cx="459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Term frequency * inverse-document-frequency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8994" y="2827276"/>
            <a:ext cx="2569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term appears often, it must be important to the corpus.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14042" y="2827276"/>
            <a:ext cx="2953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But, if a term appear in many documents, it can’t be distinctive or informative</a:t>
            </a:r>
          </a:p>
        </p:txBody>
      </p:sp>
      <p:sp>
        <p:nvSpPr>
          <p:cNvPr id="18" name="Up Arrow 17"/>
          <p:cNvSpPr/>
          <p:nvPr/>
        </p:nvSpPr>
        <p:spPr>
          <a:xfrm>
            <a:off x="1939158" y="3678614"/>
            <a:ext cx="457200" cy="110358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endCxn id="11" idx="0"/>
          </p:cNvCxnSpPr>
          <p:nvPr/>
        </p:nvCxnSpPr>
        <p:spPr>
          <a:xfrm flipH="1">
            <a:off x="2293884" y="2159869"/>
            <a:ext cx="843454" cy="667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 Arrow 20"/>
          <p:cNvSpPr/>
          <p:nvPr/>
        </p:nvSpPr>
        <p:spPr>
          <a:xfrm flipV="1">
            <a:off x="5764923" y="3678614"/>
            <a:ext cx="457200" cy="110358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15" idx="0"/>
          </p:cNvCxnSpPr>
          <p:nvPr/>
        </p:nvCxnSpPr>
        <p:spPr>
          <a:xfrm>
            <a:off x="5376041" y="2081042"/>
            <a:ext cx="714704" cy="746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02677" y="4411717"/>
            <a:ext cx="1025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Increasing</a:t>
            </a:r>
          </a:p>
          <a:p>
            <a:pPr algn="ctr"/>
            <a:r>
              <a:rPr lang="en-US" sz="1400" dirty="0"/>
              <a:t>importance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12677" y="4411717"/>
            <a:ext cx="1025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Offsetting</a:t>
            </a:r>
          </a:p>
          <a:p>
            <a:r>
              <a:rPr lang="en-US" sz="1400" dirty="0"/>
              <a:t>importance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9FC4BD-A0F1-B04C-A4FB-AE92762E02B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09444C-52BF-B743-9D9D-830988D158E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62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8" grpId="0" animBg="1"/>
      <p:bldP spid="21" grpId="0" animBg="1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TF of TF-IDF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209147"/>
            <a:ext cx="882868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Term Frequency isn’t just a count.  It is normalized because unique  terms will naturally increase the longer the document.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941" y="2932378"/>
            <a:ext cx="7596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Term frequency = Term Occurrence / total unique terms in a document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D42AD2-9023-E446-9F24-C7B70932349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B9E91A-EF9D-4B42-ABB9-60053F0CB9D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092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Inverse Document Frequency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262156"/>
            <a:ext cx="882868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IDF is the natural log of total documents divided by the number of documents containing a specific token.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256" y="2932378"/>
            <a:ext cx="8669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Inverse Document Frequency = </a:t>
            </a:r>
          </a:p>
          <a:p>
            <a:r>
              <a:rPr lang="en-US" sz="2000" b="1" i="1" dirty="0"/>
              <a:t>	log(total documents in corpus) / number of documents with term in 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85DD30-A42D-CD46-A153-646C0EDE7EC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638C52-1BCD-DA4F-95A4-C58C2A40532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09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TF-IDF Simple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4856" y="1623849"/>
            <a:ext cx="7857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1000 documents each of 10 words suppose token “coffee” occurs 1000 times</a:t>
            </a:r>
            <a:endParaRPr lang="en-US" sz="2400" b="1" i="1" dirty="0"/>
          </a:p>
          <a:p>
            <a:r>
              <a:rPr lang="en-US" sz="2400" b="1" i="1" dirty="0"/>
              <a:t>TF = 1000 </a:t>
            </a:r>
            <a:r>
              <a:rPr lang="en-US" sz="2400" b="1" i="1" dirty="0">
                <a:solidFill>
                  <a:srgbClr val="FF0000"/>
                </a:solidFill>
              </a:rPr>
              <a:t>/ 10 </a:t>
            </a:r>
            <a:r>
              <a:rPr lang="en-US" sz="1600" i="1" dirty="0"/>
              <a:t>#normalizes to doc length</a:t>
            </a:r>
          </a:p>
          <a:p>
            <a:r>
              <a:rPr lang="en-US" sz="2400" b="1" i="1" dirty="0"/>
              <a:t>TF = 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4856" y="2993952"/>
            <a:ext cx="2999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IDF = log(1000) / 1000</a:t>
            </a:r>
          </a:p>
          <a:p>
            <a:r>
              <a:rPr lang="en-US" sz="2400" b="1" i="1" dirty="0"/>
              <a:t>IDF = 6.90 /1000</a:t>
            </a:r>
          </a:p>
          <a:p>
            <a:r>
              <a:rPr lang="en-US" sz="2400" b="1" i="1" dirty="0"/>
              <a:t>IDF = .0069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4856" y="4456387"/>
            <a:ext cx="28809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TF-IDF  = 100 * .0069 </a:t>
            </a:r>
          </a:p>
          <a:p>
            <a:r>
              <a:rPr lang="en-US" sz="2400" b="1" i="1" dirty="0"/>
              <a:t>TF-IDF = .69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63063" y="1227885"/>
            <a:ext cx="9017875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Coffee TF = 1000  will look VERY important but  TFIDF = 0.69 will correctly have minimal impact for analysis. 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8385" y="3846787"/>
            <a:ext cx="3153104" cy="7252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*Caveat – the results in R are normalized/scaled by default.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00257F-1559-C042-A430-86C2244CE06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098380-42B6-B848-9E2E-14946809B89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37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Original Term Frequency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85221" y="3059668"/>
            <a:ext cx="59735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1000 documents suppose token “coffee” occurs 1000 times</a:t>
            </a:r>
            <a:endParaRPr lang="en-US" sz="2400" b="1" i="1" dirty="0"/>
          </a:p>
          <a:p>
            <a:pPr algn="ctr"/>
            <a:r>
              <a:rPr lang="en-US" sz="2400" b="1" i="1" dirty="0"/>
              <a:t>TF = 1000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76A44B-07B6-EF4C-9CC2-21E5F961E31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350BD2-33E4-094D-8AB5-70C60415B4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428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TF-IDF to a DTM/TDM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Control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Paramter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ctrl      &lt;- list(weighting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weightTfIdf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Apply in TDM/DTM construction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allDrinks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 = ctrl)</a:t>
            </a:r>
          </a:p>
          <a:p>
            <a:pPr defTabSz="457200"/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Change to a simple matrix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as.matrix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96351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You can pass in more than one control parameter like tokenization &amp; weighting.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A77CAD-9877-A742-8704-48D5DEFE24A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0CB0CD-0CBC-B24B-9F6E-B1E0551AFC3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666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FFA28-2AFC-46BA-97EC-72EA43A5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1/23/21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28C5AC-3677-4E2E-BC72-2BFCF0C6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Lets make some improved word clouds</a:t>
            </a:r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3F5E589-703C-43D9-B204-17A2B658F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D24EB-6B7F-42DA-A05B-461AF5085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8E680-27F4-40BF-A3FC-AF16D46EC879}"/>
              </a:ext>
            </a:extLst>
          </p:cNvPr>
          <p:cNvSpPr txBox="1"/>
          <p:nvPr/>
        </p:nvSpPr>
        <p:spPr>
          <a:xfrm>
            <a:off x="628650" y="1269987"/>
            <a:ext cx="36359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B_CommonalityCloud.R</a:t>
            </a:r>
            <a:endParaRPr lang="en-US" sz="2800" dirty="0"/>
          </a:p>
          <a:p>
            <a:r>
              <a:rPr lang="en-US" sz="2800" dirty="0" err="1"/>
              <a:t>C_CommonalityCloud.R</a:t>
            </a:r>
            <a:endParaRPr lang="en-US" sz="2800" dirty="0"/>
          </a:p>
        </p:txBody>
      </p:sp>
      <p:pic>
        <p:nvPicPr>
          <p:cNvPr id="12290" name="Picture 2" descr="Image result for nlp  meme">
            <a:extLst>
              <a:ext uri="{FF2B5EF4-FFF2-40B4-BE49-F238E27FC236}">
                <a16:creationId xmlns:a16="http://schemas.microsoft.com/office/drawing/2014/main" id="{E084A14F-187D-4780-97E6-5521F3FF9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30" y="2269741"/>
            <a:ext cx="3296172" cy="329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7705FF-846C-5140-9872-5D036398A8A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68F6EE-46D3-9843-8C17-434EF07721C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432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tokens are in not in common (disjoint)?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637769" y="2467685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  <a:gd name="connsiteX8" fmla="*/ 522109 w 1044217"/>
              <a:gd name="connsiteY8" fmla="*/ 0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lnTo>
                  <a:pt x="522109" y="0"/>
                </a:lnTo>
                <a:close/>
              </a:path>
            </a:pathLst>
          </a:cu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387135" y="2281575"/>
            <a:ext cx="1772742" cy="2294850"/>
          </a:xfrm>
          <a:custGeom>
            <a:avLst/>
            <a:gdLst>
              <a:gd name="connsiteX0" fmla="*/ 1147425 w 1772742"/>
              <a:gd name="connsiteY0" fmla="*/ 0 h 2294850"/>
              <a:gd name="connsiteX1" fmla="*/ 1694356 w 1772742"/>
              <a:gd name="connsiteY1" fmla="*/ 138488 h 2294850"/>
              <a:gd name="connsiteX2" fmla="*/ 1772742 w 1772742"/>
              <a:gd name="connsiteY2" fmla="*/ 186109 h 2294850"/>
              <a:gd name="connsiteX3" fmla="*/ 1756522 w 1772742"/>
              <a:gd name="connsiteY3" fmla="*/ 195962 h 2294850"/>
              <a:gd name="connsiteX4" fmla="*/ 1250633 w 1772742"/>
              <a:gd name="connsiteY4" fmla="*/ 1147425 h 2294850"/>
              <a:gd name="connsiteX5" fmla="*/ 1756522 w 1772742"/>
              <a:gd name="connsiteY5" fmla="*/ 2098888 h 2294850"/>
              <a:gd name="connsiteX6" fmla="*/ 1772742 w 1772742"/>
              <a:gd name="connsiteY6" fmla="*/ 2108742 h 2294850"/>
              <a:gd name="connsiteX7" fmla="*/ 1694356 w 1772742"/>
              <a:gd name="connsiteY7" fmla="*/ 2156362 h 2294850"/>
              <a:gd name="connsiteX8" fmla="*/ 1147425 w 1772742"/>
              <a:gd name="connsiteY8" fmla="*/ 2294850 h 2294850"/>
              <a:gd name="connsiteX9" fmla="*/ 0 w 1772742"/>
              <a:gd name="connsiteY9" fmla="*/ 1147425 h 2294850"/>
              <a:gd name="connsiteX10" fmla="*/ 1147425 w 1772742"/>
              <a:gd name="connsiteY10" fmla="*/ 0 h 229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2742" h="2294850">
                <a:moveTo>
                  <a:pt x="1147425" y="0"/>
                </a:moveTo>
                <a:cubicBezTo>
                  <a:pt x="1345458" y="0"/>
                  <a:pt x="1531773" y="50168"/>
                  <a:pt x="1694356" y="138488"/>
                </a:cubicBezTo>
                <a:lnTo>
                  <a:pt x="1772742" y="186109"/>
                </a:lnTo>
                <a:lnTo>
                  <a:pt x="1756522" y="195962"/>
                </a:lnTo>
                <a:cubicBezTo>
                  <a:pt x="1451305" y="402163"/>
                  <a:pt x="1250633" y="751360"/>
                  <a:pt x="1250633" y="1147425"/>
                </a:cubicBezTo>
                <a:cubicBezTo>
                  <a:pt x="1250633" y="1543491"/>
                  <a:pt x="1451305" y="1892687"/>
                  <a:pt x="1756522" y="2098888"/>
                </a:cubicBezTo>
                <a:lnTo>
                  <a:pt x="1772742" y="2108742"/>
                </a:lnTo>
                <a:lnTo>
                  <a:pt x="1694356" y="2156362"/>
                </a:lnTo>
                <a:cubicBezTo>
                  <a:pt x="1531773" y="2244682"/>
                  <a:pt x="1345458" y="2294850"/>
                  <a:pt x="1147425" y="2294850"/>
                </a:cubicBezTo>
                <a:cubicBezTo>
                  <a:pt x="513720" y="2294850"/>
                  <a:pt x="0" y="1781130"/>
                  <a:pt x="0" y="1147425"/>
                </a:cubicBezTo>
                <a:cubicBezTo>
                  <a:pt x="0" y="513720"/>
                  <a:pt x="513720" y="0"/>
                  <a:pt x="1147425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159878" y="2281575"/>
            <a:ext cx="1772741" cy="2294850"/>
          </a:xfrm>
          <a:custGeom>
            <a:avLst/>
            <a:gdLst>
              <a:gd name="connsiteX0" fmla="*/ 625316 w 1772741"/>
              <a:gd name="connsiteY0" fmla="*/ 0 h 2294850"/>
              <a:gd name="connsiteX1" fmla="*/ 1772741 w 1772741"/>
              <a:gd name="connsiteY1" fmla="*/ 1147425 h 2294850"/>
              <a:gd name="connsiteX2" fmla="*/ 625316 w 1772741"/>
              <a:gd name="connsiteY2" fmla="*/ 2294850 h 2294850"/>
              <a:gd name="connsiteX3" fmla="*/ 78385 w 1772741"/>
              <a:gd name="connsiteY3" fmla="*/ 2156362 h 2294850"/>
              <a:gd name="connsiteX4" fmla="*/ 0 w 1772741"/>
              <a:gd name="connsiteY4" fmla="*/ 2108742 h 2294850"/>
              <a:gd name="connsiteX5" fmla="*/ 16219 w 1772741"/>
              <a:gd name="connsiteY5" fmla="*/ 2098888 h 2294850"/>
              <a:gd name="connsiteX6" fmla="*/ 522108 w 1772741"/>
              <a:gd name="connsiteY6" fmla="*/ 1147425 h 2294850"/>
              <a:gd name="connsiteX7" fmla="*/ 16219 w 1772741"/>
              <a:gd name="connsiteY7" fmla="*/ 195962 h 2294850"/>
              <a:gd name="connsiteX8" fmla="*/ 0 w 1772741"/>
              <a:gd name="connsiteY8" fmla="*/ 186109 h 2294850"/>
              <a:gd name="connsiteX9" fmla="*/ 78385 w 1772741"/>
              <a:gd name="connsiteY9" fmla="*/ 138488 h 2294850"/>
              <a:gd name="connsiteX10" fmla="*/ 625316 w 1772741"/>
              <a:gd name="connsiteY10" fmla="*/ 0 h 229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2741" h="2294850">
                <a:moveTo>
                  <a:pt x="625316" y="0"/>
                </a:moveTo>
                <a:cubicBezTo>
                  <a:pt x="1259021" y="0"/>
                  <a:pt x="1772741" y="513720"/>
                  <a:pt x="1772741" y="1147425"/>
                </a:cubicBezTo>
                <a:cubicBezTo>
                  <a:pt x="1772741" y="1781130"/>
                  <a:pt x="1259021" y="2294850"/>
                  <a:pt x="625316" y="2294850"/>
                </a:cubicBezTo>
                <a:cubicBezTo>
                  <a:pt x="427283" y="2294850"/>
                  <a:pt x="240968" y="2244682"/>
                  <a:pt x="78385" y="2156362"/>
                </a:cubicBezTo>
                <a:lnTo>
                  <a:pt x="0" y="2108742"/>
                </a:lnTo>
                <a:lnTo>
                  <a:pt x="16219" y="2098888"/>
                </a:lnTo>
                <a:cubicBezTo>
                  <a:pt x="321436" y="1892687"/>
                  <a:pt x="522108" y="1543491"/>
                  <a:pt x="522108" y="1147425"/>
                </a:cubicBezTo>
                <a:cubicBezTo>
                  <a:pt x="522108" y="751360"/>
                  <a:pt x="321436" y="402163"/>
                  <a:pt x="16219" y="195962"/>
                </a:cubicBezTo>
                <a:lnTo>
                  <a:pt x="0" y="186109"/>
                </a:lnTo>
                <a:lnTo>
                  <a:pt x="78385" y="138488"/>
                </a:lnTo>
                <a:cubicBezTo>
                  <a:pt x="240968" y="50168"/>
                  <a:pt x="427283" y="0"/>
                  <a:pt x="625316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1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2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672" y="1652423"/>
            <a:ext cx="3935851" cy="378667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FECB8-5FC6-5440-9529-8C17703FF4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9C5D47-2B58-1441-9064-FBBB1B0E75D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461D23-7365-334C-9D8A-16022853171C}"/>
              </a:ext>
            </a:extLst>
          </p:cNvPr>
          <p:cNvSpPr txBox="1"/>
          <p:nvPr/>
        </p:nvSpPr>
        <p:spPr>
          <a:xfrm>
            <a:off x="157656" y="5625212"/>
            <a:ext cx="882868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 script adds a third corpus</a:t>
            </a:r>
            <a:r>
              <a:rPr lang="en-US" sz="1600" dirty="0">
                <a:solidFill>
                  <a:prstClr val="white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.  Be mindful not to overwhelm your audience with many categories/subjects.</a:t>
            </a:r>
          </a:p>
        </p:txBody>
      </p:sp>
    </p:spTree>
    <p:extLst>
      <p:ext uri="{BB962C8B-B14F-4D97-AF65-F5344CB8AC3E}">
        <p14:creationId xmlns:p14="http://schemas.microsoft.com/office/powerpoint/2010/main" val="330692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With 2+ Corpora, WCs are more insightful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80137" y="1089254"/>
            <a:ext cx="4839173" cy="4894072"/>
            <a:chOff x="4063632" y="447850"/>
            <a:chExt cx="4839173" cy="4894072"/>
          </a:xfrm>
        </p:grpSpPr>
        <p:sp>
          <p:nvSpPr>
            <p:cNvPr id="7" name="Oval 6"/>
            <p:cNvSpPr/>
            <p:nvPr/>
          </p:nvSpPr>
          <p:spPr>
            <a:xfrm>
              <a:off x="4063632" y="1590511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314265" y="1561976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688515" y="801251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23430" y="447850"/>
              <a:ext cx="1942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Multiple Corpora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9803" y="1189008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73836" y="3057372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l="19795" t="15431" r="18889" b="16741"/>
            <a:stretch/>
          </p:blipFill>
          <p:spPr>
            <a:xfrm>
              <a:off x="5161865" y="3957072"/>
              <a:ext cx="1308096" cy="13848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3027" y="3965029"/>
              <a:ext cx="1629778" cy="13590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4094112" y="3057372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cxnSp>
          <p:nvCxnSpPr>
            <p:cNvPr id="16" name="Elbow Connector 15"/>
            <p:cNvCxnSpPr>
              <a:stCxn id="12" idx="3"/>
              <a:endCxn id="14" idx="0"/>
            </p:cNvCxnSpPr>
            <p:nvPr/>
          </p:nvCxnSpPr>
          <p:spPr>
            <a:xfrm>
              <a:off x="7589693" y="3188177"/>
              <a:ext cx="498223" cy="776852"/>
            </a:xfrm>
            <a:prstGeom prst="bentConnector2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1" idx="3"/>
              <a:endCxn id="14" idx="0"/>
            </p:cNvCxnSpPr>
            <p:nvPr/>
          </p:nvCxnSpPr>
          <p:spPr>
            <a:xfrm>
              <a:off x="6505660" y="1319813"/>
              <a:ext cx="1582256" cy="2645216"/>
            </a:xfrm>
            <a:prstGeom prst="bentConnector2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0"/>
            </p:cNvCxnSpPr>
            <p:nvPr/>
          </p:nvCxnSpPr>
          <p:spPr>
            <a:xfrm>
              <a:off x="5815913" y="2905760"/>
              <a:ext cx="0" cy="105131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6200000">
              <a:off x="5128545" y="2242846"/>
              <a:ext cx="13586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00" kern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commonality.cloud</a:t>
              </a:r>
              <a:r>
                <a:rPr lang="en-US" sz="1000" kern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8C95DC-C064-8641-8C5E-E4C24892415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AA8A86-25D4-C449-9941-39DFA6F7D5F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324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proportional similarities?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67" y="1852284"/>
            <a:ext cx="3333750" cy="324802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87135" y="2281575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637768" y="2281575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8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1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2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eeform 19"/>
          <p:cNvSpPr/>
          <p:nvPr/>
        </p:nvSpPr>
        <p:spPr>
          <a:xfrm>
            <a:off x="1648279" y="2478196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69847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 problem is that if </a:t>
            </a:r>
            <a:r>
              <a:rPr lang="en-US" sz="16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corpusA</a:t>
            </a:r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has 1 instance &amp; corpus has 1000 they appear as shared.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087EDF-BED7-6F4D-92E0-977D8809AD3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332FA5-85C7-404C-9737-654080E807E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43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many text files is tricky.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26280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Option 1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Read in multiple files as individuals;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list.files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dir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c('chardonnay.csv','coffee.csv','beer.csv') </a:t>
            </a:r>
          </a:p>
          <a:p>
            <a:pPr defTabSz="457200"/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for 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in 1:length(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)){</a:t>
            </a: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assign(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], read.csv(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]))</a:t>
            </a: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cat(paste('read completed:',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],'\n'))</a:t>
            </a: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3833534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Using a loop each file is an individual object.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808727-3CEC-3641-9961-FD7ADEAE882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94917D-5BA6-2946-A840-A8DED6CB19C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B0D72DD-09B5-DF4E-B6CE-084444281F8A}"/>
              </a:ext>
            </a:extLst>
          </p:cNvPr>
          <p:cNvSpPr txBox="1"/>
          <p:nvPr/>
        </p:nvSpPr>
        <p:spPr>
          <a:xfrm rot="20188089">
            <a:off x="1901017" y="4983865"/>
            <a:ext cx="4483283" cy="34080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REVIEW CLASS2 - dealing w/multiple files!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888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1C17F-350C-F84E-8042-EC7EE0C0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B23D8A-24A2-7F41-8009-A3EE670C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3 Documents as a single list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54C98-0717-D044-8CFC-1D1A72380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750F5-283F-DB46-A09D-30BA6F173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809235-CABF-1849-B63C-0B8953EFBBB3}"/>
              </a:ext>
            </a:extLst>
          </p:cNvPr>
          <p:cNvSpPr/>
          <p:nvPr/>
        </p:nvSpPr>
        <p:spPr>
          <a:xfrm>
            <a:off x="1267097" y="1237846"/>
            <a:ext cx="6609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allDocs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pblapply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txtFiles,read.csv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CE02C-9EF2-7A41-91F6-ECB96C932A69}"/>
              </a:ext>
            </a:extLst>
          </p:cNvPr>
          <p:cNvSpPr/>
          <p:nvPr/>
        </p:nvSpPr>
        <p:spPr>
          <a:xfrm>
            <a:off x="1657350" y="2168434"/>
            <a:ext cx="130138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F91108-5F35-6149-B199-41DDFFCF47B5}"/>
              </a:ext>
            </a:extLst>
          </p:cNvPr>
          <p:cNvSpPr/>
          <p:nvPr/>
        </p:nvSpPr>
        <p:spPr>
          <a:xfrm>
            <a:off x="2958737" y="3015336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chardonnay.csv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F636B-5BD3-CE41-BEB4-F10FC5907974}"/>
              </a:ext>
            </a:extLst>
          </p:cNvPr>
          <p:cNvSpPr/>
          <p:nvPr/>
        </p:nvSpPr>
        <p:spPr>
          <a:xfrm>
            <a:off x="2958736" y="4229737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coffee.csv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8B3860-AB70-094D-BE66-583D750EE2E1}"/>
              </a:ext>
            </a:extLst>
          </p:cNvPr>
          <p:cNvSpPr/>
          <p:nvPr/>
        </p:nvSpPr>
        <p:spPr>
          <a:xfrm>
            <a:off x="2962003" y="5682238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beer.csv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F63A65B-ED2E-8F4E-AC5D-852FF21F2EF4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2324239" y="2609438"/>
            <a:ext cx="618302" cy="650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1344C7D-C6C9-5248-9745-631A6B23598C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1717039" y="3216639"/>
            <a:ext cx="1832703" cy="650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31675D0-B4B8-0747-93C3-2ACB1F94114A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992421" y="3941256"/>
            <a:ext cx="3285204" cy="6539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9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1C17F-350C-F84E-8042-EC7EE0C0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B23D8A-24A2-7F41-8009-A3EE670C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3 Documents as a single list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54C98-0717-D044-8CFC-1D1A72380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750F5-283F-DB46-A09D-30BA6F173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809235-CABF-1849-B63C-0B8953EFBBB3}"/>
              </a:ext>
            </a:extLst>
          </p:cNvPr>
          <p:cNvSpPr/>
          <p:nvPr/>
        </p:nvSpPr>
        <p:spPr>
          <a:xfrm>
            <a:off x="1267097" y="1237846"/>
            <a:ext cx="6609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allDocs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pblapply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txtFiles,read.csv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CE02C-9EF2-7A41-91F6-ECB96C932A69}"/>
              </a:ext>
            </a:extLst>
          </p:cNvPr>
          <p:cNvSpPr/>
          <p:nvPr/>
        </p:nvSpPr>
        <p:spPr>
          <a:xfrm>
            <a:off x="1657350" y="2168434"/>
            <a:ext cx="130138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F91108-5F35-6149-B199-41DDFFCF47B5}"/>
              </a:ext>
            </a:extLst>
          </p:cNvPr>
          <p:cNvSpPr/>
          <p:nvPr/>
        </p:nvSpPr>
        <p:spPr>
          <a:xfrm>
            <a:off x="2958737" y="3015336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chardonnay.csv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F636B-5BD3-CE41-BEB4-F10FC5907974}"/>
              </a:ext>
            </a:extLst>
          </p:cNvPr>
          <p:cNvSpPr/>
          <p:nvPr/>
        </p:nvSpPr>
        <p:spPr>
          <a:xfrm>
            <a:off x="2958736" y="4177485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coffee.csv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8B3860-AB70-094D-BE66-583D750EE2E1}"/>
              </a:ext>
            </a:extLst>
          </p:cNvPr>
          <p:cNvSpPr/>
          <p:nvPr/>
        </p:nvSpPr>
        <p:spPr>
          <a:xfrm>
            <a:off x="2958736" y="5619617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beer.csv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F63A65B-ED2E-8F4E-AC5D-852FF21F2EF4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2324239" y="2609438"/>
            <a:ext cx="618302" cy="650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1344C7D-C6C9-5248-9745-631A6B23598C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1743165" y="3190513"/>
            <a:ext cx="1780451" cy="650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31675D0-B4B8-0747-93C3-2ACB1F94114A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1022099" y="3911579"/>
            <a:ext cx="3222583" cy="650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A054168-26D1-1D47-94B2-C083C3C33064}"/>
              </a:ext>
            </a:extLst>
          </p:cNvPr>
          <p:cNvSpPr txBox="1"/>
          <p:nvPr/>
        </p:nvSpPr>
        <p:spPr>
          <a:xfrm>
            <a:off x="5373162" y="2486203"/>
            <a:ext cx="270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chardonnay – 1000 Tweets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DAD77A-350E-F447-AC88-394E50B36B0B}"/>
              </a:ext>
            </a:extLst>
          </p:cNvPr>
          <p:cNvGrpSpPr/>
          <p:nvPr/>
        </p:nvGrpSpPr>
        <p:grpSpPr>
          <a:xfrm>
            <a:off x="5225142" y="2831148"/>
            <a:ext cx="3008243" cy="825575"/>
            <a:chOff x="2393494" y="2948152"/>
            <a:chExt cx="3008243" cy="82557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30DA93D-77C1-D849-9C78-61C49AC67538}"/>
                </a:ext>
              </a:extLst>
            </p:cNvPr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20" name="Picture 2" descr="Image result for document icon">
                <a:extLst>
                  <a:ext uri="{FF2B5EF4-FFF2-40B4-BE49-F238E27FC236}">
                    <a16:creationId xmlns:a16="http://schemas.microsoft.com/office/drawing/2014/main" id="{390FF516-191D-644B-A723-588E27802E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Image result for document icon">
                <a:extLst>
                  <a:ext uri="{FF2B5EF4-FFF2-40B4-BE49-F238E27FC236}">
                    <a16:creationId xmlns:a16="http://schemas.microsoft.com/office/drawing/2014/main" id="{A3E92EDD-6C0C-974C-B011-F57BE4B106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Image result for document icon">
                <a:extLst>
                  <a:ext uri="{FF2B5EF4-FFF2-40B4-BE49-F238E27FC236}">
                    <a16:creationId xmlns:a16="http://schemas.microsoft.com/office/drawing/2014/main" id="{9E088E3C-9EBE-F04A-8476-F4AD7CBBCF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Image result for document icon">
                <a:extLst>
                  <a:ext uri="{FF2B5EF4-FFF2-40B4-BE49-F238E27FC236}">
                    <a16:creationId xmlns:a16="http://schemas.microsoft.com/office/drawing/2014/main" id="{44CBF513-C318-EC44-BEF6-BC98C86992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Image result for document icon">
                <a:extLst>
                  <a:ext uri="{FF2B5EF4-FFF2-40B4-BE49-F238E27FC236}">
                    <a16:creationId xmlns:a16="http://schemas.microsoft.com/office/drawing/2014/main" id="{9D01F02B-625B-2443-99EA-3AD3D7D280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96CCD15-D977-6A42-8942-92354391F1B4}"/>
                </a:ext>
              </a:extLst>
            </p:cNvPr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118C446-5E79-ED40-B1D5-EFF6D424917F}"/>
              </a:ext>
            </a:extLst>
          </p:cNvPr>
          <p:cNvSpPr txBox="1"/>
          <p:nvPr/>
        </p:nvSpPr>
        <p:spPr>
          <a:xfrm>
            <a:off x="5373162" y="3760334"/>
            <a:ext cx="2123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cofee</a:t>
            </a:r>
            <a:r>
              <a:rPr lang="en-US" b="1" u="sng" dirty="0"/>
              <a:t> – 1000 Tweets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121D31-6800-CB47-BDA8-C574D14E0A7A}"/>
              </a:ext>
            </a:extLst>
          </p:cNvPr>
          <p:cNvGrpSpPr/>
          <p:nvPr/>
        </p:nvGrpSpPr>
        <p:grpSpPr>
          <a:xfrm>
            <a:off x="5225142" y="4105279"/>
            <a:ext cx="3008243" cy="825575"/>
            <a:chOff x="2393494" y="2948152"/>
            <a:chExt cx="3008243" cy="82557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1D7A597-15A4-EC4F-842E-A69F7F039E45}"/>
                </a:ext>
              </a:extLst>
            </p:cNvPr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29" name="Picture 2" descr="Image result for document icon">
                <a:extLst>
                  <a:ext uri="{FF2B5EF4-FFF2-40B4-BE49-F238E27FC236}">
                    <a16:creationId xmlns:a16="http://schemas.microsoft.com/office/drawing/2014/main" id="{34DCC1C9-56AC-EB41-985D-EAB5B213A6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>
                <a:extLst>
                  <a:ext uri="{FF2B5EF4-FFF2-40B4-BE49-F238E27FC236}">
                    <a16:creationId xmlns:a16="http://schemas.microsoft.com/office/drawing/2014/main" id="{EEC1E4E9-2559-494A-BEAC-48C6AA4115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Image result for document icon">
                <a:extLst>
                  <a:ext uri="{FF2B5EF4-FFF2-40B4-BE49-F238E27FC236}">
                    <a16:creationId xmlns:a16="http://schemas.microsoft.com/office/drawing/2014/main" id="{694535F2-502C-594D-9020-61FF4A57DB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Image result for document icon">
                <a:extLst>
                  <a:ext uri="{FF2B5EF4-FFF2-40B4-BE49-F238E27FC236}">
                    <a16:creationId xmlns:a16="http://schemas.microsoft.com/office/drawing/2014/main" id="{EA5BE3C3-951E-824D-9328-FE1462F982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Image result for document icon">
                <a:extLst>
                  <a:ext uri="{FF2B5EF4-FFF2-40B4-BE49-F238E27FC236}">
                    <a16:creationId xmlns:a16="http://schemas.microsoft.com/office/drawing/2014/main" id="{C0D32674-29D9-E745-95B3-8DDBBAA5A2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30D9FE8-16C2-2F44-AAD3-0AF784AE2386}"/>
                </a:ext>
              </a:extLst>
            </p:cNvPr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9C60D6A-D7F8-274E-B9BA-25E26FE9C900}"/>
              </a:ext>
            </a:extLst>
          </p:cNvPr>
          <p:cNvSpPr txBox="1"/>
          <p:nvPr/>
        </p:nvSpPr>
        <p:spPr>
          <a:xfrm>
            <a:off x="5697634" y="5114627"/>
            <a:ext cx="20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beer – 1000 Tweets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6F1E1C6-C1FC-8A43-823F-4C9F0085FFC3}"/>
              </a:ext>
            </a:extLst>
          </p:cNvPr>
          <p:cNvGrpSpPr/>
          <p:nvPr/>
        </p:nvGrpSpPr>
        <p:grpSpPr>
          <a:xfrm>
            <a:off x="5225142" y="5451800"/>
            <a:ext cx="3008243" cy="825575"/>
            <a:chOff x="2393494" y="2948152"/>
            <a:chExt cx="3008243" cy="82557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3C0F0A9-E5A6-8547-A39F-B535B6D61B51}"/>
                </a:ext>
              </a:extLst>
            </p:cNvPr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38" name="Picture 2" descr="Image result for document icon">
                <a:extLst>
                  <a:ext uri="{FF2B5EF4-FFF2-40B4-BE49-F238E27FC236}">
                    <a16:creationId xmlns:a16="http://schemas.microsoft.com/office/drawing/2014/main" id="{0179CAED-E634-6345-AA8D-D5BBE8C07C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Image result for document icon">
                <a:extLst>
                  <a:ext uri="{FF2B5EF4-FFF2-40B4-BE49-F238E27FC236}">
                    <a16:creationId xmlns:a16="http://schemas.microsoft.com/office/drawing/2014/main" id="{D5A9446F-9EAC-F34A-A064-98C274A062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" descr="Image result for document icon">
                <a:extLst>
                  <a:ext uri="{FF2B5EF4-FFF2-40B4-BE49-F238E27FC236}">
                    <a16:creationId xmlns:a16="http://schemas.microsoft.com/office/drawing/2014/main" id="{5996B3FD-620D-0F46-A8DF-462640AA5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 descr="Image result for document icon">
                <a:extLst>
                  <a:ext uri="{FF2B5EF4-FFF2-40B4-BE49-F238E27FC236}">
                    <a16:creationId xmlns:a16="http://schemas.microsoft.com/office/drawing/2014/main" id="{16EC8E3F-A7C7-0A41-B23A-4C688EDF71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2" descr="Image result for document icon">
                <a:extLst>
                  <a:ext uri="{FF2B5EF4-FFF2-40B4-BE49-F238E27FC236}">
                    <a16:creationId xmlns:a16="http://schemas.microsoft.com/office/drawing/2014/main" id="{9BAC09C5-B2BD-D142-B820-363A537DF5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8AA22B40-1C01-AE46-8D26-8181ECE01DB4}"/>
                </a:ext>
              </a:extLst>
            </p:cNvPr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206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1C17F-350C-F84E-8042-EC7EE0C0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B23D8A-24A2-7F41-8009-A3EE670C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/>
              <a:t> Multiple Document Collections as a single list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54C98-0717-D044-8CFC-1D1A72380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750F5-283F-DB46-A09D-30BA6F173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809235-CABF-1849-B63C-0B8953EFBBB3}"/>
              </a:ext>
            </a:extLst>
          </p:cNvPr>
          <p:cNvSpPr/>
          <p:nvPr/>
        </p:nvSpPr>
        <p:spPr>
          <a:xfrm>
            <a:off x="1267097" y="1237846"/>
            <a:ext cx="6609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allDocs</a:t>
            </a:r>
            <a:r>
              <a:rPr lang="en-US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pblapply</a:t>
            </a:r>
            <a:r>
              <a:rPr lang="en-US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txtFiles,read.csv</a:t>
            </a:r>
            <a:r>
              <a:rPr lang="en-US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CE02C-9EF2-7A41-91F6-ECB96C932A69}"/>
              </a:ext>
            </a:extLst>
          </p:cNvPr>
          <p:cNvSpPr/>
          <p:nvPr/>
        </p:nvSpPr>
        <p:spPr>
          <a:xfrm>
            <a:off x="1657350" y="2168434"/>
            <a:ext cx="130138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F91108-5F35-6149-B199-41DDFFCF47B5}"/>
              </a:ext>
            </a:extLst>
          </p:cNvPr>
          <p:cNvSpPr/>
          <p:nvPr/>
        </p:nvSpPr>
        <p:spPr>
          <a:xfrm>
            <a:off x="2958737" y="3015336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chardonnay.csv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F636B-5BD3-CE41-BEB4-F10FC5907974}"/>
              </a:ext>
            </a:extLst>
          </p:cNvPr>
          <p:cNvSpPr/>
          <p:nvPr/>
        </p:nvSpPr>
        <p:spPr>
          <a:xfrm>
            <a:off x="2958736" y="4373430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coffee.csv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8B3860-AB70-094D-BE66-583D750EE2E1}"/>
              </a:ext>
            </a:extLst>
          </p:cNvPr>
          <p:cNvSpPr/>
          <p:nvPr/>
        </p:nvSpPr>
        <p:spPr>
          <a:xfrm>
            <a:off x="2958736" y="5528178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beer.csv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F63A65B-ED2E-8F4E-AC5D-852FF21F2EF4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2324239" y="2609438"/>
            <a:ext cx="618302" cy="650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1344C7D-C6C9-5248-9745-631A6B23598C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1645192" y="3288486"/>
            <a:ext cx="1976396" cy="650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31675D0-B4B8-0747-93C3-2ACB1F94114A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1067818" y="3865860"/>
            <a:ext cx="3131144" cy="650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7D46BD-4023-8944-AA32-D5BF024FD7A6}"/>
              </a:ext>
            </a:extLst>
          </p:cNvPr>
          <p:cNvSpPr txBox="1"/>
          <p:nvPr/>
        </p:nvSpPr>
        <p:spPr>
          <a:xfrm>
            <a:off x="550273" y="304442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[[1]]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96800C-750D-8F4D-B27B-AE5E3BAA8600}"/>
              </a:ext>
            </a:extLst>
          </p:cNvPr>
          <p:cNvSpPr txBox="1"/>
          <p:nvPr/>
        </p:nvSpPr>
        <p:spPr>
          <a:xfrm>
            <a:off x="577002" y="438733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[[2]]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FF152-40C4-2346-9C0E-082D185B34CF}"/>
              </a:ext>
            </a:extLst>
          </p:cNvPr>
          <p:cNvSpPr txBox="1"/>
          <p:nvPr/>
        </p:nvSpPr>
        <p:spPr>
          <a:xfrm>
            <a:off x="550272" y="557211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[[3]]</a:t>
            </a:r>
          </a:p>
        </p:txBody>
      </p:sp>
    </p:spTree>
    <p:extLst>
      <p:ext uri="{BB962C8B-B14F-4D97-AF65-F5344CB8AC3E}">
        <p14:creationId xmlns:p14="http://schemas.microsoft.com/office/powerpoint/2010/main" val="43030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1C17F-350C-F84E-8042-EC7EE0C0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B23D8A-24A2-7F41-8009-A3EE670C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/>
              <a:t>Each list “element” is a data frame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54C98-0717-D044-8CFC-1D1A72380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750F5-283F-DB46-A09D-30BA6F173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809235-CABF-1849-B63C-0B8953EFBBB3}"/>
              </a:ext>
            </a:extLst>
          </p:cNvPr>
          <p:cNvSpPr/>
          <p:nvPr/>
        </p:nvSpPr>
        <p:spPr>
          <a:xfrm>
            <a:off x="1267097" y="1237846"/>
            <a:ext cx="6609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allDocs</a:t>
            </a:r>
            <a:r>
              <a:rPr lang="en-US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pblapply</a:t>
            </a:r>
            <a:r>
              <a:rPr lang="en-US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txtFiles,read.csv</a:t>
            </a:r>
            <a:r>
              <a:rPr lang="en-US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CE02C-9EF2-7A41-91F6-ECB96C932A69}"/>
              </a:ext>
            </a:extLst>
          </p:cNvPr>
          <p:cNvSpPr/>
          <p:nvPr/>
        </p:nvSpPr>
        <p:spPr>
          <a:xfrm>
            <a:off x="1657350" y="2168434"/>
            <a:ext cx="130138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F91108-5F35-6149-B199-41DDFFCF47B5}"/>
              </a:ext>
            </a:extLst>
          </p:cNvPr>
          <p:cNvSpPr/>
          <p:nvPr/>
        </p:nvSpPr>
        <p:spPr>
          <a:xfrm>
            <a:off x="2958737" y="3015336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chardonnay.csv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F636B-5BD3-CE41-BEB4-F10FC5907974}"/>
              </a:ext>
            </a:extLst>
          </p:cNvPr>
          <p:cNvSpPr/>
          <p:nvPr/>
        </p:nvSpPr>
        <p:spPr>
          <a:xfrm>
            <a:off x="2958736" y="4373430"/>
            <a:ext cx="2266406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coffee.csv</a:t>
            </a:r>
            <a:endParaRPr lang="en-US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8B3860-AB70-094D-BE66-583D750EE2E1}"/>
              </a:ext>
            </a:extLst>
          </p:cNvPr>
          <p:cNvSpPr/>
          <p:nvPr/>
        </p:nvSpPr>
        <p:spPr>
          <a:xfrm>
            <a:off x="2958736" y="5528178"/>
            <a:ext cx="2266406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beer.csv</a:t>
            </a:r>
            <a:endParaRPr lang="en-US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F63A65B-ED2E-8F4E-AC5D-852FF21F2EF4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2324239" y="2609438"/>
            <a:ext cx="618302" cy="650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1344C7D-C6C9-5248-9745-631A6B23598C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1645192" y="3288486"/>
            <a:ext cx="1976396" cy="650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31675D0-B4B8-0747-93C3-2ACB1F94114A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1067818" y="3865860"/>
            <a:ext cx="3131144" cy="650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7D46BD-4023-8944-AA32-D5BF024FD7A6}"/>
              </a:ext>
            </a:extLst>
          </p:cNvPr>
          <p:cNvSpPr txBox="1"/>
          <p:nvPr/>
        </p:nvSpPr>
        <p:spPr>
          <a:xfrm>
            <a:off x="550273" y="304442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[[1]]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96800C-750D-8F4D-B27B-AE5E3BAA8600}"/>
              </a:ext>
            </a:extLst>
          </p:cNvPr>
          <p:cNvSpPr txBox="1"/>
          <p:nvPr/>
        </p:nvSpPr>
        <p:spPr>
          <a:xfrm>
            <a:off x="577002" y="4387339"/>
            <a:ext cx="170431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[[2]]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FF152-40C4-2346-9C0E-082D185B34CF}"/>
              </a:ext>
            </a:extLst>
          </p:cNvPr>
          <p:cNvSpPr txBox="1"/>
          <p:nvPr/>
        </p:nvSpPr>
        <p:spPr>
          <a:xfrm>
            <a:off x="550272" y="5572112"/>
            <a:ext cx="170431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[[3]]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8F3254-A28B-224A-9750-6A490F7F3318}"/>
              </a:ext>
            </a:extLst>
          </p:cNvPr>
          <p:cNvSpPr txBox="1"/>
          <p:nvPr/>
        </p:nvSpPr>
        <p:spPr>
          <a:xfrm>
            <a:off x="5333108" y="3013680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[[1]]$text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E76BB5-CCCF-0947-9B56-1017B4C7C5BA}"/>
              </a:ext>
            </a:extLst>
          </p:cNvPr>
          <p:cNvSpPr txBox="1"/>
          <p:nvPr/>
        </p:nvSpPr>
        <p:spPr>
          <a:xfrm>
            <a:off x="5333108" y="3345530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[[1]]$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doc_id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76E67F-B346-A447-9F7E-A0728BA2B05C}"/>
              </a:ext>
            </a:extLst>
          </p:cNvPr>
          <p:cNvSpPr txBox="1"/>
          <p:nvPr/>
        </p:nvSpPr>
        <p:spPr>
          <a:xfrm>
            <a:off x="5333108" y="371650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[[1]][,2]</a:t>
            </a:r>
          </a:p>
        </p:txBody>
      </p:sp>
    </p:spTree>
    <p:extLst>
      <p:ext uri="{BB962C8B-B14F-4D97-AF65-F5344CB8AC3E}">
        <p14:creationId xmlns:p14="http://schemas.microsoft.com/office/powerpoint/2010/main" val="405237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multiple corpora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168266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6208" y="961242"/>
            <a:ext cx="261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Combined/Collapsed </a:t>
            </a:r>
          </a:p>
          <a:p>
            <a:pPr algn="ctr"/>
            <a:r>
              <a:rPr lang="en-US" b="1" u="sng" dirty="0"/>
              <a:t>into a 2 document corpus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146" y="1245022"/>
            <a:ext cx="240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CorpusA</a:t>
            </a:r>
            <a:r>
              <a:rPr lang="en-US" b="1" u="sng" dirty="0"/>
              <a:t> – 1000 Tweets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-1" y="1599580"/>
            <a:ext cx="3008243" cy="825575"/>
            <a:chOff x="2393494" y="2948152"/>
            <a:chExt cx="3008243" cy="825575"/>
          </a:xfrm>
        </p:grpSpPr>
        <p:grpSp>
          <p:nvGrpSpPr>
            <p:cNvPr id="10" name="Group 9"/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1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Rounded Rectangle 10"/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92955" y="3187610"/>
            <a:ext cx="239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CorpusB</a:t>
            </a:r>
            <a:r>
              <a:rPr lang="en-US" b="1" u="sng" dirty="0"/>
              <a:t> – 1000 Tweets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3151392" y="1647844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&amp; Collapse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3124888" y="3567127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&amp; Collapse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738823" y="1612599"/>
            <a:ext cx="1749972" cy="303891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346690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C3254C-1925-7F41-8A43-DBAC6D44A7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7B3A5F-49B5-1648-A77E-C5C4D988FD4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3FE44A-9F88-734F-8D23-FFB10CFA7D60}"/>
              </a:ext>
            </a:extLst>
          </p:cNvPr>
          <p:cNvGrpSpPr/>
          <p:nvPr/>
        </p:nvGrpSpPr>
        <p:grpSpPr>
          <a:xfrm>
            <a:off x="0" y="3527766"/>
            <a:ext cx="3008243" cy="825575"/>
            <a:chOff x="2393494" y="2948152"/>
            <a:chExt cx="3008243" cy="82557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7D4849A-1539-984E-9B85-8F70502119D9}"/>
                </a:ext>
              </a:extLst>
            </p:cNvPr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42" name="Picture 2" descr="Image result for document icon">
                <a:extLst>
                  <a:ext uri="{FF2B5EF4-FFF2-40B4-BE49-F238E27FC236}">
                    <a16:creationId xmlns:a16="http://schemas.microsoft.com/office/drawing/2014/main" id="{E8F73898-D105-984F-A07C-C1875831E9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Image result for document icon">
                <a:extLst>
                  <a:ext uri="{FF2B5EF4-FFF2-40B4-BE49-F238E27FC236}">
                    <a16:creationId xmlns:a16="http://schemas.microsoft.com/office/drawing/2014/main" id="{EFB51C31-6582-6C48-ADE8-54D7BE0C1C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Image result for document icon">
                <a:extLst>
                  <a:ext uri="{FF2B5EF4-FFF2-40B4-BE49-F238E27FC236}">
                    <a16:creationId xmlns:a16="http://schemas.microsoft.com/office/drawing/2014/main" id="{0C71A069-BF77-AC46-ACFD-392DA1ED37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2" descr="Image result for document icon">
                <a:extLst>
                  <a:ext uri="{FF2B5EF4-FFF2-40B4-BE49-F238E27FC236}">
                    <a16:creationId xmlns:a16="http://schemas.microsoft.com/office/drawing/2014/main" id="{13C7D2AF-2006-AC47-87B0-02A4E90D69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Image result for document icon">
                <a:extLst>
                  <a:ext uri="{FF2B5EF4-FFF2-40B4-BE49-F238E27FC236}">
                    <a16:creationId xmlns:a16="http://schemas.microsoft.com/office/drawing/2014/main" id="{C95E6A5F-5399-AA49-B02B-E59FEA5E1A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1EDE7D1-6797-9149-A68F-D69F9135976A}"/>
                </a:ext>
              </a:extLst>
            </p:cNvPr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8CE1D7E-F7B7-1346-856F-966F0B0F0274}"/>
              </a:ext>
            </a:extLst>
          </p:cNvPr>
          <p:cNvSpPr/>
          <p:nvPr/>
        </p:nvSpPr>
        <p:spPr>
          <a:xfrm>
            <a:off x="288146" y="5493211"/>
            <a:ext cx="8398654" cy="64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you collapse, all the information for a subject is considered one document.</a:t>
            </a:r>
          </a:p>
        </p:txBody>
      </p:sp>
    </p:spTree>
    <p:extLst>
      <p:ext uri="{BB962C8B-B14F-4D97-AF65-F5344CB8AC3E}">
        <p14:creationId xmlns:p14="http://schemas.microsoft.com/office/powerpoint/2010/main" val="1356923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multiple corpora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168266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6208" y="961242"/>
            <a:ext cx="261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Combined/Collapsed </a:t>
            </a:r>
          </a:p>
          <a:p>
            <a:pPr algn="ctr"/>
            <a:r>
              <a:rPr lang="en-US" b="1" u="sng" dirty="0"/>
              <a:t>into a 2 document corpus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146" y="1245022"/>
            <a:ext cx="2729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chardonnay – 1000 Tweets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-1" y="1599580"/>
            <a:ext cx="3008243" cy="825575"/>
            <a:chOff x="2393494" y="2948152"/>
            <a:chExt cx="3008243" cy="825575"/>
          </a:xfrm>
        </p:grpSpPr>
        <p:grpSp>
          <p:nvGrpSpPr>
            <p:cNvPr id="10" name="Group 9"/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1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Rounded Rectangle 10"/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92955" y="3187610"/>
            <a:ext cx="20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beer – 1000 Tweets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3151392" y="1647844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&amp; Collapse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3124888" y="3567127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&amp; Collapse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738823" y="1612599"/>
            <a:ext cx="1749972" cy="303891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346690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C3254C-1925-7F41-8A43-DBAC6D44A7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7B3A5F-49B5-1648-A77E-C5C4D988FD4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3FE44A-9F88-734F-8D23-FFB10CFA7D60}"/>
              </a:ext>
            </a:extLst>
          </p:cNvPr>
          <p:cNvGrpSpPr/>
          <p:nvPr/>
        </p:nvGrpSpPr>
        <p:grpSpPr>
          <a:xfrm>
            <a:off x="0" y="3527766"/>
            <a:ext cx="3008243" cy="825575"/>
            <a:chOff x="2393494" y="2948152"/>
            <a:chExt cx="3008243" cy="82557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7D4849A-1539-984E-9B85-8F70502119D9}"/>
                </a:ext>
              </a:extLst>
            </p:cNvPr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42" name="Picture 2" descr="Image result for document icon">
                <a:extLst>
                  <a:ext uri="{FF2B5EF4-FFF2-40B4-BE49-F238E27FC236}">
                    <a16:creationId xmlns:a16="http://schemas.microsoft.com/office/drawing/2014/main" id="{E8F73898-D105-984F-A07C-C1875831E9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Image result for document icon">
                <a:extLst>
                  <a:ext uri="{FF2B5EF4-FFF2-40B4-BE49-F238E27FC236}">
                    <a16:creationId xmlns:a16="http://schemas.microsoft.com/office/drawing/2014/main" id="{EFB51C31-6582-6C48-ADE8-54D7BE0C1C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Image result for document icon">
                <a:extLst>
                  <a:ext uri="{FF2B5EF4-FFF2-40B4-BE49-F238E27FC236}">
                    <a16:creationId xmlns:a16="http://schemas.microsoft.com/office/drawing/2014/main" id="{0C71A069-BF77-AC46-ACFD-392DA1ED37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2" descr="Image result for document icon">
                <a:extLst>
                  <a:ext uri="{FF2B5EF4-FFF2-40B4-BE49-F238E27FC236}">
                    <a16:creationId xmlns:a16="http://schemas.microsoft.com/office/drawing/2014/main" id="{13C7D2AF-2006-AC47-87B0-02A4E90D69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Image result for document icon">
                <a:extLst>
                  <a:ext uri="{FF2B5EF4-FFF2-40B4-BE49-F238E27FC236}">
                    <a16:creationId xmlns:a16="http://schemas.microsoft.com/office/drawing/2014/main" id="{C95E6A5F-5399-AA49-B02B-E59FEA5E1A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1EDE7D1-6797-9149-A68F-D69F9135976A}"/>
                </a:ext>
              </a:extLst>
            </p:cNvPr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8CE1D7E-F7B7-1346-856F-966F0B0F0274}"/>
              </a:ext>
            </a:extLst>
          </p:cNvPr>
          <p:cNvSpPr/>
          <p:nvPr/>
        </p:nvSpPr>
        <p:spPr>
          <a:xfrm>
            <a:off x="288146" y="5493211"/>
            <a:ext cx="8398654" cy="64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now have 2 documents, not 2000.  Document 1 is everything we know about chardonnay and document 2 is everything we know about beer.</a:t>
            </a:r>
          </a:p>
        </p:txBody>
      </p:sp>
    </p:spTree>
    <p:extLst>
      <p:ext uri="{BB962C8B-B14F-4D97-AF65-F5344CB8AC3E}">
        <p14:creationId xmlns:p14="http://schemas.microsoft.com/office/powerpoint/2010/main" val="38561995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5956</TotalTime>
  <Words>900</Words>
  <Application>Microsoft Macintosh PowerPoint</Application>
  <PresentationFormat>On-screen Show (4:3)</PresentationFormat>
  <Paragraphs>184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 Unicode MS</vt:lpstr>
      <vt:lpstr>Arial</vt:lpstr>
      <vt:lpstr>Calibri</vt:lpstr>
      <vt:lpstr>Calibri Light</vt:lpstr>
      <vt:lpstr>Consolas</vt:lpstr>
      <vt:lpstr>1_Office Theme</vt:lpstr>
      <vt:lpstr>WCs are boring with a single corpus.</vt:lpstr>
      <vt:lpstr>With 2+ Corpora, WCs are more insightful</vt:lpstr>
      <vt:lpstr>Dealing with many text files is tricky.</vt:lpstr>
      <vt:lpstr>Out 3 Documents as a single list object</vt:lpstr>
      <vt:lpstr>Out 3 Documents as a single list object</vt:lpstr>
      <vt:lpstr> Multiple Document Collections as a single list object</vt:lpstr>
      <vt:lpstr>Each list “element” is a data frame</vt:lpstr>
      <vt:lpstr>Manipulating multiple corpora</vt:lpstr>
      <vt:lpstr>Manipulating multiple corpora</vt:lpstr>
      <vt:lpstr>The new WC will examine inner and disjoins</vt:lpstr>
      <vt:lpstr>What tokens are in common?</vt:lpstr>
      <vt:lpstr>Introducing TF-IDF Term Frequency Inverse Document Frequency</vt:lpstr>
      <vt:lpstr>The TF of TF-IDF</vt:lpstr>
      <vt:lpstr>Inverse Document Frequency</vt:lpstr>
      <vt:lpstr>TF-IDF Simple Example</vt:lpstr>
      <vt:lpstr>Original Term Frequency</vt:lpstr>
      <vt:lpstr>Applying TF-IDF to a DTM/TDM</vt:lpstr>
      <vt:lpstr>Lets make some improved word clouds</vt:lpstr>
      <vt:lpstr>What tokens are in not in common (disjoint)?</vt:lpstr>
      <vt:lpstr>What about proportional similarities?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346</cp:revision>
  <dcterms:created xsi:type="dcterms:W3CDTF">2018-05-23T17:24:59Z</dcterms:created>
  <dcterms:modified xsi:type="dcterms:W3CDTF">2021-01-24T04:44:06Z</dcterms:modified>
</cp:coreProperties>
</file>