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665" r:id="rId2"/>
    <p:sldId id="666" r:id="rId3"/>
    <p:sldId id="720" r:id="rId4"/>
    <p:sldId id="721" r:id="rId5"/>
    <p:sldId id="738" r:id="rId6"/>
    <p:sldId id="722" r:id="rId7"/>
    <p:sldId id="741" r:id="rId8"/>
    <p:sldId id="723" r:id="rId9"/>
    <p:sldId id="669" r:id="rId10"/>
    <p:sldId id="724" r:id="rId11"/>
    <p:sldId id="725" r:id="rId12"/>
    <p:sldId id="671" r:id="rId13"/>
    <p:sldId id="726" r:id="rId14"/>
    <p:sldId id="727" r:id="rId15"/>
    <p:sldId id="673" r:id="rId16"/>
    <p:sldId id="728" r:id="rId17"/>
    <p:sldId id="729" r:id="rId18"/>
    <p:sldId id="677" r:id="rId19"/>
    <p:sldId id="678" r:id="rId20"/>
    <p:sldId id="74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520" autoAdjust="0"/>
  </p:normalViewPr>
  <p:slideViewPr>
    <p:cSldViewPr snapToGrid="0">
      <p:cViewPr varScale="1">
        <p:scale>
          <a:sx n="98" d="100"/>
          <a:sy n="98" d="100"/>
        </p:scale>
        <p:origin x="20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2266475" y="1025394"/>
            <a:ext cx="4111773" cy="5235760"/>
          </a:xfrm>
          <a:prstGeom prst="rect">
            <a:avLst/>
          </a:prstGeom>
        </p:spPr>
      </p:pic>
      <p:pic>
        <p:nvPicPr>
          <p:cNvPr id="7" name="Picture 6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02"/>
          <a:stretch/>
        </p:blipFill>
        <p:spPr>
          <a:xfrm>
            <a:off x="6019620" y="907300"/>
            <a:ext cx="815619" cy="52357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AF753-6A2F-0B4F-98DD-526E39EBEF7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7AF44-8B20-7B47-8123-3E71C834AC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41E72E8-D889-2947-8729-367F2E803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877" y="2410048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function(x){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return NA when there is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y = NA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(x), error = function(e) e)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if not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if (!inherits(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'error'))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y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return(y)}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tryTolower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poached to account for errors when making lowercase.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" y="5050572"/>
            <a:ext cx="835152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(basic) – fails if not utf-8</a:t>
            </a:r>
          </a:p>
          <a:p>
            <a:pPr defTabSz="457200"/>
            <a:r>
              <a:rPr lang="en-US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str_to_lower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(wrapper) – fails if not utf-8</a:t>
            </a:r>
          </a:p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(handles errors) – fault tolerant!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85887A-F600-104E-9C8B-AB2FDD14138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937578-F52C-3F41-9976-2ACAC71EA46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A1931E4-F9DE-7844-9133-0A17398D6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2894" y="2296663"/>
            <a:ext cx="826967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&lt;-function(corpus,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){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qdapRegex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rm_url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removePunctuation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stripWhitespace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return(corpus)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  <a:endParaRPr lang="en-US" sz="14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</a:t>
            </a:r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 convenience wrapper for basic cleaning operations</a:t>
            </a:r>
            <a:endParaRPr lang="en-US" sz="1800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80536F-867D-AA42-938F-FE88DD75701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E05674-5D26-574E-A6CB-DC53E73EDB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5D3361E-821F-E34B-A658-079FCEE8B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16007-30FD-4AEB-A716-B9E15C36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3FA6C-1D09-4C49-ABA1-9460C149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DCF66D-06F3-4DE5-8326-51447DB50D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676A5-BF38-41C1-B737-6C8B9463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" y="2363760"/>
            <a:ext cx="8515350" cy="2853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F2EDE-E399-4E3D-BDB9-7FC1AE0C6051}"/>
              </a:ext>
            </a:extLst>
          </p:cNvPr>
          <p:cNvSpPr/>
          <p:nvPr/>
        </p:nvSpPr>
        <p:spPr>
          <a:xfrm rot="16200000">
            <a:off x="-145280" y="1563562"/>
            <a:ext cx="1178528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A4576-E2B8-441C-93E1-874ADF803BAD}"/>
              </a:ext>
            </a:extLst>
          </p:cNvPr>
          <p:cNvSpPr/>
          <p:nvPr/>
        </p:nvSpPr>
        <p:spPr>
          <a:xfrm>
            <a:off x="651852" y="1937383"/>
            <a:ext cx="19283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'$text'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D64AD-C5AF-4714-B275-BF4900BD4573}"/>
              </a:ext>
            </a:extLst>
          </p:cNvPr>
          <p:cNvSpPr/>
          <p:nvPr/>
        </p:nvSpPr>
        <p:spPr>
          <a:xfrm>
            <a:off x="2686050" y="1937383"/>
            <a:ext cx="6080254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META: $favorited, $created …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2689-3AD2-4CAF-8B25-70CAC79D81F8}"/>
              </a:ext>
            </a:extLst>
          </p:cNvPr>
          <p:cNvSpPr txBox="1"/>
          <p:nvPr/>
        </p:nvSpPr>
        <p:spPr>
          <a:xfrm>
            <a:off x="461773" y="5433021"/>
            <a:ext cx="452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ID is for organization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Text is the information we want to examine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Meta adds context to our observations.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31723E-642C-4FE0-93E6-687AA034ACB6}"/>
              </a:ext>
            </a:extLst>
          </p:cNvPr>
          <p:cNvCxnSpPr/>
          <p:nvPr/>
        </p:nvCxnSpPr>
        <p:spPr>
          <a:xfrm>
            <a:off x="290095" y="5433021"/>
            <a:ext cx="847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9D220A-75D1-0A4D-B83B-53FDA55518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D3F92F-6906-724B-860B-FEA72FE79A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7A9CE24-8460-194D-AAD0-B9E08CFB3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4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0475" y="5602365"/>
            <a:ext cx="8351520" cy="30777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channel specific stop words such as “lol” and “</a:t>
            </a:r>
            <a:r>
              <a:rPr lang="en-US" sz="1400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smh</a:t>
            </a:r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for social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86" y="2888928"/>
            <a:ext cx="77642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#Create custom stop words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english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'), 'lol',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smh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customStopwords</a:t>
            </a:r>
            <a:r>
              <a:rPr lang="en-US" dirty="0">
                <a:solidFill>
                  <a:schemeClr val="bg1"/>
                </a:solidFill>
              </a:rPr>
              <a:t>” combines vectors of words to remove from the corpus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583E52-AD6E-154D-8338-3C070320417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86EEC2-A534-0748-B3FE-51E2FB3C372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D46CC6A-F44A-8843-9F3E-0AD0BE12F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1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060" y="2136339"/>
            <a:ext cx="893915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Data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text&lt;-read.csv('coffee.csv', header=TRUE)</a:t>
            </a: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As of tm version 0.7-3 tabular was deprecated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names(text)[1]&lt;-'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#first 2 columns must be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&amp;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'text'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DataframeSource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(text))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Retaining meta data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DCA6F-510D-0345-82FD-7BF404D63C87}"/>
              </a:ext>
            </a:extLst>
          </p:cNvPr>
          <p:cNvSpPr/>
          <p:nvPr/>
        </p:nvSpPr>
        <p:spPr>
          <a:xfrm>
            <a:off x="365760" y="5944317"/>
            <a:ext cx="8409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result is a list so brackets matter for accessing text vs meta-data.</a:t>
            </a:r>
            <a:endParaRPr lang="en-US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914923-C831-274D-8DF6-68EBD2B8EB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C32E5-B3EB-CD46-9D31-1809A0E2850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0C7A588-2C22-FC45-83BF-05EE657AE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8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retain meta information?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47644-9F19-4B25-84F5-B327F446D94F}"/>
              </a:ext>
            </a:extLst>
          </p:cNvPr>
          <p:cNvSpPr/>
          <p:nvPr/>
        </p:nvSpPr>
        <p:spPr>
          <a:xfrm>
            <a:off x="36576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Meta information is data associated with the data you are analyzing.  These can add context and allow you to partition data in insightful ways.  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Timestamp (pre 9/11 Vs post 9/11)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Language (American Vs King’s English)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Author (Trump Vs Clinton)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Channel (Twitter Vs Legal Documents)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E4B70-424A-40E7-B0A7-215351A5021F}"/>
              </a:ext>
            </a:extLst>
          </p:cNvPr>
          <p:cNvSpPr/>
          <p:nvPr/>
        </p:nvSpPr>
        <p:spPr>
          <a:xfrm>
            <a:off x="466090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Content is simply the text (strings) you are analyzing.  These data points represent the information of interest you are looking to gain insights from.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FF6F5-C500-48D1-B165-914FA3901653}"/>
              </a:ext>
            </a:extLst>
          </p:cNvPr>
          <p:cNvSpPr/>
          <p:nvPr/>
        </p:nvSpPr>
        <p:spPr>
          <a:xfrm>
            <a:off x="36576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Meta?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A8A49-E9D2-4C79-A5F2-3524D6918E00}"/>
              </a:ext>
            </a:extLst>
          </p:cNvPr>
          <p:cNvSpPr/>
          <p:nvPr/>
        </p:nvSpPr>
        <p:spPr>
          <a:xfrm>
            <a:off x="466090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content?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27BC1-8907-4E07-A42A-356F214BB629}"/>
              </a:ext>
            </a:extLst>
          </p:cNvPr>
          <p:cNvSpPr/>
          <p:nvPr/>
        </p:nvSpPr>
        <p:spPr>
          <a:xfrm>
            <a:off x="466090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6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Retaining/Extracting Meta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14A6C-9653-47AC-BE5F-8C6874AD2F4F}"/>
              </a:ext>
            </a:extLst>
          </p:cNvPr>
          <p:cNvSpPr/>
          <p:nvPr/>
        </p:nvSpPr>
        <p:spPr>
          <a:xfrm>
            <a:off x="466090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Examining 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During an analysis it may be helpful to examine both meta &amp; content information.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32C80-F1EC-462C-A9EB-A46B35D0B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66"/>
          <a:stretch/>
        </p:blipFill>
        <p:spPr>
          <a:xfrm>
            <a:off x="506437" y="4020834"/>
            <a:ext cx="3898258" cy="16473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70F0D0-CCBC-4903-86EC-CED9F6F0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2379244"/>
            <a:ext cx="2152650" cy="771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0F1DE9-664F-4280-9BA3-F8866EDBF645}"/>
              </a:ext>
            </a:extLst>
          </p:cNvPr>
          <p:cNvSpPr txBox="1"/>
          <p:nvPr/>
        </p:nvSpPr>
        <p:spPr>
          <a:xfrm rot="21034220">
            <a:off x="2630756" y="4274314"/>
            <a:ext cx="175554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BRACKET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244010-36D8-413F-B67E-5D2FEB9AD52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828800" y="4128379"/>
            <a:ext cx="1649474" cy="1484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AC849E3-CF09-4430-9D69-8917F256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12" y="4202594"/>
            <a:ext cx="2581275" cy="409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799082-DB1A-4239-AE86-EEED16F9EE1E}"/>
              </a:ext>
            </a:extLst>
          </p:cNvPr>
          <p:cNvSpPr txBox="1"/>
          <p:nvPr/>
        </p:nvSpPr>
        <p:spPr>
          <a:xfrm rot="1281340">
            <a:off x="5188022" y="5114991"/>
            <a:ext cx="186454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BRACKET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FA7E6-C8BB-4E75-9E42-9744DA6352E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87544" y="4437529"/>
            <a:ext cx="589774" cy="6901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7E4E18-96BC-434B-AAF2-CC51E5FECB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FAF7A-05CF-5A4A-9F1E-076E21EA95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991D4051-FE27-864C-A8CE-4C15E606B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9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TERM DOCUMENT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237846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0F226D-E0DE-45AD-821B-7663925F86C1}"/>
              </a:ext>
            </a:extLst>
          </p:cNvPr>
          <p:cNvGraphicFramePr>
            <a:graphicFrameLocks noGrp="1"/>
          </p:cNvGraphicFramePr>
          <p:nvPr/>
        </p:nvGraphicFramePr>
        <p:xfrm>
          <a:off x="2345177" y="201466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8506CF-AECA-4CC7-B5EC-4CA9F1E0F568}"/>
              </a:ext>
            </a:extLst>
          </p:cNvPr>
          <p:cNvSpPr/>
          <p:nvPr/>
        </p:nvSpPr>
        <p:spPr>
          <a:xfrm>
            <a:off x="2354580" y="1647280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F0817B-6BAD-EC40-87D7-D795C28443A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96636F-C081-094B-BB6D-5DF2465D59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FE2DC97-79B6-7E47-B820-C2132FF45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8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DOCUMENT TERM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116822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/>
        </p:nvGraphicFramePr>
        <p:xfrm>
          <a:off x="2815272" y="194546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2815272" y="156523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64F642-201F-5F40-8A54-4EFBCD307E5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D5C3A6-C26B-024D-8D99-F08EEE784ED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07056DF-84E7-2E4D-AB4D-E5E78E73F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0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Once cleaned, let’s get word frequencies.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beerTDMm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721064" y="3181314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4957"/>
              </p:ext>
            </p:extLst>
          </p:nvPr>
        </p:nvGraphicFramePr>
        <p:xfrm>
          <a:off x="5962071" y="2481280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D361A6-416C-4887-85FD-E5397746D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92506"/>
              </p:ext>
            </p:extLst>
          </p:nvPr>
        </p:nvGraphicFramePr>
        <p:xfrm>
          <a:off x="365760" y="2455880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1845DF9-B1E1-4118-B900-F9A126E097C7}"/>
              </a:ext>
            </a:extLst>
          </p:cNvPr>
          <p:cNvSpPr/>
          <p:nvPr/>
        </p:nvSpPr>
        <p:spPr>
          <a:xfrm>
            <a:off x="365758" y="2088499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115520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093F20-57C0-1545-AA84-2972EC74544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0ADFAC-F481-1046-A792-B3D120841A4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99B627-6126-684D-B8AB-53067B5D3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4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about a DTM?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???????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081877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4090"/>
              </p:ext>
            </p:extLst>
          </p:nvPr>
        </p:nvGraphicFramePr>
        <p:xfrm>
          <a:off x="5962071" y="237370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07944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88"/>
              </p:ext>
            </p:extLst>
          </p:nvPr>
        </p:nvGraphicFramePr>
        <p:xfrm>
          <a:off x="628650" y="237370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199347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284A7-C729-4E1C-B51B-D449ADBE7276}"/>
              </a:ext>
            </a:extLst>
          </p:cNvPr>
          <p:cNvSpPr/>
          <p:nvPr/>
        </p:nvSpPr>
        <p:spPr>
          <a:xfrm>
            <a:off x="365758" y="5710397"/>
            <a:ext cx="7653397" cy="35394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Can anyone think of how you could get a DTM to be a WFM?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1088DC-9085-DE47-80F0-5BF5D0DAB7C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7CF44E-2DF6-8C40-8F62-14D7C26199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DDBB3C-4C4B-8047-A400-52AA25F5C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482076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2076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CE416D-5AC6-2546-9C37-78DD095B6B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FFB654-64EE-6D4F-9E8B-3A1F9FB1297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8560EC7B-F39E-7D4B-B41D-C65DE6F66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3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Let’s practice! Open ﻿</a:t>
            </a:r>
            <a:r>
              <a:rPr lang="en-US" sz="2800" dirty="0" err="1"/>
              <a:t>D_textOrg_DTM_Freq.R</a:t>
            </a:r>
            <a:endParaRPr lang="en-US" sz="2800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2282915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2040039"/>
            <a:ext cx="8384103" cy="23359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 and change to a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799CA2-823A-6142-9FE5-623D6238D9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1E568B-9DE1-D948-A315-E53A9A919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1B4D105-6A2F-F04D-8D4E-895813D16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4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“Lebron James hit a tough 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49382" y="1546428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1671" y="1096219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87766" y="1523694"/>
            <a:ext cx="0" cy="36260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98895" y="2154314"/>
            <a:ext cx="45451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 Text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Capitalization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Coffee = 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Punctuation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shot. = 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Numbers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One = 1 </a:t>
            </a:r>
            <a:r>
              <a:rPr lang="en-US" sz="1600" i="1" dirty="0"/>
              <a:t>or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Stopwords</a:t>
            </a:r>
            <a:endParaRPr lang="en-US" sz="1600" b="1" dirty="0"/>
          </a:p>
          <a:p>
            <a:pPr marL="868363" lvl="2" indent="-93663">
              <a:buFont typeface="Arial" panose="020B0604020202020204" pitchFamily="34" charset="0"/>
              <a:buChar char="•"/>
            </a:pPr>
            <a:r>
              <a:rPr lang="en-US" sz="1400" dirty="0"/>
              <a:t>Remove non-informative terms </a:t>
            </a:r>
            <a:r>
              <a:rPr lang="en-US" sz="1400" dirty="0" err="1"/>
              <a:t>ie</a:t>
            </a:r>
            <a:r>
              <a:rPr lang="en-US" sz="1400" dirty="0"/>
              <a:t> “and” “the”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3464" y="1106729"/>
            <a:ext cx="4243387" cy="858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Information is extracted based on frequency or weighting.  Steps are taken to aid aggregation.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B27303-9A8E-0542-BEE6-A3876301640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68C51E-FC2D-5E46-812A-FE6A7ECA12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0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957699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49104" y="5565227"/>
            <a:ext cx="8045792" cy="4256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u="sng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Corpus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- A collection of documents that analysis will be based on.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1" y="306669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324" y="1972390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4451" y="19723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9161" y="1972390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11215" y="281453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17477" y="247031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A9CBFC-BB36-FD49-81A5-0192359DEA6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40A4B6-F866-8444-B5A4-786E3A30E1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oter Placeholder 4">
            <a:extLst>
              <a:ext uri="{FF2B5EF4-FFF2-40B4-BE49-F238E27FC236}">
                <a16:creationId xmlns:a16="http://schemas.microsoft.com/office/drawing/2014/main" id="{295879DC-93DB-A54F-830E-51D68C20F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 Examples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5" y="320116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2867" y="10983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Hamlet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9675" y="1057989"/>
            <a:ext cx="24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All </a:t>
            </a:r>
            <a:r>
              <a:rPr lang="en-US" b="1" u="sng" dirty="0" err="1"/>
              <a:t>Shakespearn</a:t>
            </a:r>
            <a:r>
              <a:rPr lang="en-US" b="1" u="sng" dirty="0"/>
              <a:t> Works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5373" y="1031095"/>
            <a:ext cx="237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Shakespeare, Chaucer, </a:t>
            </a:r>
          </a:p>
          <a:p>
            <a:pPr algn="ctr"/>
            <a:r>
              <a:rPr lang="en-US" b="1" u="sng" dirty="0"/>
              <a:t>Alcott &amp; Dickens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36912" y="294900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00135" y="260478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1B7111-A592-9C4F-B4B9-830A5373BD43}"/>
              </a:ext>
            </a:extLst>
          </p:cNvPr>
          <p:cNvSpPr txBox="1"/>
          <p:nvPr/>
        </p:nvSpPr>
        <p:spPr>
          <a:xfrm>
            <a:off x="6389049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Inter-subject/author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1CAAC-5EA7-C246-A70A-DC1BBBF63BC1}"/>
              </a:ext>
            </a:extLst>
          </p:cNvPr>
          <p:cNvSpPr txBox="1"/>
          <p:nvPr/>
        </p:nvSpPr>
        <p:spPr>
          <a:xfrm>
            <a:off x="3239256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Intra-subject 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909342-D05D-9E4A-B40A-A28720C12576}"/>
              </a:ext>
            </a:extLst>
          </p:cNvPr>
          <p:cNvSpPr txBox="1"/>
          <p:nvPr/>
        </p:nvSpPr>
        <p:spPr>
          <a:xfrm>
            <a:off x="649499" y="1909482"/>
            <a:ext cx="136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Intra-document </a:t>
            </a:r>
          </a:p>
          <a:p>
            <a:pPr algn="ctr"/>
            <a:r>
              <a:rPr lang="en-US" sz="1400" dirty="0"/>
              <a:t>Analysis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455D84-C139-3B42-9520-9F266403E2E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5F2A1E-2295-724A-9EEF-2FF413A2D2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oter Placeholder 4">
            <a:extLst>
              <a:ext uri="{FF2B5EF4-FFF2-40B4-BE49-F238E27FC236}">
                <a16:creationId xmlns:a16="http://schemas.microsoft.com/office/drawing/2014/main" id="{BCB1B38C-0A72-7B42-9F6B-CC2ACDF4C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159404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929323"/>
            <a:ext cx="8113984" cy="814012"/>
            <a:chOff x="405650" y="2070333"/>
            <a:chExt cx="8113984" cy="814012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2070333"/>
              <a:ext cx="4571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6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04EBDC4-64DA-2E46-827D-3BD5ACC68F23}"/>
              </a:ext>
            </a:extLst>
          </p:cNvPr>
          <p:cNvSpPr/>
          <p:nvPr/>
        </p:nvSpPr>
        <p:spPr>
          <a:xfrm>
            <a:off x="501808" y="5423343"/>
            <a:ext cx="8045792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getTransformations</a:t>
            </a:r>
            <a:r>
              <a:rPr lang="en-US" sz="16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()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will list all standard tm corpus transformations.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8256F7E-7336-6D42-BC07-2096ACA29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065275"/>
            <a:ext cx="8122509" cy="580135"/>
            <a:chOff x="397125" y="725871"/>
            <a:chExt cx="8122509" cy="961498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725871"/>
              <a:ext cx="631799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4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4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633481"/>
            <a:ext cx="8113984" cy="598724"/>
            <a:chOff x="405650" y="1892037"/>
            <a:chExt cx="8113984" cy="992308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1892037"/>
              <a:ext cx="4019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4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4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25439" y="2933082"/>
            <a:ext cx="4663637" cy="1143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removePunctuation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stripWhitespace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removeNumbers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removeWords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6561" y="235123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3325" y="2783467"/>
            <a:ext cx="1749972" cy="1450427"/>
            <a:chOff x="3011215" y="2948152"/>
            <a:chExt cx="1749972" cy="1450427"/>
          </a:xfrm>
        </p:grpSpPr>
        <p:grpSp>
          <p:nvGrpSpPr>
            <p:cNvPr id="25" name="Group 24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ounded Rectangle 25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01808" y="5423343"/>
            <a:ext cx="6450321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content_transformer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(Function) is needed to modify a corpus for non-tm package functions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BAAE278-3EDB-EC49-8122-894B6BE4F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7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qdap</a:t>
            </a:r>
            <a:r>
              <a:rPr lang="en-US" dirty="0"/>
              <a:t>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371" y="1242942"/>
            <a:ext cx="8433675" cy="5314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mgsub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(“search pattern”, “replacement pattern”, text object)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716" y="2055010"/>
            <a:ext cx="8440476" cy="1239978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replace_number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 to one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replace_ordinal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</a:t>
            </a:r>
            <a:r>
              <a:rPr lang="en-US" sz="1600" baseline="30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first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replace_symbol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4575" y="5479094"/>
            <a:ext cx="8341175" cy="56388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448567F1-4B6C-4D52-A400-FA3C513BEB82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B056021-81CB-403D-8385-682FDD5E56BE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90969" y="4020202"/>
            <a:ext cx="6382078" cy="458366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8855" y="3501263"/>
            <a:ext cx="1749972" cy="1450427"/>
            <a:chOff x="3011215" y="2948152"/>
            <a:chExt cx="1749972" cy="1450427"/>
          </a:xfrm>
        </p:grpSpPr>
        <p:grpSp>
          <p:nvGrpSpPr>
            <p:cNvPr id="27" name="Group 2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FD0FC9-2DA8-1D4F-939C-8BA61F59686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6DC89D-320E-164E-874B-795870802C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0B52C283-2B6C-BD42-941F-524425114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Poor Man’s Lemmatization (more to come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1693532"/>
            <a:ext cx="3174683" cy="2793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8169" y="1196565"/>
            <a:ext cx="22108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51044" y="1399680"/>
            <a:ext cx="4084320" cy="307229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Qdap’s</a:t>
            </a:r>
            <a:r>
              <a:rPr lang="en-US" dirty="0"/>
              <a:t> </a:t>
            </a:r>
            <a:r>
              <a:rPr lang="en-US" dirty="0" err="1"/>
              <a:t>mgsub</a:t>
            </a:r>
            <a:r>
              <a:rPr lang="en-US" dirty="0"/>
              <a:t> function can help you lemmatize words.  </a:t>
            </a:r>
          </a:p>
          <a:p>
            <a:pPr marL="342900" indent="-342900">
              <a:buAutoNum type="arabicPeriod"/>
            </a:pPr>
            <a:r>
              <a:rPr lang="en-US" dirty="0"/>
              <a:t>Bring in a lemmatization lexicon.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patterns to search for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patters to replace or change into.</a:t>
            </a:r>
          </a:p>
          <a:p>
            <a:pPr marL="342900" indent="-342900">
              <a:buAutoNum type="arabicPeriod"/>
            </a:pPr>
            <a:r>
              <a:rPr lang="en-US" dirty="0"/>
              <a:t>Specify the vector the lexicon and substitutions should be applied to.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" y="4845621"/>
            <a:ext cx="8351520" cy="116955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Poor Man's Lemmatization</a:t>
            </a:r>
          </a:p>
          <a:p>
            <a:pPr defTabSz="457200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mgsub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hash_lemmas$token,hash_lemmas$lemma,text$text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0537" y="6006197"/>
            <a:ext cx="4714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i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Warning,: Not done in class because it takes a long time.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4F116-A918-5F45-8EEE-01C3B65DFB63}"/>
              </a:ext>
            </a:extLst>
          </p:cNvPr>
          <p:cNvSpPr/>
          <p:nvPr/>
        </p:nvSpPr>
        <p:spPr>
          <a:xfrm rot="19431659">
            <a:off x="2014331" y="2796208"/>
            <a:ext cx="5102087" cy="13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standard lexicon, but library(</a:t>
            </a:r>
            <a:r>
              <a:rPr lang="en-US" dirty="0" err="1"/>
              <a:t>Udpipe</a:t>
            </a:r>
            <a:r>
              <a:rPr lang="en-US" dirty="0"/>
              <a:t>) has a better implementation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DCB50A7-D452-E24E-BB0B-F20750F09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6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5741</TotalTime>
  <Words>1509</Words>
  <Application>Microsoft Macintosh PowerPoint</Application>
  <PresentationFormat>On-screen Show (4:3)</PresentationFormat>
  <Paragraphs>413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Consolas</vt:lpstr>
      <vt:lpstr>1_Office Theme</vt:lpstr>
      <vt:lpstr>Remember This?</vt:lpstr>
      <vt:lpstr>R for Cleaning Steps</vt:lpstr>
      <vt:lpstr>Bag of Words “Lebron James hit a tough shot.</vt:lpstr>
      <vt:lpstr>Library TM Functions</vt:lpstr>
      <vt:lpstr>Corpora Examples</vt:lpstr>
      <vt:lpstr>Library TM Functions</vt:lpstr>
      <vt:lpstr>Library TM Functions</vt:lpstr>
      <vt:lpstr>Library qdap Functions</vt:lpstr>
      <vt:lpstr>Poor Man’s Lemmatization (more to come later)</vt:lpstr>
      <vt:lpstr>Custom Functions in this class</vt:lpstr>
      <vt:lpstr>Custom Functions in this class</vt:lpstr>
      <vt:lpstr>PowerPoint Presentation</vt:lpstr>
      <vt:lpstr>Nuances &amp; Inputs for Setting Up a TM Project</vt:lpstr>
      <vt:lpstr>Nuances &amp; Inputs for Setting Up a TM Project</vt:lpstr>
      <vt:lpstr>How do you retain meta information?</vt:lpstr>
      <vt:lpstr>Bag of Words: TERM DOCUMENT MATRIX</vt:lpstr>
      <vt:lpstr>Bag of Words: DOCUMENT TERM MATRIX</vt:lpstr>
      <vt:lpstr>PowerPoint Presentation</vt:lpstr>
      <vt:lpstr>PowerPoint Presentation</vt:lpstr>
      <vt:lpstr>PowerPoint Presentation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303</cp:revision>
  <dcterms:created xsi:type="dcterms:W3CDTF">2018-05-23T17:24:59Z</dcterms:created>
  <dcterms:modified xsi:type="dcterms:W3CDTF">2021-01-24T01:47:16Z</dcterms:modified>
</cp:coreProperties>
</file>