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593" r:id="rId2"/>
    <p:sldId id="719" r:id="rId3"/>
    <p:sldId id="662" r:id="rId4"/>
    <p:sldId id="663" r:id="rId5"/>
    <p:sldId id="712" r:id="rId6"/>
    <p:sldId id="718" r:id="rId7"/>
    <p:sldId id="713" r:id="rId8"/>
    <p:sldId id="714" r:id="rId9"/>
    <p:sldId id="715" r:id="rId10"/>
    <p:sldId id="716" r:id="rId11"/>
    <p:sldId id="71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d Kwartler"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1565" autoAdjust="0"/>
  </p:normalViewPr>
  <p:slideViewPr>
    <p:cSldViewPr snapToGrid="0">
      <p:cViewPr varScale="1">
        <p:scale>
          <a:sx n="117" d="100"/>
          <a:sy n="117" d="100"/>
        </p:scale>
        <p:origin x="856"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1/10/21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1/10/21</a:t>
            </a:fld>
            <a:endParaRPr lang="en-US"/>
          </a:p>
        </p:txBody>
      </p:sp>
      <p:sp>
        <p:nvSpPr>
          <p:cNvPr id="6"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46173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1/10/21</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2"/>
            <a:ext cx="1971675" cy="448759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47488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1/10/21</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2" name="Straight Connector 11"/>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82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1/10/21</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1/10/21</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1/10/21</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1/10/21</a:t>
            </a:fld>
            <a:endParaRPr lang="en-US"/>
          </a:p>
        </p:txBody>
      </p:sp>
      <p:sp>
        <p:nvSpPr>
          <p:cNvPr id="8" name="Footer Placeholder 7"/>
          <p:cNvSpPr>
            <a:spLocks noGrp="1"/>
          </p:cNvSpPr>
          <p:nvPr>
            <p:ph type="ftr" sz="quarter" idx="11"/>
          </p:nvPr>
        </p:nvSpPr>
        <p:spPr/>
        <p:txBody>
          <a:bodyPr/>
          <a:lstStyle/>
          <a:p>
            <a:r>
              <a:rPr lang="en-US" dirty="0"/>
              <a:t>Kwartler</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cxnSp>
        <p:nvCxnSpPr>
          <p:cNvPr id="14" name="Straight Connector 13"/>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1/10/21</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1/10/21</a:t>
            </a:fld>
            <a:endParaRPr lang="en-US"/>
          </a:p>
        </p:txBody>
      </p:sp>
      <p:sp>
        <p:nvSpPr>
          <p:cNvPr id="5"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46142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460142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1/10/21</a:t>
            </a:fld>
            <a:endParaRPr lang="en-US"/>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451572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6"/>
            <a:ext cx="2949178" cy="4477782"/>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1/10/21</a:t>
            </a:fld>
            <a:endParaRPr lang="en-US"/>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1/10/21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
        <p:nvSpPr>
          <p:cNvPr id="8" name="Slide Number Placeholder 5"/>
          <p:cNvSpPr>
            <a:spLocks noGrp="1"/>
          </p:cNvSpPr>
          <p:nvPr>
            <p:ph type="sldNum" sz="quarter" idx="4"/>
          </p:nvPr>
        </p:nvSpPr>
        <p:spPr>
          <a:xfrm>
            <a:off x="7245740" y="6370419"/>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Text Mining &amp; NLP</a:t>
            </a:r>
            <a:br>
              <a:rPr lang="en-US" dirty="0"/>
            </a:br>
            <a:r>
              <a:rPr lang="en-US" sz="3600" i="1" dirty="0"/>
              <a:t>TM Basics</a:t>
            </a:r>
          </a:p>
        </p:txBody>
      </p:sp>
      <p:sp>
        <p:nvSpPr>
          <p:cNvPr id="3" name="Subtitle 2"/>
          <p:cNvSpPr>
            <a:spLocks noGrp="1"/>
          </p:cNvSpPr>
          <p:nvPr>
            <p:ph type="subTitle" idx="1"/>
          </p:nvPr>
        </p:nvSpPr>
        <p:spPr/>
        <p:txBody>
          <a:bodyPr/>
          <a:lstStyle/>
          <a:p>
            <a:r>
              <a:rPr lang="en-US" dirty="0"/>
              <a:t>Ted Kwartler</a:t>
            </a:r>
          </a:p>
        </p:txBody>
      </p:sp>
      <p:sp>
        <p:nvSpPr>
          <p:cNvPr id="4" name="Date Placeholder 3"/>
          <p:cNvSpPr>
            <a:spLocks noGrp="1"/>
          </p:cNvSpPr>
          <p:nvPr>
            <p:ph type="dt" sz="half" idx="10"/>
          </p:nvPr>
        </p:nvSpPr>
        <p:spPr/>
        <p:txBody>
          <a:bodyPr/>
          <a:lstStyle/>
          <a:p>
            <a:fld id="{5738B90E-0779-4C36-915C-6F05FCD89456}" type="datetime1">
              <a:rPr lang="en-US" smtClean="0"/>
              <a:t>1/10/21</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1</a:t>
            </a:fld>
            <a:endParaRPr lang="en-US"/>
          </a:p>
        </p:txBody>
      </p:sp>
      <p:sp>
        <p:nvSpPr>
          <p:cNvPr id="6" name="Footer Placeholder 5"/>
          <p:cNvSpPr>
            <a:spLocks noGrp="1"/>
          </p:cNvSpPr>
          <p:nvPr>
            <p:ph type="ftr" sz="quarter" idx="3"/>
          </p:nvPr>
        </p:nvSpPr>
        <p:spPr/>
        <p:txBody>
          <a:bodyPr/>
          <a:lstStyle/>
          <a:p>
            <a:r>
              <a:rPr lang="en-US" dirty="0"/>
              <a:t>Kwartler</a:t>
            </a:r>
          </a:p>
        </p:txBody>
      </p:sp>
      <p:cxnSp>
        <p:nvCxnSpPr>
          <p:cNvPr id="7" name="Straight Connector 6">
            <a:extLst>
              <a:ext uri="{FF2B5EF4-FFF2-40B4-BE49-F238E27FC236}">
                <a16:creationId xmlns:a16="http://schemas.microsoft.com/office/drawing/2014/main" id="{54E1A1E5-D9C3-7442-A508-132F62BBC725}"/>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B081B0B-78F0-4B46-BFDE-7CC697B037A5}"/>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304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1/10/21</a:t>
            </a:fld>
            <a:endParaRPr lang="en-US"/>
          </a:p>
        </p:txBody>
      </p:sp>
      <p:sp>
        <p:nvSpPr>
          <p:cNvPr id="3" name="Title 2"/>
          <p:cNvSpPr>
            <a:spLocks noGrp="1"/>
          </p:cNvSpPr>
          <p:nvPr>
            <p:ph type="title"/>
          </p:nvPr>
        </p:nvSpPr>
        <p:spPr/>
        <p:txBody>
          <a:bodyPr/>
          <a:lstStyle/>
          <a:p>
            <a:r>
              <a:rPr lang="en-US" dirty="0"/>
              <a:t>R packages to deal with misspelling</a:t>
            </a:r>
          </a:p>
        </p:txBody>
      </p:sp>
      <p:sp>
        <p:nvSpPr>
          <p:cNvPr id="4" name="Slide Number Placeholder 3"/>
          <p:cNvSpPr>
            <a:spLocks noGrp="1"/>
          </p:cNvSpPr>
          <p:nvPr>
            <p:ph type="sldNum" sz="quarter" idx="12"/>
          </p:nvPr>
        </p:nvSpPr>
        <p:spPr/>
        <p:txBody>
          <a:bodyPr/>
          <a:lstStyle/>
          <a:p>
            <a:fld id="{37290FF7-652B-4475-AEAB-8B1A5D23AE09}" type="slidenum">
              <a:rPr lang="en-US" smtClean="0"/>
              <a:t>10</a:t>
            </a:fld>
            <a:endParaRPr lang="en-US"/>
          </a:p>
        </p:txBody>
      </p:sp>
      <p:sp>
        <p:nvSpPr>
          <p:cNvPr id="5" name="Footer Placeholder 4"/>
          <p:cNvSpPr>
            <a:spLocks noGrp="1"/>
          </p:cNvSpPr>
          <p:nvPr>
            <p:ph type="ftr" sz="quarter" idx="3"/>
          </p:nvPr>
        </p:nvSpPr>
        <p:spPr/>
        <p:txBody>
          <a:bodyPr/>
          <a:lstStyle/>
          <a:p>
            <a:r>
              <a:rPr lang="en-US"/>
              <a:t>Kwartler</a:t>
            </a:r>
            <a:endParaRPr lang="en-US" dirty="0"/>
          </a:p>
        </p:txBody>
      </p:sp>
      <p:sp>
        <p:nvSpPr>
          <p:cNvPr id="6" name="TextBox 5"/>
          <p:cNvSpPr txBox="1"/>
          <p:nvPr/>
        </p:nvSpPr>
        <p:spPr>
          <a:xfrm>
            <a:off x="362606" y="1371601"/>
            <a:ext cx="2879314" cy="1200329"/>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Library(spelling) </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hunspell_check</a:t>
            </a:r>
            <a:r>
              <a:rPr lang="en-US" dirty="0">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hunspell_suggest</a:t>
            </a:r>
            <a:r>
              <a:rPr lang="en-US" dirty="0">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hunspell_analyze</a:t>
            </a:r>
            <a:r>
              <a:rPr lang="en-US" dirty="0">
                <a:latin typeface="Consolas" panose="020B0609020204030204" pitchFamily="49" charset="0"/>
                <a:cs typeface="Consolas" panose="020B0609020204030204" pitchFamily="49" charset="0"/>
              </a:rPr>
              <a:t>(…)</a:t>
            </a:r>
          </a:p>
        </p:txBody>
      </p:sp>
      <p:sp>
        <p:nvSpPr>
          <p:cNvPr id="7" name="TextBox 6"/>
          <p:cNvSpPr txBox="1"/>
          <p:nvPr/>
        </p:nvSpPr>
        <p:spPr>
          <a:xfrm rot="19512593">
            <a:off x="5125326" y="1792441"/>
            <a:ext cx="2753280" cy="923330"/>
          </a:xfrm>
          <a:prstGeom prst="rect">
            <a:avLst/>
          </a:prstGeom>
          <a:solidFill>
            <a:srgbClr val="FFC000"/>
          </a:solidFill>
        </p:spPr>
        <p:txBody>
          <a:bodyPr wrap="square" rtlCol="0">
            <a:spAutoFit/>
          </a:bodyPr>
          <a:lstStyle/>
          <a:p>
            <a:r>
              <a:rPr lang="en-US" dirty="0"/>
              <a:t>We will use in this course but </a:t>
            </a:r>
            <a:r>
              <a:rPr lang="en-US" dirty="0" err="1"/>
              <a:t>pg</a:t>
            </a:r>
            <a:r>
              <a:rPr lang="en-US" dirty="0"/>
              <a:t> 45 of the book has the </a:t>
            </a:r>
            <a:r>
              <a:rPr lang="en-US" dirty="0" err="1"/>
              <a:t>qdap</a:t>
            </a:r>
            <a:r>
              <a:rPr lang="en-US" dirty="0"/>
              <a:t> option</a:t>
            </a:r>
          </a:p>
        </p:txBody>
      </p:sp>
      <p:sp>
        <p:nvSpPr>
          <p:cNvPr id="11" name="TextBox 10"/>
          <p:cNvSpPr txBox="1"/>
          <p:nvPr/>
        </p:nvSpPr>
        <p:spPr>
          <a:xfrm>
            <a:off x="268015" y="3121573"/>
            <a:ext cx="8623738" cy="2031325"/>
          </a:xfrm>
          <a:prstGeom prst="rect">
            <a:avLst/>
          </a:prstGeom>
          <a:noFill/>
        </p:spPr>
        <p:txBody>
          <a:bodyPr wrap="square" rtlCol="0">
            <a:spAutoFit/>
          </a:bodyPr>
          <a:lstStyle/>
          <a:p>
            <a:pPr marL="342900" indent="-342900">
              <a:buFont typeface="+mj-lt"/>
              <a:buAutoNum type="arabicPeriod"/>
            </a:pPr>
            <a:r>
              <a:rPr lang="en-US" dirty="0"/>
              <a:t>Check the terms</a:t>
            </a:r>
          </a:p>
          <a:p>
            <a:pPr marL="342900" indent="-342900">
              <a:buFont typeface="+mj-lt"/>
              <a:buAutoNum type="arabicPeriod"/>
            </a:pPr>
            <a:endParaRPr lang="en-US" dirty="0"/>
          </a:p>
          <a:p>
            <a:pPr marL="342900" indent="-342900">
              <a:buFont typeface="+mj-lt"/>
              <a:buAutoNum type="arabicPeriod"/>
            </a:pPr>
            <a:r>
              <a:rPr lang="en-US" dirty="0"/>
              <a:t>Identify the suggestions</a:t>
            </a:r>
          </a:p>
          <a:p>
            <a:pPr marL="342900" indent="-342900">
              <a:buFont typeface="+mj-lt"/>
              <a:buAutoNum type="arabicPeriod"/>
            </a:pPr>
            <a:endParaRPr lang="en-US" dirty="0"/>
          </a:p>
          <a:p>
            <a:pPr marL="342900" indent="-342900">
              <a:buFont typeface="+mj-lt"/>
              <a:buAutoNum type="arabicPeriod"/>
            </a:pPr>
            <a:r>
              <a:rPr lang="en-US" dirty="0"/>
              <a:t>Organize the suggestions into a lexicon </a:t>
            </a:r>
          </a:p>
          <a:p>
            <a:pPr marL="342900" indent="-342900">
              <a:buFont typeface="+mj-lt"/>
              <a:buAutoNum type="arabicPeriod"/>
            </a:pPr>
            <a:endParaRPr lang="en-US" dirty="0"/>
          </a:p>
          <a:p>
            <a:pPr marL="342900" indent="-342900">
              <a:buFont typeface="+mj-lt"/>
              <a:buAutoNum type="arabicPeriod"/>
            </a:pPr>
            <a:r>
              <a:rPr lang="en-US" dirty="0"/>
              <a:t>Use a global substitution (</a:t>
            </a:r>
            <a:r>
              <a:rPr lang="en-US" dirty="0" err="1"/>
              <a:t>gsub</a:t>
            </a:r>
            <a:r>
              <a:rPr lang="en-US" dirty="0"/>
              <a:t>) to correct identified misspellings</a:t>
            </a:r>
          </a:p>
        </p:txBody>
      </p:sp>
      <p:sp>
        <p:nvSpPr>
          <p:cNvPr id="12" name="Rectangle 11">
            <a:extLst>
              <a:ext uri="{FF2B5EF4-FFF2-40B4-BE49-F238E27FC236}">
                <a16:creationId xmlns:a16="http://schemas.microsoft.com/office/drawing/2014/main" id="{CE6549BB-6AF5-468A-8D72-A45EED7452EF}"/>
              </a:ext>
            </a:extLst>
          </p:cNvPr>
          <p:cNvSpPr/>
          <p:nvPr/>
        </p:nvSpPr>
        <p:spPr>
          <a:xfrm>
            <a:off x="228600" y="5455587"/>
            <a:ext cx="8686800" cy="47225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bg1"/>
                </a:solidFill>
              </a:rPr>
              <a:t>Still uses the benefit of </a:t>
            </a:r>
            <a:r>
              <a:rPr lang="en-US" dirty="0" err="1">
                <a:solidFill>
                  <a:schemeClr val="bg1"/>
                </a:solidFill>
              </a:rPr>
              <a:t>hunspell</a:t>
            </a:r>
            <a:r>
              <a:rPr lang="en-US" dirty="0">
                <a:solidFill>
                  <a:schemeClr val="bg1"/>
                </a:solidFill>
              </a:rPr>
              <a:t> but is easier to interact with.  </a:t>
            </a:r>
          </a:p>
        </p:txBody>
      </p:sp>
      <p:cxnSp>
        <p:nvCxnSpPr>
          <p:cNvPr id="10" name="Straight Connector 9">
            <a:extLst>
              <a:ext uri="{FF2B5EF4-FFF2-40B4-BE49-F238E27FC236}">
                <a16:creationId xmlns:a16="http://schemas.microsoft.com/office/drawing/2014/main" id="{1E1D199A-FC2C-014D-961F-D31B0E03CD83}"/>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1A832B3-A5A1-694E-A5A4-7A7B77248328}"/>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354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1/10/21</a:t>
            </a:fld>
            <a:endParaRPr lang="en-US"/>
          </a:p>
        </p:txBody>
      </p:sp>
      <p:sp>
        <p:nvSpPr>
          <p:cNvPr id="3" name="Title 2"/>
          <p:cNvSpPr>
            <a:spLocks noGrp="1"/>
          </p:cNvSpPr>
          <p:nvPr>
            <p:ph type="title"/>
          </p:nvPr>
        </p:nvSpPr>
        <p:spPr>
          <a:xfrm>
            <a:off x="0" y="318234"/>
            <a:ext cx="8515350" cy="591477"/>
          </a:xfrm>
        </p:spPr>
        <p:txBody>
          <a:bodyPr/>
          <a:lstStyle/>
          <a:p>
            <a:r>
              <a:rPr lang="en-US" sz="2800" dirty="0"/>
              <a:t>Too much coffee!</a:t>
            </a:r>
            <a:r>
              <a:rPr lang="en-US" sz="2800" b="1" dirty="0"/>
              <a:t> Open </a:t>
            </a:r>
            <a:r>
              <a:rPr lang="en-US" sz="2800" dirty="0"/>
              <a:t>﻿</a:t>
            </a:r>
            <a:r>
              <a:rPr lang="en-US" sz="2800" dirty="0" err="1"/>
              <a:t>C_spellCheck.R</a:t>
            </a:r>
            <a:br>
              <a:rPr lang="en-US" sz="2800" dirty="0"/>
            </a:br>
            <a:endParaRPr lang="en-US" sz="2800" dirty="0"/>
          </a:p>
        </p:txBody>
      </p:sp>
      <p:sp>
        <p:nvSpPr>
          <p:cNvPr id="4" name="Slide Number Placeholder 3"/>
          <p:cNvSpPr>
            <a:spLocks noGrp="1"/>
          </p:cNvSpPr>
          <p:nvPr>
            <p:ph type="sldNum" sz="quarter" idx="12"/>
          </p:nvPr>
        </p:nvSpPr>
        <p:spPr/>
        <p:txBody>
          <a:bodyPr/>
          <a:lstStyle/>
          <a:p>
            <a:fld id="{37290FF7-652B-4475-AEAB-8B1A5D23AE09}" type="slidenum">
              <a:rPr lang="en-US" smtClean="0"/>
              <a:t>11</a:t>
            </a:fld>
            <a:endParaRPr lang="en-US"/>
          </a:p>
        </p:txBody>
      </p:sp>
      <p:sp>
        <p:nvSpPr>
          <p:cNvPr id="7" name="Footer Placeholder 5">
            <a:extLst>
              <a:ext uri="{FF2B5EF4-FFF2-40B4-BE49-F238E27FC236}">
                <a16:creationId xmlns:a16="http://schemas.microsoft.com/office/drawing/2014/main" id="{6949CF44-33B9-4197-A954-AA48AD0D1CA2}"/>
              </a:ext>
            </a:extLst>
          </p:cNvPr>
          <p:cNvSpPr>
            <a:spLocks noGrp="1"/>
          </p:cNvSpPr>
          <p:nvPr>
            <p:ph type="ftr" sz="quarter" idx="3"/>
          </p:nvPr>
        </p:nvSpPr>
        <p:spPr>
          <a:xfrm>
            <a:off x="3028950" y="6356351"/>
            <a:ext cx="3086100" cy="365125"/>
          </a:xfrm>
        </p:spPr>
        <p:txBody>
          <a:bodyPr/>
          <a:lstStyle/>
          <a:p>
            <a:r>
              <a:rPr lang="en-US" dirty="0" err="1"/>
              <a:t>Kwartler</a:t>
            </a:r>
            <a:endParaRPr lang="en-US" dirty="0"/>
          </a:p>
        </p:txBody>
      </p:sp>
      <p:sp>
        <p:nvSpPr>
          <p:cNvPr id="9" name="Rectangle 8">
            <a:extLst>
              <a:ext uri="{FF2B5EF4-FFF2-40B4-BE49-F238E27FC236}">
                <a16:creationId xmlns:a16="http://schemas.microsoft.com/office/drawing/2014/main" id="{CE6549BB-6AF5-468A-8D72-A45EED7452EF}"/>
              </a:ext>
            </a:extLst>
          </p:cNvPr>
          <p:cNvSpPr/>
          <p:nvPr/>
        </p:nvSpPr>
        <p:spPr>
          <a:xfrm>
            <a:off x="228600" y="1193632"/>
            <a:ext cx="8686800" cy="4617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Learning Outcome: Identify and correct misspelled words in a text vector.</a:t>
            </a:r>
          </a:p>
        </p:txBody>
      </p:sp>
      <p:pic>
        <p:nvPicPr>
          <p:cNvPr id="5122" name="Picture 2" descr="Image result for too much coffee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6278" y="1725097"/>
            <a:ext cx="2131444" cy="3533934"/>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E27EE9E3-0DA6-7D46-9D6B-C8A5EBC26462}"/>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41BA0E9-D4C1-2B41-9C2A-AF768E5CB01D}"/>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135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D0BD4-6FFF-AF42-9A45-B1D783D62F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D620F3C-5F28-1B4D-919B-9168B11B2125}"/>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2D58A779-0E36-1D48-BC17-FE82ED3E1FDB}"/>
              </a:ext>
            </a:extLst>
          </p:cNvPr>
          <p:cNvSpPr>
            <a:spLocks noGrp="1"/>
          </p:cNvSpPr>
          <p:nvPr>
            <p:ph type="dt" sz="half" idx="10"/>
          </p:nvPr>
        </p:nvSpPr>
        <p:spPr/>
        <p:txBody>
          <a:bodyPr/>
          <a:lstStyle/>
          <a:p>
            <a:fld id="{D753EFC8-4232-4598-94F6-94C0EBAFC469}" type="datetime1">
              <a:rPr lang="en-US" smtClean="0"/>
              <a:t>1/10/21</a:t>
            </a:fld>
            <a:endParaRPr lang="en-US"/>
          </a:p>
        </p:txBody>
      </p:sp>
      <p:sp>
        <p:nvSpPr>
          <p:cNvPr id="5" name="Slide Number Placeholder 4">
            <a:extLst>
              <a:ext uri="{FF2B5EF4-FFF2-40B4-BE49-F238E27FC236}">
                <a16:creationId xmlns:a16="http://schemas.microsoft.com/office/drawing/2014/main" id="{676D020C-585E-2240-94D3-278586C7F7C4}"/>
              </a:ext>
            </a:extLst>
          </p:cNvPr>
          <p:cNvSpPr>
            <a:spLocks noGrp="1"/>
          </p:cNvSpPr>
          <p:nvPr>
            <p:ph type="sldNum" sz="quarter" idx="12"/>
          </p:nvPr>
        </p:nvSpPr>
        <p:spPr/>
        <p:txBody>
          <a:bodyPr/>
          <a:lstStyle/>
          <a:p>
            <a:fld id="{37290FF7-652B-4475-AEAB-8B1A5D23AE09}" type="slidenum">
              <a:rPr lang="en-US" smtClean="0"/>
              <a:t>2</a:t>
            </a:fld>
            <a:endParaRPr lang="en-US"/>
          </a:p>
        </p:txBody>
      </p:sp>
      <p:sp>
        <p:nvSpPr>
          <p:cNvPr id="6" name="Footer Placeholder 5">
            <a:extLst>
              <a:ext uri="{FF2B5EF4-FFF2-40B4-BE49-F238E27FC236}">
                <a16:creationId xmlns:a16="http://schemas.microsoft.com/office/drawing/2014/main" id="{ED409CC0-C0E0-3A44-966C-A5F0E3C8BC7F}"/>
              </a:ext>
            </a:extLst>
          </p:cNvPr>
          <p:cNvSpPr>
            <a:spLocks noGrp="1"/>
          </p:cNvSpPr>
          <p:nvPr>
            <p:ph type="ftr" sz="quarter" idx="3"/>
          </p:nvPr>
        </p:nvSpPr>
        <p:spPr/>
        <p:txBody>
          <a:bodyPr/>
          <a:lstStyle/>
          <a:p>
            <a:r>
              <a:rPr lang="en-US"/>
              <a:t>Kwartler</a:t>
            </a:r>
            <a:endParaRPr lang="en-US" dirty="0"/>
          </a:p>
        </p:txBody>
      </p:sp>
      <p:pic>
        <p:nvPicPr>
          <p:cNvPr id="1026" name="Picture 2" descr="50+ Please take attendance ideas | attendance, teacher humor, teaching humor">
            <a:extLst>
              <a:ext uri="{FF2B5EF4-FFF2-40B4-BE49-F238E27FC236}">
                <a16:creationId xmlns:a16="http://schemas.microsoft.com/office/drawing/2014/main" id="{82C612BA-4E15-1449-AD96-FA4CD9B6C1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 y="260350"/>
            <a:ext cx="8940800" cy="633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8138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Warning: Twitter Profanity</a:t>
            </a:r>
          </a:p>
        </p:txBody>
      </p:sp>
      <p:sp>
        <p:nvSpPr>
          <p:cNvPr id="10" name="Content Placeholder 2"/>
          <p:cNvSpPr txBox="1">
            <a:spLocks/>
          </p:cNvSpPr>
          <p:nvPr/>
        </p:nvSpPr>
        <p:spPr>
          <a:xfrm>
            <a:off x="228600" y="1219200"/>
            <a:ext cx="8686800" cy="4906963"/>
          </a:xfrm>
          <a:prstGeom prst="rect">
            <a:avLst/>
          </a:prstGeom>
        </p:spPr>
        <p:txBody>
          <a:bodyPr/>
          <a:lstStyle>
            <a:lvl1pPr marL="342900" indent="-342900" algn="l" defTabSz="457200" rtl="0" eaLnBrk="1" latinLnBrk="0" hangingPunct="1">
              <a:spcBef>
                <a:spcPct val="20000"/>
              </a:spcBef>
              <a:buFont typeface="Arial"/>
              <a:buChar char="•"/>
              <a:defRPr sz="3200" b="0" i="0" kern="1200">
                <a:solidFill>
                  <a:schemeClr val="tx1"/>
                </a:solidFill>
                <a:latin typeface="Avenir Light"/>
                <a:ea typeface="+mn-ea"/>
                <a:cs typeface="Avenir Light"/>
              </a:defRPr>
            </a:lvl1pPr>
            <a:lvl2pPr marL="742950" indent="-285750" algn="l" defTabSz="457200" rtl="0" eaLnBrk="1" latinLnBrk="0" hangingPunct="1">
              <a:spcBef>
                <a:spcPct val="20000"/>
              </a:spcBef>
              <a:buFont typeface="Arial"/>
              <a:buChar char="–"/>
              <a:defRPr sz="2800" b="0" i="0" kern="1200">
                <a:solidFill>
                  <a:schemeClr val="tx1"/>
                </a:solidFill>
                <a:latin typeface="Avenir Light"/>
                <a:ea typeface="+mn-ea"/>
                <a:cs typeface="Avenir Light"/>
              </a:defRPr>
            </a:lvl2pPr>
            <a:lvl3pPr marL="1143000" indent="-228600" algn="l" defTabSz="457200" rtl="0" eaLnBrk="1" latinLnBrk="0" hangingPunct="1">
              <a:spcBef>
                <a:spcPct val="20000"/>
              </a:spcBef>
              <a:buFont typeface="Arial"/>
              <a:buChar char="•"/>
              <a:defRPr sz="2400" b="0" i="0" kern="1200">
                <a:solidFill>
                  <a:schemeClr val="tx1"/>
                </a:solidFill>
                <a:latin typeface="Avenir Light"/>
                <a:ea typeface="+mn-ea"/>
                <a:cs typeface="Avenir Light"/>
              </a:defRPr>
            </a:lvl3pPr>
            <a:lvl4pPr marL="1600200" indent="-228600" algn="l" defTabSz="457200" rtl="0" eaLnBrk="1" latinLnBrk="0" hangingPunct="1">
              <a:spcBef>
                <a:spcPct val="20000"/>
              </a:spcBef>
              <a:buFont typeface="Arial"/>
              <a:buChar char="–"/>
              <a:defRPr sz="2000" b="0" i="0" kern="1200">
                <a:solidFill>
                  <a:schemeClr val="tx1"/>
                </a:solidFill>
                <a:latin typeface="Avenir Light"/>
                <a:ea typeface="+mn-ea"/>
                <a:cs typeface="Avenir Light"/>
              </a:defRPr>
            </a:lvl4pPr>
            <a:lvl5pPr marL="2057400" indent="-228600" algn="l" defTabSz="457200" rtl="0" eaLnBrk="1" latinLnBrk="0" hangingPunct="1">
              <a:spcBef>
                <a:spcPct val="20000"/>
              </a:spcBef>
              <a:buFont typeface="Arial"/>
              <a:buChar char="»"/>
              <a:defRPr sz="2000" b="0" i="0" kern="1200">
                <a:solidFill>
                  <a:schemeClr val="tx1"/>
                </a:solidFill>
                <a:latin typeface="Avenir Light"/>
                <a:ea typeface="+mn-ea"/>
                <a:cs typeface="Avenir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solidFill>
                  <a:prstClr val="black"/>
                </a:solidFill>
                <a:latin typeface="+mj-lt"/>
                <a:cs typeface="Arial Unicode MS" panose="020B0604020202020204" pitchFamily="34" charset="-128"/>
              </a:rPr>
              <a:t>Twitter demographics skew young and as a result have profanity that appear in the examples.  “Keyboard Courage” is rampant.</a:t>
            </a:r>
          </a:p>
          <a:p>
            <a:r>
              <a:rPr lang="en-US" sz="2800" b="1" dirty="0">
                <a:solidFill>
                  <a:prstClr val="black"/>
                </a:solidFill>
                <a:latin typeface="+mj-lt"/>
                <a:cs typeface="Arial Unicode MS" panose="020B0604020202020204" pitchFamily="34" charset="-128"/>
              </a:rPr>
              <a:t>It’s the easiest place to get a lot of messy text fast, if it is offensive feel free to talk to me and I will work to get you other texts for use on your own.  No offense is intended.</a:t>
            </a:r>
          </a:p>
          <a:p>
            <a:pPr marL="0" indent="0">
              <a:buFont typeface="Arial"/>
              <a:buNone/>
            </a:pPr>
            <a:endParaRPr lang="en-US" sz="2800" dirty="0">
              <a:solidFill>
                <a:prstClr val="black"/>
              </a:solidFill>
              <a:latin typeface="+mj-lt"/>
              <a:cs typeface="Arial Unicode MS" panose="020B0604020202020204" pitchFamily="34" charset="-128"/>
            </a:endParaRPr>
          </a:p>
        </p:txBody>
      </p:sp>
      <p:grpSp>
        <p:nvGrpSpPr>
          <p:cNvPr id="13" name="Group 12"/>
          <p:cNvGrpSpPr/>
          <p:nvPr/>
        </p:nvGrpSpPr>
        <p:grpSpPr>
          <a:xfrm>
            <a:off x="2581325" y="3881549"/>
            <a:ext cx="3981350" cy="1954320"/>
            <a:chOff x="1969548" y="3881549"/>
            <a:chExt cx="3981350" cy="1954320"/>
          </a:xfrm>
        </p:grpSpPr>
        <p:pic>
          <p:nvPicPr>
            <p:cNvPr id="11" name="Picture 10"/>
            <p:cNvPicPr>
              <a:picLocks noChangeAspect="1"/>
            </p:cNvPicPr>
            <p:nvPr/>
          </p:nvPicPr>
          <p:blipFill>
            <a:blip r:embed="rId2"/>
            <a:stretch>
              <a:fillRect/>
            </a:stretch>
          </p:blipFill>
          <p:spPr>
            <a:xfrm>
              <a:off x="1969548" y="4794863"/>
              <a:ext cx="1280448" cy="1041006"/>
            </a:xfrm>
            <a:prstGeom prst="rect">
              <a:avLst/>
            </a:prstGeom>
          </p:spPr>
        </p:pic>
        <p:sp>
          <p:nvSpPr>
            <p:cNvPr id="12" name="Oval Callout 11"/>
            <p:cNvSpPr/>
            <p:nvPr/>
          </p:nvSpPr>
          <p:spPr>
            <a:xfrm>
              <a:off x="3933123" y="3881549"/>
              <a:ext cx="2017775" cy="819324"/>
            </a:xfrm>
            <a:prstGeom prst="wedgeEllipseCallout">
              <a:avLst>
                <a:gd name="adj1" fmla="val -77686"/>
                <a:gd name="adj2" fmla="val 70000"/>
              </a:avLst>
            </a:prstGeom>
            <a:solidFill>
              <a:srgbClr val="BA2D2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1800" kern="1200" dirty="0">
                  <a:solidFill>
                    <a:prstClr val="white"/>
                  </a:solidFill>
                  <a:latin typeface="Arial Unicode MS" panose="020B0604020202020204" pitchFamily="34" charset="-128"/>
                </a:rPr>
                <a:t>#%@*!!!</a:t>
              </a:r>
            </a:p>
          </p:txBody>
        </p:sp>
      </p:grpSp>
      <p:sp>
        <p:nvSpPr>
          <p:cNvPr id="7" name="Date Placeholder 1"/>
          <p:cNvSpPr>
            <a:spLocks noGrp="1"/>
          </p:cNvSpPr>
          <p:nvPr>
            <p:ph type="dt" sz="half" idx="10"/>
          </p:nvPr>
        </p:nvSpPr>
        <p:spPr>
          <a:xfrm>
            <a:off x="628650" y="6327775"/>
            <a:ext cx="2057400" cy="365125"/>
          </a:xfrm>
        </p:spPr>
        <p:txBody>
          <a:bodyPr/>
          <a:lstStyle/>
          <a:p>
            <a:fld id="{6700A58B-DD98-43D0-B791-721480A02982}" type="datetime1">
              <a:rPr lang="en-US" smtClean="0"/>
              <a:t>1/10/21</a:t>
            </a:fld>
            <a:endParaRPr lang="en-US"/>
          </a:p>
        </p:txBody>
      </p:sp>
      <p:sp>
        <p:nvSpPr>
          <p:cNvPr id="9" name="Slide Number Placeholder 3"/>
          <p:cNvSpPr>
            <a:spLocks noGrp="1"/>
          </p:cNvSpPr>
          <p:nvPr>
            <p:ph type="sldNum" sz="quarter" idx="12"/>
          </p:nvPr>
        </p:nvSpPr>
        <p:spPr>
          <a:xfrm>
            <a:off x="6457950" y="6356351"/>
            <a:ext cx="857250" cy="365125"/>
          </a:xfrm>
        </p:spPr>
        <p:txBody>
          <a:bodyPr/>
          <a:lstStyle/>
          <a:p>
            <a:r>
              <a:rPr lang="en-US" dirty="0"/>
              <a:t>14</a:t>
            </a:r>
          </a:p>
        </p:txBody>
      </p:sp>
      <p:cxnSp>
        <p:nvCxnSpPr>
          <p:cNvPr id="15" name="Straight Connector 14">
            <a:extLst>
              <a:ext uri="{FF2B5EF4-FFF2-40B4-BE49-F238E27FC236}">
                <a16:creationId xmlns:a16="http://schemas.microsoft.com/office/drawing/2014/main" id="{02C1B58B-81B2-974D-95EA-120208E6095B}"/>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7F3FA6A-DBEA-4545-9339-04325980E659}"/>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Footer Placeholder 4">
            <a:extLst>
              <a:ext uri="{FF2B5EF4-FFF2-40B4-BE49-F238E27FC236}">
                <a16:creationId xmlns:a16="http://schemas.microsoft.com/office/drawing/2014/main" id="{D3539D32-BCC6-0E46-8A23-1D2F141A0F9C}"/>
              </a:ext>
            </a:extLst>
          </p:cNvPr>
          <p:cNvSpPr>
            <a:spLocks noGrp="1"/>
          </p:cNvSpPr>
          <p:nvPr>
            <p:ph type="ftr" sz="quarter" idx="3"/>
          </p:nvPr>
        </p:nvSpPr>
        <p:spPr>
          <a:xfrm>
            <a:off x="3028950" y="6356351"/>
            <a:ext cx="3086100" cy="365125"/>
          </a:xfrm>
        </p:spPr>
        <p:txBody>
          <a:bodyPr/>
          <a:lstStyle/>
          <a:p>
            <a:r>
              <a:rPr lang="en-US"/>
              <a:t>Kwartler</a:t>
            </a:r>
            <a:endParaRPr lang="en-US" dirty="0"/>
          </a:p>
        </p:txBody>
      </p:sp>
    </p:spTree>
    <p:extLst>
      <p:ext uri="{BB962C8B-B14F-4D97-AF65-F5344CB8AC3E}">
        <p14:creationId xmlns:p14="http://schemas.microsoft.com/office/powerpoint/2010/main" val="1296785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1/10/21</a:t>
            </a:fld>
            <a:endParaRPr lang="en-US"/>
          </a:p>
        </p:txBody>
      </p:sp>
      <p:sp>
        <p:nvSpPr>
          <p:cNvPr id="3" name="Title 2"/>
          <p:cNvSpPr>
            <a:spLocks noGrp="1"/>
          </p:cNvSpPr>
          <p:nvPr>
            <p:ph type="title"/>
          </p:nvPr>
        </p:nvSpPr>
        <p:spPr/>
        <p:txBody>
          <a:bodyPr/>
          <a:lstStyle/>
          <a:p>
            <a:r>
              <a:rPr lang="en-US" sz="3600" dirty="0"/>
              <a:t>Basic String Searching</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4</a:t>
            </a:fld>
            <a:endParaRPr lang="en-US"/>
          </a:p>
        </p:txBody>
      </p:sp>
      <p:sp>
        <p:nvSpPr>
          <p:cNvPr id="6" name="TextBox 5"/>
          <p:cNvSpPr txBox="1"/>
          <p:nvPr/>
        </p:nvSpPr>
        <p:spPr>
          <a:xfrm>
            <a:off x="4184734" y="1285610"/>
            <a:ext cx="787596" cy="369332"/>
          </a:xfrm>
          <a:prstGeom prst="rect">
            <a:avLst/>
          </a:prstGeom>
          <a:noFill/>
        </p:spPr>
        <p:txBody>
          <a:bodyPr wrap="none" rtlCol="0">
            <a:spAutoFit/>
          </a:bodyPr>
          <a:lstStyle/>
          <a:p>
            <a:pPr defTabSz="457200"/>
            <a:r>
              <a:rPr lang="en-US" sz="1800" kern="1200" dirty="0">
                <a:solidFill>
                  <a:srgbClr val="FFFFFF"/>
                </a:solidFill>
                <a:latin typeface="Arial Unicode MS" panose="020B0604020202020204" pitchFamily="34" charset="-128"/>
                <a:ea typeface="Arial Unicode MS" panose="020B0604020202020204" pitchFamily="34" charset="-128"/>
                <a:cs typeface="Arial Unicode MS" panose="020B0604020202020204" pitchFamily="34" charset="-128"/>
              </a:rPr>
              <a:t>Setup</a:t>
            </a:r>
          </a:p>
        </p:txBody>
      </p:sp>
      <p:grpSp>
        <p:nvGrpSpPr>
          <p:cNvPr id="7" name="Group 6"/>
          <p:cNvGrpSpPr/>
          <p:nvPr/>
        </p:nvGrpSpPr>
        <p:grpSpPr>
          <a:xfrm>
            <a:off x="397126" y="1443275"/>
            <a:ext cx="8426834" cy="805489"/>
            <a:chOff x="397126" y="881880"/>
            <a:chExt cx="5855599" cy="805489"/>
          </a:xfrm>
        </p:grpSpPr>
        <p:sp>
          <p:nvSpPr>
            <p:cNvPr id="8" name="Rectangle 7"/>
            <p:cNvSpPr/>
            <p:nvPr/>
          </p:nvSpPr>
          <p:spPr>
            <a:xfrm>
              <a:off x="473842" y="1337464"/>
              <a:ext cx="5778883" cy="349905"/>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en-US" sz="1800" kern="1200" dirty="0" err="1">
                  <a:solidFill>
                    <a:prstClr val="white"/>
                  </a:solidFill>
                  <a:latin typeface="Consolas" panose="020B0609020204030204" pitchFamily="49" charset="0"/>
                  <a:cs typeface="Consolas" panose="020B0609020204030204" pitchFamily="49" charset="0"/>
                </a:rPr>
                <a:t>grepl</a:t>
              </a:r>
              <a:r>
                <a:rPr lang="en-US" sz="1800" kern="1200" dirty="0">
                  <a:solidFill>
                    <a:prstClr val="white"/>
                  </a:solidFill>
                  <a:latin typeface="Consolas" panose="020B0609020204030204" pitchFamily="49" charset="0"/>
                  <a:cs typeface="Consolas" panose="020B0609020204030204" pitchFamily="49" charset="0"/>
                </a:rPr>
                <a:t>(“pattern”, searchable object, </a:t>
              </a:r>
              <a:r>
                <a:rPr lang="en-US" sz="1800" kern="1200" dirty="0" err="1">
                  <a:solidFill>
                    <a:prstClr val="white"/>
                  </a:solidFill>
                  <a:latin typeface="Consolas" panose="020B0609020204030204" pitchFamily="49" charset="0"/>
                  <a:cs typeface="Consolas" panose="020B0609020204030204" pitchFamily="49" charset="0"/>
                </a:rPr>
                <a:t>ignore.case</a:t>
              </a:r>
              <a:r>
                <a:rPr lang="en-US" sz="1800" kern="1200" dirty="0">
                  <a:solidFill>
                    <a:prstClr val="white"/>
                  </a:solidFill>
                  <a:latin typeface="Consolas" panose="020B0609020204030204" pitchFamily="49" charset="0"/>
                  <a:cs typeface="Consolas" panose="020B0609020204030204" pitchFamily="49" charset="0"/>
                </a:rPr>
                <a:t>=TRUE)</a:t>
              </a:r>
            </a:p>
          </p:txBody>
        </p:sp>
        <p:sp>
          <p:nvSpPr>
            <p:cNvPr id="9" name="TextBox 8"/>
            <p:cNvSpPr txBox="1"/>
            <p:nvPr/>
          </p:nvSpPr>
          <p:spPr>
            <a:xfrm>
              <a:off x="397126" y="881880"/>
              <a:ext cx="5357582" cy="307777"/>
            </a:xfrm>
            <a:prstGeom prst="rect">
              <a:avLst/>
            </a:prstGeom>
            <a:noFill/>
          </p:spPr>
          <p:txBody>
            <a:bodyPr wrap="none" rtlCol="0">
              <a:spAutoFit/>
            </a:bodyPr>
            <a:lstStyle/>
            <a:p>
              <a:pPr defTabSz="457200"/>
              <a:r>
                <a:rPr lang="en-US" kern="1200" dirty="0" err="1">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grepl</a:t>
              </a:r>
              <a:r>
                <a:rPr lang="en-US" kern="1200" dirty="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 returns a vector of T/F if the pattern is present at least once</a:t>
              </a:r>
            </a:p>
          </p:txBody>
        </p:sp>
      </p:grpSp>
      <p:grpSp>
        <p:nvGrpSpPr>
          <p:cNvPr id="10" name="Group 9"/>
          <p:cNvGrpSpPr/>
          <p:nvPr/>
        </p:nvGrpSpPr>
        <p:grpSpPr>
          <a:xfrm>
            <a:off x="405650" y="3005334"/>
            <a:ext cx="8418310" cy="814012"/>
            <a:chOff x="405650" y="3096057"/>
            <a:chExt cx="5847075" cy="814012"/>
          </a:xfrm>
        </p:grpSpPr>
        <p:sp>
          <p:nvSpPr>
            <p:cNvPr id="11" name="Rectangle 10"/>
            <p:cNvSpPr/>
            <p:nvPr/>
          </p:nvSpPr>
          <p:spPr>
            <a:xfrm>
              <a:off x="473842" y="3593769"/>
              <a:ext cx="5778883" cy="316300"/>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en-US" sz="1800" kern="1200" dirty="0" err="1">
                  <a:solidFill>
                    <a:prstClr val="white"/>
                  </a:solidFill>
                  <a:latin typeface="Consolas" panose="020B0609020204030204" pitchFamily="49" charset="0"/>
                  <a:cs typeface="Consolas" panose="020B0609020204030204" pitchFamily="49" charset="0"/>
                </a:rPr>
                <a:t>grep</a:t>
              </a:r>
              <a:r>
                <a:rPr lang="en-US" sz="1800" kern="1200" dirty="0">
                  <a:solidFill>
                    <a:prstClr val="white"/>
                  </a:solidFill>
                  <a:latin typeface="Consolas" panose="020B0609020204030204" pitchFamily="49" charset="0"/>
                  <a:cs typeface="Consolas" panose="020B0609020204030204" pitchFamily="49" charset="0"/>
                </a:rPr>
                <a:t>(“pattern”, searchable object, </a:t>
              </a:r>
              <a:r>
                <a:rPr lang="en-US" sz="1800" kern="1200" dirty="0" err="1">
                  <a:solidFill>
                    <a:prstClr val="white"/>
                  </a:solidFill>
                  <a:latin typeface="Consolas" panose="020B0609020204030204" pitchFamily="49" charset="0"/>
                  <a:cs typeface="Consolas" panose="020B0609020204030204" pitchFamily="49" charset="0"/>
                </a:rPr>
                <a:t>ignore.case</a:t>
              </a:r>
              <a:r>
                <a:rPr lang="en-US" sz="1800" kern="1200" dirty="0">
                  <a:solidFill>
                    <a:prstClr val="white"/>
                  </a:solidFill>
                  <a:latin typeface="Consolas" panose="020B0609020204030204" pitchFamily="49" charset="0"/>
                  <a:cs typeface="Consolas" panose="020B0609020204030204" pitchFamily="49" charset="0"/>
                </a:rPr>
                <a:t>=TRUE)</a:t>
              </a:r>
            </a:p>
          </p:txBody>
        </p:sp>
        <p:sp>
          <p:nvSpPr>
            <p:cNvPr id="12" name="TextBox 11"/>
            <p:cNvSpPr txBox="1"/>
            <p:nvPr/>
          </p:nvSpPr>
          <p:spPr>
            <a:xfrm>
              <a:off x="405650" y="3096057"/>
              <a:ext cx="4660250" cy="307777"/>
            </a:xfrm>
            <a:prstGeom prst="rect">
              <a:avLst/>
            </a:prstGeom>
            <a:noFill/>
          </p:spPr>
          <p:txBody>
            <a:bodyPr wrap="none" rtlCol="0">
              <a:spAutoFit/>
            </a:bodyPr>
            <a:lstStyle/>
            <a:p>
              <a:pPr defTabSz="457200"/>
              <a:r>
                <a:rPr lang="en-US" kern="1200" dirty="0" err="1">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grep</a:t>
              </a:r>
              <a:r>
                <a:rPr lang="en-US" kern="1200" dirty="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 returns the position of the pattern in the document</a:t>
              </a:r>
            </a:p>
          </p:txBody>
        </p:sp>
      </p:grpSp>
      <p:sp>
        <p:nvSpPr>
          <p:cNvPr id="13" name="TextBox 12"/>
          <p:cNvSpPr txBox="1"/>
          <p:nvPr/>
        </p:nvSpPr>
        <p:spPr>
          <a:xfrm>
            <a:off x="431222" y="1164341"/>
            <a:ext cx="2749471" cy="369332"/>
          </a:xfrm>
          <a:prstGeom prst="rect">
            <a:avLst/>
          </a:prstGeom>
          <a:noFill/>
        </p:spPr>
        <p:txBody>
          <a:bodyPr wrap="none" rtlCol="0">
            <a:spAutoFit/>
          </a:bodyPr>
          <a:lstStyle/>
          <a:p>
            <a:pPr defTabSz="457200"/>
            <a:r>
              <a:rPr lang="en-US" sz="1800" u="sng" kern="1200" dirty="0">
                <a:solidFill>
                  <a:srgbClr val="F09511"/>
                </a:solidFill>
                <a:latin typeface="Arial Unicode MS" panose="020B0604020202020204" pitchFamily="34" charset="-128"/>
                <a:ea typeface="Arial Unicode MS" panose="020B0604020202020204" pitchFamily="34" charset="-128"/>
                <a:cs typeface="Arial Unicode MS" panose="020B0604020202020204" pitchFamily="34" charset="-128"/>
              </a:rPr>
              <a:t>Basic R Unix Commands</a:t>
            </a:r>
          </a:p>
        </p:txBody>
      </p:sp>
      <p:sp>
        <p:nvSpPr>
          <p:cNvPr id="14" name="TextBox 13"/>
          <p:cNvSpPr txBox="1"/>
          <p:nvPr/>
        </p:nvSpPr>
        <p:spPr>
          <a:xfrm>
            <a:off x="414174" y="4419586"/>
            <a:ext cx="2861818" cy="369332"/>
          </a:xfrm>
          <a:prstGeom prst="rect">
            <a:avLst/>
          </a:prstGeom>
          <a:noFill/>
        </p:spPr>
        <p:txBody>
          <a:bodyPr wrap="none" rtlCol="0">
            <a:spAutoFit/>
          </a:bodyPr>
          <a:lstStyle/>
          <a:p>
            <a:pPr defTabSz="457200"/>
            <a:r>
              <a:rPr lang="en-US" sz="1800" u="sng" kern="1200" dirty="0">
                <a:solidFill>
                  <a:srgbClr val="F09511"/>
                </a:solidFill>
                <a:latin typeface="Arial Unicode MS" panose="020B0604020202020204" pitchFamily="34" charset="-128"/>
                <a:ea typeface="Arial Unicode MS" panose="020B0604020202020204" pitchFamily="34" charset="-128"/>
                <a:cs typeface="Arial Unicode MS" panose="020B0604020202020204" pitchFamily="34" charset="-128"/>
              </a:rPr>
              <a:t>“library(</a:t>
            </a:r>
            <a:r>
              <a:rPr lang="en-US" sz="1800" u="sng" kern="1200" dirty="0" err="1">
                <a:solidFill>
                  <a:srgbClr val="F09511"/>
                </a:solidFill>
                <a:latin typeface="Arial Unicode MS" panose="020B0604020202020204" pitchFamily="34" charset="-128"/>
                <a:ea typeface="Arial Unicode MS" panose="020B0604020202020204" pitchFamily="34" charset="-128"/>
                <a:cs typeface="Arial Unicode MS" panose="020B0604020202020204" pitchFamily="34" charset="-128"/>
              </a:rPr>
              <a:t>stringi</a:t>
            </a:r>
            <a:r>
              <a:rPr lang="en-US" sz="1800" u="sng" kern="1200" dirty="0">
                <a:solidFill>
                  <a:srgbClr val="F09511"/>
                </a:solidFill>
                <a:latin typeface="Arial Unicode MS" panose="020B0604020202020204" pitchFamily="34" charset="-128"/>
                <a:ea typeface="Arial Unicode MS" panose="020B0604020202020204" pitchFamily="34" charset="-128"/>
                <a:cs typeface="Arial Unicode MS" panose="020B0604020202020204" pitchFamily="34" charset="-128"/>
              </a:rPr>
              <a:t>)” Functions</a:t>
            </a:r>
          </a:p>
        </p:txBody>
      </p:sp>
      <p:grpSp>
        <p:nvGrpSpPr>
          <p:cNvPr id="15" name="Group 14"/>
          <p:cNvGrpSpPr/>
          <p:nvPr/>
        </p:nvGrpSpPr>
        <p:grpSpPr>
          <a:xfrm>
            <a:off x="405650" y="4729257"/>
            <a:ext cx="8311630" cy="805489"/>
            <a:chOff x="405650" y="2078856"/>
            <a:chExt cx="5847075" cy="805489"/>
          </a:xfrm>
        </p:grpSpPr>
        <p:sp>
          <p:nvSpPr>
            <p:cNvPr id="16" name="Rectangle 15"/>
            <p:cNvSpPr/>
            <p:nvPr/>
          </p:nvSpPr>
          <p:spPr>
            <a:xfrm>
              <a:off x="473842" y="2546727"/>
              <a:ext cx="5778883" cy="337618"/>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en-US" sz="1800" kern="1200" dirty="0" err="1">
                  <a:solidFill>
                    <a:prstClr val="white"/>
                  </a:solidFill>
                  <a:latin typeface="Consolas" panose="020B0609020204030204" pitchFamily="49" charset="0"/>
                  <a:cs typeface="Consolas" panose="020B0609020204030204" pitchFamily="49" charset="0"/>
                </a:rPr>
                <a:t>stri_count</a:t>
              </a:r>
              <a:r>
                <a:rPr lang="en-US" sz="1800" kern="1200" dirty="0">
                  <a:solidFill>
                    <a:prstClr val="white"/>
                  </a:solidFill>
                  <a:latin typeface="Consolas" panose="020B0609020204030204" pitchFamily="49" charset="0"/>
                  <a:cs typeface="Consolas" panose="020B0609020204030204" pitchFamily="49" charset="0"/>
                </a:rPr>
                <a:t>(searchable object, fixed=“pattern”)</a:t>
              </a:r>
            </a:p>
          </p:txBody>
        </p:sp>
        <p:sp>
          <p:nvSpPr>
            <p:cNvPr id="17" name="TextBox 16"/>
            <p:cNvSpPr txBox="1"/>
            <p:nvPr/>
          </p:nvSpPr>
          <p:spPr>
            <a:xfrm>
              <a:off x="405650" y="2078856"/>
              <a:ext cx="4621778" cy="307777"/>
            </a:xfrm>
            <a:prstGeom prst="rect">
              <a:avLst/>
            </a:prstGeom>
            <a:noFill/>
          </p:spPr>
          <p:txBody>
            <a:bodyPr wrap="none" rtlCol="0">
              <a:spAutoFit/>
            </a:bodyPr>
            <a:lstStyle/>
            <a:p>
              <a:pPr defTabSz="457200"/>
              <a:r>
                <a:rPr lang="en-US" kern="1200" dirty="0" err="1">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stri_count</a:t>
              </a:r>
              <a:r>
                <a:rPr lang="en-US" kern="1200" dirty="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 counts the number of patterns in a document</a:t>
              </a:r>
            </a:p>
          </p:txBody>
        </p:sp>
      </p:grpSp>
      <p:pic>
        <p:nvPicPr>
          <p:cNvPr id="18" name="Picture 17" descr="Screen Shot 2015-05-26 at 9.25.4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842" y="2248764"/>
            <a:ext cx="8229600" cy="417524"/>
          </a:xfrm>
          <a:prstGeom prst="rect">
            <a:avLst/>
          </a:prstGeom>
        </p:spPr>
      </p:pic>
      <p:pic>
        <p:nvPicPr>
          <p:cNvPr id="19" name="Picture 18" descr="Screen Shot 2015-05-26 at 9.27.0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842" y="3808176"/>
            <a:ext cx="3213100" cy="203200"/>
          </a:xfrm>
          <a:prstGeom prst="rect">
            <a:avLst/>
          </a:prstGeom>
        </p:spPr>
      </p:pic>
      <p:pic>
        <p:nvPicPr>
          <p:cNvPr id="20" name="Picture 19" descr="Screen Shot 2015-05-26 at 9.28.0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842" y="5638786"/>
            <a:ext cx="8229600" cy="361040"/>
          </a:xfrm>
          <a:prstGeom prst="rect">
            <a:avLst/>
          </a:prstGeom>
        </p:spPr>
      </p:pic>
      <p:cxnSp>
        <p:nvCxnSpPr>
          <p:cNvPr id="22" name="Straight Connector 21">
            <a:extLst>
              <a:ext uri="{FF2B5EF4-FFF2-40B4-BE49-F238E27FC236}">
                <a16:creationId xmlns:a16="http://schemas.microsoft.com/office/drawing/2014/main" id="{1C0141A8-EDED-514E-9805-3DF6EE6F8B2F}"/>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9490AF9-5A31-9E4D-A02D-E16E2C0D3600}"/>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4" name="Footer Placeholder 4">
            <a:extLst>
              <a:ext uri="{FF2B5EF4-FFF2-40B4-BE49-F238E27FC236}">
                <a16:creationId xmlns:a16="http://schemas.microsoft.com/office/drawing/2014/main" id="{13DFEE19-F123-1D44-9FB3-972F75739BDF}"/>
              </a:ext>
            </a:extLst>
          </p:cNvPr>
          <p:cNvSpPr>
            <a:spLocks noGrp="1"/>
          </p:cNvSpPr>
          <p:nvPr>
            <p:ph type="ftr" sz="quarter" idx="3"/>
          </p:nvPr>
        </p:nvSpPr>
        <p:spPr>
          <a:xfrm>
            <a:off x="3028950" y="6356351"/>
            <a:ext cx="3086100" cy="365125"/>
          </a:xfrm>
        </p:spPr>
        <p:txBody>
          <a:bodyPr/>
          <a:lstStyle/>
          <a:p>
            <a:r>
              <a:rPr lang="en-US"/>
              <a:t>Kwartler</a:t>
            </a:r>
            <a:endParaRPr lang="en-US" dirty="0"/>
          </a:p>
        </p:txBody>
      </p:sp>
    </p:spTree>
    <p:extLst>
      <p:ext uri="{BB962C8B-B14F-4D97-AF65-F5344CB8AC3E}">
        <p14:creationId xmlns:p14="http://schemas.microsoft.com/office/powerpoint/2010/main" val="4174903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1/10/21</a:t>
            </a:fld>
            <a:endParaRPr lang="en-US"/>
          </a:p>
        </p:txBody>
      </p:sp>
      <p:sp>
        <p:nvSpPr>
          <p:cNvPr id="3" name="Title 2"/>
          <p:cNvSpPr>
            <a:spLocks noGrp="1"/>
          </p:cNvSpPr>
          <p:nvPr>
            <p:ph type="title"/>
          </p:nvPr>
        </p:nvSpPr>
        <p:spPr>
          <a:xfrm>
            <a:off x="147918" y="318234"/>
            <a:ext cx="8367432" cy="591477"/>
          </a:xfrm>
        </p:spPr>
        <p:txBody>
          <a:bodyPr/>
          <a:lstStyle/>
          <a:p>
            <a:r>
              <a:rPr lang="en-US" dirty="0"/>
              <a:t>Coffee!! </a:t>
            </a:r>
            <a:r>
              <a:rPr lang="en-US" b="1" dirty="0"/>
              <a:t>Open </a:t>
            </a:r>
            <a:r>
              <a:rPr lang="en-US" dirty="0"/>
              <a:t>﻿ ﻿</a:t>
            </a:r>
            <a:r>
              <a:rPr lang="en-US" dirty="0" err="1"/>
              <a:t>B_Strings.R</a:t>
            </a:r>
            <a:br>
              <a:rPr lang="en-US" dirty="0"/>
            </a:b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5</a:t>
            </a:fld>
            <a:endParaRPr lang="en-US"/>
          </a:p>
        </p:txBody>
      </p:sp>
      <p:sp>
        <p:nvSpPr>
          <p:cNvPr id="9" name="Rectangle 8">
            <a:extLst>
              <a:ext uri="{FF2B5EF4-FFF2-40B4-BE49-F238E27FC236}">
                <a16:creationId xmlns:a16="http://schemas.microsoft.com/office/drawing/2014/main" id="{CE6549BB-6AF5-468A-8D72-A45EED7452EF}"/>
              </a:ext>
            </a:extLst>
          </p:cNvPr>
          <p:cNvSpPr/>
          <p:nvPr/>
        </p:nvSpPr>
        <p:spPr>
          <a:xfrm>
            <a:off x="228600" y="1193632"/>
            <a:ext cx="8686800" cy="4617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Learning Outcome: Start working with strings and related functions.</a:t>
            </a:r>
          </a:p>
        </p:txBody>
      </p:sp>
      <p:pic>
        <p:nvPicPr>
          <p:cNvPr id="1026" name="Picture 2" descr="Image result for coffee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9229" y="1810351"/>
            <a:ext cx="3265542" cy="3265543"/>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537478AD-4358-0046-9BAD-9BFEDF6713F2}"/>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58F5B59-0855-594F-A633-EB432660FAB9}"/>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ooter Placeholder 4">
            <a:extLst>
              <a:ext uri="{FF2B5EF4-FFF2-40B4-BE49-F238E27FC236}">
                <a16:creationId xmlns:a16="http://schemas.microsoft.com/office/drawing/2014/main" id="{131EE038-E49C-D146-A34E-7950F81764A5}"/>
              </a:ext>
            </a:extLst>
          </p:cNvPr>
          <p:cNvSpPr>
            <a:spLocks noGrp="1"/>
          </p:cNvSpPr>
          <p:nvPr>
            <p:ph type="ftr" sz="quarter" idx="3"/>
          </p:nvPr>
        </p:nvSpPr>
        <p:spPr>
          <a:xfrm>
            <a:off x="3028950" y="6356351"/>
            <a:ext cx="3086100" cy="365125"/>
          </a:xfrm>
        </p:spPr>
        <p:txBody>
          <a:bodyPr/>
          <a:lstStyle/>
          <a:p>
            <a:r>
              <a:rPr lang="en-US"/>
              <a:t>Kwartler</a:t>
            </a:r>
            <a:endParaRPr lang="en-US" dirty="0"/>
          </a:p>
        </p:txBody>
      </p:sp>
    </p:spTree>
    <p:extLst>
      <p:ext uri="{BB962C8B-B14F-4D97-AF65-F5344CB8AC3E}">
        <p14:creationId xmlns:p14="http://schemas.microsoft.com/office/powerpoint/2010/main" val="1413151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1/10/21</a:t>
            </a:fld>
            <a:endParaRPr lang="en-US"/>
          </a:p>
        </p:txBody>
      </p:sp>
      <p:sp>
        <p:nvSpPr>
          <p:cNvPr id="3" name="Title 2"/>
          <p:cNvSpPr>
            <a:spLocks noGrp="1"/>
          </p:cNvSpPr>
          <p:nvPr>
            <p:ph type="title"/>
          </p:nvPr>
        </p:nvSpPr>
        <p:spPr>
          <a:xfrm>
            <a:off x="0" y="318234"/>
            <a:ext cx="8515350" cy="591477"/>
          </a:xfrm>
        </p:spPr>
        <p:txBody>
          <a:bodyPr/>
          <a:lstStyle/>
          <a:p>
            <a:r>
              <a:rPr lang="en-US" sz="2800" dirty="0"/>
              <a:t>How about some additional strings?  Yippee!!</a:t>
            </a:r>
          </a:p>
        </p:txBody>
      </p:sp>
      <p:sp>
        <p:nvSpPr>
          <p:cNvPr id="4" name="Slide Number Placeholder 3"/>
          <p:cNvSpPr>
            <a:spLocks noGrp="1"/>
          </p:cNvSpPr>
          <p:nvPr>
            <p:ph type="sldNum" sz="quarter" idx="12"/>
          </p:nvPr>
        </p:nvSpPr>
        <p:spPr/>
        <p:txBody>
          <a:bodyPr/>
          <a:lstStyle/>
          <a:p>
            <a:fld id="{37290FF7-652B-4475-AEAB-8B1A5D23AE09}" type="slidenum">
              <a:rPr lang="en-US" smtClean="0"/>
              <a:t>6</a:t>
            </a:fld>
            <a:endParaRPr lang="en-US"/>
          </a:p>
        </p:txBody>
      </p:sp>
      <p:cxnSp>
        <p:nvCxnSpPr>
          <p:cNvPr id="10" name="Straight Connector 9">
            <a:extLst>
              <a:ext uri="{FF2B5EF4-FFF2-40B4-BE49-F238E27FC236}">
                <a16:creationId xmlns:a16="http://schemas.microsoft.com/office/drawing/2014/main" id="{E27EE9E3-0DA6-7D46-9D6B-C8A5EBC26462}"/>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41BA0E9-D4C1-2B41-9C2A-AF768E5CB01D}"/>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CFF571F-07A2-F544-B376-7CE08D7387A8}"/>
              </a:ext>
            </a:extLst>
          </p:cNvPr>
          <p:cNvSpPr txBox="1"/>
          <p:nvPr/>
        </p:nvSpPr>
        <p:spPr>
          <a:xfrm>
            <a:off x="296884" y="1603169"/>
            <a:ext cx="1839799" cy="369332"/>
          </a:xfrm>
          <a:prstGeom prst="rect">
            <a:avLst/>
          </a:prstGeom>
          <a:noFill/>
        </p:spPr>
        <p:txBody>
          <a:bodyPr wrap="none" rtlCol="0">
            <a:spAutoFit/>
          </a:bodyPr>
          <a:lstStyle/>
          <a:p>
            <a:r>
              <a:rPr lang="en-US" dirty="0" err="1"/>
              <a:t>B_more_strings.R</a:t>
            </a:r>
            <a:endParaRPr lang="en-US" dirty="0"/>
          </a:p>
        </p:txBody>
      </p:sp>
      <p:pic>
        <p:nvPicPr>
          <p:cNvPr id="6" name="Picture 5">
            <a:extLst>
              <a:ext uri="{FF2B5EF4-FFF2-40B4-BE49-F238E27FC236}">
                <a16:creationId xmlns:a16="http://schemas.microsoft.com/office/drawing/2014/main" id="{E69103CE-72B5-3248-B704-E3AD01645FF2}"/>
              </a:ext>
            </a:extLst>
          </p:cNvPr>
          <p:cNvPicPr>
            <a:picLocks noChangeAspect="1"/>
          </p:cNvPicPr>
          <p:nvPr/>
        </p:nvPicPr>
        <p:blipFill>
          <a:blip r:embed="rId2"/>
          <a:stretch>
            <a:fillRect/>
          </a:stretch>
        </p:blipFill>
        <p:spPr>
          <a:xfrm>
            <a:off x="862149" y="2635249"/>
            <a:ext cx="4979851" cy="3112407"/>
          </a:xfrm>
          <a:prstGeom prst="rect">
            <a:avLst/>
          </a:prstGeom>
        </p:spPr>
      </p:pic>
      <p:sp>
        <p:nvSpPr>
          <p:cNvPr id="12" name="Footer Placeholder 4">
            <a:extLst>
              <a:ext uri="{FF2B5EF4-FFF2-40B4-BE49-F238E27FC236}">
                <a16:creationId xmlns:a16="http://schemas.microsoft.com/office/drawing/2014/main" id="{0800008A-AEB6-1C48-ABED-B835A2564E4F}"/>
              </a:ext>
            </a:extLst>
          </p:cNvPr>
          <p:cNvSpPr>
            <a:spLocks noGrp="1"/>
          </p:cNvSpPr>
          <p:nvPr>
            <p:ph type="ftr" sz="quarter" idx="3"/>
          </p:nvPr>
        </p:nvSpPr>
        <p:spPr>
          <a:xfrm>
            <a:off x="3028950" y="6356351"/>
            <a:ext cx="3086100" cy="365125"/>
          </a:xfrm>
        </p:spPr>
        <p:txBody>
          <a:bodyPr/>
          <a:lstStyle/>
          <a:p>
            <a:r>
              <a:rPr lang="en-US"/>
              <a:t>Kwartler</a:t>
            </a:r>
            <a:endParaRPr lang="en-US" dirty="0"/>
          </a:p>
        </p:txBody>
      </p:sp>
    </p:spTree>
    <p:extLst>
      <p:ext uri="{BB962C8B-B14F-4D97-AF65-F5344CB8AC3E}">
        <p14:creationId xmlns:p14="http://schemas.microsoft.com/office/powerpoint/2010/main" val="736318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1/10/21</a:t>
            </a:fld>
            <a:endParaRPr lang="en-US"/>
          </a:p>
        </p:txBody>
      </p:sp>
      <p:sp>
        <p:nvSpPr>
          <p:cNvPr id="3" name="Title 2"/>
          <p:cNvSpPr>
            <a:spLocks noGrp="1"/>
          </p:cNvSpPr>
          <p:nvPr>
            <p:ph type="title"/>
          </p:nvPr>
        </p:nvSpPr>
        <p:spPr/>
        <p:txBody>
          <a:bodyPr/>
          <a:lstStyle/>
          <a:p>
            <a:r>
              <a:rPr lang="en-US" dirty="0"/>
              <a:t>What about misspelling?</a:t>
            </a:r>
          </a:p>
        </p:txBody>
      </p:sp>
      <p:sp>
        <p:nvSpPr>
          <p:cNvPr id="4" name="Slide Number Placeholder 3"/>
          <p:cNvSpPr>
            <a:spLocks noGrp="1"/>
          </p:cNvSpPr>
          <p:nvPr>
            <p:ph type="sldNum" sz="quarter" idx="12"/>
          </p:nvPr>
        </p:nvSpPr>
        <p:spPr/>
        <p:txBody>
          <a:bodyPr/>
          <a:lstStyle/>
          <a:p>
            <a:fld id="{37290FF7-652B-4475-AEAB-8B1A5D23AE09}" type="slidenum">
              <a:rPr lang="en-US" smtClean="0"/>
              <a:t>7</a:t>
            </a:fld>
            <a:endParaRPr lang="en-US"/>
          </a:p>
        </p:txBody>
      </p:sp>
      <p:sp>
        <p:nvSpPr>
          <p:cNvPr id="5" name="Footer Placeholder 4"/>
          <p:cNvSpPr>
            <a:spLocks noGrp="1"/>
          </p:cNvSpPr>
          <p:nvPr>
            <p:ph type="ftr" sz="quarter" idx="3"/>
          </p:nvPr>
        </p:nvSpPr>
        <p:spPr/>
        <p:txBody>
          <a:bodyPr/>
          <a:lstStyle/>
          <a:p>
            <a:r>
              <a:rPr lang="en-US"/>
              <a:t>Kwartler</a:t>
            </a:r>
            <a:endParaRPr lang="en-US" dirty="0"/>
          </a:p>
        </p:txBody>
      </p:sp>
      <p:pic>
        <p:nvPicPr>
          <p:cNvPr id="2050" name="Picture 2" descr="Image result for misspelling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31" y="1261241"/>
            <a:ext cx="3570500" cy="44774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76952" y="2522483"/>
            <a:ext cx="3334503" cy="1569660"/>
          </a:xfrm>
          <a:prstGeom prst="rect">
            <a:avLst/>
          </a:prstGeom>
          <a:noFill/>
        </p:spPr>
        <p:txBody>
          <a:bodyPr wrap="none" rtlCol="0">
            <a:spAutoFit/>
          </a:bodyPr>
          <a:lstStyle/>
          <a:p>
            <a:pPr marL="285750" indent="-285750">
              <a:buFont typeface="Arial" panose="020B0604020202020204" pitchFamily="34" charset="0"/>
              <a:buChar char="•"/>
            </a:pPr>
            <a:r>
              <a:rPr lang="en-US" sz="3200" dirty="0"/>
              <a:t>Prevalent</a:t>
            </a:r>
          </a:p>
          <a:p>
            <a:pPr marL="285750" indent="-285750">
              <a:buFont typeface="Arial" panose="020B0604020202020204" pitchFamily="34" charset="0"/>
              <a:buChar char="•"/>
            </a:pPr>
            <a:r>
              <a:rPr lang="en-US" sz="3200" dirty="0"/>
              <a:t>Painful to correct</a:t>
            </a:r>
          </a:p>
          <a:p>
            <a:pPr marL="285750" indent="-285750">
              <a:buFont typeface="Arial" panose="020B0604020202020204" pitchFamily="34" charset="0"/>
              <a:buChar char="•"/>
            </a:pPr>
            <a:r>
              <a:rPr lang="en-US" sz="3200" dirty="0"/>
              <a:t>Channel specific</a:t>
            </a:r>
          </a:p>
        </p:txBody>
      </p:sp>
      <p:cxnSp>
        <p:nvCxnSpPr>
          <p:cNvPr id="8" name="Straight Connector 7">
            <a:extLst>
              <a:ext uri="{FF2B5EF4-FFF2-40B4-BE49-F238E27FC236}">
                <a16:creationId xmlns:a16="http://schemas.microsoft.com/office/drawing/2014/main" id="{D1BF3DB6-135B-1F46-A1B4-9C7CB077E1AA}"/>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1A18A42-EF63-3C4E-8107-2BF59ABC9148}"/>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3272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1/10/21</a:t>
            </a:fld>
            <a:endParaRPr lang="en-US"/>
          </a:p>
        </p:txBody>
      </p:sp>
      <p:sp>
        <p:nvSpPr>
          <p:cNvPr id="3" name="Title 2"/>
          <p:cNvSpPr>
            <a:spLocks noGrp="1"/>
          </p:cNvSpPr>
          <p:nvPr>
            <p:ph type="title"/>
          </p:nvPr>
        </p:nvSpPr>
        <p:spPr/>
        <p:txBody>
          <a:bodyPr/>
          <a:lstStyle/>
          <a:p>
            <a:r>
              <a:rPr lang="en-US" dirty="0"/>
              <a:t>R packages to deal with misspelling</a:t>
            </a:r>
          </a:p>
        </p:txBody>
      </p:sp>
      <p:sp>
        <p:nvSpPr>
          <p:cNvPr id="4" name="Slide Number Placeholder 3"/>
          <p:cNvSpPr>
            <a:spLocks noGrp="1"/>
          </p:cNvSpPr>
          <p:nvPr>
            <p:ph type="sldNum" sz="quarter" idx="12"/>
          </p:nvPr>
        </p:nvSpPr>
        <p:spPr/>
        <p:txBody>
          <a:bodyPr/>
          <a:lstStyle/>
          <a:p>
            <a:fld id="{37290FF7-652B-4475-AEAB-8B1A5D23AE09}" type="slidenum">
              <a:rPr lang="en-US" smtClean="0"/>
              <a:t>8</a:t>
            </a:fld>
            <a:endParaRPr lang="en-US"/>
          </a:p>
        </p:txBody>
      </p:sp>
      <p:sp>
        <p:nvSpPr>
          <p:cNvPr id="5" name="Footer Placeholder 4"/>
          <p:cNvSpPr>
            <a:spLocks noGrp="1"/>
          </p:cNvSpPr>
          <p:nvPr>
            <p:ph type="ftr" sz="quarter" idx="3"/>
          </p:nvPr>
        </p:nvSpPr>
        <p:spPr/>
        <p:txBody>
          <a:bodyPr/>
          <a:lstStyle/>
          <a:p>
            <a:r>
              <a:rPr lang="en-US"/>
              <a:t>Kwartler</a:t>
            </a:r>
            <a:endParaRPr lang="en-US" dirty="0"/>
          </a:p>
        </p:txBody>
      </p:sp>
      <p:sp>
        <p:nvSpPr>
          <p:cNvPr id="6" name="TextBox 5"/>
          <p:cNvSpPr txBox="1"/>
          <p:nvPr/>
        </p:nvSpPr>
        <p:spPr>
          <a:xfrm>
            <a:off x="362606" y="1371601"/>
            <a:ext cx="4145687" cy="923330"/>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library(</a:t>
            </a:r>
            <a:r>
              <a:rPr lang="en-US" dirty="0" err="1">
                <a:latin typeface="Consolas" panose="020B0609020204030204" pitchFamily="49" charset="0"/>
                <a:cs typeface="Consolas" panose="020B0609020204030204" pitchFamily="49" charset="0"/>
              </a:rPr>
              <a:t>qdap</a:t>
            </a:r>
            <a:r>
              <a:rPr lang="en-US" dirty="0">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check_spelling</a:t>
            </a:r>
            <a:r>
              <a:rPr lang="en-US" dirty="0">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check_spelling_interactive</a:t>
            </a:r>
            <a:r>
              <a:rPr lang="en-US" dirty="0">
                <a:latin typeface="Consolas" panose="020B0609020204030204" pitchFamily="49" charset="0"/>
                <a:cs typeface="Consolas" panose="020B0609020204030204" pitchFamily="49" charset="0"/>
              </a:rPr>
              <a:t>(…)</a:t>
            </a:r>
          </a:p>
        </p:txBody>
      </p:sp>
      <p:sp>
        <p:nvSpPr>
          <p:cNvPr id="7" name="TextBox 6"/>
          <p:cNvSpPr txBox="1"/>
          <p:nvPr/>
        </p:nvSpPr>
        <p:spPr>
          <a:xfrm rot="19512593">
            <a:off x="4855780" y="2002221"/>
            <a:ext cx="2320572" cy="369332"/>
          </a:xfrm>
          <a:prstGeom prst="rect">
            <a:avLst/>
          </a:prstGeom>
          <a:solidFill>
            <a:srgbClr val="FFC000"/>
          </a:solidFill>
        </p:spPr>
        <p:txBody>
          <a:bodyPr wrap="none" rtlCol="0">
            <a:spAutoFit/>
          </a:bodyPr>
          <a:lstStyle/>
          <a:p>
            <a:r>
              <a:rPr lang="en-US" dirty="0"/>
              <a:t>Crashes </a:t>
            </a:r>
            <a:r>
              <a:rPr lang="en-US" dirty="0" err="1"/>
              <a:t>Rstudio.cloud</a:t>
            </a:r>
            <a:r>
              <a:rPr lang="en-US" dirty="0"/>
              <a:t>!</a:t>
            </a:r>
          </a:p>
        </p:txBody>
      </p:sp>
      <p:sp>
        <p:nvSpPr>
          <p:cNvPr id="9" name="TextBox 8"/>
          <p:cNvSpPr txBox="1"/>
          <p:nvPr/>
        </p:nvSpPr>
        <p:spPr>
          <a:xfrm>
            <a:off x="236484" y="3499945"/>
            <a:ext cx="6769434" cy="2862322"/>
          </a:xfrm>
          <a:prstGeom prst="rect">
            <a:avLst/>
          </a:prstGeom>
          <a:noFill/>
        </p:spPr>
        <p:txBody>
          <a:bodyPr wrap="square" rtlCol="0">
            <a:spAutoFit/>
          </a:bodyPr>
          <a:lstStyle/>
          <a:p>
            <a:pPr marL="342900" indent="-342900">
              <a:buFont typeface="+mj-lt"/>
              <a:buAutoNum type="arabicPeriod"/>
            </a:pPr>
            <a:r>
              <a:rPr lang="en-US" dirty="0"/>
              <a:t>Separate the words from a string into individual terms.</a:t>
            </a:r>
          </a:p>
          <a:p>
            <a:pPr marL="342900" indent="-342900">
              <a:buFont typeface="+mj-lt"/>
              <a:buAutoNum type="arabicPeriod"/>
            </a:pPr>
            <a:endParaRPr lang="en-US" dirty="0"/>
          </a:p>
          <a:p>
            <a:pPr marL="342900" indent="-342900">
              <a:buFont typeface="+mj-lt"/>
              <a:buAutoNum type="arabicPeriod"/>
            </a:pPr>
            <a:r>
              <a:rPr lang="en-US" dirty="0"/>
              <a:t>Look those words up in a dictionary to find words not recognized/found (considered possibly misspelled).</a:t>
            </a:r>
          </a:p>
          <a:p>
            <a:pPr marL="342900" indent="-342900">
              <a:buFont typeface="+mj-lt"/>
              <a:buAutoNum type="arabicPeriod"/>
            </a:pPr>
            <a:endParaRPr lang="en-US" dirty="0"/>
          </a:p>
          <a:p>
            <a:pPr marL="342900" indent="-342900">
              <a:buFont typeface="+mj-lt"/>
              <a:buAutoNum type="arabicPeriod"/>
            </a:pPr>
            <a:r>
              <a:rPr lang="en-US" dirty="0"/>
              <a:t>These misses (possible misspellings) will be what is looked up for suggested replacements and top “n” terms returns. It uses “string distance” the number of characters needed to change the unknown into the known word in the dictionary.</a:t>
            </a:r>
          </a:p>
          <a:p>
            <a:endParaRPr lang="en-US" dirty="0"/>
          </a:p>
        </p:txBody>
      </p:sp>
      <p:cxnSp>
        <p:nvCxnSpPr>
          <p:cNvPr id="10" name="Straight Connector 9">
            <a:extLst>
              <a:ext uri="{FF2B5EF4-FFF2-40B4-BE49-F238E27FC236}">
                <a16:creationId xmlns:a16="http://schemas.microsoft.com/office/drawing/2014/main" id="{596EA9A9-9099-D14B-8ECE-AD7A1CA74642}"/>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C84C0C8-65B2-5E46-A2B6-B82A941EFADA}"/>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7319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1/10/21</a:t>
            </a:fld>
            <a:endParaRPr lang="en-US"/>
          </a:p>
        </p:txBody>
      </p:sp>
      <p:sp>
        <p:nvSpPr>
          <p:cNvPr id="3" name="Title 2"/>
          <p:cNvSpPr>
            <a:spLocks noGrp="1"/>
          </p:cNvSpPr>
          <p:nvPr>
            <p:ph type="title"/>
          </p:nvPr>
        </p:nvSpPr>
        <p:spPr/>
        <p:txBody>
          <a:bodyPr/>
          <a:lstStyle/>
          <a:p>
            <a:r>
              <a:rPr lang="en-US" dirty="0"/>
              <a:t>R packages to deal with misspelling</a:t>
            </a:r>
          </a:p>
        </p:txBody>
      </p:sp>
      <p:sp>
        <p:nvSpPr>
          <p:cNvPr id="4" name="Slide Number Placeholder 3"/>
          <p:cNvSpPr>
            <a:spLocks noGrp="1"/>
          </p:cNvSpPr>
          <p:nvPr>
            <p:ph type="sldNum" sz="quarter" idx="12"/>
          </p:nvPr>
        </p:nvSpPr>
        <p:spPr/>
        <p:txBody>
          <a:bodyPr/>
          <a:lstStyle/>
          <a:p>
            <a:fld id="{37290FF7-652B-4475-AEAB-8B1A5D23AE09}" type="slidenum">
              <a:rPr lang="en-US" smtClean="0"/>
              <a:t>9</a:t>
            </a:fld>
            <a:endParaRPr lang="en-US"/>
          </a:p>
        </p:txBody>
      </p:sp>
      <p:sp>
        <p:nvSpPr>
          <p:cNvPr id="5" name="Footer Placeholder 4"/>
          <p:cNvSpPr>
            <a:spLocks noGrp="1"/>
          </p:cNvSpPr>
          <p:nvPr>
            <p:ph type="ftr" sz="quarter" idx="3"/>
          </p:nvPr>
        </p:nvSpPr>
        <p:spPr/>
        <p:txBody>
          <a:bodyPr/>
          <a:lstStyle/>
          <a:p>
            <a:r>
              <a:rPr lang="en-US"/>
              <a:t>Kwartler</a:t>
            </a:r>
            <a:endParaRPr lang="en-US" dirty="0"/>
          </a:p>
        </p:txBody>
      </p:sp>
      <p:sp>
        <p:nvSpPr>
          <p:cNvPr id="6" name="TextBox 5"/>
          <p:cNvSpPr txBox="1"/>
          <p:nvPr/>
        </p:nvSpPr>
        <p:spPr>
          <a:xfrm>
            <a:off x="362606" y="1371601"/>
            <a:ext cx="5883342" cy="1200329"/>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library(</a:t>
            </a:r>
            <a:r>
              <a:rPr lang="en-US" dirty="0" err="1">
                <a:latin typeface="Consolas" panose="020B0609020204030204" pitchFamily="49" charset="0"/>
                <a:cs typeface="Consolas" panose="020B0609020204030204" pitchFamily="49" charset="0"/>
              </a:rPr>
              <a:t>hunspell</a:t>
            </a:r>
            <a:r>
              <a:rPr lang="en-US" dirty="0">
                <a:latin typeface="Consolas" panose="020B0609020204030204" pitchFamily="49" charset="0"/>
                <a:cs typeface="Consolas" panose="020B0609020204030204" pitchFamily="49" charset="0"/>
              </a:rPr>
              <a:t>) #https://hunspell.github.io</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hunspell_check</a:t>
            </a:r>
            <a:r>
              <a:rPr lang="en-US" dirty="0">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hunspell_suggest</a:t>
            </a:r>
            <a:r>
              <a:rPr lang="en-US" dirty="0">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hunspell_analyze</a:t>
            </a:r>
            <a:r>
              <a:rPr lang="en-US" dirty="0">
                <a:latin typeface="Consolas" panose="020B0609020204030204" pitchFamily="49" charset="0"/>
                <a:cs typeface="Consolas" panose="020B0609020204030204" pitchFamily="49" charset="0"/>
              </a:rPr>
              <a:t>(…)</a:t>
            </a:r>
          </a:p>
        </p:txBody>
      </p:sp>
      <p:sp>
        <p:nvSpPr>
          <p:cNvPr id="7" name="TextBox 6"/>
          <p:cNvSpPr txBox="1"/>
          <p:nvPr/>
        </p:nvSpPr>
        <p:spPr>
          <a:xfrm rot="19512593">
            <a:off x="6471151" y="1923393"/>
            <a:ext cx="1517723" cy="369332"/>
          </a:xfrm>
          <a:prstGeom prst="rect">
            <a:avLst/>
          </a:prstGeom>
          <a:solidFill>
            <a:srgbClr val="FFC000"/>
          </a:solidFill>
        </p:spPr>
        <p:txBody>
          <a:bodyPr wrap="none" rtlCol="0">
            <a:spAutoFit/>
          </a:bodyPr>
          <a:lstStyle/>
          <a:p>
            <a:r>
              <a:rPr lang="en-US" dirty="0"/>
              <a:t>Clunky to use!</a:t>
            </a:r>
          </a:p>
        </p:txBody>
      </p:sp>
      <p:sp>
        <p:nvSpPr>
          <p:cNvPr id="11" name="TextBox 10"/>
          <p:cNvSpPr txBox="1"/>
          <p:nvPr/>
        </p:nvSpPr>
        <p:spPr>
          <a:xfrm>
            <a:off x="236484" y="3499945"/>
            <a:ext cx="8623738" cy="1754326"/>
          </a:xfrm>
          <a:prstGeom prst="rect">
            <a:avLst/>
          </a:prstGeom>
          <a:noFill/>
        </p:spPr>
        <p:txBody>
          <a:bodyPr wrap="square" rtlCol="0">
            <a:spAutoFit/>
          </a:bodyPr>
          <a:lstStyle/>
          <a:p>
            <a:pPr marL="342900" indent="-342900">
              <a:buFont typeface="+mj-lt"/>
              <a:buAutoNum type="arabicPeriod"/>
            </a:pPr>
            <a:r>
              <a:rPr lang="en-US" dirty="0"/>
              <a:t>Check the terms (doesn’t always catch the terms as well as </a:t>
            </a:r>
            <a:r>
              <a:rPr lang="en-US" dirty="0" err="1"/>
              <a:t>qdap</a:t>
            </a:r>
            <a:r>
              <a:rPr lang="en-US" dirty="0"/>
              <a:t> in my </a:t>
            </a:r>
            <a:r>
              <a:rPr lang="en-US" dirty="0" err="1"/>
              <a:t>exp</a:t>
            </a:r>
            <a:r>
              <a:rPr lang="en-US" dirty="0"/>
              <a:t>)</a:t>
            </a:r>
          </a:p>
          <a:p>
            <a:pPr marL="342900" indent="-342900">
              <a:buFont typeface="+mj-lt"/>
              <a:buAutoNum type="arabicPeriod"/>
            </a:pPr>
            <a:endParaRPr lang="en-US" dirty="0"/>
          </a:p>
          <a:p>
            <a:pPr marL="342900" indent="-342900">
              <a:buFont typeface="+mj-lt"/>
              <a:buAutoNum type="arabicPeriod"/>
            </a:pPr>
            <a:r>
              <a:rPr lang="en-US" dirty="0"/>
              <a:t>Identify the suggestions</a:t>
            </a:r>
          </a:p>
          <a:p>
            <a:pPr marL="342900" indent="-342900">
              <a:buFont typeface="+mj-lt"/>
              <a:buAutoNum type="arabicPeriod"/>
            </a:pPr>
            <a:endParaRPr lang="en-US" dirty="0"/>
          </a:p>
          <a:p>
            <a:pPr marL="342900" indent="-342900">
              <a:buFont typeface="+mj-lt"/>
              <a:buAutoNum type="arabicPeriod"/>
            </a:pPr>
            <a:r>
              <a:rPr lang="en-US" dirty="0"/>
              <a:t>No way to get suggestions easily corrected and inserted!</a:t>
            </a:r>
          </a:p>
          <a:p>
            <a:endParaRPr lang="en-US" dirty="0"/>
          </a:p>
        </p:txBody>
      </p:sp>
      <p:sp>
        <p:nvSpPr>
          <p:cNvPr id="12" name="Rectangle 11">
            <a:extLst>
              <a:ext uri="{FF2B5EF4-FFF2-40B4-BE49-F238E27FC236}">
                <a16:creationId xmlns:a16="http://schemas.microsoft.com/office/drawing/2014/main" id="{CE6549BB-6AF5-468A-8D72-A45EED7452EF}"/>
              </a:ext>
            </a:extLst>
          </p:cNvPr>
          <p:cNvSpPr/>
          <p:nvPr/>
        </p:nvSpPr>
        <p:spPr>
          <a:xfrm>
            <a:off x="228600" y="5313693"/>
            <a:ext cx="8686800" cy="70658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bg1"/>
                </a:solidFill>
              </a:rPr>
              <a:t>Same spelling engine used for Chrome/Firefox etc.</a:t>
            </a:r>
          </a:p>
        </p:txBody>
      </p:sp>
      <p:cxnSp>
        <p:nvCxnSpPr>
          <p:cNvPr id="10" name="Straight Connector 9">
            <a:extLst>
              <a:ext uri="{FF2B5EF4-FFF2-40B4-BE49-F238E27FC236}">
                <a16:creationId xmlns:a16="http://schemas.microsoft.com/office/drawing/2014/main" id="{174C34CD-B5FB-1445-9557-03515CA0D2D6}"/>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E4CF92F-1761-7C44-9238-07CC444AB680}"/>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6038105"/>
      </p:ext>
    </p:extLst>
  </p:cSld>
  <p:clrMapOvr>
    <a:masterClrMapping/>
  </p:clrMapOvr>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5747</TotalTime>
  <Words>518</Words>
  <Application>Microsoft Macintosh PowerPoint</Application>
  <PresentationFormat>On-screen Show (4:3)</PresentationFormat>
  <Paragraphs>95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 Unicode MS</vt:lpstr>
      <vt:lpstr>Arial</vt:lpstr>
      <vt:lpstr>Calibri</vt:lpstr>
      <vt:lpstr>Calibri Light</vt:lpstr>
      <vt:lpstr>Consolas</vt:lpstr>
      <vt:lpstr>1_Office Theme</vt:lpstr>
      <vt:lpstr>Text Mining &amp; NLP TM Basics</vt:lpstr>
      <vt:lpstr>PowerPoint Presentation</vt:lpstr>
      <vt:lpstr>Warning: Twitter Profanity</vt:lpstr>
      <vt:lpstr>Basic String Searching</vt:lpstr>
      <vt:lpstr>Coffee!! Open ﻿ ﻿B_Strings.R </vt:lpstr>
      <vt:lpstr>How about some additional strings?  Yippee!!</vt:lpstr>
      <vt:lpstr>What about misspelling?</vt:lpstr>
      <vt:lpstr>R packages to deal with misspelling</vt:lpstr>
      <vt:lpstr>R packages to deal with misspelling</vt:lpstr>
      <vt:lpstr>R packages to deal with misspelling</vt:lpstr>
      <vt:lpstr>Too much coffee! Open ﻿C_spellCheck.R </vt:lpstr>
    </vt:vector>
  </TitlesOfParts>
  <Company>Liberty Mutual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Kwartler, Edward</dc:creator>
  <cp:lastModifiedBy>Kwartler, Edward</cp:lastModifiedBy>
  <cp:revision>303</cp:revision>
  <dcterms:created xsi:type="dcterms:W3CDTF">2018-05-23T17:24:59Z</dcterms:created>
  <dcterms:modified xsi:type="dcterms:W3CDTF">2021-01-10T22:14:41Z</dcterms:modified>
</cp:coreProperties>
</file>