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593" r:id="rId2"/>
    <p:sldId id="735" r:id="rId3"/>
    <p:sldId id="808" r:id="rId4"/>
    <p:sldId id="809" r:id="rId5"/>
    <p:sldId id="813" r:id="rId6"/>
    <p:sldId id="810" r:id="rId7"/>
    <p:sldId id="833" r:id="rId8"/>
    <p:sldId id="832" r:id="rId9"/>
    <p:sldId id="812" r:id="rId10"/>
    <p:sldId id="815" r:id="rId11"/>
    <p:sldId id="834" r:id="rId12"/>
    <p:sldId id="814" r:id="rId13"/>
    <p:sldId id="816" r:id="rId14"/>
    <p:sldId id="835" r:id="rId15"/>
    <p:sldId id="83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93" autoAdjust="0"/>
    <p:restoredTop sz="91429" autoAdjust="0"/>
  </p:normalViewPr>
  <p:slideViewPr>
    <p:cSldViewPr snapToGrid="0">
      <p:cViewPr varScale="1">
        <p:scale>
          <a:sx n="45" d="100"/>
          <a:sy n="45" d="100"/>
        </p:scale>
        <p:origin x="199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latin typeface="Arial Unicode MS" panose="020B0604020202020204" pitchFamily="34" charset="-128"/>
              </a:rPr>
              <a:t>Top</a:t>
            </a:r>
            <a:r>
              <a:rPr lang="en-US" baseline="0" dirty="0">
                <a:latin typeface="Arial Unicode MS" panose="020B0604020202020204" pitchFamily="34" charset="-128"/>
              </a:rPr>
              <a:t> 100 Word Usage from 3M </a:t>
            </a:r>
            <a:r>
              <a:rPr lang="en-US" baseline="0" dirty="0" err="1">
                <a:latin typeface="Arial Unicode MS" panose="020B0604020202020204" pitchFamily="34" charset="-128"/>
              </a:rPr>
              <a:t>SuperBowl</a:t>
            </a:r>
            <a:r>
              <a:rPr lang="en-US" baseline="0" dirty="0">
                <a:latin typeface="Arial Unicode MS" panose="020B0604020202020204" pitchFamily="34" charset="-128"/>
              </a:rPr>
              <a:t> Tweets</a:t>
            </a:r>
            <a:endParaRPr lang="en-US" dirty="0">
              <a:latin typeface="Arial Unicode MS" panose="020B0604020202020204" pitchFamily="34" charset="-128"/>
            </a:endParaRPr>
          </a:p>
        </c:rich>
      </c:tx>
      <c:overlay val="1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'Twitter_Lexicon(t1grams)'!$C$1</c:f>
              <c:strCache>
                <c:ptCount val="1"/>
                <c:pt idx="0">
                  <c:v>freqc</c:v>
                </c:pt>
              </c:strCache>
            </c:strRef>
          </c:tx>
          <c:spPr>
            <a:ln w="28575" cap="rnd">
              <a:solidFill>
                <a:srgbClr val="000000"/>
              </a:solidFill>
              <a:round/>
            </a:ln>
            <a:effectLst/>
          </c:spPr>
          <c:marker>
            <c:symbol val="none"/>
          </c:marker>
          <c:val>
            <c:numRef>
              <c:f>'Twitter_Lexicon(t1grams)'!$C$2:$C$101</c:f>
              <c:numCache>
                <c:formatCode>#,##0</c:formatCode>
                <c:ptCount val="100"/>
                <c:pt idx="0">
                  <c:v>833389</c:v>
                </c:pt>
                <c:pt idx="1">
                  <c:v>775401</c:v>
                </c:pt>
                <c:pt idx="2">
                  <c:v>647319</c:v>
                </c:pt>
                <c:pt idx="3">
                  <c:v>598258</c:v>
                </c:pt>
                <c:pt idx="4">
                  <c:v>553918</c:v>
                </c:pt>
                <c:pt idx="5">
                  <c:v>513428</c:v>
                </c:pt>
                <c:pt idx="6">
                  <c:v>355281</c:v>
                </c:pt>
                <c:pt idx="7">
                  <c:v>326127</c:v>
                </c:pt>
                <c:pt idx="8">
                  <c:v>291574</c:v>
                </c:pt>
                <c:pt idx="9">
                  <c:v>288630</c:v>
                </c:pt>
                <c:pt idx="10">
                  <c:v>283898</c:v>
                </c:pt>
                <c:pt idx="11">
                  <c:v>260236</c:v>
                </c:pt>
                <c:pt idx="12">
                  <c:v>256208</c:v>
                </c:pt>
                <c:pt idx="13">
                  <c:v>224443</c:v>
                </c:pt>
                <c:pt idx="14">
                  <c:v>208352</c:v>
                </c:pt>
                <c:pt idx="15">
                  <c:v>184942</c:v>
                </c:pt>
                <c:pt idx="16">
                  <c:v>172278</c:v>
                </c:pt>
                <c:pt idx="17">
                  <c:v>164978</c:v>
                </c:pt>
                <c:pt idx="18">
                  <c:v>161463</c:v>
                </c:pt>
                <c:pt idx="19">
                  <c:v>155037</c:v>
                </c:pt>
                <c:pt idx="20">
                  <c:v>150378</c:v>
                </c:pt>
                <c:pt idx="21">
                  <c:v>147041</c:v>
                </c:pt>
                <c:pt idx="22">
                  <c:v>139756</c:v>
                </c:pt>
                <c:pt idx="23">
                  <c:v>134321</c:v>
                </c:pt>
                <c:pt idx="24">
                  <c:v>131796</c:v>
                </c:pt>
                <c:pt idx="25">
                  <c:v>128607</c:v>
                </c:pt>
                <c:pt idx="26">
                  <c:v>119199</c:v>
                </c:pt>
                <c:pt idx="27">
                  <c:v>117897</c:v>
                </c:pt>
                <c:pt idx="28">
                  <c:v>116478</c:v>
                </c:pt>
                <c:pt idx="29">
                  <c:v>113745</c:v>
                </c:pt>
                <c:pt idx="30">
                  <c:v>112588</c:v>
                </c:pt>
                <c:pt idx="31">
                  <c:v>108893</c:v>
                </c:pt>
                <c:pt idx="32">
                  <c:v>105797</c:v>
                </c:pt>
                <c:pt idx="33">
                  <c:v>102665</c:v>
                </c:pt>
                <c:pt idx="34">
                  <c:v>99674</c:v>
                </c:pt>
                <c:pt idx="35">
                  <c:v>98616</c:v>
                </c:pt>
                <c:pt idx="36">
                  <c:v>95867</c:v>
                </c:pt>
                <c:pt idx="37">
                  <c:v>94985</c:v>
                </c:pt>
                <c:pt idx="38">
                  <c:v>94474</c:v>
                </c:pt>
                <c:pt idx="39">
                  <c:v>91682</c:v>
                </c:pt>
                <c:pt idx="40">
                  <c:v>91550</c:v>
                </c:pt>
                <c:pt idx="41">
                  <c:v>90482</c:v>
                </c:pt>
                <c:pt idx="42">
                  <c:v>90468</c:v>
                </c:pt>
                <c:pt idx="43">
                  <c:v>88664</c:v>
                </c:pt>
                <c:pt idx="44">
                  <c:v>85160</c:v>
                </c:pt>
                <c:pt idx="45">
                  <c:v>84773</c:v>
                </c:pt>
                <c:pt idx="46">
                  <c:v>82708</c:v>
                </c:pt>
                <c:pt idx="47">
                  <c:v>78822</c:v>
                </c:pt>
                <c:pt idx="48">
                  <c:v>76780</c:v>
                </c:pt>
                <c:pt idx="49">
                  <c:v>73745</c:v>
                </c:pt>
                <c:pt idx="50">
                  <c:v>72811</c:v>
                </c:pt>
                <c:pt idx="51">
                  <c:v>71781</c:v>
                </c:pt>
                <c:pt idx="52">
                  <c:v>71645</c:v>
                </c:pt>
                <c:pt idx="53">
                  <c:v>68589</c:v>
                </c:pt>
                <c:pt idx="54">
                  <c:v>68321</c:v>
                </c:pt>
                <c:pt idx="55">
                  <c:v>68006</c:v>
                </c:pt>
                <c:pt idx="56">
                  <c:v>67856</c:v>
                </c:pt>
                <c:pt idx="57">
                  <c:v>66804</c:v>
                </c:pt>
                <c:pt idx="58">
                  <c:v>65994</c:v>
                </c:pt>
                <c:pt idx="59">
                  <c:v>65544</c:v>
                </c:pt>
                <c:pt idx="60">
                  <c:v>64844</c:v>
                </c:pt>
                <c:pt idx="61">
                  <c:v>63857</c:v>
                </c:pt>
                <c:pt idx="62">
                  <c:v>63381</c:v>
                </c:pt>
                <c:pt idx="63">
                  <c:v>61691</c:v>
                </c:pt>
                <c:pt idx="64">
                  <c:v>61363</c:v>
                </c:pt>
                <c:pt idx="65">
                  <c:v>59755</c:v>
                </c:pt>
                <c:pt idx="66">
                  <c:v>55158</c:v>
                </c:pt>
                <c:pt idx="67">
                  <c:v>55088</c:v>
                </c:pt>
                <c:pt idx="68">
                  <c:v>54248</c:v>
                </c:pt>
                <c:pt idx="69">
                  <c:v>54038</c:v>
                </c:pt>
                <c:pt idx="70">
                  <c:v>53118</c:v>
                </c:pt>
                <c:pt idx="71">
                  <c:v>52822</c:v>
                </c:pt>
                <c:pt idx="72">
                  <c:v>52410</c:v>
                </c:pt>
                <c:pt idx="73">
                  <c:v>51739</c:v>
                </c:pt>
                <c:pt idx="74">
                  <c:v>51540</c:v>
                </c:pt>
                <c:pt idx="75">
                  <c:v>50862</c:v>
                </c:pt>
                <c:pt idx="76">
                  <c:v>48052</c:v>
                </c:pt>
                <c:pt idx="77">
                  <c:v>47785</c:v>
                </c:pt>
                <c:pt idx="78">
                  <c:v>47141</c:v>
                </c:pt>
                <c:pt idx="79">
                  <c:v>45214</c:v>
                </c:pt>
                <c:pt idx="80">
                  <c:v>44693</c:v>
                </c:pt>
                <c:pt idx="81">
                  <c:v>44627</c:v>
                </c:pt>
                <c:pt idx="82">
                  <c:v>43951</c:v>
                </c:pt>
                <c:pt idx="83">
                  <c:v>43362</c:v>
                </c:pt>
                <c:pt idx="84">
                  <c:v>43330</c:v>
                </c:pt>
                <c:pt idx="85">
                  <c:v>43073</c:v>
                </c:pt>
                <c:pt idx="86">
                  <c:v>42864</c:v>
                </c:pt>
                <c:pt idx="87">
                  <c:v>42461</c:v>
                </c:pt>
                <c:pt idx="88">
                  <c:v>42258</c:v>
                </c:pt>
                <c:pt idx="89">
                  <c:v>42047</c:v>
                </c:pt>
                <c:pt idx="90">
                  <c:v>41847</c:v>
                </c:pt>
                <c:pt idx="91">
                  <c:v>41290</c:v>
                </c:pt>
                <c:pt idx="92">
                  <c:v>41147</c:v>
                </c:pt>
                <c:pt idx="93">
                  <c:v>40922</c:v>
                </c:pt>
                <c:pt idx="94">
                  <c:v>39956</c:v>
                </c:pt>
                <c:pt idx="95">
                  <c:v>39400</c:v>
                </c:pt>
                <c:pt idx="96">
                  <c:v>39326</c:v>
                </c:pt>
                <c:pt idx="97">
                  <c:v>39321</c:v>
                </c:pt>
                <c:pt idx="98">
                  <c:v>39121</c:v>
                </c:pt>
                <c:pt idx="99">
                  <c:v>38227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1A-46A3-8A51-71285D80EB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5751968"/>
        <c:axId val="375753144"/>
      </c:lineChart>
      <c:catAx>
        <c:axId val="375751968"/>
        <c:scaling>
          <c:orientation val="minMax"/>
        </c:scaling>
        <c:delete val="1"/>
        <c:axPos val="b"/>
        <c:majorTickMark val="none"/>
        <c:minorTickMark val="none"/>
        <c:tickLblPos val="nextTo"/>
        <c:crossAx val="375753144"/>
        <c:crosses val="autoZero"/>
        <c:auto val="1"/>
        <c:lblAlgn val="ctr"/>
        <c:lblOffset val="100"/>
        <c:noMultiLvlLbl val="0"/>
      </c:catAx>
      <c:valAx>
        <c:axId val="375753144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751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latin typeface="Arial Unicode MS" panose="020B0604020202020204" pitchFamily="34" charset="-128"/>
              </a:rPr>
              <a:t>3M</a:t>
            </a:r>
            <a:r>
              <a:rPr lang="en-US" baseline="0" dirty="0">
                <a:latin typeface="Arial Unicode MS" panose="020B0604020202020204" pitchFamily="34" charset="-128"/>
              </a:rPr>
              <a:t> SB Tweets</a:t>
            </a:r>
            <a:endParaRPr lang="en-US" dirty="0">
              <a:latin typeface="Arial Unicode MS" panose="020B0604020202020204" pitchFamily="34" charset="-128"/>
            </a:endParaRPr>
          </a:p>
        </c:rich>
      </c:tx>
      <c:layout>
        <c:manualLayout>
          <c:xMode val="edge"/>
          <c:yMode val="edge"/>
          <c:x val="0.34934595549908326"/>
          <c:y val="3.0582488033899204E-2"/>
        </c:manualLayout>
      </c:layout>
      <c:overlay val="1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'Twitter_Lexicon(t1grams)'!$C$1</c:f>
              <c:strCache>
                <c:ptCount val="1"/>
                <c:pt idx="0">
                  <c:v>freqc</c:v>
                </c:pt>
              </c:strCache>
            </c:strRef>
          </c:tx>
          <c:spPr>
            <a:ln w="28575" cap="rnd">
              <a:solidFill>
                <a:srgbClr val="000000"/>
              </a:solidFill>
              <a:round/>
            </a:ln>
            <a:effectLst/>
          </c:spPr>
          <c:marker>
            <c:symbol val="none"/>
          </c:marker>
          <c:val>
            <c:numRef>
              <c:f>'Twitter_Lexicon(t1grams)'!$C$2:$C$101</c:f>
              <c:numCache>
                <c:formatCode>#,##0</c:formatCode>
                <c:ptCount val="100"/>
                <c:pt idx="0">
                  <c:v>833389</c:v>
                </c:pt>
                <c:pt idx="1">
                  <c:v>775401</c:v>
                </c:pt>
                <c:pt idx="2">
                  <c:v>647319</c:v>
                </c:pt>
                <c:pt idx="3">
                  <c:v>598258</c:v>
                </c:pt>
                <c:pt idx="4">
                  <c:v>553918</c:v>
                </c:pt>
                <c:pt idx="5">
                  <c:v>513428</c:v>
                </c:pt>
                <c:pt idx="6">
                  <c:v>355281</c:v>
                </c:pt>
                <c:pt idx="7">
                  <c:v>326127</c:v>
                </c:pt>
                <c:pt idx="8">
                  <c:v>291574</c:v>
                </c:pt>
                <c:pt idx="9">
                  <c:v>288630</c:v>
                </c:pt>
                <c:pt idx="10">
                  <c:v>283898</c:v>
                </c:pt>
                <c:pt idx="11">
                  <c:v>260236</c:v>
                </c:pt>
                <c:pt idx="12">
                  <c:v>256208</c:v>
                </c:pt>
                <c:pt idx="13">
                  <c:v>224443</c:v>
                </c:pt>
                <c:pt idx="14">
                  <c:v>208352</c:v>
                </c:pt>
                <c:pt idx="15">
                  <c:v>184942</c:v>
                </c:pt>
                <c:pt idx="16">
                  <c:v>172278</c:v>
                </c:pt>
                <c:pt idx="17">
                  <c:v>164978</c:v>
                </c:pt>
                <c:pt idx="18">
                  <c:v>161463</c:v>
                </c:pt>
                <c:pt idx="19">
                  <c:v>155037</c:v>
                </c:pt>
                <c:pt idx="20">
                  <c:v>150378</c:v>
                </c:pt>
                <c:pt idx="21">
                  <c:v>147041</c:v>
                </c:pt>
                <c:pt idx="22">
                  <c:v>139756</c:v>
                </c:pt>
                <c:pt idx="23">
                  <c:v>134321</c:v>
                </c:pt>
                <c:pt idx="24">
                  <c:v>131796</c:v>
                </c:pt>
                <c:pt idx="25">
                  <c:v>128607</c:v>
                </c:pt>
                <c:pt idx="26">
                  <c:v>119199</c:v>
                </c:pt>
                <c:pt idx="27">
                  <c:v>117897</c:v>
                </c:pt>
                <c:pt idx="28">
                  <c:v>116478</c:v>
                </c:pt>
                <c:pt idx="29">
                  <c:v>113745</c:v>
                </c:pt>
                <c:pt idx="30">
                  <c:v>112588</c:v>
                </c:pt>
                <c:pt idx="31">
                  <c:v>108893</c:v>
                </c:pt>
                <c:pt idx="32">
                  <c:v>105797</c:v>
                </c:pt>
                <c:pt idx="33">
                  <c:v>102665</c:v>
                </c:pt>
                <c:pt idx="34">
                  <c:v>99674</c:v>
                </c:pt>
                <c:pt idx="35">
                  <c:v>98616</c:v>
                </c:pt>
                <c:pt idx="36">
                  <c:v>95867</c:v>
                </c:pt>
                <c:pt idx="37">
                  <c:v>94985</c:v>
                </c:pt>
                <c:pt idx="38">
                  <c:v>94474</c:v>
                </c:pt>
                <c:pt idx="39">
                  <c:v>91682</c:v>
                </c:pt>
                <c:pt idx="40">
                  <c:v>91550</c:v>
                </c:pt>
                <c:pt idx="41">
                  <c:v>90482</c:v>
                </c:pt>
                <c:pt idx="42">
                  <c:v>90468</c:v>
                </c:pt>
                <c:pt idx="43">
                  <c:v>88664</c:v>
                </c:pt>
                <c:pt idx="44">
                  <c:v>85160</c:v>
                </c:pt>
                <c:pt idx="45">
                  <c:v>84773</c:v>
                </c:pt>
                <c:pt idx="46">
                  <c:v>82708</c:v>
                </c:pt>
                <c:pt idx="47">
                  <c:v>78822</c:v>
                </c:pt>
                <c:pt idx="48">
                  <c:v>76780</c:v>
                </c:pt>
                <c:pt idx="49">
                  <c:v>73745</c:v>
                </c:pt>
                <c:pt idx="50">
                  <c:v>72811</c:v>
                </c:pt>
                <c:pt idx="51">
                  <c:v>71781</c:v>
                </c:pt>
                <c:pt idx="52">
                  <c:v>71645</c:v>
                </c:pt>
                <c:pt idx="53">
                  <c:v>68589</c:v>
                </c:pt>
                <c:pt idx="54">
                  <c:v>68321</c:v>
                </c:pt>
                <c:pt idx="55">
                  <c:v>68006</c:v>
                </c:pt>
                <c:pt idx="56">
                  <c:v>67856</c:v>
                </c:pt>
                <c:pt idx="57">
                  <c:v>66804</c:v>
                </c:pt>
                <c:pt idx="58">
                  <c:v>65994</c:v>
                </c:pt>
                <c:pt idx="59">
                  <c:v>65544</c:v>
                </c:pt>
                <c:pt idx="60">
                  <c:v>64844</c:v>
                </c:pt>
                <c:pt idx="61">
                  <c:v>63857</c:v>
                </c:pt>
                <c:pt idx="62">
                  <c:v>63381</c:v>
                </c:pt>
                <c:pt idx="63">
                  <c:v>61691</c:v>
                </c:pt>
                <c:pt idx="64">
                  <c:v>61363</c:v>
                </c:pt>
                <c:pt idx="65">
                  <c:v>59755</c:v>
                </c:pt>
                <c:pt idx="66">
                  <c:v>55158</c:v>
                </c:pt>
                <c:pt idx="67">
                  <c:v>55088</c:v>
                </c:pt>
                <c:pt idx="68">
                  <c:v>54248</c:v>
                </c:pt>
                <c:pt idx="69">
                  <c:v>54038</c:v>
                </c:pt>
                <c:pt idx="70">
                  <c:v>53118</c:v>
                </c:pt>
                <c:pt idx="71">
                  <c:v>52822</c:v>
                </c:pt>
                <c:pt idx="72">
                  <c:v>52410</c:v>
                </c:pt>
                <c:pt idx="73">
                  <c:v>51739</c:v>
                </c:pt>
                <c:pt idx="74">
                  <c:v>51540</c:v>
                </c:pt>
                <c:pt idx="75">
                  <c:v>50862</c:v>
                </c:pt>
                <c:pt idx="76">
                  <c:v>48052</c:v>
                </c:pt>
                <c:pt idx="77">
                  <c:v>47785</c:v>
                </c:pt>
                <c:pt idx="78">
                  <c:v>47141</c:v>
                </c:pt>
                <c:pt idx="79">
                  <c:v>45214</c:v>
                </c:pt>
                <c:pt idx="80">
                  <c:v>44693</c:v>
                </c:pt>
                <c:pt idx="81">
                  <c:v>44627</c:v>
                </c:pt>
                <c:pt idx="82">
                  <c:v>43951</c:v>
                </c:pt>
                <c:pt idx="83">
                  <c:v>43362</c:v>
                </c:pt>
                <c:pt idx="84">
                  <c:v>43330</c:v>
                </c:pt>
                <c:pt idx="85">
                  <c:v>43073</c:v>
                </c:pt>
                <c:pt idx="86">
                  <c:v>42864</c:v>
                </c:pt>
                <c:pt idx="87">
                  <c:v>42461</c:v>
                </c:pt>
                <c:pt idx="88">
                  <c:v>42258</c:v>
                </c:pt>
                <c:pt idx="89">
                  <c:v>42047</c:v>
                </c:pt>
                <c:pt idx="90">
                  <c:v>41847</c:v>
                </c:pt>
                <c:pt idx="91">
                  <c:v>41290</c:v>
                </c:pt>
                <c:pt idx="92">
                  <c:v>41147</c:v>
                </c:pt>
                <c:pt idx="93">
                  <c:v>40922</c:v>
                </c:pt>
                <c:pt idx="94">
                  <c:v>39956</c:v>
                </c:pt>
                <c:pt idx="95">
                  <c:v>39400</c:v>
                </c:pt>
                <c:pt idx="96">
                  <c:v>39326</c:v>
                </c:pt>
                <c:pt idx="97">
                  <c:v>39321</c:v>
                </c:pt>
                <c:pt idx="98">
                  <c:v>39121</c:v>
                </c:pt>
                <c:pt idx="99">
                  <c:v>38227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D0E-469A-A3F0-922BA8813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7607008"/>
        <c:axId val="377602696"/>
      </c:lineChart>
      <c:catAx>
        <c:axId val="377607008"/>
        <c:scaling>
          <c:orientation val="minMax"/>
        </c:scaling>
        <c:delete val="1"/>
        <c:axPos val="b"/>
        <c:majorTickMark val="none"/>
        <c:minorTickMark val="none"/>
        <c:tickLblPos val="nextTo"/>
        <c:crossAx val="377602696"/>
        <c:crosses val="autoZero"/>
        <c:auto val="1"/>
        <c:lblAlgn val="ctr"/>
        <c:lblOffset val="100"/>
        <c:noMultiLvlLbl val="0"/>
      </c:catAx>
      <c:valAx>
        <c:axId val="3776026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7607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2/25/21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2/25/21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2/25/21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2/25/21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2/25/21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2/25/21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2/25/21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2/25/21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Text </a:t>
            </a:r>
            <a:r>
              <a:rPr lang="en-US" dirty="0"/>
              <a:t>Mining &amp; NLP</a:t>
            </a:r>
            <a:br>
              <a:rPr lang="en-US" dirty="0"/>
            </a:br>
            <a:r>
              <a:rPr lang="en-US" dirty="0"/>
              <a:t>Sentiment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Ted Kwartler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pPr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1E1E62-86D5-564A-87AA-233D2A94632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23E53E6-5D99-C34E-8350-A2374AD50FC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30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2/25/21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Sentiment Polarity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3378" y="1640304"/>
            <a:ext cx="8296181" cy="4389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4431" y="1307220"/>
            <a:ext cx="8295127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b="1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Zipf’s Law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7219558"/>
              </p:ext>
            </p:extLst>
          </p:nvPr>
        </p:nvGraphicFramePr>
        <p:xfrm>
          <a:off x="2605508" y="2918679"/>
          <a:ext cx="3931919" cy="2491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458783" y="1768792"/>
            <a:ext cx="8225370" cy="822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600" b="1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Many words in natural language but there is steep decline in everyday usage.  Follows a predictable pattern. 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11C58D-8320-694F-9D2F-F704AAAC831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C46A7B-29FB-DD42-95C7-E7F38E65E58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107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2/25/21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Sentiment Polarity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4476" y="1640304"/>
            <a:ext cx="8475045" cy="4389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" indent="-120650" defTabSz="457200">
              <a:buFont typeface="Arial" panose="020B0604020202020204" pitchFamily="34" charset="0"/>
              <a:buChar char="•"/>
            </a:pPr>
            <a:endParaRPr lang="en-US" sz="2000" b="1" kern="1200" dirty="0">
              <a:solidFill>
                <a:prstClr val="white"/>
              </a:solidFill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4477" y="1307220"/>
            <a:ext cx="8475044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b="1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Lexicon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0636" y="3043542"/>
            <a:ext cx="38747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650" indent="-120650" defTabSz="457200"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library(</a:t>
            </a:r>
            <a:r>
              <a:rPr lang="en-US" sz="1800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qdap</a:t>
            </a:r>
            <a:r>
              <a:rPr lang="en-US" sz="18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 </a:t>
            </a:r>
          </a:p>
          <a:p>
            <a:pPr marL="577850" lvl="1" indent="-120650" defTabSz="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polarity()</a:t>
            </a:r>
          </a:p>
          <a:p>
            <a:pPr marL="120650" indent="-120650" defTabSz="457200">
              <a:buFont typeface="Arial" panose="020B0604020202020204" pitchFamily="34" charset="0"/>
              <a:buChar char="•"/>
            </a:pPr>
            <a:endParaRPr lang="en-US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20650" indent="-120650" defTabSz="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library(</a:t>
            </a:r>
            <a:r>
              <a:rPr lang="en-US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tidytext</a:t>
            </a:r>
            <a:r>
              <a:rPr lang="en-US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 &amp; library(</a:t>
            </a:r>
            <a:r>
              <a:rPr lang="en-US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dplyr</a:t>
            </a:r>
            <a:r>
              <a:rPr lang="en-US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</a:p>
          <a:p>
            <a:pPr marL="577850" lvl="1" indent="-120650" defTabSz="4572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inner_join</a:t>
            </a:r>
            <a:r>
              <a:rPr lang="en-US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</a:t>
            </a:r>
            <a:endParaRPr lang="en-US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4475" y="1830206"/>
            <a:ext cx="8475045" cy="50692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b="1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Because of </a:t>
            </a:r>
            <a:r>
              <a:rPr lang="en-US" sz="1200" b="1" kern="1200" dirty="0" err="1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Zipf’s</a:t>
            </a:r>
            <a:r>
              <a:rPr lang="en-US" sz="1200" b="1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 Law you can have </a:t>
            </a:r>
            <a:r>
              <a:rPr lang="en-US" sz="1200" b="1" kern="1200" dirty="0" err="1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pos</a:t>
            </a:r>
            <a:r>
              <a:rPr lang="en-US" sz="1200" b="1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/</a:t>
            </a:r>
            <a:r>
              <a:rPr lang="en-US" sz="1200" b="1" kern="1200" dirty="0" err="1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neg</a:t>
            </a:r>
            <a:r>
              <a:rPr lang="en-US" sz="1200" b="1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 lexicons that do not encompass all possible terms.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74CF0A8-C7EC-624B-A148-D5FFA2ABEE0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2F4250-2533-2B4D-B0BB-6CE0A87CC28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698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2/25/21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between Polarity &amp; Emotion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26" name="Picture 2" descr="Image result for trap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72" y="2287368"/>
            <a:ext cx="3581290" cy="265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035973" y="2682920"/>
            <a:ext cx="43828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Surprise is an emotion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Some emotions can be positive &amp; negative</a:t>
            </a:r>
          </a:p>
          <a:p>
            <a:pPr lvl="1"/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243388" y="2268917"/>
            <a:ext cx="41148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b="1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Polarity isn’t an emotion</a:t>
            </a:r>
            <a:endParaRPr lang="en-US" sz="2400" b="1" kern="1200" dirty="0">
              <a:solidFill>
                <a:prstClr val="white"/>
              </a:solidFill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2543" y="5863407"/>
            <a:ext cx="8361679" cy="33855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kern="1200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Surprise!  You won the lottery!!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A16838-6667-D947-A7BD-E0F5E9F609C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69E23AE-BBA5-FA45-9A89-C560D11F3D5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578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2/25/21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between Polarity &amp; Emotion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26" name="Picture 2" descr="Image result for trap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72" y="2287368"/>
            <a:ext cx="3581290" cy="265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4243388" y="2268917"/>
            <a:ext cx="41148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b="1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Polarity isn’t an emotion</a:t>
            </a:r>
            <a:endParaRPr lang="en-US" sz="2400" b="1" kern="1200" dirty="0">
              <a:solidFill>
                <a:prstClr val="white"/>
              </a:solidFill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2543" y="5863407"/>
            <a:ext cx="8361679" cy="33855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kern="1200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Surprise!  You were hit by a bus!!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35973" y="2739027"/>
            <a:ext cx="43828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Surprise is an emotion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Some emotions can be positive &amp; negative</a:t>
            </a:r>
          </a:p>
          <a:p>
            <a:pPr lvl="1"/>
            <a:endParaRPr lang="en-US" sz="2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84AB3F-0B5E-ED46-9BC5-62A3F05ADF7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B862B9D-A925-354E-A806-FECC88B1D83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875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bit more complex polarity</a:t>
            </a:r>
          </a:p>
        </p:txBody>
      </p:sp>
      <p:sp>
        <p:nvSpPr>
          <p:cNvPr id="8" name="Rectangle 7"/>
          <p:cNvSpPr/>
          <p:nvPr/>
        </p:nvSpPr>
        <p:spPr>
          <a:xfrm>
            <a:off x="334476" y="1159660"/>
            <a:ext cx="8484403" cy="49597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" indent="-120650" defTabSz="457200">
              <a:buFont typeface="Arial" panose="020B0604020202020204" pitchFamily="34" charset="0"/>
              <a:buChar char="•"/>
            </a:pPr>
            <a:endParaRPr lang="en-US" sz="2000" b="1" kern="1200" dirty="0">
              <a:solidFill>
                <a:prstClr val="white"/>
              </a:solidFill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4477" y="1157657"/>
            <a:ext cx="8484402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b="1" u="sng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Scoring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0088" y="1674845"/>
            <a:ext cx="62337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>
              <a:buAutoNum type="arabicPeriod"/>
            </a:pPr>
            <a:r>
              <a:rPr lang="en-US" sz="1500" b="1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Identify a polarized word from a lexicon</a:t>
            </a:r>
          </a:p>
          <a:p>
            <a:pPr marL="342900" indent="-342900" defTabSz="457200">
              <a:buAutoNum type="arabicPeriod"/>
            </a:pPr>
            <a:r>
              <a:rPr lang="en-US" sz="1500" b="1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Identify “context cluster”</a:t>
            </a:r>
          </a:p>
          <a:p>
            <a:pPr marL="800100" lvl="1" indent="-342900" defTabSz="457200">
              <a:buAutoNum type="arabicPeriod"/>
            </a:pPr>
            <a:r>
              <a:rPr lang="en-US" sz="15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 Neutral Words </a:t>
            </a:r>
          </a:p>
          <a:p>
            <a:pPr marL="800100" lvl="1" indent="-342900" defTabSz="457200">
              <a:buAutoNum type="arabicPeriod"/>
            </a:pPr>
            <a:r>
              <a:rPr lang="en-US" sz="15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 Amplifiers “very”</a:t>
            </a:r>
          </a:p>
          <a:p>
            <a:pPr marL="800100" lvl="1" indent="-342900" defTabSz="457200">
              <a:buAutoNum type="arabicPeriod"/>
            </a:pPr>
            <a:r>
              <a:rPr lang="en-US" sz="15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 d</a:t>
            </a:r>
            <a:r>
              <a:rPr lang="en-US" sz="15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e-amplifiers i.e. “hardly”</a:t>
            </a:r>
          </a:p>
          <a:p>
            <a:pPr marL="800100" lvl="1" indent="-342900" defTabSz="457200">
              <a:buAutoNum type="arabicPeriod"/>
            </a:pPr>
            <a:r>
              <a:rPr lang="en-US" sz="15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 Negators i.e. “not”</a:t>
            </a:r>
            <a:endParaRPr lang="en-US" sz="1500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 defTabSz="457200">
              <a:buAutoNum type="arabicPeriod"/>
            </a:pPr>
            <a:r>
              <a:rPr lang="en-US" sz="1500" b="1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Assign Values </a:t>
            </a:r>
          </a:p>
          <a:p>
            <a:pPr marL="800100" lvl="1" indent="-342900" defTabSz="457200">
              <a:buAutoNum type="arabicPeriod"/>
            </a:pPr>
            <a:r>
              <a:rPr lang="en-US" sz="15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Neutral Words = 0</a:t>
            </a:r>
          </a:p>
          <a:p>
            <a:pPr marL="800100" lvl="1" indent="-342900" defTabSz="457200">
              <a:buAutoNum type="arabicPeriod"/>
            </a:pPr>
            <a:r>
              <a:rPr lang="en-US" sz="15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Amplifiers = 0.8</a:t>
            </a:r>
          </a:p>
          <a:p>
            <a:pPr marL="800100" lvl="1" indent="-342900" defTabSz="457200">
              <a:buAutoNum type="arabicPeriod"/>
            </a:pPr>
            <a:r>
              <a:rPr lang="en-US" sz="15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De-amplifiers = -0.8</a:t>
            </a:r>
          </a:p>
          <a:p>
            <a:pPr marL="800100" lvl="1" indent="-342900" defTabSz="457200">
              <a:buAutoNum type="arabicPeriod"/>
            </a:pPr>
            <a:r>
              <a:rPr lang="en-US" sz="15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 Negators = -1 * </a:t>
            </a:r>
          </a:p>
          <a:p>
            <a:pPr marL="342900" indent="-342900" defTabSz="457200">
              <a:buAutoNum type="arabicPeriod"/>
            </a:pPr>
            <a:r>
              <a:rPr lang="en-US" sz="1500" b="1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Sum Values</a:t>
            </a:r>
          </a:p>
          <a:p>
            <a:pPr marL="342900" indent="-342900" defTabSz="457200">
              <a:buAutoNum type="arabicPeriod"/>
            </a:pPr>
            <a:r>
              <a:rPr lang="en-US" sz="1500" b="1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Divide Sum by sqrt of word count </a:t>
            </a:r>
            <a:r>
              <a:rPr lang="en-US" sz="15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– accounts for length of document “how dense the polarity is”</a:t>
            </a:r>
            <a:endParaRPr lang="en-US" sz="1500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966A28C3-CD6B-42ED-BBBD-47C0AC8CD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BC52BC-3A2D-2D4F-9863-A1066DAB60F6}"/>
              </a:ext>
            </a:extLst>
          </p:cNvPr>
          <p:cNvSpPr/>
          <p:nvPr/>
        </p:nvSpPr>
        <p:spPr>
          <a:xfrm>
            <a:off x="597519" y="5466427"/>
            <a:ext cx="8050092" cy="463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Let’s open ﻿</a:t>
            </a:r>
            <a:r>
              <a:rPr lang="en-US" dirty="0" err="1"/>
              <a:t>A_polarity_math.R</a:t>
            </a:r>
            <a:r>
              <a:rPr lang="en-US" dirty="0"/>
              <a:t> to see it in action.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912FC4-D092-D941-8D15-6CFBCAEA270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9689052-05DB-1D4B-A1AF-66A6E443063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FF10B004-6E70-8E45-B30F-C619BDE34C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425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3615-39A1-6142-8D4E-1A13868E6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that you know polarity in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3B70A-6118-684B-8E9A-68C0478D4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9165"/>
            <a:ext cx="7886700" cy="4742821"/>
          </a:xfrm>
        </p:spPr>
        <p:txBody>
          <a:bodyPr/>
          <a:lstStyle/>
          <a:p>
            <a:r>
              <a:rPr lang="en-US" dirty="0"/>
              <a:t>Apply it to a single corpus</a:t>
            </a:r>
          </a:p>
          <a:p>
            <a:pPr lvl="1"/>
            <a:r>
              <a:rPr lang="en-US" dirty="0" err="1"/>
              <a:t>B_polarity_entire_corpus.R</a:t>
            </a:r>
            <a:endParaRPr lang="en-US" dirty="0"/>
          </a:p>
          <a:p>
            <a:endParaRPr lang="en-US" dirty="0"/>
          </a:p>
          <a:p>
            <a:r>
              <a:rPr lang="en-US" dirty="0"/>
              <a:t>Apply it to multiple corpora</a:t>
            </a:r>
          </a:p>
          <a:p>
            <a:pPr lvl="1"/>
            <a:r>
              <a:rPr lang="en-US" dirty="0" err="1"/>
              <a:t>C_polarity_corpora.R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09431-6C61-8E4D-BFD2-155972393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1C9F9-1955-D14B-8EAD-8D283CF987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75EEE-E325-9247-9934-0A8F46D240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26" name="Picture 2" descr="may the force be with you as you reverse the polarity of the neutron flow -  Spock | Meme Generator">
            <a:extLst>
              <a:ext uri="{FF2B5EF4-FFF2-40B4-BE49-F238E27FC236}">
                <a16:creationId xmlns:a16="http://schemas.microsoft.com/office/drawing/2014/main" id="{917B24C6-9B3C-984D-B515-7E5841D77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411" y="1280886"/>
            <a:ext cx="3892006" cy="3892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524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CAEBDC-A022-42FC-8B92-BDD83F961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2/25/21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B78173-5947-4F35-9667-F563D71FF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76" y="365126"/>
            <a:ext cx="8939048" cy="591477"/>
          </a:xfrm>
        </p:spPr>
        <p:txBody>
          <a:bodyPr/>
          <a:lstStyle/>
          <a:p>
            <a:r>
              <a:rPr lang="en-US" dirty="0" err="1"/>
              <a:t>Zipf’s</a:t>
            </a:r>
            <a:r>
              <a:rPr lang="en-US" dirty="0"/>
              <a:t> Law: Our words  are less diverse than we think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545F3542-284F-40CB-AA56-2D2C37D0AC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F5FA2-CF1A-47D7-B82C-0D8B23383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33D30C-20D1-44FC-B08B-ACA17FBC705D}"/>
              </a:ext>
            </a:extLst>
          </p:cNvPr>
          <p:cNvSpPr/>
          <p:nvPr/>
        </p:nvSpPr>
        <p:spPr>
          <a:xfrm>
            <a:off x="240631" y="5593976"/>
            <a:ext cx="8615981" cy="5109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Many words in natural language but also a steep decline in actual usage. 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Follows a predictable pattern.</a:t>
            </a:r>
          </a:p>
        </p:txBody>
      </p:sp>
      <p:pic>
        <p:nvPicPr>
          <p:cNvPr id="7" name="Picture 2" descr="Image result for zipf's law">
            <a:extLst>
              <a:ext uri="{FF2B5EF4-FFF2-40B4-BE49-F238E27FC236}">
                <a16:creationId xmlns:a16="http://schemas.microsoft.com/office/drawing/2014/main" id="{E79F8C42-DDEC-484B-9AF4-5697CCAD2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753" y="1401523"/>
            <a:ext cx="6314494" cy="379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EF19589-F4F2-C44D-8682-D4C73D133BE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39F794A-1735-C748-A1C4-E87AAEC8E98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100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2/25/21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see </a:t>
            </a:r>
            <a:r>
              <a:rPr lang="en-US" dirty="0" err="1"/>
              <a:t>Zipf’s</a:t>
            </a:r>
            <a:r>
              <a:rPr lang="en-US" dirty="0"/>
              <a:t> law in linguistics?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811B83C-CEDF-4FD4-9014-3F1FE1E7AC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0359922"/>
              </p:ext>
            </p:extLst>
          </p:nvPr>
        </p:nvGraphicFramePr>
        <p:xfrm>
          <a:off x="4454925" y="2065283"/>
          <a:ext cx="4247641" cy="26468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0333D30C-20D1-44FC-B08B-ACA17FBC705D}"/>
              </a:ext>
            </a:extLst>
          </p:cNvPr>
          <p:cNvSpPr/>
          <p:nvPr/>
        </p:nvSpPr>
        <p:spPr>
          <a:xfrm>
            <a:off x="240631" y="5499847"/>
            <a:ext cx="8461923" cy="60511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Therefore, even if we know 000s of words, we will use as few as possible to communicate.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1434" y="2081047"/>
            <a:ext cx="3531476" cy="37837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Principle of Least Effort Theory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462" y="2569779"/>
            <a:ext cx="35157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Humans will choose a path of least resistance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Humans seek to minimize effort for a task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E4A0F86-FD70-724B-A313-E5656060A23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77DB0C-79A2-584C-B4D7-6E6B58E2915D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270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2/25/21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Polarity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Plus 5"/>
          <p:cNvSpPr/>
          <p:nvPr/>
        </p:nvSpPr>
        <p:spPr>
          <a:xfrm>
            <a:off x="463817" y="1467702"/>
            <a:ext cx="3231931" cy="3231931"/>
          </a:xfrm>
          <a:prstGeom prst="mathPlu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4896201" y="1380991"/>
            <a:ext cx="3302159" cy="3405352"/>
          </a:xfrm>
          <a:prstGeom prst="mathMin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33D30C-20D1-44FC-B08B-ACA17FBC705D}"/>
              </a:ext>
            </a:extLst>
          </p:cNvPr>
          <p:cNvSpPr/>
          <p:nvPr/>
        </p:nvSpPr>
        <p:spPr>
          <a:xfrm>
            <a:off x="240631" y="5769227"/>
            <a:ext cx="8651575" cy="3120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To what extent is a document positive or negative.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E7825CB-ABF9-FF40-9246-CC7A56A5997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6FE899-F4F1-DA4A-91C4-E394440FE49D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421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2/25/21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see if we can do 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2" descr="Image result for nlp  meme">
            <a:extLst>
              <a:ext uri="{FF2B5EF4-FFF2-40B4-BE49-F238E27FC236}">
                <a16:creationId xmlns:a16="http://schemas.microsoft.com/office/drawing/2014/main" id="{35D90B61-6276-460C-9D9B-5206933B7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00025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7A1202-AC82-8C4C-AFB5-F90594FC492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131A43-F436-8F40-A5C9-3B4D50C1110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499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2/25/21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you rate the </a:t>
            </a:r>
            <a:r>
              <a:rPr lang="en-US" i="1" dirty="0"/>
              <a:t>polarity</a:t>
            </a:r>
            <a:r>
              <a:rPr lang="en-US" dirty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6124" y="1545021"/>
            <a:ext cx="88602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I loathe Aldi.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8004D7-843F-C340-810A-46AEF5084656}"/>
              </a:ext>
            </a:extLst>
          </p:cNvPr>
          <p:cNvSpPr txBox="1"/>
          <p:nvPr/>
        </p:nvSpPr>
        <p:spPr>
          <a:xfrm>
            <a:off x="132750" y="2545560"/>
            <a:ext cx="88602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    </a:t>
            </a:r>
            <a:r>
              <a:rPr lang="en-US" sz="4400" dirty="0">
                <a:solidFill>
                  <a:srgbClr val="FF0000"/>
                </a:solidFill>
              </a:rPr>
              <a:t>loathe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DA3C58-47A2-AB40-A2C1-5B039D7298E6}"/>
              </a:ext>
            </a:extLst>
          </p:cNvPr>
          <p:cNvSpPr/>
          <p:nvPr/>
        </p:nvSpPr>
        <p:spPr>
          <a:xfrm>
            <a:off x="2364599" y="2613419"/>
            <a:ext cx="867104" cy="677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-1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520D99C-0D36-714E-BC29-FF049B08ED81}"/>
              </a:ext>
            </a:extLst>
          </p:cNvPr>
          <p:cNvCxnSpPr/>
          <p:nvPr/>
        </p:nvCxnSpPr>
        <p:spPr>
          <a:xfrm>
            <a:off x="1537252" y="2186609"/>
            <a:ext cx="0" cy="503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1ABCCC-E7FA-604B-ABCF-3856B7CCA5E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CF1E04-BC74-2841-BEBB-25B8839D1CD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36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2/25/21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you rate the </a:t>
            </a:r>
            <a:r>
              <a:rPr lang="en-US" i="1" dirty="0"/>
              <a:t>polarity</a:t>
            </a:r>
            <a:r>
              <a:rPr lang="en-US" dirty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6124" y="1545021"/>
            <a:ext cx="88602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17500">
              <a:buFont typeface="Arial" panose="020B0604020202020204" pitchFamily="34" charset="0"/>
              <a:buChar char="•"/>
            </a:pPr>
            <a:r>
              <a:rPr lang="en-US" sz="4400" dirty="0"/>
              <a:t>I love Carrefour. They are the best.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C09842D-C357-1645-A876-2DCBEF2058F2}"/>
              </a:ext>
            </a:extLst>
          </p:cNvPr>
          <p:cNvCxnSpPr/>
          <p:nvPr/>
        </p:nvCxnSpPr>
        <p:spPr>
          <a:xfrm>
            <a:off x="1285464" y="2179982"/>
            <a:ext cx="0" cy="50358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3E5C51-003C-AC42-A8CF-64AA6E1855D9}"/>
              </a:ext>
            </a:extLst>
          </p:cNvPr>
          <p:cNvCxnSpPr/>
          <p:nvPr/>
        </p:nvCxnSpPr>
        <p:spPr>
          <a:xfrm>
            <a:off x="7752521" y="2179982"/>
            <a:ext cx="0" cy="50358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564240A-000E-0649-9E84-8CBF0DEC20C8}"/>
              </a:ext>
            </a:extLst>
          </p:cNvPr>
          <p:cNvSpPr/>
          <p:nvPr/>
        </p:nvSpPr>
        <p:spPr>
          <a:xfrm>
            <a:off x="732550" y="2532030"/>
            <a:ext cx="114005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92D050"/>
                </a:solidFill>
              </a:rPr>
              <a:t>love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0B8A7C-5DC4-CF49-B023-6BF28B6194E5}"/>
              </a:ext>
            </a:extLst>
          </p:cNvPr>
          <p:cNvSpPr/>
          <p:nvPr/>
        </p:nvSpPr>
        <p:spPr>
          <a:xfrm>
            <a:off x="7153228" y="2532030"/>
            <a:ext cx="116576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92D050"/>
                </a:solidFill>
              </a:rPr>
              <a:t>best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B9E460-C4D0-FB42-B76F-4C9131F65344}"/>
              </a:ext>
            </a:extLst>
          </p:cNvPr>
          <p:cNvSpPr/>
          <p:nvPr/>
        </p:nvSpPr>
        <p:spPr>
          <a:xfrm>
            <a:off x="4138448" y="3374506"/>
            <a:ext cx="867104" cy="6779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+2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221C3E90-62CD-334E-AC63-1594CFE62046}"/>
              </a:ext>
            </a:extLst>
          </p:cNvPr>
          <p:cNvCxnSpPr>
            <a:stCxn id="9" idx="2"/>
            <a:endCxn id="11" idx="1"/>
          </p:cNvCxnSpPr>
          <p:nvPr/>
        </p:nvCxnSpPr>
        <p:spPr>
          <a:xfrm rot="16200000" flipH="1">
            <a:off x="2514516" y="2089533"/>
            <a:ext cx="411994" cy="2835870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1D3E7CE7-1F67-784C-BEB4-FAD81E700A08}"/>
              </a:ext>
            </a:extLst>
          </p:cNvPr>
          <p:cNvCxnSpPr>
            <a:cxnSpLocks/>
            <a:stCxn id="10" idx="2"/>
          </p:cNvCxnSpPr>
          <p:nvPr/>
        </p:nvCxnSpPr>
        <p:spPr>
          <a:xfrm rot="5400000">
            <a:off x="6188027" y="2189028"/>
            <a:ext cx="435643" cy="2660528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4A9B007-343F-8841-95AF-C658F24B561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5A9FB7E-C288-ED40-92AE-FBFE35A150E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87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2/25/21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you rate the </a:t>
            </a:r>
            <a:r>
              <a:rPr lang="en-US" i="1" dirty="0"/>
              <a:t>polarity</a:t>
            </a:r>
            <a:r>
              <a:rPr lang="en-US" dirty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6124" y="1545021"/>
            <a:ext cx="8860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79375">
              <a:buFont typeface="Arial" panose="020B0604020202020204" pitchFamily="34" charset="0"/>
              <a:buChar char="•"/>
            </a:pPr>
            <a:r>
              <a:rPr lang="en-US" sz="3200" dirty="0"/>
              <a:t>I like shopping at </a:t>
            </a:r>
            <a:r>
              <a:rPr lang="en-US" sz="3200" dirty="0" err="1"/>
              <a:t>Migros</a:t>
            </a:r>
            <a:r>
              <a:rPr lang="en-US" sz="3200" dirty="0"/>
              <a:t> but hate the location.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E4DAA7-AAF4-6643-913E-F332930FFB71}"/>
              </a:ext>
            </a:extLst>
          </p:cNvPr>
          <p:cNvCxnSpPr/>
          <p:nvPr/>
        </p:nvCxnSpPr>
        <p:spPr>
          <a:xfrm>
            <a:off x="914406" y="2179982"/>
            <a:ext cx="0" cy="50358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919423-66A2-1D4E-B1CD-F6A7B31489A0}"/>
              </a:ext>
            </a:extLst>
          </p:cNvPr>
          <p:cNvCxnSpPr/>
          <p:nvPr/>
        </p:nvCxnSpPr>
        <p:spPr>
          <a:xfrm>
            <a:off x="5618923" y="2179982"/>
            <a:ext cx="0" cy="5035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FA69A2E-BE88-B945-82F8-2F16FE70C16F}"/>
              </a:ext>
            </a:extLst>
          </p:cNvPr>
          <p:cNvSpPr/>
          <p:nvPr/>
        </p:nvSpPr>
        <p:spPr>
          <a:xfrm>
            <a:off x="5005552" y="2585039"/>
            <a:ext cx="1210460" cy="76944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E9A69E-3A96-4A4F-87FC-C29A701D7D82}"/>
              </a:ext>
            </a:extLst>
          </p:cNvPr>
          <p:cNvSpPr/>
          <p:nvPr/>
        </p:nvSpPr>
        <p:spPr>
          <a:xfrm>
            <a:off x="2377440" y="3374506"/>
            <a:ext cx="1946366" cy="67791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+1 -1 = 0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A36F5144-944A-8341-A1DE-B899F5A4337A}"/>
              </a:ext>
            </a:extLst>
          </p:cNvPr>
          <p:cNvCxnSpPr>
            <a:cxnSpLocks/>
            <a:stCxn id="13" idx="2"/>
            <a:endCxn id="10" idx="1"/>
          </p:cNvCxnSpPr>
          <p:nvPr/>
        </p:nvCxnSpPr>
        <p:spPr>
          <a:xfrm rot="16200000" flipH="1">
            <a:off x="1483769" y="2819793"/>
            <a:ext cx="358985" cy="1428357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941AC168-A35E-9348-895D-1CECA2BC503B}"/>
              </a:ext>
            </a:extLst>
          </p:cNvPr>
          <p:cNvCxnSpPr>
            <a:cxnSpLocks/>
            <a:stCxn id="9" idx="2"/>
            <a:endCxn id="10" idx="3"/>
          </p:cNvCxnSpPr>
          <p:nvPr/>
        </p:nvCxnSpPr>
        <p:spPr>
          <a:xfrm rot="5400000">
            <a:off x="4787802" y="2890484"/>
            <a:ext cx="358985" cy="128697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FA57F46-4ACE-9644-9D37-5FEAD54797EE}"/>
              </a:ext>
            </a:extLst>
          </p:cNvPr>
          <p:cNvSpPr/>
          <p:nvPr/>
        </p:nvSpPr>
        <p:spPr>
          <a:xfrm>
            <a:off x="467508" y="2585039"/>
            <a:ext cx="9631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92D050"/>
                </a:solidFill>
              </a:rPr>
              <a:t>like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637F6F8-26A3-3348-8E17-B7E18B7EAE4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2250D35-3AE4-E24E-A7F9-1DCCF9AE28F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8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2/25/21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you do that?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6124" y="1343316"/>
            <a:ext cx="88602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 </a:t>
            </a:r>
            <a:r>
              <a:rPr lang="en-US" sz="3200" dirty="0">
                <a:solidFill>
                  <a:schemeClr val="accent1"/>
                </a:solidFill>
              </a:rPr>
              <a:t>loathe</a:t>
            </a:r>
            <a:r>
              <a:rPr lang="en-US" sz="3200" dirty="0"/>
              <a:t> Aldi.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 </a:t>
            </a:r>
            <a:r>
              <a:rPr lang="en-US" sz="3200" dirty="0">
                <a:solidFill>
                  <a:srgbClr val="92D050"/>
                </a:solidFill>
              </a:rPr>
              <a:t>love</a:t>
            </a:r>
            <a:r>
              <a:rPr lang="en-US" sz="3200" dirty="0"/>
              <a:t> Carrefour.  They are the </a:t>
            </a:r>
            <a:r>
              <a:rPr lang="en-US" sz="3200" dirty="0">
                <a:solidFill>
                  <a:srgbClr val="92D050"/>
                </a:solidFill>
              </a:rPr>
              <a:t>best</a:t>
            </a:r>
            <a:r>
              <a:rPr lang="en-US" sz="3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 </a:t>
            </a:r>
            <a:r>
              <a:rPr lang="en-US" sz="3200" dirty="0">
                <a:solidFill>
                  <a:srgbClr val="92D050"/>
                </a:solidFill>
              </a:rPr>
              <a:t>like</a:t>
            </a:r>
            <a:r>
              <a:rPr lang="en-US" sz="3200" dirty="0"/>
              <a:t> shopping at </a:t>
            </a:r>
            <a:r>
              <a:rPr lang="en-US" sz="3200" dirty="0" err="1"/>
              <a:t>Migros</a:t>
            </a:r>
            <a:r>
              <a:rPr lang="en-US" sz="3200" dirty="0"/>
              <a:t> but </a:t>
            </a:r>
            <a:r>
              <a:rPr lang="en-US" sz="3200" dirty="0">
                <a:solidFill>
                  <a:srgbClr val="C00000"/>
                </a:solidFill>
              </a:rPr>
              <a:t>hate</a:t>
            </a:r>
            <a:r>
              <a:rPr lang="en-US" sz="3200" dirty="0"/>
              <a:t> the location.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2544" y="5688596"/>
            <a:ext cx="6381328" cy="58477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sz="1600" kern="1200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You know groups of positive and negative words.  </a:t>
            </a:r>
            <a:r>
              <a:rPr lang="en-US" sz="1600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These could be called a polarity lexicon</a:t>
            </a:r>
            <a:endParaRPr lang="en-US" sz="1600" kern="1200" dirty="0">
              <a:solidFill>
                <a:prstClr val="white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95903" y="1311784"/>
            <a:ext cx="867104" cy="677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-1</a:t>
            </a:r>
          </a:p>
        </p:txBody>
      </p:sp>
      <p:sp>
        <p:nvSpPr>
          <p:cNvPr id="9" name="Rectangle 8"/>
          <p:cNvSpPr/>
          <p:nvPr/>
        </p:nvSpPr>
        <p:spPr>
          <a:xfrm>
            <a:off x="6411311" y="2788488"/>
            <a:ext cx="867104" cy="6779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+2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1289" y="4457005"/>
            <a:ext cx="867104" cy="6779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+1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45179" y="4457005"/>
            <a:ext cx="867104" cy="6779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-1</a:t>
            </a:r>
          </a:p>
        </p:txBody>
      </p:sp>
      <p:sp>
        <p:nvSpPr>
          <p:cNvPr id="12" name="Equal 11"/>
          <p:cNvSpPr/>
          <p:nvPr/>
        </p:nvSpPr>
        <p:spPr>
          <a:xfrm>
            <a:off x="2490958" y="4551599"/>
            <a:ext cx="740980" cy="488731"/>
          </a:xfrm>
          <a:prstGeom prst="mathEqual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68724" y="4457005"/>
            <a:ext cx="867104" cy="6779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4BA374-3814-8449-B963-D2DF02BE47A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110A8D3-3289-1941-B107-D1DB36AA457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95971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5942</TotalTime>
  <Words>533</Words>
  <Application>Microsoft Macintosh PowerPoint</Application>
  <PresentationFormat>On-screen Show (4:3)</PresentationFormat>
  <Paragraphs>132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 Unicode MS</vt:lpstr>
      <vt:lpstr>Arial</vt:lpstr>
      <vt:lpstr>Calibri</vt:lpstr>
      <vt:lpstr>Calibri Light</vt:lpstr>
      <vt:lpstr>1_Office Theme</vt:lpstr>
      <vt:lpstr>Text Mining &amp; NLP Sentiment Analysis</vt:lpstr>
      <vt:lpstr>Zipf’s Law: Our words  are less diverse than we think</vt:lpstr>
      <vt:lpstr>Why do we see Zipf’s law in linguistics?</vt:lpstr>
      <vt:lpstr>Polarity</vt:lpstr>
      <vt:lpstr>Let’s see if we can do it</vt:lpstr>
      <vt:lpstr>How would you rate the polarity?</vt:lpstr>
      <vt:lpstr>How would you rate the polarity?</vt:lpstr>
      <vt:lpstr>How would you rate the polarity?</vt:lpstr>
      <vt:lpstr>How did you do that?</vt:lpstr>
      <vt:lpstr>Simple Sentiment Polarity</vt:lpstr>
      <vt:lpstr>Simple Sentiment Polarity</vt:lpstr>
      <vt:lpstr>Differences between Polarity &amp; Emotion</vt:lpstr>
      <vt:lpstr>Differences between Polarity &amp; Emotion</vt:lpstr>
      <vt:lpstr>A bit more complex polarity</vt:lpstr>
      <vt:lpstr>Now that you know polarity in an example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344</cp:revision>
  <dcterms:created xsi:type="dcterms:W3CDTF">2018-05-23T17:24:59Z</dcterms:created>
  <dcterms:modified xsi:type="dcterms:W3CDTF">2021-02-26T01:08:25Z</dcterms:modified>
</cp:coreProperties>
</file>