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 autoAdjust="0"/>
    <p:restoredTop sz="91701" autoAdjust="0"/>
  </p:normalViewPr>
  <p:slideViewPr>
    <p:cSldViewPr snapToGrid="0">
      <p:cViewPr varScale="1">
        <p:scale>
          <a:sx n="117" d="100"/>
          <a:sy n="117" d="100"/>
        </p:scale>
        <p:origin x="12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3/11/21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3/11/21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accent5"/>
                </a:solidFill>
                <a:latin typeface="inherit"/>
              </a:rPr>
              <a:t>LAT: 48.874911</a:t>
            </a:r>
            <a:endParaRPr lang="en-US" dirty="0">
              <a:solidFill>
                <a:schemeClr val="accent5"/>
              </a:solidFill>
              <a:latin typeface="proxima-nova"/>
            </a:endParaRPr>
          </a:p>
          <a:p>
            <a:pPr fontAlgn="base"/>
            <a:r>
              <a:rPr lang="en-US" cap="all" dirty="0">
                <a:solidFill>
                  <a:schemeClr val="accent5"/>
                </a:solidFill>
                <a:latin typeface="proxima-nova"/>
              </a:rPr>
              <a:t>LON</a:t>
            </a:r>
            <a:r>
              <a:rPr lang="en-US" cap="all" dirty="0">
                <a:solidFill>
                  <a:schemeClr val="accent5"/>
                </a:solidFill>
                <a:latin typeface="inherit"/>
              </a:rPr>
              <a:t>:</a:t>
            </a:r>
            <a:r>
              <a:rPr lang="en-US" dirty="0">
                <a:solidFill>
                  <a:schemeClr val="accent5"/>
                </a:solidFill>
                <a:latin typeface="inherit"/>
              </a:rPr>
              <a:t>2.310612</a:t>
            </a:r>
            <a:endParaRPr lang="en-US" i="0" dirty="0">
              <a:solidFill>
                <a:schemeClr val="accent5"/>
              </a:solidFill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784037" y="2211141"/>
            <a:ext cx="314485" cy="3144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Quick Answer has 1 data point.</a:t>
            </a:r>
          </a:p>
          <a:p>
            <a:r>
              <a:rPr lang="en-US" dirty="0"/>
              <a:t>Not far from Boulevard Haussmann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1545771"/>
            <a:ext cx="4736251" cy="24706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EFAC94-A360-0B49-B49A-B6E459E5D6F0}"/>
              </a:ext>
            </a:extLst>
          </p:cNvPr>
          <p:cNvCxnSpPr/>
          <p:nvPr/>
        </p:nvCxnSpPr>
        <p:spPr>
          <a:xfrm>
            <a:off x="3028950" y="2444227"/>
            <a:ext cx="113576" cy="1832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">
            <a:extLst>
              <a:ext uri="{FF2B5EF4-FFF2-40B4-BE49-F238E27FC236}">
                <a16:creationId xmlns:a16="http://schemas.microsoft.com/office/drawing/2014/main" id="{D9B741EE-A942-914B-9748-A6535C7EC8B2}"/>
              </a:ext>
            </a:extLst>
          </p:cNvPr>
          <p:cNvSpPr txBox="1">
            <a:spLocks/>
          </p:cNvSpPr>
          <p:nvPr/>
        </p:nvSpPr>
        <p:spPr>
          <a:xfrm>
            <a:off x="244037" y="198880"/>
            <a:ext cx="9144000" cy="5377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Intuitive Example of PCA</a:t>
            </a:r>
            <a:br>
              <a:rPr lang="en-US" sz="2400"/>
            </a:br>
            <a:r>
              <a:rPr lang="en-US" sz="2400"/>
              <a:t>Where is the Musee Jacquemart-Andre in Paris?</a:t>
            </a:r>
            <a:br>
              <a:rPr lang="en-US" sz="240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6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37" y="198880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accent5"/>
                </a:solidFill>
                <a:latin typeface="inherit"/>
              </a:rPr>
              <a:t>LAT: 48.874911</a:t>
            </a:r>
            <a:endParaRPr lang="en-US" dirty="0">
              <a:solidFill>
                <a:schemeClr val="accent5"/>
              </a:solidFill>
              <a:latin typeface="proxima-nova"/>
            </a:endParaRPr>
          </a:p>
          <a:p>
            <a:pPr fontAlgn="base"/>
            <a:r>
              <a:rPr lang="en-US" cap="all" dirty="0">
                <a:solidFill>
                  <a:schemeClr val="accent5"/>
                </a:solidFill>
                <a:latin typeface="proxima-nova"/>
              </a:rPr>
              <a:t>LON</a:t>
            </a:r>
            <a:r>
              <a:rPr lang="en-US" cap="all" dirty="0">
                <a:solidFill>
                  <a:schemeClr val="accent5"/>
                </a:solidFill>
                <a:latin typeface="inherit"/>
              </a:rPr>
              <a:t>:</a:t>
            </a:r>
            <a:r>
              <a:rPr lang="en-US" dirty="0">
                <a:solidFill>
                  <a:schemeClr val="accent5"/>
                </a:solidFill>
                <a:latin typeface="inherit"/>
              </a:rPr>
              <a:t>2.310612</a:t>
            </a:r>
            <a:endParaRPr lang="en-US" i="0" dirty="0">
              <a:solidFill>
                <a:schemeClr val="accent5"/>
              </a:solidFill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784037" y="2211141"/>
            <a:ext cx="314485" cy="3144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DC6DD-C270-7542-B818-A665B5C72A11}"/>
              </a:ext>
            </a:extLst>
          </p:cNvPr>
          <p:cNvSpPr txBox="1"/>
          <p:nvPr/>
        </p:nvSpPr>
        <p:spPr>
          <a:xfrm>
            <a:off x="6004999" y="2606233"/>
            <a:ext cx="313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Quick Answer has 1 data point.</a:t>
            </a:r>
          </a:p>
          <a:p>
            <a:r>
              <a:rPr lang="en-US" dirty="0">
                <a:solidFill>
                  <a:schemeClr val="accent5"/>
                </a:solidFill>
              </a:rPr>
              <a:t>Not far from Boulevard Haussmann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0916E2-710D-9B4F-94D2-3B335DB04B0A}"/>
              </a:ext>
            </a:extLst>
          </p:cNvPr>
          <p:cNvCxnSpPr>
            <a:cxnSpLocks/>
          </p:cNvCxnSpPr>
          <p:nvPr/>
        </p:nvCxnSpPr>
        <p:spPr>
          <a:xfrm flipV="1">
            <a:off x="532435" y="1545771"/>
            <a:ext cx="4736251" cy="24706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EFAC94-A360-0B49-B49A-B6E459E5D6F0}"/>
              </a:ext>
            </a:extLst>
          </p:cNvPr>
          <p:cNvCxnSpPr/>
          <p:nvPr/>
        </p:nvCxnSpPr>
        <p:spPr>
          <a:xfrm>
            <a:off x="3028950" y="2444227"/>
            <a:ext cx="113576" cy="1832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7D1BBF6-51A6-2447-898E-4A483FDF28BA}"/>
              </a:ext>
            </a:extLst>
          </p:cNvPr>
          <p:cNvSpPr/>
          <p:nvPr/>
        </p:nvSpPr>
        <p:spPr>
          <a:xfrm>
            <a:off x="5556621" y="3099989"/>
            <a:ext cx="314485" cy="3144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B08C9D-E461-2D4F-BBCD-4450C398FA0B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710632" y="1827742"/>
            <a:ext cx="1003232" cy="12722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EA115E-6543-E14E-A398-C291B3AFCD8A}"/>
              </a:ext>
            </a:extLst>
          </p:cNvPr>
          <p:cNvSpPr txBox="1"/>
          <p:nvPr/>
        </p:nvSpPr>
        <p:spPr>
          <a:xfrm>
            <a:off x="6068926" y="3796010"/>
            <a:ext cx="3139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Another point can be measured this way</a:t>
            </a:r>
          </a:p>
          <a:p>
            <a:r>
              <a:rPr lang="en-US" dirty="0"/>
              <a:t>“Hermes is farther from Boulevard…"</a:t>
            </a:r>
          </a:p>
        </p:txBody>
      </p:sp>
    </p:spTree>
    <p:extLst>
      <p:ext uri="{BB962C8B-B14F-4D97-AF65-F5344CB8AC3E}">
        <p14:creationId xmlns:p14="http://schemas.microsoft.com/office/powerpoint/2010/main" val="35502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B_lsa.R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9DBC7-3CE4-B240-8340-5619641E7174}"/>
              </a:ext>
            </a:extLst>
          </p:cNvPr>
          <p:cNvSpPr txBox="1"/>
          <p:nvPr/>
        </p:nvSpPr>
        <p:spPr>
          <a:xfrm>
            <a:off x="779930" y="1640541"/>
            <a:ext cx="7745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LSA is an unsupervised approach.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as informative as topic modeling or the k-series of methods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in conjunction with supervised learning because results are dense (not sparse) data.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" name="Picture 45" descr="A close up of a map&#10;&#10;Description automatically generated">
            <a:extLst>
              <a:ext uri="{FF2B5EF4-FFF2-40B4-BE49-F238E27FC236}">
                <a16:creationId xmlns:a16="http://schemas.microsoft.com/office/drawing/2014/main" id="{373FF655-7830-0A45-A689-8D0C9BB6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1" t="1964"/>
          <a:stretch>
            <a:fillRect/>
          </a:stretch>
        </p:blipFill>
        <p:spPr>
          <a:xfrm rot="20151040">
            <a:off x="-233379" y="411648"/>
            <a:ext cx="6400800" cy="5079085"/>
          </a:xfrm>
          <a:custGeom>
            <a:avLst/>
            <a:gdLst>
              <a:gd name="connsiteX0" fmla="*/ 1467971 w 7683592"/>
              <a:gd name="connsiteY0" fmla="*/ 0 h 6096986"/>
              <a:gd name="connsiteX1" fmla="*/ 7683592 w 7683592"/>
              <a:gd name="connsiteY1" fmla="*/ 2786807 h 6096986"/>
              <a:gd name="connsiteX2" fmla="*/ 7683592 w 7683592"/>
              <a:gd name="connsiteY2" fmla="*/ 3253449 h 6096986"/>
              <a:gd name="connsiteX3" fmla="*/ 6408677 w 7683592"/>
              <a:gd name="connsiteY3" fmla="*/ 6096986 h 6096986"/>
              <a:gd name="connsiteX4" fmla="*/ 6296035 w 7683592"/>
              <a:gd name="connsiteY4" fmla="*/ 6096986 h 6096986"/>
              <a:gd name="connsiteX5" fmla="*/ 0 w 7683592"/>
              <a:gd name="connsiteY5" fmla="*/ 3274125 h 6096986"/>
              <a:gd name="connsiteX6" fmla="*/ 1467971 w 7683592"/>
              <a:gd name="connsiteY6" fmla="*/ 0 h 609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3592" h="6096986">
                <a:moveTo>
                  <a:pt x="1467971" y="0"/>
                </a:moveTo>
                <a:lnTo>
                  <a:pt x="7683592" y="2786807"/>
                </a:lnTo>
                <a:lnTo>
                  <a:pt x="7683592" y="3253449"/>
                </a:lnTo>
                <a:lnTo>
                  <a:pt x="6408677" y="6096986"/>
                </a:lnTo>
                <a:lnTo>
                  <a:pt x="6296035" y="6096986"/>
                </a:lnTo>
                <a:lnTo>
                  <a:pt x="0" y="3274125"/>
                </a:lnTo>
                <a:lnTo>
                  <a:pt x="1467971" y="0"/>
                </a:lnTo>
                <a:close/>
              </a:path>
            </a:pathLst>
          </a:custGeom>
        </p:spPr>
      </p:pic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88E77FC7-DF48-E04D-A897-DC2C0E3E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t="46774" r="-1905" b="45723"/>
          <a:stretch>
            <a:fillRect/>
          </a:stretch>
        </p:blipFill>
        <p:spPr>
          <a:xfrm rot="20151040">
            <a:off x="8844152" y="1217161"/>
            <a:ext cx="174203" cy="466642"/>
          </a:xfrm>
          <a:custGeom>
            <a:avLst/>
            <a:gdLst>
              <a:gd name="connsiteX0" fmla="*/ 0 w 174203"/>
              <a:gd name="connsiteY0" fmla="*/ 0 h 466642"/>
              <a:gd name="connsiteX1" fmla="*/ 174203 w 174203"/>
              <a:gd name="connsiteY1" fmla="*/ 78105 h 466642"/>
              <a:gd name="connsiteX2" fmla="*/ 0 w 174203"/>
              <a:gd name="connsiteY2" fmla="*/ 466642 h 466642"/>
              <a:gd name="connsiteX3" fmla="*/ 0 w 174203"/>
              <a:gd name="connsiteY3" fmla="*/ 0 h 4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03" h="466642">
                <a:moveTo>
                  <a:pt x="0" y="0"/>
                </a:moveTo>
                <a:lnTo>
                  <a:pt x="174203" y="78105"/>
                </a:lnTo>
                <a:lnTo>
                  <a:pt x="0" y="4666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2" name="Picture 41" descr="A close up of a map&#10;&#10;Description automatically generated">
            <a:extLst>
              <a:ext uri="{FF2B5EF4-FFF2-40B4-BE49-F238E27FC236}">
                <a16:creationId xmlns:a16="http://schemas.microsoft.com/office/drawing/2014/main" id="{E12ACE8A-375D-494B-A08A-FBD5AA35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5" t="100000" r="13943" b="-676"/>
          <a:stretch>
            <a:fillRect/>
          </a:stretch>
        </p:blipFill>
        <p:spPr>
          <a:xfrm rot="20151040">
            <a:off x="8848119" y="4836486"/>
            <a:ext cx="112642" cy="42051"/>
          </a:xfrm>
          <a:custGeom>
            <a:avLst/>
            <a:gdLst>
              <a:gd name="connsiteX0" fmla="*/ 112642 w 112642"/>
              <a:gd name="connsiteY0" fmla="*/ 0 h 42051"/>
              <a:gd name="connsiteX1" fmla="*/ 93789 w 112642"/>
              <a:gd name="connsiteY1" fmla="*/ 42051 h 42051"/>
              <a:gd name="connsiteX2" fmla="*/ 0 w 112642"/>
              <a:gd name="connsiteY2" fmla="*/ 0 h 42051"/>
              <a:gd name="connsiteX3" fmla="*/ 112642 w 112642"/>
              <a:gd name="connsiteY3" fmla="*/ 0 h 4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42" h="42051">
                <a:moveTo>
                  <a:pt x="112642" y="0"/>
                </a:moveTo>
                <a:lnTo>
                  <a:pt x="93789" y="42051"/>
                </a:lnTo>
                <a:lnTo>
                  <a:pt x="0" y="0"/>
                </a:lnTo>
                <a:lnTo>
                  <a:pt x="112642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C338B6-59CD-954D-98C7-351E61B71E2A}"/>
              </a:ext>
            </a:extLst>
          </p:cNvPr>
          <p:cNvSpPr/>
          <p:nvPr/>
        </p:nvSpPr>
        <p:spPr>
          <a:xfrm>
            <a:off x="6059348" y="1797896"/>
            <a:ext cx="17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inherit"/>
              </a:rPr>
              <a:t>LAT: 48.874911</a:t>
            </a:r>
            <a:endParaRPr lang="en-US" dirty="0">
              <a:latin typeface="proxima-nova"/>
            </a:endParaRPr>
          </a:p>
          <a:p>
            <a:pPr fontAlgn="base"/>
            <a:r>
              <a:rPr lang="en-US" cap="all" dirty="0">
                <a:latin typeface="proxima-nova"/>
              </a:rPr>
              <a:t>LON</a:t>
            </a:r>
            <a:r>
              <a:rPr lang="en-US" cap="all" dirty="0">
                <a:latin typeface="inherit"/>
              </a:rPr>
              <a:t>:</a:t>
            </a:r>
            <a:r>
              <a:rPr lang="en-US" dirty="0">
                <a:latin typeface="inherit"/>
              </a:rPr>
              <a:t>2.310612</a:t>
            </a:r>
            <a:endParaRPr lang="en-US" i="0" dirty="0">
              <a:effectLst/>
              <a:latin typeface="proxima-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55576-EB51-4441-AC2A-FAED69B3571C}"/>
              </a:ext>
            </a:extLst>
          </p:cNvPr>
          <p:cNvSpPr txBox="1"/>
          <p:nvPr/>
        </p:nvSpPr>
        <p:spPr>
          <a:xfrm>
            <a:off x="6004999" y="1458410"/>
            <a:ext cx="32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Exact Answer has 2 data points.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EA57E-35E8-134E-AC0E-6AE8328C317B}"/>
              </a:ext>
            </a:extLst>
          </p:cNvPr>
          <p:cNvSpPr/>
          <p:nvPr/>
        </p:nvSpPr>
        <p:spPr>
          <a:xfrm>
            <a:off x="2784037" y="2211141"/>
            <a:ext cx="314485" cy="3144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7C66A0-C715-514A-B936-24F750877E3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1803B2-C478-8D46-8DFB-084D6807041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DA3E5-70CC-8742-B557-7B1793E5238B}"/>
              </a:ext>
            </a:extLst>
          </p:cNvPr>
          <p:cNvCxnSpPr>
            <a:cxnSpLocks/>
          </p:cNvCxnSpPr>
          <p:nvPr/>
        </p:nvCxnSpPr>
        <p:spPr>
          <a:xfrm flipV="1">
            <a:off x="462986" y="1412115"/>
            <a:ext cx="0" cy="24306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1FDBEC-07F6-EA47-8221-797E77CEF495}"/>
              </a:ext>
            </a:extLst>
          </p:cNvPr>
          <p:cNvCxnSpPr/>
          <p:nvPr/>
        </p:nvCxnSpPr>
        <p:spPr>
          <a:xfrm>
            <a:off x="474562" y="4155311"/>
            <a:ext cx="53359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252C8-B11A-5345-A2DA-C2BC2F483BC6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2941280" y="2525626"/>
            <a:ext cx="25742" cy="16213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DCEC4F-1F92-ED40-8C95-2F8C1BD79941}"/>
              </a:ext>
            </a:extLst>
          </p:cNvPr>
          <p:cNvCxnSpPr>
            <a:cxnSpLocks/>
          </p:cNvCxnSpPr>
          <p:nvPr/>
        </p:nvCxnSpPr>
        <p:spPr>
          <a:xfrm>
            <a:off x="470507" y="2375427"/>
            <a:ext cx="22155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2">
            <a:extLst>
              <a:ext uri="{FF2B5EF4-FFF2-40B4-BE49-F238E27FC236}">
                <a16:creationId xmlns:a16="http://schemas.microsoft.com/office/drawing/2014/main" id="{CA0EB979-97DA-1148-97EC-1BAE8F9F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37" y="198880"/>
            <a:ext cx="9144000" cy="537700"/>
          </a:xfrm>
        </p:spPr>
        <p:txBody>
          <a:bodyPr/>
          <a:lstStyle/>
          <a:p>
            <a:r>
              <a:rPr lang="en-US" sz="2800" dirty="0"/>
              <a:t>Intuitive Example of PCA</a:t>
            </a:r>
            <a:br>
              <a:rPr lang="en-US" sz="2400" dirty="0"/>
            </a:br>
            <a:r>
              <a:rPr lang="en-US" sz="2400" dirty="0"/>
              <a:t>Where is the </a:t>
            </a:r>
            <a:r>
              <a:rPr lang="en-US" sz="2400" dirty="0" err="1"/>
              <a:t>Musee</a:t>
            </a:r>
            <a:r>
              <a:rPr lang="en-US" sz="2400" dirty="0"/>
              <a:t> </a:t>
            </a:r>
            <a:r>
              <a:rPr lang="en-US" sz="2400" dirty="0" err="1"/>
              <a:t>Jacquemart</a:t>
            </a:r>
            <a:r>
              <a:rPr lang="en-US" sz="2400" dirty="0"/>
              <a:t>-Andre in Paris?</a:t>
            </a:r>
            <a:br>
              <a:rPr lang="en-US" sz="24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44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7510</TotalTime>
  <Words>397</Words>
  <Application>Microsoft Macintosh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proxima-nova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Intuitive Example of PCA Where is the Musee Jacquemart-Andre in Paris? </vt:lpstr>
      <vt:lpstr>PowerPoint Presentation</vt:lpstr>
      <vt:lpstr>Intuitive Example of PCA Where is the Musee Jacquemart-Andre in Paris? </vt:lpstr>
      <vt:lpstr>Let’s open B_lsa.R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397</cp:revision>
  <dcterms:created xsi:type="dcterms:W3CDTF">2018-05-23T17:24:59Z</dcterms:created>
  <dcterms:modified xsi:type="dcterms:W3CDTF">2021-03-11T22:41:17Z</dcterms:modified>
</cp:coreProperties>
</file>