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738" r:id="rId2"/>
    <p:sldId id="833" r:id="rId3"/>
    <p:sldId id="831" r:id="rId4"/>
    <p:sldId id="739" r:id="rId5"/>
    <p:sldId id="832" r:id="rId6"/>
    <p:sldId id="820" r:id="rId7"/>
    <p:sldId id="819" r:id="rId8"/>
    <p:sldId id="821" r:id="rId9"/>
    <p:sldId id="740" r:id="rId10"/>
    <p:sldId id="822" r:id="rId11"/>
    <p:sldId id="823" r:id="rId12"/>
    <p:sldId id="824" r:id="rId13"/>
    <p:sldId id="825" r:id="rId14"/>
    <p:sldId id="826" r:id="rId15"/>
    <p:sldId id="82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1565" autoAdjust="0"/>
  </p:normalViewPr>
  <p:slideViewPr>
    <p:cSldViewPr snapToGrid="0">
      <p:cViewPr varScale="1">
        <p:scale>
          <a:sx n="117" d="100"/>
          <a:sy n="117" d="100"/>
        </p:scale>
        <p:origin x="206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2/21/21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5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2/21/21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2/21/21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2/21/21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2/21/21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2/21/21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2/21/21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2/21/21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2/21/21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2/21/21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2/21/21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3"/>
          <a:stretch/>
        </p:blipFill>
        <p:spPr bwMode="auto">
          <a:xfrm>
            <a:off x="8182940" y="6288258"/>
            <a:ext cx="961060" cy="5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reality sentiment is more complex.</a:t>
            </a:r>
          </a:p>
        </p:txBody>
      </p:sp>
      <p:sp>
        <p:nvSpPr>
          <p:cNvPr id="8" name="Rectangle 7"/>
          <p:cNvSpPr/>
          <p:nvPr/>
        </p:nvSpPr>
        <p:spPr>
          <a:xfrm>
            <a:off x="2494581" y="1640304"/>
            <a:ext cx="4114800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sz="2000" b="1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90" y="2712600"/>
            <a:ext cx="3657600" cy="270888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494581" y="1638300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 </a:t>
            </a:r>
            <a:r>
              <a:rPr lang="en-US" sz="2400" b="1" u="sng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</a:t>
            </a:r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Emoji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09DC8F7-4C2F-4DF4-B74B-D5AF89C93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59B9E9-23FB-2748-B942-B94B1B8E2C4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6EDF84-BFC3-B649-B3FA-ECA4073F894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325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483" y="365126"/>
            <a:ext cx="8278867" cy="591477"/>
          </a:xfrm>
        </p:spPr>
        <p:txBody>
          <a:bodyPr/>
          <a:lstStyle/>
          <a:p>
            <a:r>
              <a:rPr lang="en-US" dirty="0"/>
              <a:t>Tidy can seem complicated but not impossible.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BB0477-481A-4E1A-8DDD-E4574ACCF9CE}"/>
              </a:ext>
            </a:extLst>
          </p:cNvPr>
          <p:cNvSpPr/>
          <p:nvPr/>
        </p:nvSpPr>
        <p:spPr>
          <a:xfrm>
            <a:off x="301491" y="2754501"/>
            <a:ext cx="338137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all.tidy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all.tidy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%&gt;%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600" u="sng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anti_join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stop_words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120070-75FA-4473-A705-9C1211F5314E}"/>
              </a:ext>
            </a:extLst>
          </p:cNvPr>
          <p:cNvSpPr/>
          <p:nvPr/>
        </p:nvSpPr>
        <p:spPr>
          <a:xfrm>
            <a:off x="4888847" y="3748414"/>
            <a:ext cx="119776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defTabSz="457200"/>
            <a:r>
              <a:rPr lang="en-US" sz="18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anti_join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542AAA-A766-4392-B476-74EB6B4DC922}"/>
              </a:ext>
            </a:extLst>
          </p:cNvPr>
          <p:cNvSpPr txBox="1"/>
          <p:nvPr/>
        </p:nvSpPr>
        <p:spPr>
          <a:xfrm rot="19379462">
            <a:off x="4201746" y="2747573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Song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3C3AD-587F-44E8-BCBE-1A94597CE751}"/>
              </a:ext>
            </a:extLst>
          </p:cNvPr>
          <p:cNvSpPr txBox="1"/>
          <p:nvPr/>
        </p:nvSpPr>
        <p:spPr>
          <a:xfrm rot="2373993">
            <a:off x="5821512" y="2714241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Stop words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C73059-F476-45F0-B504-D60AD0F87643}"/>
              </a:ext>
            </a:extLst>
          </p:cNvPr>
          <p:cNvSpPr/>
          <p:nvPr/>
        </p:nvSpPr>
        <p:spPr>
          <a:xfrm>
            <a:off x="94797" y="4486727"/>
            <a:ext cx="3696958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all.sentiment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all.tidy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%&gt;%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600" u="sng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inner_join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nrc.lexicon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 %&gt;%  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count(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tweet,sentiment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 %&gt;%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spread(tweet, n, fill = 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10DD0B-33D8-4C8D-A840-908EF79D276F}"/>
              </a:ext>
            </a:extLst>
          </p:cNvPr>
          <p:cNvSpPr txBox="1"/>
          <p:nvPr/>
        </p:nvSpPr>
        <p:spPr>
          <a:xfrm>
            <a:off x="3816048" y="1505792"/>
            <a:ext cx="3364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Forwards an object so the code is easy to understand &amp; concise.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D1E614-E5A0-4976-A922-39D0CCEB472C}"/>
              </a:ext>
            </a:extLst>
          </p:cNvPr>
          <p:cNvGrpSpPr/>
          <p:nvPr/>
        </p:nvGrpSpPr>
        <p:grpSpPr>
          <a:xfrm>
            <a:off x="689158" y="1125414"/>
            <a:ext cx="1803699" cy="1065581"/>
            <a:chOff x="1073466" y="914400"/>
            <a:chExt cx="1803699" cy="106558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F8D37B-9C5B-4339-845C-B43F17889106}"/>
                </a:ext>
              </a:extLst>
            </p:cNvPr>
            <p:cNvSpPr/>
            <p:nvPr/>
          </p:nvSpPr>
          <p:spPr>
            <a:xfrm>
              <a:off x="1149128" y="1333650"/>
              <a:ext cx="1720215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 defTabSz="457200"/>
              <a:r>
                <a:rPr lang="en-US" sz="3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%&gt;%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40CA88-04CE-4868-B38D-157A5E346B60}"/>
                </a:ext>
              </a:extLst>
            </p:cNvPr>
            <p:cNvSpPr txBox="1"/>
            <p:nvPr/>
          </p:nvSpPr>
          <p:spPr>
            <a:xfrm>
              <a:off x="1073466" y="914400"/>
              <a:ext cx="18036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The pipe operator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5A6061-B638-4C5C-AA8C-9BC9C6119623}"/>
              </a:ext>
            </a:extLst>
          </p:cNvPr>
          <p:cNvCxnSpPr/>
          <p:nvPr/>
        </p:nvCxnSpPr>
        <p:spPr>
          <a:xfrm>
            <a:off x="1535932" y="2331056"/>
            <a:ext cx="53035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A0F96C-7C39-4931-BE9D-E3A7EDB06FEF}"/>
              </a:ext>
            </a:extLst>
          </p:cNvPr>
          <p:cNvCxnSpPr/>
          <p:nvPr/>
        </p:nvCxnSpPr>
        <p:spPr>
          <a:xfrm>
            <a:off x="1535932" y="4289168"/>
            <a:ext cx="53035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FBD77FD-884E-41B8-9DDB-2990E7786254}"/>
              </a:ext>
            </a:extLst>
          </p:cNvPr>
          <p:cNvGrpSpPr/>
          <p:nvPr/>
        </p:nvGrpSpPr>
        <p:grpSpPr>
          <a:xfrm>
            <a:off x="4759923" y="4876800"/>
            <a:ext cx="1467580" cy="976313"/>
            <a:chOff x="6515101" y="2824163"/>
            <a:chExt cx="1123950" cy="747712"/>
          </a:xfrm>
        </p:grpSpPr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09C72037-1D2C-433E-A839-1634A7FAAB7D}"/>
                </a:ext>
              </a:extLst>
            </p:cNvPr>
            <p:cNvSpPr/>
            <p:nvPr/>
          </p:nvSpPr>
          <p:spPr>
            <a:xfrm>
              <a:off x="6896101" y="2880653"/>
              <a:ext cx="361950" cy="634732"/>
            </a:xfrm>
            <a:custGeom>
              <a:avLst/>
              <a:gdLst>
                <a:gd name="connsiteX0" fmla="*/ 176588 w 361950"/>
                <a:gd name="connsiteY0" fmla="*/ 0 h 634732"/>
                <a:gd name="connsiteX1" fmla="*/ 198170 w 361950"/>
                <a:gd name="connsiteY1" fmla="*/ 11714 h 634732"/>
                <a:gd name="connsiteX2" fmla="*/ 361950 w 361950"/>
                <a:gd name="connsiteY2" fmla="*/ 319747 h 634732"/>
                <a:gd name="connsiteX3" fmla="*/ 198170 w 361950"/>
                <a:gd name="connsiteY3" fmla="*/ 627780 h 634732"/>
                <a:gd name="connsiteX4" fmla="*/ 185362 w 361950"/>
                <a:gd name="connsiteY4" fmla="*/ 634732 h 634732"/>
                <a:gd name="connsiteX5" fmla="*/ 163780 w 361950"/>
                <a:gd name="connsiteY5" fmla="*/ 623018 h 634732"/>
                <a:gd name="connsiteX6" fmla="*/ 0 w 361950"/>
                <a:gd name="connsiteY6" fmla="*/ 314985 h 634732"/>
                <a:gd name="connsiteX7" fmla="*/ 163780 w 361950"/>
                <a:gd name="connsiteY7" fmla="*/ 6952 h 634732"/>
                <a:gd name="connsiteX8" fmla="*/ 176588 w 361950"/>
                <a:gd name="connsiteY8" fmla="*/ 0 h 6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634732">
                  <a:moveTo>
                    <a:pt x="176588" y="0"/>
                  </a:moveTo>
                  <a:lnTo>
                    <a:pt x="198170" y="11714"/>
                  </a:lnTo>
                  <a:cubicBezTo>
                    <a:pt x="296983" y="78471"/>
                    <a:pt x="361950" y="191522"/>
                    <a:pt x="361950" y="319747"/>
                  </a:cubicBezTo>
                  <a:cubicBezTo>
                    <a:pt x="361950" y="447972"/>
                    <a:pt x="296983" y="561023"/>
                    <a:pt x="198170" y="627780"/>
                  </a:cubicBezTo>
                  <a:lnTo>
                    <a:pt x="185362" y="634732"/>
                  </a:lnTo>
                  <a:lnTo>
                    <a:pt x="163780" y="623018"/>
                  </a:lnTo>
                  <a:cubicBezTo>
                    <a:pt x="64967" y="556261"/>
                    <a:pt x="0" y="443210"/>
                    <a:pt x="0" y="314985"/>
                  </a:cubicBezTo>
                  <a:cubicBezTo>
                    <a:pt x="0" y="186760"/>
                    <a:pt x="64967" y="73709"/>
                    <a:pt x="163780" y="6952"/>
                  </a:cubicBezTo>
                  <a:lnTo>
                    <a:pt x="17658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B26589AD-8E45-4BC9-99F5-7130148FBE31}"/>
                </a:ext>
              </a:extLst>
            </p:cNvPr>
            <p:cNvSpPr/>
            <p:nvPr/>
          </p:nvSpPr>
          <p:spPr>
            <a:xfrm>
              <a:off x="7072689" y="2824163"/>
              <a:ext cx="566362" cy="742950"/>
            </a:xfrm>
            <a:custGeom>
              <a:avLst/>
              <a:gdLst>
                <a:gd name="connsiteX0" fmla="*/ 194887 w 566362"/>
                <a:gd name="connsiteY0" fmla="*/ 0 h 742950"/>
                <a:gd name="connsiteX1" fmla="*/ 566362 w 566362"/>
                <a:gd name="connsiteY1" fmla="*/ 371475 h 742950"/>
                <a:gd name="connsiteX2" fmla="*/ 194887 w 566362"/>
                <a:gd name="connsiteY2" fmla="*/ 742950 h 742950"/>
                <a:gd name="connsiteX3" fmla="*/ 50292 w 566362"/>
                <a:gd name="connsiteY3" fmla="*/ 713758 h 742950"/>
                <a:gd name="connsiteX4" fmla="*/ 8774 w 566362"/>
                <a:gd name="connsiteY4" fmla="*/ 691222 h 742950"/>
                <a:gd name="connsiteX5" fmla="*/ 21582 w 566362"/>
                <a:gd name="connsiteY5" fmla="*/ 684270 h 742950"/>
                <a:gd name="connsiteX6" fmla="*/ 185362 w 566362"/>
                <a:gd name="connsiteY6" fmla="*/ 376237 h 742950"/>
                <a:gd name="connsiteX7" fmla="*/ 21582 w 566362"/>
                <a:gd name="connsiteY7" fmla="*/ 68204 h 742950"/>
                <a:gd name="connsiteX8" fmla="*/ 0 w 566362"/>
                <a:gd name="connsiteY8" fmla="*/ 56490 h 742950"/>
                <a:gd name="connsiteX9" fmla="*/ 50292 w 566362"/>
                <a:gd name="connsiteY9" fmla="*/ 29192 h 742950"/>
                <a:gd name="connsiteX10" fmla="*/ 194887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194887" y="0"/>
                  </a:moveTo>
                  <a:cubicBezTo>
                    <a:pt x="400047" y="0"/>
                    <a:pt x="566362" y="166315"/>
                    <a:pt x="566362" y="371475"/>
                  </a:cubicBezTo>
                  <a:cubicBezTo>
                    <a:pt x="566362" y="576635"/>
                    <a:pt x="400047" y="742950"/>
                    <a:pt x="194887" y="742950"/>
                  </a:cubicBezTo>
                  <a:cubicBezTo>
                    <a:pt x="143597" y="742950"/>
                    <a:pt x="94735" y="732555"/>
                    <a:pt x="50292" y="713758"/>
                  </a:cubicBezTo>
                  <a:lnTo>
                    <a:pt x="8774" y="691222"/>
                  </a:lnTo>
                  <a:lnTo>
                    <a:pt x="21582" y="684270"/>
                  </a:lnTo>
                  <a:cubicBezTo>
                    <a:pt x="120395" y="617513"/>
                    <a:pt x="185362" y="504462"/>
                    <a:pt x="185362" y="376237"/>
                  </a:cubicBezTo>
                  <a:cubicBezTo>
                    <a:pt x="185362" y="248012"/>
                    <a:pt x="120395" y="134961"/>
                    <a:pt x="21582" y="68204"/>
                  </a:cubicBezTo>
                  <a:lnTo>
                    <a:pt x="0" y="56490"/>
                  </a:lnTo>
                  <a:lnTo>
                    <a:pt x="50292" y="29192"/>
                  </a:lnTo>
                  <a:cubicBezTo>
                    <a:pt x="94735" y="10395"/>
                    <a:pt x="143597" y="0"/>
                    <a:pt x="194887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F5539E4B-6AEB-4978-B485-8F3BBCC4AFD3}"/>
                </a:ext>
              </a:extLst>
            </p:cNvPr>
            <p:cNvSpPr/>
            <p:nvPr/>
          </p:nvSpPr>
          <p:spPr>
            <a:xfrm>
              <a:off x="6515101" y="2828925"/>
              <a:ext cx="566362" cy="742950"/>
            </a:xfrm>
            <a:custGeom>
              <a:avLst/>
              <a:gdLst>
                <a:gd name="connsiteX0" fmla="*/ 371475 w 566362"/>
                <a:gd name="connsiteY0" fmla="*/ 0 h 742950"/>
                <a:gd name="connsiteX1" fmla="*/ 516070 w 566362"/>
                <a:gd name="connsiteY1" fmla="*/ 29192 h 742950"/>
                <a:gd name="connsiteX2" fmla="*/ 557588 w 566362"/>
                <a:gd name="connsiteY2" fmla="*/ 51728 h 742950"/>
                <a:gd name="connsiteX3" fmla="*/ 544780 w 566362"/>
                <a:gd name="connsiteY3" fmla="*/ 58680 h 742950"/>
                <a:gd name="connsiteX4" fmla="*/ 381000 w 566362"/>
                <a:gd name="connsiteY4" fmla="*/ 366713 h 742950"/>
                <a:gd name="connsiteX5" fmla="*/ 544780 w 566362"/>
                <a:gd name="connsiteY5" fmla="*/ 674746 h 742950"/>
                <a:gd name="connsiteX6" fmla="*/ 566362 w 566362"/>
                <a:gd name="connsiteY6" fmla="*/ 686460 h 742950"/>
                <a:gd name="connsiteX7" fmla="*/ 516070 w 566362"/>
                <a:gd name="connsiteY7" fmla="*/ 713758 h 742950"/>
                <a:gd name="connsiteX8" fmla="*/ 371475 w 566362"/>
                <a:gd name="connsiteY8" fmla="*/ 742950 h 742950"/>
                <a:gd name="connsiteX9" fmla="*/ 0 w 566362"/>
                <a:gd name="connsiteY9" fmla="*/ 371475 h 742950"/>
                <a:gd name="connsiteX10" fmla="*/ 371475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371475" y="0"/>
                  </a:moveTo>
                  <a:cubicBezTo>
                    <a:pt x="422765" y="0"/>
                    <a:pt x="471627" y="10395"/>
                    <a:pt x="516070" y="29192"/>
                  </a:cubicBezTo>
                  <a:lnTo>
                    <a:pt x="557588" y="51728"/>
                  </a:lnTo>
                  <a:lnTo>
                    <a:pt x="544780" y="58680"/>
                  </a:lnTo>
                  <a:cubicBezTo>
                    <a:pt x="445967" y="125437"/>
                    <a:pt x="381000" y="238488"/>
                    <a:pt x="381000" y="366713"/>
                  </a:cubicBezTo>
                  <a:cubicBezTo>
                    <a:pt x="381000" y="494938"/>
                    <a:pt x="445967" y="607989"/>
                    <a:pt x="544780" y="674746"/>
                  </a:cubicBezTo>
                  <a:lnTo>
                    <a:pt x="566362" y="686460"/>
                  </a:lnTo>
                  <a:lnTo>
                    <a:pt x="516070" y="713758"/>
                  </a:lnTo>
                  <a:cubicBezTo>
                    <a:pt x="471627" y="732555"/>
                    <a:pt x="422765" y="742950"/>
                    <a:pt x="371475" y="742950"/>
                  </a:cubicBezTo>
                  <a:cubicBezTo>
                    <a:pt x="166315" y="742950"/>
                    <a:pt x="0" y="576635"/>
                    <a:pt x="0" y="371475"/>
                  </a:cubicBezTo>
                  <a:cubicBezTo>
                    <a:pt x="0" y="166315"/>
                    <a:pt x="166315" y="0"/>
                    <a:pt x="371475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8FF7FC7-4798-4302-B168-8AC6B76F07FE}"/>
              </a:ext>
            </a:extLst>
          </p:cNvPr>
          <p:cNvSpPr/>
          <p:nvPr/>
        </p:nvSpPr>
        <p:spPr>
          <a:xfrm>
            <a:off x="4765306" y="5896041"/>
            <a:ext cx="133882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defTabSz="457200"/>
            <a:r>
              <a:rPr lang="en-US" sz="18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inner_join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73726C-90A0-4F59-912F-94AACD7BE772}"/>
              </a:ext>
            </a:extLst>
          </p:cNvPr>
          <p:cNvGrpSpPr/>
          <p:nvPr/>
        </p:nvGrpSpPr>
        <p:grpSpPr>
          <a:xfrm>
            <a:off x="4759923" y="2754501"/>
            <a:ext cx="1467580" cy="976313"/>
            <a:chOff x="6515101" y="2824163"/>
            <a:chExt cx="1123950" cy="747712"/>
          </a:xfrm>
        </p:grpSpPr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id="{C6CDC418-D840-42FE-BA6A-A1DF69A731D6}"/>
                </a:ext>
              </a:extLst>
            </p:cNvPr>
            <p:cNvSpPr/>
            <p:nvPr/>
          </p:nvSpPr>
          <p:spPr>
            <a:xfrm>
              <a:off x="6896101" y="2880653"/>
              <a:ext cx="361950" cy="634732"/>
            </a:xfrm>
            <a:custGeom>
              <a:avLst/>
              <a:gdLst>
                <a:gd name="connsiteX0" fmla="*/ 176588 w 361950"/>
                <a:gd name="connsiteY0" fmla="*/ 0 h 634732"/>
                <a:gd name="connsiteX1" fmla="*/ 198170 w 361950"/>
                <a:gd name="connsiteY1" fmla="*/ 11714 h 634732"/>
                <a:gd name="connsiteX2" fmla="*/ 361950 w 361950"/>
                <a:gd name="connsiteY2" fmla="*/ 319747 h 634732"/>
                <a:gd name="connsiteX3" fmla="*/ 198170 w 361950"/>
                <a:gd name="connsiteY3" fmla="*/ 627780 h 634732"/>
                <a:gd name="connsiteX4" fmla="*/ 185362 w 361950"/>
                <a:gd name="connsiteY4" fmla="*/ 634732 h 634732"/>
                <a:gd name="connsiteX5" fmla="*/ 163780 w 361950"/>
                <a:gd name="connsiteY5" fmla="*/ 623018 h 634732"/>
                <a:gd name="connsiteX6" fmla="*/ 0 w 361950"/>
                <a:gd name="connsiteY6" fmla="*/ 314985 h 634732"/>
                <a:gd name="connsiteX7" fmla="*/ 163780 w 361950"/>
                <a:gd name="connsiteY7" fmla="*/ 6952 h 634732"/>
                <a:gd name="connsiteX8" fmla="*/ 176588 w 361950"/>
                <a:gd name="connsiteY8" fmla="*/ 0 h 6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634732">
                  <a:moveTo>
                    <a:pt x="176588" y="0"/>
                  </a:moveTo>
                  <a:lnTo>
                    <a:pt x="198170" y="11714"/>
                  </a:lnTo>
                  <a:cubicBezTo>
                    <a:pt x="296983" y="78471"/>
                    <a:pt x="361950" y="191522"/>
                    <a:pt x="361950" y="319747"/>
                  </a:cubicBezTo>
                  <a:cubicBezTo>
                    <a:pt x="361950" y="447972"/>
                    <a:pt x="296983" y="561023"/>
                    <a:pt x="198170" y="627780"/>
                  </a:cubicBezTo>
                  <a:lnTo>
                    <a:pt x="185362" y="634732"/>
                  </a:lnTo>
                  <a:lnTo>
                    <a:pt x="163780" y="623018"/>
                  </a:lnTo>
                  <a:cubicBezTo>
                    <a:pt x="64967" y="556261"/>
                    <a:pt x="0" y="443210"/>
                    <a:pt x="0" y="314985"/>
                  </a:cubicBezTo>
                  <a:cubicBezTo>
                    <a:pt x="0" y="186760"/>
                    <a:pt x="64967" y="73709"/>
                    <a:pt x="163780" y="6952"/>
                  </a:cubicBezTo>
                  <a:lnTo>
                    <a:pt x="176588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218B948C-D2C8-4717-9BF4-78B82EFF8873}"/>
                </a:ext>
              </a:extLst>
            </p:cNvPr>
            <p:cNvSpPr/>
            <p:nvPr/>
          </p:nvSpPr>
          <p:spPr>
            <a:xfrm>
              <a:off x="7072689" y="2824163"/>
              <a:ext cx="566362" cy="742950"/>
            </a:xfrm>
            <a:custGeom>
              <a:avLst/>
              <a:gdLst>
                <a:gd name="connsiteX0" fmla="*/ 194887 w 566362"/>
                <a:gd name="connsiteY0" fmla="*/ 0 h 742950"/>
                <a:gd name="connsiteX1" fmla="*/ 566362 w 566362"/>
                <a:gd name="connsiteY1" fmla="*/ 371475 h 742950"/>
                <a:gd name="connsiteX2" fmla="*/ 194887 w 566362"/>
                <a:gd name="connsiteY2" fmla="*/ 742950 h 742950"/>
                <a:gd name="connsiteX3" fmla="*/ 50292 w 566362"/>
                <a:gd name="connsiteY3" fmla="*/ 713758 h 742950"/>
                <a:gd name="connsiteX4" fmla="*/ 8774 w 566362"/>
                <a:gd name="connsiteY4" fmla="*/ 691222 h 742950"/>
                <a:gd name="connsiteX5" fmla="*/ 21582 w 566362"/>
                <a:gd name="connsiteY5" fmla="*/ 684270 h 742950"/>
                <a:gd name="connsiteX6" fmla="*/ 185362 w 566362"/>
                <a:gd name="connsiteY6" fmla="*/ 376237 h 742950"/>
                <a:gd name="connsiteX7" fmla="*/ 21582 w 566362"/>
                <a:gd name="connsiteY7" fmla="*/ 68204 h 742950"/>
                <a:gd name="connsiteX8" fmla="*/ 0 w 566362"/>
                <a:gd name="connsiteY8" fmla="*/ 56490 h 742950"/>
                <a:gd name="connsiteX9" fmla="*/ 50292 w 566362"/>
                <a:gd name="connsiteY9" fmla="*/ 29192 h 742950"/>
                <a:gd name="connsiteX10" fmla="*/ 194887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194887" y="0"/>
                  </a:moveTo>
                  <a:cubicBezTo>
                    <a:pt x="400047" y="0"/>
                    <a:pt x="566362" y="166315"/>
                    <a:pt x="566362" y="371475"/>
                  </a:cubicBezTo>
                  <a:cubicBezTo>
                    <a:pt x="566362" y="576635"/>
                    <a:pt x="400047" y="742950"/>
                    <a:pt x="194887" y="742950"/>
                  </a:cubicBezTo>
                  <a:cubicBezTo>
                    <a:pt x="143597" y="742950"/>
                    <a:pt x="94735" y="732555"/>
                    <a:pt x="50292" y="713758"/>
                  </a:cubicBezTo>
                  <a:lnTo>
                    <a:pt x="8774" y="691222"/>
                  </a:lnTo>
                  <a:lnTo>
                    <a:pt x="21582" y="684270"/>
                  </a:lnTo>
                  <a:cubicBezTo>
                    <a:pt x="120395" y="617513"/>
                    <a:pt x="185362" y="504462"/>
                    <a:pt x="185362" y="376237"/>
                  </a:cubicBezTo>
                  <a:cubicBezTo>
                    <a:pt x="185362" y="248012"/>
                    <a:pt x="120395" y="134961"/>
                    <a:pt x="21582" y="68204"/>
                  </a:cubicBezTo>
                  <a:lnTo>
                    <a:pt x="0" y="56490"/>
                  </a:lnTo>
                  <a:lnTo>
                    <a:pt x="50292" y="29192"/>
                  </a:lnTo>
                  <a:cubicBezTo>
                    <a:pt x="94735" y="10395"/>
                    <a:pt x="143597" y="0"/>
                    <a:pt x="194887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CC6EB1EB-6974-4FF5-AFB8-15D28118E7D8}"/>
                </a:ext>
              </a:extLst>
            </p:cNvPr>
            <p:cNvSpPr/>
            <p:nvPr/>
          </p:nvSpPr>
          <p:spPr>
            <a:xfrm>
              <a:off x="6515101" y="2828925"/>
              <a:ext cx="566362" cy="742950"/>
            </a:xfrm>
            <a:custGeom>
              <a:avLst/>
              <a:gdLst>
                <a:gd name="connsiteX0" fmla="*/ 371475 w 566362"/>
                <a:gd name="connsiteY0" fmla="*/ 0 h 742950"/>
                <a:gd name="connsiteX1" fmla="*/ 516070 w 566362"/>
                <a:gd name="connsiteY1" fmla="*/ 29192 h 742950"/>
                <a:gd name="connsiteX2" fmla="*/ 557588 w 566362"/>
                <a:gd name="connsiteY2" fmla="*/ 51728 h 742950"/>
                <a:gd name="connsiteX3" fmla="*/ 544780 w 566362"/>
                <a:gd name="connsiteY3" fmla="*/ 58680 h 742950"/>
                <a:gd name="connsiteX4" fmla="*/ 381000 w 566362"/>
                <a:gd name="connsiteY4" fmla="*/ 366713 h 742950"/>
                <a:gd name="connsiteX5" fmla="*/ 544780 w 566362"/>
                <a:gd name="connsiteY5" fmla="*/ 674746 h 742950"/>
                <a:gd name="connsiteX6" fmla="*/ 566362 w 566362"/>
                <a:gd name="connsiteY6" fmla="*/ 686460 h 742950"/>
                <a:gd name="connsiteX7" fmla="*/ 516070 w 566362"/>
                <a:gd name="connsiteY7" fmla="*/ 713758 h 742950"/>
                <a:gd name="connsiteX8" fmla="*/ 371475 w 566362"/>
                <a:gd name="connsiteY8" fmla="*/ 742950 h 742950"/>
                <a:gd name="connsiteX9" fmla="*/ 0 w 566362"/>
                <a:gd name="connsiteY9" fmla="*/ 371475 h 742950"/>
                <a:gd name="connsiteX10" fmla="*/ 371475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371475" y="0"/>
                  </a:moveTo>
                  <a:cubicBezTo>
                    <a:pt x="422765" y="0"/>
                    <a:pt x="471627" y="10395"/>
                    <a:pt x="516070" y="29192"/>
                  </a:cubicBezTo>
                  <a:lnTo>
                    <a:pt x="557588" y="51728"/>
                  </a:lnTo>
                  <a:lnTo>
                    <a:pt x="544780" y="58680"/>
                  </a:lnTo>
                  <a:cubicBezTo>
                    <a:pt x="445967" y="125437"/>
                    <a:pt x="381000" y="238488"/>
                    <a:pt x="381000" y="366713"/>
                  </a:cubicBezTo>
                  <a:cubicBezTo>
                    <a:pt x="381000" y="494938"/>
                    <a:pt x="445967" y="607989"/>
                    <a:pt x="544780" y="674746"/>
                  </a:cubicBezTo>
                  <a:lnTo>
                    <a:pt x="566362" y="686460"/>
                  </a:lnTo>
                  <a:lnTo>
                    <a:pt x="516070" y="713758"/>
                  </a:lnTo>
                  <a:cubicBezTo>
                    <a:pt x="471627" y="732555"/>
                    <a:pt x="422765" y="742950"/>
                    <a:pt x="371475" y="742950"/>
                  </a:cubicBezTo>
                  <a:cubicBezTo>
                    <a:pt x="166315" y="742950"/>
                    <a:pt x="0" y="576635"/>
                    <a:pt x="0" y="371475"/>
                  </a:cubicBezTo>
                  <a:cubicBezTo>
                    <a:pt x="0" y="166315"/>
                    <a:pt x="166315" y="0"/>
                    <a:pt x="371475" y="0"/>
                  </a:cubicBez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A4888E1-ED60-4A19-A199-9F95694F7409}"/>
              </a:ext>
            </a:extLst>
          </p:cNvPr>
          <p:cNvSpPr txBox="1"/>
          <p:nvPr/>
        </p:nvSpPr>
        <p:spPr>
          <a:xfrm rot="19379462">
            <a:off x="4287056" y="4839820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Song text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F17764-2885-44A3-B581-4ACF181B5058}"/>
              </a:ext>
            </a:extLst>
          </p:cNvPr>
          <p:cNvSpPr txBox="1"/>
          <p:nvPr/>
        </p:nvSpPr>
        <p:spPr>
          <a:xfrm rot="2816421">
            <a:off x="5778230" y="4664530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Sentiment </a:t>
            </a:r>
          </a:p>
          <a:p>
            <a:pPr algn="ctr"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words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49336CA-8127-BF44-A48A-36CC0EE8E70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47626E-DBB5-4F4C-96C2-634956D785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51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22" grpId="0" animBg="1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 a DTM, its straightforward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3CC522-3057-4819-AD48-ED01C1758783}"/>
              </a:ext>
            </a:extLst>
          </p:cNvPr>
          <p:cNvSpPr/>
          <p:nvPr/>
        </p:nvSpPr>
        <p:spPr>
          <a:xfrm>
            <a:off x="105508" y="1456029"/>
            <a:ext cx="4991931" cy="32932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DTM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Tidy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tidyCorp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tidy(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Get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lexicon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get_sentiments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(lexicon = c("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Perform Inner Join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bingSent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inner_join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tidyCorp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       		             by=c('term'='word'))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F376E-724E-4A47-B167-F5A4169AAA55}"/>
              </a:ext>
            </a:extLst>
          </p:cNvPr>
          <p:cNvSpPr txBox="1"/>
          <p:nvPr/>
        </p:nvSpPr>
        <p:spPr>
          <a:xfrm>
            <a:off x="5901083" y="1669741"/>
            <a:ext cx="291655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DTM is from the “tm” library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6A99F2-048A-4E21-A24D-F22B5D02BFA9}"/>
              </a:ext>
            </a:extLst>
          </p:cNvPr>
          <p:cNvCxnSpPr/>
          <p:nvPr/>
        </p:nvCxnSpPr>
        <p:spPr>
          <a:xfrm flipV="1">
            <a:off x="4713890" y="1847162"/>
            <a:ext cx="1075736" cy="1316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5F7F4F-E745-4348-9ED2-5C0BEBBD6AFF}"/>
              </a:ext>
            </a:extLst>
          </p:cNvPr>
          <p:cNvCxnSpPr/>
          <p:nvPr/>
        </p:nvCxnSpPr>
        <p:spPr>
          <a:xfrm flipV="1">
            <a:off x="3001873" y="2576396"/>
            <a:ext cx="2402006" cy="1364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299686-BF25-416D-B48C-AAE63F126E0B}"/>
              </a:ext>
            </a:extLst>
          </p:cNvPr>
          <p:cNvSpPr txBox="1"/>
          <p:nvPr/>
        </p:nvSpPr>
        <p:spPr>
          <a:xfrm>
            <a:off x="5627812" y="2405486"/>
            <a:ext cx="333670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Easy way to make it into a </a:t>
            </a:r>
            <a:r>
              <a:rPr lang="en-US" dirty="0" err="1">
                <a:solidFill>
                  <a:schemeClr val="bg1"/>
                </a:solidFill>
              </a:rPr>
              <a:t>tibble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B41F8A-7E4B-4C03-9A34-7FA8AB00BC9B}"/>
              </a:ext>
            </a:extLst>
          </p:cNvPr>
          <p:cNvGrpSpPr/>
          <p:nvPr/>
        </p:nvGrpSpPr>
        <p:grpSpPr>
          <a:xfrm>
            <a:off x="6439716" y="3503256"/>
            <a:ext cx="1467580" cy="976313"/>
            <a:chOff x="6515101" y="2824163"/>
            <a:chExt cx="1123950" cy="747712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CFA4C18-8660-464F-AD38-19CE8922E600}"/>
                </a:ext>
              </a:extLst>
            </p:cNvPr>
            <p:cNvSpPr/>
            <p:nvPr/>
          </p:nvSpPr>
          <p:spPr>
            <a:xfrm>
              <a:off x="6896101" y="2880653"/>
              <a:ext cx="361950" cy="634732"/>
            </a:xfrm>
            <a:custGeom>
              <a:avLst/>
              <a:gdLst>
                <a:gd name="connsiteX0" fmla="*/ 176588 w 361950"/>
                <a:gd name="connsiteY0" fmla="*/ 0 h 634732"/>
                <a:gd name="connsiteX1" fmla="*/ 198170 w 361950"/>
                <a:gd name="connsiteY1" fmla="*/ 11714 h 634732"/>
                <a:gd name="connsiteX2" fmla="*/ 361950 w 361950"/>
                <a:gd name="connsiteY2" fmla="*/ 319747 h 634732"/>
                <a:gd name="connsiteX3" fmla="*/ 198170 w 361950"/>
                <a:gd name="connsiteY3" fmla="*/ 627780 h 634732"/>
                <a:gd name="connsiteX4" fmla="*/ 185362 w 361950"/>
                <a:gd name="connsiteY4" fmla="*/ 634732 h 634732"/>
                <a:gd name="connsiteX5" fmla="*/ 163780 w 361950"/>
                <a:gd name="connsiteY5" fmla="*/ 623018 h 634732"/>
                <a:gd name="connsiteX6" fmla="*/ 0 w 361950"/>
                <a:gd name="connsiteY6" fmla="*/ 314985 h 634732"/>
                <a:gd name="connsiteX7" fmla="*/ 163780 w 361950"/>
                <a:gd name="connsiteY7" fmla="*/ 6952 h 634732"/>
                <a:gd name="connsiteX8" fmla="*/ 176588 w 361950"/>
                <a:gd name="connsiteY8" fmla="*/ 0 h 6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634732">
                  <a:moveTo>
                    <a:pt x="176588" y="0"/>
                  </a:moveTo>
                  <a:lnTo>
                    <a:pt x="198170" y="11714"/>
                  </a:lnTo>
                  <a:cubicBezTo>
                    <a:pt x="296983" y="78471"/>
                    <a:pt x="361950" y="191522"/>
                    <a:pt x="361950" y="319747"/>
                  </a:cubicBezTo>
                  <a:cubicBezTo>
                    <a:pt x="361950" y="447972"/>
                    <a:pt x="296983" y="561023"/>
                    <a:pt x="198170" y="627780"/>
                  </a:cubicBezTo>
                  <a:lnTo>
                    <a:pt x="185362" y="634732"/>
                  </a:lnTo>
                  <a:lnTo>
                    <a:pt x="163780" y="623018"/>
                  </a:lnTo>
                  <a:cubicBezTo>
                    <a:pt x="64967" y="556261"/>
                    <a:pt x="0" y="443210"/>
                    <a:pt x="0" y="314985"/>
                  </a:cubicBezTo>
                  <a:cubicBezTo>
                    <a:pt x="0" y="186760"/>
                    <a:pt x="64967" y="73709"/>
                    <a:pt x="163780" y="6952"/>
                  </a:cubicBezTo>
                  <a:lnTo>
                    <a:pt x="17658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2F1579F-CC28-4A58-AEAF-35DFA149FD98}"/>
                </a:ext>
              </a:extLst>
            </p:cNvPr>
            <p:cNvSpPr/>
            <p:nvPr/>
          </p:nvSpPr>
          <p:spPr>
            <a:xfrm>
              <a:off x="7072689" y="2824163"/>
              <a:ext cx="566362" cy="742950"/>
            </a:xfrm>
            <a:custGeom>
              <a:avLst/>
              <a:gdLst>
                <a:gd name="connsiteX0" fmla="*/ 194887 w 566362"/>
                <a:gd name="connsiteY0" fmla="*/ 0 h 742950"/>
                <a:gd name="connsiteX1" fmla="*/ 566362 w 566362"/>
                <a:gd name="connsiteY1" fmla="*/ 371475 h 742950"/>
                <a:gd name="connsiteX2" fmla="*/ 194887 w 566362"/>
                <a:gd name="connsiteY2" fmla="*/ 742950 h 742950"/>
                <a:gd name="connsiteX3" fmla="*/ 50292 w 566362"/>
                <a:gd name="connsiteY3" fmla="*/ 713758 h 742950"/>
                <a:gd name="connsiteX4" fmla="*/ 8774 w 566362"/>
                <a:gd name="connsiteY4" fmla="*/ 691222 h 742950"/>
                <a:gd name="connsiteX5" fmla="*/ 21582 w 566362"/>
                <a:gd name="connsiteY5" fmla="*/ 684270 h 742950"/>
                <a:gd name="connsiteX6" fmla="*/ 185362 w 566362"/>
                <a:gd name="connsiteY6" fmla="*/ 376237 h 742950"/>
                <a:gd name="connsiteX7" fmla="*/ 21582 w 566362"/>
                <a:gd name="connsiteY7" fmla="*/ 68204 h 742950"/>
                <a:gd name="connsiteX8" fmla="*/ 0 w 566362"/>
                <a:gd name="connsiteY8" fmla="*/ 56490 h 742950"/>
                <a:gd name="connsiteX9" fmla="*/ 50292 w 566362"/>
                <a:gd name="connsiteY9" fmla="*/ 29192 h 742950"/>
                <a:gd name="connsiteX10" fmla="*/ 194887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194887" y="0"/>
                  </a:moveTo>
                  <a:cubicBezTo>
                    <a:pt x="400047" y="0"/>
                    <a:pt x="566362" y="166315"/>
                    <a:pt x="566362" y="371475"/>
                  </a:cubicBezTo>
                  <a:cubicBezTo>
                    <a:pt x="566362" y="576635"/>
                    <a:pt x="400047" y="742950"/>
                    <a:pt x="194887" y="742950"/>
                  </a:cubicBezTo>
                  <a:cubicBezTo>
                    <a:pt x="143597" y="742950"/>
                    <a:pt x="94735" y="732555"/>
                    <a:pt x="50292" y="713758"/>
                  </a:cubicBezTo>
                  <a:lnTo>
                    <a:pt x="8774" y="691222"/>
                  </a:lnTo>
                  <a:lnTo>
                    <a:pt x="21582" y="684270"/>
                  </a:lnTo>
                  <a:cubicBezTo>
                    <a:pt x="120395" y="617513"/>
                    <a:pt x="185362" y="504462"/>
                    <a:pt x="185362" y="376237"/>
                  </a:cubicBezTo>
                  <a:cubicBezTo>
                    <a:pt x="185362" y="248012"/>
                    <a:pt x="120395" y="134961"/>
                    <a:pt x="21582" y="68204"/>
                  </a:cubicBezTo>
                  <a:lnTo>
                    <a:pt x="0" y="56490"/>
                  </a:lnTo>
                  <a:lnTo>
                    <a:pt x="50292" y="29192"/>
                  </a:lnTo>
                  <a:cubicBezTo>
                    <a:pt x="94735" y="10395"/>
                    <a:pt x="143597" y="0"/>
                    <a:pt x="194887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5628F0D-5870-462D-890F-EF60181BBF3A}"/>
                </a:ext>
              </a:extLst>
            </p:cNvPr>
            <p:cNvSpPr/>
            <p:nvPr/>
          </p:nvSpPr>
          <p:spPr>
            <a:xfrm>
              <a:off x="6515101" y="2828925"/>
              <a:ext cx="566362" cy="742950"/>
            </a:xfrm>
            <a:custGeom>
              <a:avLst/>
              <a:gdLst>
                <a:gd name="connsiteX0" fmla="*/ 371475 w 566362"/>
                <a:gd name="connsiteY0" fmla="*/ 0 h 742950"/>
                <a:gd name="connsiteX1" fmla="*/ 516070 w 566362"/>
                <a:gd name="connsiteY1" fmla="*/ 29192 h 742950"/>
                <a:gd name="connsiteX2" fmla="*/ 557588 w 566362"/>
                <a:gd name="connsiteY2" fmla="*/ 51728 h 742950"/>
                <a:gd name="connsiteX3" fmla="*/ 544780 w 566362"/>
                <a:gd name="connsiteY3" fmla="*/ 58680 h 742950"/>
                <a:gd name="connsiteX4" fmla="*/ 381000 w 566362"/>
                <a:gd name="connsiteY4" fmla="*/ 366713 h 742950"/>
                <a:gd name="connsiteX5" fmla="*/ 544780 w 566362"/>
                <a:gd name="connsiteY5" fmla="*/ 674746 h 742950"/>
                <a:gd name="connsiteX6" fmla="*/ 566362 w 566362"/>
                <a:gd name="connsiteY6" fmla="*/ 686460 h 742950"/>
                <a:gd name="connsiteX7" fmla="*/ 516070 w 566362"/>
                <a:gd name="connsiteY7" fmla="*/ 713758 h 742950"/>
                <a:gd name="connsiteX8" fmla="*/ 371475 w 566362"/>
                <a:gd name="connsiteY8" fmla="*/ 742950 h 742950"/>
                <a:gd name="connsiteX9" fmla="*/ 0 w 566362"/>
                <a:gd name="connsiteY9" fmla="*/ 371475 h 742950"/>
                <a:gd name="connsiteX10" fmla="*/ 371475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371475" y="0"/>
                  </a:moveTo>
                  <a:cubicBezTo>
                    <a:pt x="422765" y="0"/>
                    <a:pt x="471627" y="10395"/>
                    <a:pt x="516070" y="29192"/>
                  </a:cubicBezTo>
                  <a:lnTo>
                    <a:pt x="557588" y="51728"/>
                  </a:lnTo>
                  <a:lnTo>
                    <a:pt x="544780" y="58680"/>
                  </a:lnTo>
                  <a:cubicBezTo>
                    <a:pt x="445967" y="125437"/>
                    <a:pt x="381000" y="238488"/>
                    <a:pt x="381000" y="366713"/>
                  </a:cubicBezTo>
                  <a:cubicBezTo>
                    <a:pt x="381000" y="494938"/>
                    <a:pt x="445967" y="607989"/>
                    <a:pt x="544780" y="674746"/>
                  </a:cubicBezTo>
                  <a:lnTo>
                    <a:pt x="566362" y="686460"/>
                  </a:lnTo>
                  <a:lnTo>
                    <a:pt x="516070" y="713758"/>
                  </a:lnTo>
                  <a:cubicBezTo>
                    <a:pt x="471627" y="732555"/>
                    <a:pt x="422765" y="742950"/>
                    <a:pt x="371475" y="742950"/>
                  </a:cubicBezTo>
                  <a:cubicBezTo>
                    <a:pt x="166315" y="742950"/>
                    <a:pt x="0" y="576635"/>
                    <a:pt x="0" y="371475"/>
                  </a:cubicBezTo>
                  <a:cubicBezTo>
                    <a:pt x="0" y="166315"/>
                    <a:pt x="166315" y="0"/>
                    <a:pt x="371475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5303150-860F-4368-9DE0-D6479C4B4CA4}"/>
              </a:ext>
            </a:extLst>
          </p:cNvPr>
          <p:cNvSpPr txBox="1"/>
          <p:nvPr/>
        </p:nvSpPr>
        <p:spPr>
          <a:xfrm>
            <a:off x="5553585" y="3837524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Weeknd</a:t>
            </a:r>
            <a:r>
              <a:rPr lang="en-US" dirty="0"/>
              <a:t> Lyrics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74C6D7-F68B-4746-B2D0-9C7C6D559323}"/>
              </a:ext>
            </a:extLst>
          </p:cNvPr>
          <p:cNvSpPr txBox="1"/>
          <p:nvPr/>
        </p:nvSpPr>
        <p:spPr>
          <a:xfrm>
            <a:off x="7548432" y="3837524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Bing Lexicon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9C8824-A3E3-FB40-8E22-9483F34431DB}"/>
              </a:ext>
            </a:extLst>
          </p:cNvPr>
          <p:cNvSpPr txBox="1"/>
          <p:nvPr/>
        </p:nvSpPr>
        <p:spPr>
          <a:xfrm>
            <a:off x="0" y="4767080"/>
            <a:ext cx="551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 Due to some changes, the first time you use a sentiment lexicon, you will be asked to download.  This is due to licensing.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F94269-6EE7-6E4A-8457-1AB66B74C12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D010C0-11BF-7943-8EB6-72C01AFB188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880D19-F64B-6A45-851D-55A85B3D9FDB}"/>
              </a:ext>
            </a:extLst>
          </p:cNvPr>
          <p:cNvCxnSpPr/>
          <p:nvPr/>
        </p:nvCxnSpPr>
        <p:spPr>
          <a:xfrm flipV="1">
            <a:off x="3670852" y="3684104"/>
            <a:ext cx="2703444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041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in touch with our feelings…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65683" y="2427890"/>
            <a:ext cx="287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dirty="0" err="1"/>
              <a:t>B_sentimentAnalysis.R</a:t>
            </a:r>
            <a:endParaRPr lang="en-US" dirty="0"/>
          </a:p>
        </p:txBody>
      </p:sp>
      <p:pic>
        <p:nvPicPr>
          <p:cNvPr id="5122" name="Picture 2" descr="Image result for sentiment analysis mem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63"/>
          <a:stretch/>
        </p:blipFill>
        <p:spPr bwMode="auto">
          <a:xfrm>
            <a:off x="265933" y="1271917"/>
            <a:ext cx="4762500" cy="520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DCA7B8-3313-0F4F-BF24-7077EDFE238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9F1335-2432-8040-9F2F-CD347B28B0C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560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polarity scores in both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A2AC30-4A92-44BB-9F1B-2FAFA129D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486" y="2221102"/>
            <a:ext cx="5981700" cy="132397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00363F-ADF3-B845-8B94-BD9FEE2E13F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8C8155-D7EA-2D49-B264-A290B064130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24494A-39FE-6544-9954-FBC7A0323E1A}"/>
              </a:ext>
            </a:extLst>
          </p:cNvPr>
          <p:cNvSpPr txBox="1"/>
          <p:nvPr/>
        </p:nvSpPr>
        <p:spPr>
          <a:xfrm>
            <a:off x="313749" y="4017133"/>
            <a:ext cx="861821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Qdap’s</a:t>
            </a:r>
            <a:r>
              <a:rPr lang="en-US" dirty="0">
                <a:solidFill>
                  <a:schemeClr val="bg1"/>
                </a:solidFill>
              </a:rPr>
              <a:t> polarity function calculates -0.409 for “Starboy” lyrics.</a:t>
            </a:r>
          </a:p>
        </p:txBody>
      </p:sp>
    </p:spTree>
    <p:extLst>
      <p:ext uri="{BB962C8B-B14F-4D97-AF65-F5344CB8AC3E}">
        <p14:creationId xmlns:p14="http://schemas.microsoft.com/office/powerpoint/2010/main" val="3612781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polarity scores in both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8FCA32-C8B6-4FA7-B7DA-F90DB22635EA}"/>
              </a:ext>
            </a:extLst>
          </p:cNvPr>
          <p:cNvSpPr txBox="1"/>
          <p:nvPr/>
        </p:nvSpPr>
        <p:spPr>
          <a:xfrm>
            <a:off x="313749" y="4017133"/>
            <a:ext cx="861821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Although less sophisticated &amp; the scale is different, </a:t>
            </a:r>
            <a:r>
              <a:rPr lang="en-US" dirty="0" err="1">
                <a:solidFill>
                  <a:schemeClr val="bg1"/>
                </a:solidFill>
              </a:rPr>
              <a:t>tidytext’s</a:t>
            </a:r>
            <a:r>
              <a:rPr lang="en-US" dirty="0">
                <a:solidFill>
                  <a:schemeClr val="bg1"/>
                </a:solidFill>
              </a:rPr>
              <a:t> polarity is still negative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E1D93B-5DEF-4069-A479-850112C02ECF}"/>
              </a:ext>
            </a:extLst>
          </p:cNvPr>
          <p:cNvGrpSpPr/>
          <p:nvPr/>
        </p:nvGrpSpPr>
        <p:grpSpPr>
          <a:xfrm>
            <a:off x="218053" y="1838205"/>
            <a:ext cx="2662220" cy="976313"/>
            <a:chOff x="5354294" y="4344537"/>
            <a:chExt cx="2662220" cy="97631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6EB556A-E9DF-47A6-8488-C1D863097681}"/>
                </a:ext>
              </a:extLst>
            </p:cNvPr>
            <p:cNvGrpSpPr/>
            <p:nvPr/>
          </p:nvGrpSpPr>
          <p:grpSpPr>
            <a:xfrm>
              <a:off x="6017688" y="4344537"/>
              <a:ext cx="1467580" cy="976313"/>
              <a:chOff x="6515101" y="2824163"/>
              <a:chExt cx="1123950" cy="747712"/>
            </a:xfrm>
          </p:grpSpPr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996DC74D-BE35-4BC3-B966-33FBB2EDC2B6}"/>
                  </a:ext>
                </a:extLst>
              </p:cNvPr>
              <p:cNvSpPr/>
              <p:nvPr/>
            </p:nvSpPr>
            <p:spPr>
              <a:xfrm>
                <a:off x="6896101" y="2880653"/>
                <a:ext cx="361950" cy="634732"/>
              </a:xfrm>
              <a:custGeom>
                <a:avLst/>
                <a:gdLst>
                  <a:gd name="connsiteX0" fmla="*/ 176588 w 361950"/>
                  <a:gd name="connsiteY0" fmla="*/ 0 h 634732"/>
                  <a:gd name="connsiteX1" fmla="*/ 198170 w 361950"/>
                  <a:gd name="connsiteY1" fmla="*/ 11714 h 634732"/>
                  <a:gd name="connsiteX2" fmla="*/ 361950 w 361950"/>
                  <a:gd name="connsiteY2" fmla="*/ 319747 h 634732"/>
                  <a:gd name="connsiteX3" fmla="*/ 198170 w 361950"/>
                  <a:gd name="connsiteY3" fmla="*/ 627780 h 634732"/>
                  <a:gd name="connsiteX4" fmla="*/ 185362 w 361950"/>
                  <a:gd name="connsiteY4" fmla="*/ 634732 h 634732"/>
                  <a:gd name="connsiteX5" fmla="*/ 163780 w 361950"/>
                  <a:gd name="connsiteY5" fmla="*/ 623018 h 634732"/>
                  <a:gd name="connsiteX6" fmla="*/ 0 w 361950"/>
                  <a:gd name="connsiteY6" fmla="*/ 314985 h 634732"/>
                  <a:gd name="connsiteX7" fmla="*/ 163780 w 361950"/>
                  <a:gd name="connsiteY7" fmla="*/ 6952 h 634732"/>
                  <a:gd name="connsiteX8" fmla="*/ 176588 w 361950"/>
                  <a:gd name="connsiteY8" fmla="*/ 0 h 634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1950" h="634732">
                    <a:moveTo>
                      <a:pt x="176588" y="0"/>
                    </a:moveTo>
                    <a:lnTo>
                      <a:pt x="198170" y="11714"/>
                    </a:lnTo>
                    <a:cubicBezTo>
                      <a:pt x="296983" y="78471"/>
                      <a:pt x="361950" y="191522"/>
                      <a:pt x="361950" y="319747"/>
                    </a:cubicBezTo>
                    <a:cubicBezTo>
                      <a:pt x="361950" y="447972"/>
                      <a:pt x="296983" y="561023"/>
                      <a:pt x="198170" y="627780"/>
                    </a:cubicBezTo>
                    <a:lnTo>
                      <a:pt x="185362" y="634732"/>
                    </a:lnTo>
                    <a:lnTo>
                      <a:pt x="163780" y="623018"/>
                    </a:lnTo>
                    <a:cubicBezTo>
                      <a:pt x="64967" y="556261"/>
                      <a:pt x="0" y="443210"/>
                      <a:pt x="0" y="314985"/>
                    </a:cubicBezTo>
                    <a:cubicBezTo>
                      <a:pt x="0" y="186760"/>
                      <a:pt x="64967" y="73709"/>
                      <a:pt x="163780" y="6952"/>
                    </a:cubicBezTo>
                    <a:lnTo>
                      <a:pt x="176588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457200"/>
                <a:endParaRPr lang="en-US" sz="1800" kern="1200" dirty="0">
                  <a:solidFill>
                    <a:prstClr val="white"/>
                  </a:solidFill>
                  <a:latin typeface="Arial Unicode MS" panose="020B0604020202020204" pitchFamily="34" charset="-128"/>
                </a:endParaRPr>
              </a:p>
            </p:txBody>
          </p:sp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23C94B65-5290-47BA-9DCD-6395FC27C6EB}"/>
                  </a:ext>
                </a:extLst>
              </p:cNvPr>
              <p:cNvSpPr/>
              <p:nvPr/>
            </p:nvSpPr>
            <p:spPr>
              <a:xfrm>
                <a:off x="7072689" y="2824163"/>
                <a:ext cx="566362" cy="742950"/>
              </a:xfrm>
              <a:custGeom>
                <a:avLst/>
                <a:gdLst>
                  <a:gd name="connsiteX0" fmla="*/ 194887 w 566362"/>
                  <a:gd name="connsiteY0" fmla="*/ 0 h 742950"/>
                  <a:gd name="connsiteX1" fmla="*/ 566362 w 566362"/>
                  <a:gd name="connsiteY1" fmla="*/ 371475 h 742950"/>
                  <a:gd name="connsiteX2" fmla="*/ 194887 w 566362"/>
                  <a:gd name="connsiteY2" fmla="*/ 742950 h 742950"/>
                  <a:gd name="connsiteX3" fmla="*/ 50292 w 566362"/>
                  <a:gd name="connsiteY3" fmla="*/ 713758 h 742950"/>
                  <a:gd name="connsiteX4" fmla="*/ 8774 w 566362"/>
                  <a:gd name="connsiteY4" fmla="*/ 691222 h 742950"/>
                  <a:gd name="connsiteX5" fmla="*/ 21582 w 566362"/>
                  <a:gd name="connsiteY5" fmla="*/ 684270 h 742950"/>
                  <a:gd name="connsiteX6" fmla="*/ 185362 w 566362"/>
                  <a:gd name="connsiteY6" fmla="*/ 376237 h 742950"/>
                  <a:gd name="connsiteX7" fmla="*/ 21582 w 566362"/>
                  <a:gd name="connsiteY7" fmla="*/ 68204 h 742950"/>
                  <a:gd name="connsiteX8" fmla="*/ 0 w 566362"/>
                  <a:gd name="connsiteY8" fmla="*/ 56490 h 742950"/>
                  <a:gd name="connsiteX9" fmla="*/ 50292 w 566362"/>
                  <a:gd name="connsiteY9" fmla="*/ 29192 h 742950"/>
                  <a:gd name="connsiteX10" fmla="*/ 194887 w 566362"/>
                  <a:gd name="connsiteY10" fmla="*/ 0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6362" h="742950">
                    <a:moveTo>
                      <a:pt x="194887" y="0"/>
                    </a:moveTo>
                    <a:cubicBezTo>
                      <a:pt x="400047" y="0"/>
                      <a:pt x="566362" y="166315"/>
                      <a:pt x="566362" y="371475"/>
                    </a:cubicBezTo>
                    <a:cubicBezTo>
                      <a:pt x="566362" y="576635"/>
                      <a:pt x="400047" y="742950"/>
                      <a:pt x="194887" y="742950"/>
                    </a:cubicBezTo>
                    <a:cubicBezTo>
                      <a:pt x="143597" y="742950"/>
                      <a:pt x="94735" y="732555"/>
                      <a:pt x="50292" y="713758"/>
                    </a:cubicBezTo>
                    <a:lnTo>
                      <a:pt x="8774" y="691222"/>
                    </a:lnTo>
                    <a:lnTo>
                      <a:pt x="21582" y="684270"/>
                    </a:lnTo>
                    <a:cubicBezTo>
                      <a:pt x="120395" y="617513"/>
                      <a:pt x="185362" y="504462"/>
                      <a:pt x="185362" y="376237"/>
                    </a:cubicBezTo>
                    <a:cubicBezTo>
                      <a:pt x="185362" y="248012"/>
                      <a:pt x="120395" y="134961"/>
                      <a:pt x="21582" y="68204"/>
                    </a:cubicBezTo>
                    <a:lnTo>
                      <a:pt x="0" y="56490"/>
                    </a:lnTo>
                    <a:lnTo>
                      <a:pt x="50292" y="29192"/>
                    </a:lnTo>
                    <a:cubicBezTo>
                      <a:pt x="94735" y="10395"/>
                      <a:pt x="143597" y="0"/>
                      <a:pt x="194887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457200"/>
                <a:endParaRPr lang="en-US" sz="1800" kern="1200" dirty="0">
                  <a:solidFill>
                    <a:prstClr val="white"/>
                  </a:solidFill>
                  <a:latin typeface="Arial Unicode MS" panose="020B0604020202020204" pitchFamily="34" charset="-128"/>
                </a:endParaRPr>
              </a:p>
            </p:txBody>
          </p:sp>
          <p:sp>
            <p:nvSpPr>
              <p:cNvPr id="13" name="Freeform 13">
                <a:extLst>
                  <a:ext uri="{FF2B5EF4-FFF2-40B4-BE49-F238E27FC236}">
                    <a16:creationId xmlns:a16="http://schemas.microsoft.com/office/drawing/2014/main" id="{FA43250D-2174-49FD-9487-DC304C936928}"/>
                  </a:ext>
                </a:extLst>
              </p:cNvPr>
              <p:cNvSpPr/>
              <p:nvPr/>
            </p:nvSpPr>
            <p:spPr>
              <a:xfrm>
                <a:off x="6515101" y="2828925"/>
                <a:ext cx="566362" cy="742950"/>
              </a:xfrm>
              <a:custGeom>
                <a:avLst/>
                <a:gdLst>
                  <a:gd name="connsiteX0" fmla="*/ 371475 w 566362"/>
                  <a:gd name="connsiteY0" fmla="*/ 0 h 742950"/>
                  <a:gd name="connsiteX1" fmla="*/ 516070 w 566362"/>
                  <a:gd name="connsiteY1" fmla="*/ 29192 h 742950"/>
                  <a:gd name="connsiteX2" fmla="*/ 557588 w 566362"/>
                  <a:gd name="connsiteY2" fmla="*/ 51728 h 742950"/>
                  <a:gd name="connsiteX3" fmla="*/ 544780 w 566362"/>
                  <a:gd name="connsiteY3" fmla="*/ 58680 h 742950"/>
                  <a:gd name="connsiteX4" fmla="*/ 381000 w 566362"/>
                  <a:gd name="connsiteY4" fmla="*/ 366713 h 742950"/>
                  <a:gd name="connsiteX5" fmla="*/ 544780 w 566362"/>
                  <a:gd name="connsiteY5" fmla="*/ 674746 h 742950"/>
                  <a:gd name="connsiteX6" fmla="*/ 566362 w 566362"/>
                  <a:gd name="connsiteY6" fmla="*/ 686460 h 742950"/>
                  <a:gd name="connsiteX7" fmla="*/ 516070 w 566362"/>
                  <a:gd name="connsiteY7" fmla="*/ 713758 h 742950"/>
                  <a:gd name="connsiteX8" fmla="*/ 371475 w 566362"/>
                  <a:gd name="connsiteY8" fmla="*/ 742950 h 742950"/>
                  <a:gd name="connsiteX9" fmla="*/ 0 w 566362"/>
                  <a:gd name="connsiteY9" fmla="*/ 371475 h 742950"/>
                  <a:gd name="connsiteX10" fmla="*/ 371475 w 566362"/>
                  <a:gd name="connsiteY10" fmla="*/ 0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6362" h="742950">
                    <a:moveTo>
                      <a:pt x="371475" y="0"/>
                    </a:moveTo>
                    <a:cubicBezTo>
                      <a:pt x="422765" y="0"/>
                      <a:pt x="471627" y="10395"/>
                      <a:pt x="516070" y="29192"/>
                    </a:cubicBezTo>
                    <a:lnTo>
                      <a:pt x="557588" y="51728"/>
                    </a:lnTo>
                    <a:lnTo>
                      <a:pt x="544780" y="58680"/>
                    </a:lnTo>
                    <a:cubicBezTo>
                      <a:pt x="445967" y="125437"/>
                      <a:pt x="381000" y="238488"/>
                      <a:pt x="381000" y="366713"/>
                    </a:cubicBezTo>
                    <a:cubicBezTo>
                      <a:pt x="381000" y="494938"/>
                      <a:pt x="445967" y="607989"/>
                      <a:pt x="544780" y="674746"/>
                    </a:cubicBezTo>
                    <a:lnTo>
                      <a:pt x="566362" y="686460"/>
                    </a:lnTo>
                    <a:lnTo>
                      <a:pt x="516070" y="713758"/>
                    </a:lnTo>
                    <a:cubicBezTo>
                      <a:pt x="471627" y="732555"/>
                      <a:pt x="422765" y="742950"/>
                      <a:pt x="371475" y="742950"/>
                    </a:cubicBezTo>
                    <a:cubicBezTo>
                      <a:pt x="166315" y="742950"/>
                      <a:pt x="0" y="576635"/>
                      <a:pt x="0" y="371475"/>
                    </a:cubicBezTo>
                    <a:cubicBezTo>
                      <a:pt x="0" y="166315"/>
                      <a:pt x="166315" y="0"/>
                      <a:pt x="371475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457200"/>
                <a:endParaRPr lang="en-US" sz="1800" kern="1200" dirty="0">
                  <a:solidFill>
                    <a:prstClr val="white"/>
                  </a:solidFill>
                  <a:latin typeface="Arial Unicode MS" panose="020B0604020202020204" pitchFamily="34" charset="-128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186487-F7EC-4D4A-8376-794B2991155B}"/>
                </a:ext>
              </a:extLst>
            </p:cNvPr>
            <p:cNvSpPr txBox="1"/>
            <p:nvPr/>
          </p:nvSpPr>
          <p:spPr>
            <a:xfrm>
              <a:off x="5354294" y="4678805"/>
              <a:ext cx="12291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Weeknd</a:t>
              </a:r>
              <a:r>
                <a:rPr lang="en-US" sz="1400" dirty="0"/>
                <a:t> Lyrics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2DF590-AD4F-4526-951E-1F7A2A383A62}"/>
                </a:ext>
              </a:extLst>
            </p:cNvPr>
            <p:cNvSpPr txBox="1"/>
            <p:nvPr/>
          </p:nvSpPr>
          <p:spPr>
            <a:xfrm>
              <a:off x="6927113" y="4678805"/>
              <a:ext cx="10894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Bing Lexicon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DDEF261F-A7C4-4E51-9675-E9A75D387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141" y="1445821"/>
            <a:ext cx="4248150" cy="219075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0398C9C-C9E4-4D91-A31E-443FE44C8AD5}"/>
              </a:ext>
            </a:extLst>
          </p:cNvPr>
          <p:cNvSpPr/>
          <p:nvPr/>
        </p:nvSpPr>
        <p:spPr>
          <a:xfrm rot="5400000">
            <a:off x="1860603" y="2443726"/>
            <a:ext cx="2278472" cy="33388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E0A48BD-1DEC-402F-B9FE-1C2856698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141" y="1867673"/>
            <a:ext cx="5772150" cy="304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101" y="2389176"/>
            <a:ext cx="3457514" cy="1072384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C630E9-D875-9B49-B6EF-45A770BACF4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FDED2E-E8E5-D941-94CD-5D0BE3FABA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905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recreate </a:t>
            </a:r>
            <a:r>
              <a:rPr lang="en-US" dirty="0" err="1"/>
              <a:t>Plutchik’s</a:t>
            </a:r>
            <a:r>
              <a:rPr lang="en-US" dirty="0"/>
              <a:t> Wheel of Emotions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1226896"/>
            <a:ext cx="4343400" cy="44042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BBF85A-CC36-4919-A4E5-B541A3DD3D76}"/>
              </a:ext>
            </a:extLst>
          </p:cNvPr>
          <p:cNvSpPr txBox="1"/>
          <p:nvPr/>
        </p:nvSpPr>
        <p:spPr>
          <a:xfrm>
            <a:off x="185383" y="5824265"/>
            <a:ext cx="877323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 to the script!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89D539-B4CA-C64C-884A-FE1B3031ABB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9311DE-7101-984D-8819-B840F6524F8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70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079C5-5ED8-1645-B290-16D371A4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you deal with emojis?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C4E70-6D0B-504C-90C3-931E0C136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unknown?</a:t>
            </a:r>
          </a:p>
          <a:p>
            <a:r>
              <a:rPr lang="en-US" dirty="0"/>
              <a:t>Substitute for known text</a:t>
            </a:r>
          </a:p>
          <a:p>
            <a:endParaRPr lang="en-US" dirty="0"/>
          </a:p>
          <a:p>
            <a:r>
              <a:rPr lang="en-US"/>
              <a:t>Open Script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2A04E-A2FB-194F-A6DD-B3F0552C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7FC3F-0114-C346-9BE7-B0EBDFFC1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112D0-E053-8B47-A1E1-149514A00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8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reality sentiment is more complex.</a:t>
            </a:r>
          </a:p>
        </p:txBody>
      </p:sp>
      <p:sp>
        <p:nvSpPr>
          <p:cNvPr id="8" name="Rectangle 7"/>
          <p:cNvSpPr/>
          <p:nvPr/>
        </p:nvSpPr>
        <p:spPr>
          <a:xfrm>
            <a:off x="2494581" y="1640304"/>
            <a:ext cx="4114800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sz="2000" b="1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94581" y="1638300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 </a:t>
            </a:r>
            <a:r>
              <a:rPr lang="en-US" sz="2400" b="1" u="sng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</a:t>
            </a:r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Emoji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09DC8F7-4C2F-4DF4-B74B-D5AF89C93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59B9E9-23FB-2748-B942-B94B1B8E2C4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6EDF84-BFC3-B649-B3FA-ECA4073F894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2CD0C31-9B26-2146-889E-3A0977A17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02" y="1842324"/>
            <a:ext cx="4343400" cy="440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3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Kanjoya’s</a:t>
            </a:r>
            <a:r>
              <a:rPr lang="en-US" sz="3600" dirty="0"/>
              <a:t> Experience Corpus</a:t>
            </a:r>
          </a:p>
        </p:txBody>
      </p:sp>
      <p:pic>
        <p:nvPicPr>
          <p:cNvPr id="9" name="Picture 8" descr="Screen Shot 2015-05-21 at 12.45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96" y="1507782"/>
            <a:ext cx="5859087" cy="436433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909F2-D8C5-458B-AF6B-010B6E2BC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2409A81-19AE-6740-A9AE-D4A8772973B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2A3757-634F-B24E-AE16-D18969FA3DB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86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3421" y="365126"/>
            <a:ext cx="8341929" cy="591477"/>
          </a:xfrm>
        </p:spPr>
        <p:txBody>
          <a:bodyPr/>
          <a:lstStyle/>
          <a:p>
            <a:r>
              <a:rPr lang="en-US" dirty="0"/>
              <a:t>Tidy Data Formats are structured differently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105681"/>
              </p:ext>
            </p:extLst>
          </p:nvPr>
        </p:nvGraphicFramePr>
        <p:xfrm>
          <a:off x="79101" y="1744418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79101" y="1364187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8" name="Isosceles Triangle 7"/>
          <p:cNvSpPr/>
          <p:nvPr/>
        </p:nvSpPr>
        <p:spPr>
          <a:xfrm rot="5400000">
            <a:off x="3011446" y="2589202"/>
            <a:ext cx="2175642" cy="63062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868345"/>
              </p:ext>
            </p:extLst>
          </p:nvPr>
        </p:nvGraphicFramePr>
        <p:xfrm>
          <a:off x="4511009" y="1439618"/>
          <a:ext cx="2565654" cy="296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56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Document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Arial Unicode MS" panose="020B0604020202020204" pitchFamily="34" charset="-128"/>
                        </a:rPr>
                        <a:t>Tweet_n</a:t>
                      </a:r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4524904" y="1059386"/>
            <a:ext cx="2535994" cy="378931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Tidy Form (Triplet, Dense Data)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6EF84-F1F6-F948-8659-57F0BFFC89D1}"/>
              </a:ext>
            </a:extLst>
          </p:cNvPr>
          <p:cNvSpPr/>
          <p:nvPr/>
        </p:nvSpPr>
        <p:spPr>
          <a:xfrm>
            <a:off x="4492487" y="4495800"/>
            <a:ext cx="2584174" cy="4638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Dense Data: Efficient in Memory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AA67D7-E38A-6849-BC6C-4CD1F49B903E}"/>
              </a:ext>
            </a:extLst>
          </p:cNvPr>
          <p:cNvSpPr/>
          <p:nvPr/>
        </p:nvSpPr>
        <p:spPr>
          <a:xfrm>
            <a:off x="63351" y="4495800"/>
            <a:ext cx="3544956" cy="4638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Sparse Data: Memory used to hold 0s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4977AF-ADC0-0F4C-9540-C131432F0AF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6A1119-87AD-A942-966E-5D8B890BE47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83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pipe operator…%&gt;%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098" name="Picture 2" descr="Image result for this is not a pip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828" y="1567411"/>
            <a:ext cx="4488832" cy="448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75CC4F-E3E5-2C4F-9EF9-4C1A692E411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F44094-04EC-A942-BAFB-7B1F866FE34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94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 uses %&gt;% to forward 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40A206-84F1-4CFE-A274-27868154639E}"/>
              </a:ext>
            </a:extLst>
          </p:cNvPr>
          <p:cNvSpPr/>
          <p:nvPr/>
        </p:nvSpPr>
        <p:spPr>
          <a:xfrm>
            <a:off x="93786" y="1486900"/>
            <a:ext cx="8732162" cy="60694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 the “</a:t>
            </a:r>
            <a:r>
              <a:rPr lang="en-US" sz="1600" dirty="0" err="1"/>
              <a:t>tidyverse</a:t>
            </a:r>
            <a:r>
              <a:rPr lang="en-US" sz="1600" dirty="0"/>
              <a:t>” code is structured so it is more easily read using the %&gt;%.   The data format is a </a:t>
            </a:r>
            <a:r>
              <a:rPr lang="en-US" sz="1600" dirty="0" err="1"/>
              <a:t>tibble</a:t>
            </a:r>
            <a:r>
              <a:rPr lang="en-US" sz="1600" dirty="0"/>
              <a:t> usually not a data frame.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9FFFAF3-C96C-462B-B199-570A86DEC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6" y="2373204"/>
            <a:ext cx="85792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0FEC3-CC7F-4699-A9B3-61C9844AF549}"/>
              </a:ext>
            </a:extLst>
          </p:cNvPr>
          <p:cNvSpPr txBox="1"/>
          <p:nvPr/>
        </p:nvSpPr>
        <p:spPr>
          <a:xfrm>
            <a:off x="93786" y="4287177"/>
            <a:ext cx="8732162" cy="40409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This reads as “Using the </a:t>
            </a:r>
            <a:r>
              <a:rPr lang="en-US" sz="1400" dirty="0" err="1"/>
              <a:t>mtcars</a:t>
            </a:r>
            <a:r>
              <a:rPr lang="en-US" sz="1400" dirty="0"/>
              <a:t> object </a:t>
            </a:r>
            <a:r>
              <a:rPr lang="en-US" sz="1400" i="1" dirty="0"/>
              <a:t>then</a:t>
            </a:r>
            <a:r>
              <a:rPr lang="en-US" sz="1400" dirty="0"/>
              <a:t> group by the </a:t>
            </a:r>
            <a:r>
              <a:rPr lang="en-US" sz="1400" dirty="0" err="1"/>
              <a:t>cyl</a:t>
            </a:r>
            <a:r>
              <a:rPr lang="en-US" sz="1400" dirty="0"/>
              <a:t> vector </a:t>
            </a:r>
            <a:r>
              <a:rPr lang="en-US" sz="1400" i="1" dirty="0"/>
              <a:t>then</a:t>
            </a:r>
            <a:r>
              <a:rPr lang="en-US" sz="1400" dirty="0"/>
              <a:t> mutate a new variable called rank.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F8A6302-CAB8-124A-955D-B4D0F625D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6" y="2784021"/>
            <a:ext cx="287771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cyl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7D57D57-56CA-7F4C-84C6-D92D128A2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6" y="3210227"/>
            <a:ext cx="6445995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cyl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%&gt;% mutate(rank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min_rank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(desc(mpg)))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AC59A9-F984-CB46-92E7-894ED247618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BF6A31-01F7-434F-A98A-1D421D75C4A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62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exercise we will examine song lyrics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21A06-9471-48C7-B813-FF43E5D3F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42" y="1264820"/>
            <a:ext cx="6315075" cy="39433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B8A8B8-B746-EF49-AA0A-1EB9AE31C3E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861DD3-4CF5-3F4B-96A7-76FFEDD98FC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190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6ADC6-A8AF-4177-80C3-00592755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2/21/21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6055C4-6C20-45AD-A381-AF38F6DD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7" y="365126"/>
            <a:ext cx="8623738" cy="591477"/>
          </a:xfrm>
        </p:spPr>
        <p:txBody>
          <a:bodyPr/>
          <a:lstStyle/>
          <a:p>
            <a:r>
              <a:rPr lang="en-US" sz="2800" dirty="0"/>
              <a:t>Sentiment the Tidy Way uses joins with existing lexicons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43436D9-66D6-480D-8753-218AB2841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-96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44E92-3086-4AF5-BE02-6B5834CCC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40748-A370-1D4A-98B6-ED80AB54163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05A55E-4150-BB40-9C65-8A5E00B89CE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D6E390-18F6-A246-88BD-A9E4B309D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5" y="1461052"/>
            <a:ext cx="3982830" cy="2259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35328F-AF7E-0541-9110-C18A28A41A99}"/>
              </a:ext>
            </a:extLst>
          </p:cNvPr>
          <p:cNvSpPr txBox="1"/>
          <p:nvPr/>
        </p:nvSpPr>
        <p:spPr>
          <a:xfrm>
            <a:off x="159026" y="1113183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6782 Words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9F1A01-EF4E-D54D-B2C9-8019EF4175BD}"/>
              </a:ext>
            </a:extLst>
          </p:cNvPr>
          <p:cNvSpPr txBox="1"/>
          <p:nvPr/>
        </p:nvSpPr>
        <p:spPr>
          <a:xfrm>
            <a:off x="4287078" y="1133062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2477 Words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20560B-4DD8-A74F-9054-1901BAABD543}"/>
              </a:ext>
            </a:extLst>
          </p:cNvPr>
          <p:cNvSpPr txBox="1"/>
          <p:nvPr/>
        </p:nvSpPr>
        <p:spPr>
          <a:xfrm>
            <a:off x="165652" y="3796748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4463 Words</a:t>
            </a:r>
          </a:p>
        </p:txBody>
      </p:sp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F973D3-26B1-E943-97B5-013D927EC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8" y="4114800"/>
            <a:ext cx="3280465" cy="1979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E8646C-C76C-974A-B2E7-8CB3819C5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855" y="1475961"/>
            <a:ext cx="3479634" cy="19696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6211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6037</TotalTime>
  <Words>577</Words>
  <Application>Microsoft Macintosh PowerPoint</Application>
  <PresentationFormat>On-screen Show (4:3)</PresentationFormat>
  <Paragraphs>171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Unicode MS</vt:lpstr>
      <vt:lpstr>Arial</vt:lpstr>
      <vt:lpstr>Calibri</vt:lpstr>
      <vt:lpstr>Calibri Light</vt:lpstr>
      <vt:lpstr>Consolas</vt:lpstr>
      <vt:lpstr>1_Office Theme</vt:lpstr>
      <vt:lpstr>In reality sentiment is more complex.</vt:lpstr>
      <vt:lpstr>How should you deal with emojis?</vt:lpstr>
      <vt:lpstr>In reality sentiment is more complex.</vt:lpstr>
      <vt:lpstr>Kanjoya’s Experience Corpus</vt:lpstr>
      <vt:lpstr>Tidy Data Formats are structured differently</vt:lpstr>
      <vt:lpstr>The pipe operator…%&gt;%</vt:lpstr>
      <vt:lpstr>Tidy data uses %&gt;% to forward objects</vt:lpstr>
      <vt:lpstr>In this exercise we will examine song lyrics</vt:lpstr>
      <vt:lpstr>Sentiment the Tidy Way uses joins with existing lexicons</vt:lpstr>
      <vt:lpstr>Tidy can seem complicated but not impossible.</vt:lpstr>
      <vt:lpstr>Starting with a DTM, its straightforward</vt:lpstr>
      <vt:lpstr>Get in touch with our feelings…</vt:lpstr>
      <vt:lpstr>Similar polarity scores in both methods</vt:lpstr>
      <vt:lpstr>Similar polarity scores in both methods</vt:lpstr>
      <vt:lpstr>Let’s recreate Plutchik’s Wheel of Emotions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347</cp:revision>
  <dcterms:created xsi:type="dcterms:W3CDTF">2018-05-23T17:24:59Z</dcterms:created>
  <dcterms:modified xsi:type="dcterms:W3CDTF">2021-02-22T02:57:11Z</dcterms:modified>
</cp:coreProperties>
</file>