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652" r:id="rId2"/>
    <p:sldId id="653" r:id="rId3"/>
    <p:sldId id="660" r:id="rId4"/>
    <p:sldId id="661" r:id="rId5"/>
    <p:sldId id="659" r:id="rId6"/>
    <p:sldId id="663" r:id="rId7"/>
    <p:sldId id="664" r:id="rId8"/>
    <p:sldId id="666" r:id="rId9"/>
    <p:sldId id="662" r:id="rId10"/>
    <p:sldId id="654" r:id="rId11"/>
    <p:sldId id="655" r:id="rId12"/>
    <p:sldId id="656" r:id="rId13"/>
    <p:sldId id="657" r:id="rId14"/>
    <p:sldId id="658" r:id="rId15"/>
    <p:sldId id="6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 autoAdjust="0"/>
    <p:restoredTop sz="91892" autoAdjust="0"/>
  </p:normalViewPr>
  <p:slideViewPr>
    <p:cSldViewPr snapToGrid="0">
      <p:cViewPr varScale="1">
        <p:scale>
          <a:sx n="99" d="100"/>
          <a:sy n="99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3/25/21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3/25/21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3/25/21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3/25/21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3/25/21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3/25/21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3/25/21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3/25/21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the-largest-convolutional-neural-network-built-to-dat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rstudio.com/ai/posts/2017-12-22-word-embeddings-with-keras/" TargetMode="External"/><Relationship Id="rId2" Type="http://schemas.openxmlformats.org/officeDocument/2006/relationships/hyperlink" Target="https://cran.r-project.org/web/packages/word2vec/word2vec.pdf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Two</a:t>
            </a:r>
            <a:r>
              <a:rPr lang="en-US" dirty="0"/>
              <a:t> Three Popular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092397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Lebron</a:t>
            </a:r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 James hit a tough shot.”</a:t>
            </a:r>
          </a:p>
        </p:txBody>
      </p:sp>
      <p:pic>
        <p:nvPicPr>
          <p:cNvPr id="7" name="Picture 6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175734"/>
            <a:ext cx="4029717" cy="3063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400674" y="2043967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038" y="1598520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2963" y="1593758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86288" y="2070008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425" y="6058578"/>
            <a:ext cx="5175741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ighlight>
                  <a:srgbClr val="FFFF00"/>
                </a:highlight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*There are other approaches usually based on DNN, that I refer to “abstractive”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9BAD7C-56C7-294A-8BE9-E1B6DACB3B6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7D26C-CDF8-AB46-8581-E0C7F39894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A34B6959-E7EF-4F44-B602-7B0C5CD90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6261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96CEA-ADE2-FB40-8FAB-2A87C6B1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7AB107-38DD-EA45-8C5E-3762D33C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DNN, Synapse Stimulation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C789D-DE61-364E-8BD7-68119090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94F1A-446C-F44A-B35B-6AD28374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97382-EB5F-A14F-8C50-769025275162}"/>
              </a:ext>
            </a:extLst>
          </p:cNvPr>
          <p:cNvSpPr txBox="1"/>
          <p:nvPr/>
        </p:nvSpPr>
        <p:spPr>
          <a:xfrm>
            <a:off x="689238" y="2655956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Stimulation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191311-8F4D-A449-B3E9-96C907381AA0}"/>
              </a:ext>
            </a:extLst>
          </p:cNvPr>
          <p:cNvGrpSpPr/>
          <p:nvPr/>
        </p:nvGrpSpPr>
        <p:grpSpPr>
          <a:xfrm>
            <a:off x="1492584" y="1885951"/>
            <a:ext cx="5071271" cy="2743508"/>
            <a:chOff x="1996175" y="1973013"/>
            <a:chExt cx="6761695" cy="3658011"/>
          </a:xfrm>
        </p:grpSpPr>
        <p:sp>
          <p:nvSpPr>
            <p:cNvPr id="8" name="Lightning Bolt 7">
              <a:extLst>
                <a:ext uri="{FF2B5EF4-FFF2-40B4-BE49-F238E27FC236}">
                  <a16:creationId xmlns:a16="http://schemas.microsoft.com/office/drawing/2014/main" id="{BD2D4856-1665-8144-AF2D-75C1F791FC11}"/>
                </a:ext>
              </a:extLst>
            </p:cNvPr>
            <p:cNvSpPr/>
            <p:nvPr/>
          </p:nvSpPr>
          <p:spPr>
            <a:xfrm rot="20046108">
              <a:off x="2090351" y="2177076"/>
              <a:ext cx="467555" cy="566506"/>
            </a:xfrm>
            <a:prstGeom prst="lightningBol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: Shape 22">
              <a:extLst>
                <a:ext uri="{FF2B5EF4-FFF2-40B4-BE49-F238E27FC236}">
                  <a16:creationId xmlns:a16="http://schemas.microsoft.com/office/drawing/2014/main" id="{274B8CD1-65C5-474A-9E81-39069BE6C06B}"/>
                </a:ext>
              </a:extLst>
            </p:cNvPr>
            <p:cNvSpPr/>
            <p:nvPr/>
          </p:nvSpPr>
          <p:spPr>
            <a:xfrm rot="735656">
              <a:off x="2611987" y="2653791"/>
              <a:ext cx="3119143" cy="991856"/>
            </a:xfrm>
            <a:custGeom>
              <a:avLst/>
              <a:gdLst>
                <a:gd name="connsiteX0" fmla="*/ 347421 w 3119143"/>
                <a:gd name="connsiteY0" fmla="*/ 0 h 991856"/>
                <a:gd name="connsiteX1" fmla="*/ 446573 w 3119143"/>
                <a:gd name="connsiteY1" fmla="*/ 11017 h 991856"/>
                <a:gd name="connsiteX2" fmla="*/ 512674 w 3119143"/>
                <a:gd name="connsiteY2" fmla="*/ 33050 h 991856"/>
                <a:gd name="connsiteX3" fmla="*/ 545725 w 3119143"/>
                <a:gd name="connsiteY3" fmla="*/ 44067 h 991856"/>
                <a:gd name="connsiteX4" fmla="*/ 567758 w 3119143"/>
                <a:gd name="connsiteY4" fmla="*/ 121185 h 991856"/>
                <a:gd name="connsiteX5" fmla="*/ 578775 w 3119143"/>
                <a:gd name="connsiteY5" fmla="*/ 154236 h 991856"/>
                <a:gd name="connsiteX6" fmla="*/ 622843 w 3119143"/>
                <a:gd name="connsiteY6" fmla="*/ 220337 h 991856"/>
                <a:gd name="connsiteX7" fmla="*/ 644877 w 3119143"/>
                <a:gd name="connsiteY7" fmla="*/ 253388 h 991856"/>
                <a:gd name="connsiteX8" fmla="*/ 710978 w 3119143"/>
                <a:gd name="connsiteY8" fmla="*/ 308472 h 991856"/>
                <a:gd name="connsiteX9" fmla="*/ 744028 w 3119143"/>
                <a:gd name="connsiteY9" fmla="*/ 330506 h 991856"/>
                <a:gd name="connsiteX10" fmla="*/ 749634 w 3119143"/>
                <a:gd name="connsiteY10" fmla="*/ 336015 h 991856"/>
                <a:gd name="connsiteX11" fmla="*/ 2588841 w 3119143"/>
                <a:gd name="connsiteY11" fmla="*/ 336015 h 991856"/>
                <a:gd name="connsiteX12" fmla="*/ 2616016 w 3119143"/>
                <a:gd name="connsiteY12" fmla="*/ 322073 h 991856"/>
                <a:gd name="connsiteX13" fmla="*/ 2681641 w 3119143"/>
                <a:gd name="connsiteY13" fmla="*/ 261185 h 991856"/>
                <a:gd name="connsiteX14" fmla="*/ 2725391 w 3119143"/>
                <a:gd name="connsiteY14" fmla="*/ 200295 h 991856"/>
                <a:gd name="connsiteX15" fmla="*/ 2922268 w 3119143"/>
                <a:gd name="connsiteY15" fmla="*/ 98813 h 991856"/>
                <a:gd name="connsiteX16" fmla="*/ 3031643 w 3119143"/>
                <a:gd name="connsiteY16" fmla="*/ 119110 h 991856"/>
                <a:gd name="connsiteX17" fmla="*/ 3119143 w 3119143"/>
                <a:gd name="connsiteY17" fmla="*/ 240888 h 991856"/>
                <a:gd name="connsiteX18" fmla="*/ 3053519 w 3119143"/>
                <a:gd name="connsiteY18" fmla="*/ 362666 h 991856"/>
                <a:gd name="connsiteX19" fmla="*/ 2987893 w 3119143"/>
                <a:gd name="connsiteY19" fmla="*/ 403260 h 991856"/>
                <a:gd name="connsiteX20" fmla="*/ 2944144 w 3119143"/>
                <a:gd name="connsiteY20" fmla="*/ 525038 h 991856"/>
                <a:gd name="connsiteX21" fmla="*/ 2922268 w 3119143"/>
                <a:gd name="connsiteY21" fmla="*/ 585928 h 991856"/>
                <a:gd name="connsiteX22" fmla="*/ 2966017 w 3119143"/>
                <a:gd name="connsiteY22" fmla="*/ 728003 h 991856"/>
                <a:gd name="connsiteX23" fmla="*/ 2944144 w 3119143"/>
                <a:gd name="connsiteY23" fmla="*/ 870078 h 991856"/>
                <a:gd name="connsiteX24" fmla="*/ 2856642 w 3119143"/>
                <a:gd name="connsiteY24" fmla="*/ 991856 h 991856"/>
                <a:gd name="connsiteX25" fmla="*/ 2637890 w 3119143"/>
                <a:gd name="connsiteY25" fmla="*/ 910671 h 991856"/>
                <a:gd name="connsiteX26" fmla="*/ 2594141 w 3119143"/>
                <a:gd name="connsiteY26" fmla="*/ 788891 h 991856"/>
                <a:gd name="connsiteX27" fmla="*/ 2572265 w 3119143"/>
                <a:gd name="connsiteY27" fmla="*/ 728003 h 991856"/>
                <a:gd name="connsiteX28" fmla="*/ 2549504 w 3119143"/>
                <a:gd name="connsiteY28" fmla="*/ 550577 h 991856"/>
                <a:gd name="connsiteX29" fmla="*/ 2548236 w 3119143"/>
                <a:gd name="connsiteY29" fmla="*/ 545335 h 991856"/>
                <a:gd name="connsiteX30" fmla="*/ 748906 w 3119143"/>
                <a:gd name="connsiteY30" fmla="*/ 545335 h 991856"/>
                <a:gd name="connsiteX31" fmla="*/ 744028 w 3119143"/>
                <a:gd name="connsiteY31" fmla="*/ 561860 h 991856"/>
                <a:gd name="connsiteX32" fmla="*/ 699961 w 3119143"/>
                <a:gd name="connsiteY32" fmla="*/ 627961 h 991856"/>
                <a:gd name="connsiteX33" fmla="*/ 688944 w 3119143"/>
                <a:gd name="connsiteY33" fmla="*/ 661012 h 991856"/>
                <a:gd name="connsiteX34" fmla="*/ 666910 w 3119143"/>
                <a:gd name="connsiteY34" fmla="*/ 738130 h 991856"/>
                <a:gd name="connsiteX35" fmla="*/ 644877 w 3119143"/>
                <a:gd name="connsiteY35" fmla="*/ 771181 h 991856"/>
                <a:gd name="connsiteX36" fmla="*/ 633860 w 3119143"/>
                <a:gd name="connsiteY36" fmla="*/ 804231 h 991856"/>
                <a:gd name="connsiteX37" fmla="*/ 567758 w 3119143"/>
                <a:gd name="connsiteY37" fmla="*/ 826265 h 991856"/>
                <a:gd name="connsiteX38" fmla="*/ 468607 w 3119143"/>
                <a:gd name="connsiteY38" fmla="*/ 815248 h 991856"/>
                <a:gd name="connsiteX39" fmla="*/ 435556 w 3119143"/>
                <a:gd name="connsiteY39" fmla="*/ 804231 h 991856"/>
                <a:gd name="connsiteX40" fmla="*/ 402505 w 3119143"/>
                <a:gd name="connsiteY40" fmla="*/ 870332 h 991856"/>
                <a:gd name="connsiteX41" fmla="*/ 369455 w 3119143"/>
                <a:gd name="connsiteY41" fmla="*/ 881349 h 991856"/>
                <a:gd name="connsiteX42" fmla="*/ 259286 w 3119143"/>
                <a:gd name="connsiteY42" fmla="*/ 870332 h 991856"/>
                <a:gd name="connsiteX43" fmla="*/ 237252 w 3119143"/>
                <a:gd name="connsiteY43" fmla="*/ 837282 h 991856"/>
                <a:gd name="connsiteX44" fmla="*/ 215219 w 3119143"/>
                <a:gd name="connsiteY44" fmla="*/ 749147 h 991856"/>
                <a:gd name="connsiteX45" fmla="*/ 204202 w 3119143"/>
                <a:gd name="connsiteY45" fmla="*/ 716096 h 991856"/>
                <a:gd name="connsiteX46" fmla="*/ 193185 w 3119143"/>
                <a:gd name="connsiteY46" fmla="*/ 638978 h 991856"/>
                <a:gd name="connsiteX47" fmla="*/ 138101 w 3119143"/>
                <a:gd name="connsiteY47" fmla="*/ 583894 h 991856"/>
                <a:gd name="connsiteX48" fmla="*/ 71999 w 3119143"/>
                <a:gd name="connsiteY48" fmla="*/ 572877 h 991856"/>
                <a:gd name="connsiteX49" fmla="*/ 5898 w 3119143"/>
                <a:gd name="connsiteY49" fmla="*/ 528810 h 991856"/>
                <a:gd name="connsiteX50" fmla="*/ 16915 w 3119143"/>
                <a:gd name="connsiteY50" fmla="*/ 374573 h 991856"/>
                <a:gd name="connsiteX51" fmla="*/ 105050 w 3119143"/>
                <a:gd name="connsiteY51" fmla="*/ 275422 h 991856"/>
                <a:gd name="connsiteX52" fmla="*/ 138101 w 3119143"/>
                <a:gd name="connsiteY52" fmla="*/ 253388 h 991856"/>
                <a:gd name="connsiteX53" fmla="*/ 292337 w 3119143"/>
                <a:gd name="connsiteY53" fmla="*/ 275422 h 991856"/>
                <a:gd name="connsiteX54" fmla="*/ 314371 w 3119143"/>
                <a:gd name="connsiteY54" fmla="*/ 242371 h 991856"/>
                <a:gd name="connsiteX55" fmla="*/ 292337 w 3119143"/>
                <a:gd name="connsiteY55" fmla="*/ 176270 h 991856"/>
                <a:gd name="connsiteX56" fmla="*/ 303354 w 3119143"/>
                <a:gd name="connsiteY56" fmla="*/ 77118 h 991856"/>
                <a:gd name="connsiteX57" fmla="*/ 314371 w 3119143"/>
                <a:gd name="connsiteY57" fmla="*/ 33050 h 991856"/>
                <a:gd name="connsiteX58" fmla="*/ 347421 w 3119143"/>
                <a:gd name="connsiteY58" fmla="*/ 0 h 99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19143" h="991856">
                  <a:moveTo>
                    <a:pt x="347421" y="0"/>
                  </a:moveTo>
                  <a:cubicBezTo>
                    <a:pt x="380472" y="3672"/>
                    <a:pt x="413965" y="4495"/>
                    <a:pt x="446573" y="11017"/>
                  </a:cubicBezTo>
                  <a:cubicBezTo>
                    <a:pt x="469347" y="15572"/>
                    <a:pt x="490640" y="25706"/>
                    <a:pt x="512674" y="33050"/>
                  </a:cubicBezTo>
                  <a:lnTo>
                    <a:pt x="545725" y="44067"/>
                  </a:lnTo>
                  <a:cubicBezTo>
                    <a:pt x="572140" y="123313"/>
                    <a:pt x="540092" y="24351"/>
                    <a:pt x="567758" y="121185"/>
                  </a:cubicBezTo>
                  <a:cubicBezTo>
                    <a:pt x="570948" y="132351"/>
                    <a:pt x="573135" y="144084"/>
                    <a:pt x="578775" y="154236"/>
                  </a:cubicBezTo>
                  <a:cubicBezTo>
                    <a:pt x="591636" y="177385"/>
                    <a:pt x="608154" y="198303"/>
                    <a:pt x="622843" y="220337"/>
                  </a:cubicBezTo>
                  <a:cubicBezTo>
                    <a:pt x="630188" y="231354"/>
                    <a:pt x="633860" y="246043"/>
                    <a:pt x="644877" y="253388"/>
                  </a:cubicBezTo>
                  <a:cubicBezTo>
                    <a:pt x="726934" y="308094"/>
                    <a:pt x="626152" y="237784"/>
                    <a:pt x="710978" y="308472"/>
                  </a:cubicBezTo>
                  <a:cubicBezTo>
                    <a:pt x="721150" y="316948"/>
                    <a:pt x="733856" y="322030"/>
                    <a:pt x="744028" y="330506"/>
                  </a:cubicBezTo>
                  <a:lnTo>
                    <a:pt x="749634" y="336015"/>
                  </a:lnTo>
                  <a:lnTo>
                    <a:pt x="2588841" y="336015"/>
                  </a:lnTo>
                  <a:lnTo>
                    <a:pt x="2616016" y="322073"/>
                  </a:lnTo>
                  <a:cubicBezTo>
                    <a:pt x="2639782" y="303698"/>
                    <a:pt x="2661836" y="283235"/>
                    <a:pt x="2681641" y="261185"/>
                  </a:cubicBezTo>
                  <a:cubicBezTo>
                    <a:pt x="2698473" y="242445"/>
                    <a:pt x="2705605" y="216358"/>
                    <a:pt x="2725391" y="200295"/>
                  </a:cubicBezTo>
                  <a:cubicBezTo>
                    <a:pt x="2817966" y="125138"/>
                    <a:pt x="2832134" y="126689"/>
                    <a:pt x="2922268" y="98813"/>
                  </a:cubicBezTo>
                  <a:cubicBezTo>
                    <a:pt x="2958726" y="105578"/>
                    <a:pt x="3002294" y="97930"/>
                    <a:pt x="3031643" y="119110"/>
                  </a:cubicBezTo>
                  <a:cubicBezTo>
                    <a:pt x="3073149" y="149062"/>
                    <a:pt x="3119143" y="240888"/>
                    <a:pt x="3119143" y="240888"/>
                  </a:cubicBezTo>
                  <a:cubicBezTo>
                    <a:pt x="3101352" y="290415"/>
                    <a:pt x="3095928" y="323318"/>
                    <a:pt x="3053519" y="362666"/>
                  </a:cubicBezTo>
                  <a:cubicBezTo>
                    <a:pt x="3034928" y="379916"/>
                    <a:pt x="3009768" y="389728"/>
                    <a:pt x="2987893" y="403260"/>
                  </a:cubicBezTo>
                  <a:lnTo>
                    <a:pt x="2944144" y="525038"/>
                  </a:lnTo>
                  <a:lnTo>
                    <a:pt x="2922268" y="585928"/>
                  </a:lnTo>
                  <a:cubicBezTo>
                    <a:pt x="2932588" y="614648"/>
                    <a:pt x="2966017" y="702507"/>
                    <a:pt x="2966017" y="728003"/>
                  </a:cubicBezTo>
                  <a:cubicBezTo>
                    <a:pt x="2966017" y="775842"/>
                    <a:pt x="2962654" y="825428"/>
                    <a:pt x="2944144" y="870078"/>
                  </a:cubicBezTo>
                  <a:cubicBezTo>
                    <a:pt x="2925269" y="915612"/>
                    <a:pt x="2856642" y="991856"/>
                    <a:pt x="2856642" y="991856"/>
                  </a:cubicBezTo>
                  <a:cubicBezTo>
                    <a:pt x="2715823" y="975524"/>
                    <a:pt x="2687298" y="1013816"/>
                    <a:pt x="2637890" y="910671"/>
                  </a:cubicBezTo>
                  <a:cubicBezTo>
                    <a:pt x="2619159" y="871570"/>
                    <a:pt x="2608723" y="829485"/>
                    <a:pt x="2594141" y="788891"/>
                  </a:cubicBezTo>
                  <a:lnTo>
                    <a:pt x="2572265" y="728003"/>
                  </a:lnTo>
                  <a:cubicBezTo>
                    <a:pt x="2563835" y="634140"/>
                    <a:pt x="2556088" y="582132"/>
                    <a:pt x="2549504" y="550577"/>
                  </a:cubicBezTo>
                  <a:lnTo>
                    <a:pt x="2548236" y="545335"/>
                  </a:lnTo>
                  <a:lnTo>
                    <a:pt x="748906" y="545335"/>
                  </a:lnTo>
                  <a:lnTo>
                    <a:pt x="744028" y="561860"/>
                  </a:lnTo>
                  <a:cubicBezTo>
                    <a:pt x="733070" y="585968"/>
                    <a:pt x="699961" y="627961"/>
                    <a:pt x="699961" y="627961"/>
                  </a:cubicBezTo>
                  <a:cubicBezTo>
                    <a:pt x="696289" y="638978"/>
                    <a:pt x="692134" y="649846"/>
                    <a:pt x="688944" y="661012"/>
                  </a:cubicBezTo>
                  <a:cubicBezTo>
                    <a:pt x="684237" y="677485"/>
                    <a:pt x="675715" y="720520"/>
                    <a:pt x="666910" y="738130"/>
                  </a:cubicBezTo>
                  <a:cubicBezTo>
                    <a:pt x="660989" y="749973"/>
                    <a:pt x="650798" y="759338"/>
                    <a:pt x="644877" y="771181"/>
                  </a:cubicBezTo>
                  <a:cubicBezTo>
                    <a:pt x="639684" y="781568"/>
                    <a:pt x="643310" y="797481"/>
                    <a:pt x="633860" y="804231"/>
                  </a:cubicBezTo>
                  <a:cubicBezTo>
                    <a:pt x="614960" y="817731"/>
                    <a:pt x="567758" y="826265"/>
                    <a:pt x="567758" y="826265"/>
                  </a:cubicBezTo>
                  <a:cubicBezTo>
                    <a:pt x="534708" y="822593"/>
                    <a:pt x="501408" y="820715"/>
                    <a:pt x="468607" y="815248"/>
                  </a:cubicBezTo>
                  <a:cubicBezTo>
                    <a:pt x="457152" y="813339"/>
                    <a:pt x="446338" y="799918"/>
                    <a:pt x="435556" y="804231"/>
                  </a:cubicBezTo>
                  <a:cubicBezTo>
                    <a:pt x="401502" y="817853"/>
                    <a:pt x="422602" y="850235"/>
                    <a:pt x="402505" y="870332"/>
                  </a:cubicBezTo>
                  <a:cubicBezTo>
                    <a:pt x="394294" y="878543"/>
                    <a:pt x="380472" y="877677"/>
                    <a:pt x="369455" y="881349"/>
                  </a:cubicBezTo>
                  <a:cubicBezTo>
                    <a:pt x="332732" y="877677"/>
                    <a:pt x="294298" y="882003"/>
                    <a:pt x="259286" y="870332"/>
                  </a:cubicBezTo>
                  <a:cubicBezTo>
                    <a:pt x="246725" y="866145"/>
                    <a:pt x="243173" y="849125"/>
                    <a:pt x="237252" y="837282"/>
                  </a:cubicBezTo>
                  <a:cubicBezTo>
                    <a:pt x="224663" y="812105"/>
                    <a:pt x="221502" y="774279"/>
                    <a:pt x="215219" y="749147"/>
                  </a:cubicBezTo>
                  <a:cubicBezTo>
                    <a:pt x="212402" y="737881"/>
                    <a:pt x="207874" y="727113"/>
                    <a:pt x="204202" y="716096"/>
                  </a:cubicBezTo>
                  <a:cubicBezTo>
                    <a:pt x="200530" y="690390"/>
                    <a:pt x="200647" y="663850"/>
                    <a:pt x="193185" y="638978"/>
                  </a:cubicBezTo>
                  <a:cubicBezTo>
                    <a:pt x="186657" y="617218"/>
                    <a:pt x="159317" y="590966"/>
                    <a:pt x="138101" y="583894"/>
                  </a:cubicBezTo>
                  <a:cubicBezTo>
                    <a:pt x="116909" y="576830"/>
                    <a:pt x="94033" y="576549"/>
                    <a:pt x="71999" y="572877"/>
                  </a:cubicBezTo>
                  <a:cubicBezTo>
                    <a:pt x="48923" y="565185"/>
                    <a:pt x="13949" y="559000"/>
                    <a:pt x="5898" y="528810"/>
                  </a:cubicBezTo>
                  <a:cubicBezTo>
                    <a:pt x="-5496" y="486083"/>
                    <a:pt x="390" y="416804"/>
                    <a:pt x="16915" y="374573"/>
                  </a:cubicBezTo>
                  <a:cubicBezTo>
                    <a:pt x="33440" y="332342"/>
                    <a:pt x="39132" y="297393"/>
                    <a:pt x="105050" y="275422"/>
                  </a:cubicBezTo>
                  <a:cubicBezTo>
                    <a:pt x="116067" y="268077"/>
                    <a:pt x="124894" y="254331"/>
                    <a:pt x="138101" y="253388"/>
                  </a:cubicBezTo>
                  <a:cubicBezTo>
                    <a:pt x="217608" y="247709"/>
                    <a:pt x="236050" y="256660"/>
                    <a:pt x="292337" y="275422"/>
                  </a:cubicBezTo>
                  <a:cubicBezTo>
                    <a:pt x="299682" y="264405"/>
                    <a:pt x="314371" y="255612"/>
                    <a:pt x="314371" y="242371"/>
                  </a:cubicBezTo>
                  <a:cubicBezTo>
                    <a:pt x="314371" y="219145"/>
                    <a:pt x="292337" y="176270"/>
                    <a:pt x="292337" y="176270"/>
                  </a:cubicBezTo>
                  <a:cubicBezTo>
                    <a:pt x="296009" y="143219"/>
                    <a:pt x="298297" y="109985"/>
                    <a:pt x="303354" y="77118"/>
                  </a:cubicBezTo>
                  <a:cubicBezTo>
                    <a:pt x="305656" y="62153"/>
                    <a:pt x="306859" y="46196"/>
                    <a:pt x="314371" y="33050"/>
                  </a:cubicBezTo>
                  <a:cubicBezTo>
                    <a:pt x="322101" y="19523"/>
                    <a:pt x="336404" y="11017"/>
                    <a:pt x="34742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: Shape 23">
              <a:extLst>
                <a:ext uri="{FF2B5EF4-FFF2-40B4-BE49-F238E27FC236}">
                  <a16:creationId xmlns:a16="http://schemas.microsoft.com/office/drawing/2014/main" id="{74A22E50-DD01-DC40-8399-8671CD3B61F1}"/>
                </a:ext>
              </a:extLst>
            </p:cNvPr>
            <p:cNvSpPr/>
            <p:nvPr/>
          </p:nvSpPr>
          <p:spPr>
            <a:xfrm rot="19716989">
              <a:off x="2738001" y="4639168"/>
              <a:ext cx="3119143" cy="991856"/>
            </a:xfrm>
            <a:custGeom>
              <a:avLst/>
              <a:gdLst>
                <a:gd name="connsiteX0" fmla="*/ 347421 w 3119143"/>
                <a:gd name="connsiteY0" fmla="*/ 0 h 991856"/>
                <a:gd name="connsiteX1" fmla="*/ 446573 w 3119143"/>
                <a:gd name="connsiteY1" fmla="*/ 11017 h 991856"/>
                <a:gd name="connsiteX2" fmla="*/ 512674 w 3119143"/>
                <a:gd name="connsiteY2" fmla="*/ 33050 h 991856"/>
                <a:gd name="connsiteX3" fmla="*/ 545725 w 3119143"/>
                <a:gd name="connsiteY3" fmla="*/ 44067 h 991856"/>
                <a:gd name="connsiteX4" fmla="*/ 567758 w 3119143"/>
                <a:gd name="connsiteY4" fmla="*/ 121185 h 991856"/>
                <a:gd name="connsiteX5" fmla="*/ 578775 w 3119143"/>
                <a:gd name="connsiteY5" fmla="*/ 154236 h 991856"/>
                <a:gd name="connsiteX6" fmla="*/ 622843 w 3119143"/>
                <a:gd name="connsiteY6" fmla="*/ 220337 h 991856"/>
                <a:gd name="connsiteX7" fmla="*/ 644877 w 3119143"/>
                <a:gd name="connsiteY7" fmla="*/ 253388 h 991856"/>
                <a:gd name="connsiteX8" fmla="*/ 710978 w 3119143"/>
                <a:gd name="connsiteY8" fmla="*/ 308472 h 991856"/>
                <a:gd name="connsiteX9" fmla="*/ 744028 w 3119143"/>
                <a:gd name="connsiteY9" fmla="*/ 330506 h 991856"/>
                <a:gd name="connsiteX10" fmla="*/ 749634 w 3119143"/>
                <a:gd name="connsiteY10" fmla="*/ 336015 h 991856"/>
                <a:gd name="connsiteX11" fmla="*/ 2588841 w 3119143"/>
                <a:gd name="connsiteY11" fmla="*/ 336015 h 991856"/>
                <a:gd name="connsiteX12" fmla="*/ 2616016 w 3119143"/>
                <a:gd name="connsiteY12" fmla="*/ 322073 h 991856"/>
                <a:gd name="connsiteX13" fmla="*/ 2681641 w 3119143"/>
                <a:gd name="connsiteY13" fmla="*/ 261185 h 991856"/>
                <a:gd name="connsiteX14" fmla="*/ 2725391 w 3119143"/>
                <a:gd name="connsiteY14" fmla="*/ 200295 h 991856"/>
                <a:gd name="connsiteX15" fmla="*/ 2922268 w 3119143"/>
                <a:gd name="connsiteY15" fmla="*/ 98813 h 991856"/>
                <a:gd name="connsiteX16" fmla="*/ 3031643 w 3119143"/>
                <a:gd name="connsiteY16" fmla="*/ 119110 h 991856"/>
                <a:gd name="connsiteX17" fmla="*/ 3119143 w 3119143"/>
                <a:gd name="connsiteY17" fmla="*/ 240888 h 991856"/>
                <a:gd name="connsiteX18" fmla="*/ 3053519 w 3119143"/>
                <a:gd name="connsiteY18" fmla="*/ 362666 h 991856"/>
                <a:gd name="connsiteX19" fmla="*/ 2987893 w 3119143"/>
                <a:gd name="connsiteY19" fmla="*/ 403260 h 991856"/>
                <a:gd name="connsiteX20" fmla="*/ 2944144 w 3119143"/>
                <a:gd name="connsiteY20" fmla="*/ 525038 h 991856"/>
                <a:gd name="connsiteX21" fmla="*/ 2922268 w 3119143"/>
                <a:gd name="connsiteY21" fmla="*/ 585928 h 991856"/>
                <a:gd name="connsiteX22" fmla="*/ 2966017 w 3119143"/>
                <a:gd name="connsiteY22" fmla="*/ 728003 h 991856"/>
                <a:gd name="connsiteX23" fmla="*/ 2944144 w 3119143"/>
                <a:gd name="connsiteY23" fmla="*/ 870078 h 991856"/>
                <a:gd name="connsiteX24" fmla="*/ 2856642 w 3119143"/>
                <a:gd name="connsiteY24" fmla="*/ 991856 h 991856"/>
                <a:gd name="connsiteX25" fmla="*/ 2637890 w 3119143"/>
                <a:gd name="connsiteY25" fmla="*/ 910671 h 991856"/>
                <a:gd name="connsiteX26" fmla="*/ 2594141 w 3119143"/>
                <a:gd name="connsiteY26" fmla="*/ 788891 h 991856"/>
                <a:gd name="connsiteX27" fmla="*/ 2572265 w 3119143"/>
                <a:gd name="connsiteY27" fmla="*/ 728003 h 991856"/>
                <a:gd name="connsiteX28" fmla="*/ 2549504 w 3119143"/>
                <a:gd name="connsiteY28" fmla="*/ 550577 h 991856"/>
                <a:gd name="connsiteX29" fmla="*/ 2548236 w 3119143"/>
                <a:gd name="connsiteY29" fmla="*/ 545335 h 991856"/>
                <a:gd name="connsiteX30" fmla="*/ 748906 w 3119143"/>
                <a:gd name="connsiteY30" fmla="*/ 545335 h 991856"/>
                <a:gd name="connsiteX31" fmla="*/ 744028 w 3119143"/>
                <a:gd name="connsiteY31" fmla="*/ 561860 h 991856"/>
                <a:gd name="connsiteX32" fmla="*/ 699961 w 3119143"/>
                <a:gd name="connsiteY32" fmla="*/ 627961 h 991856"/>
                <a:gd name="connsiteX33" fmla="*/ 688944 w 3119143"/>
                <a:gd name="connsiteY33" fmla="*/ 661012 h 991856"/>
                <a:gd name="connsiteX34" fmla="*/ 666910 w 3119143"/>
                <a:gd name="connsiteY34" fmla="*/ 738130 h 991856"/>
                <a:gd name="connsiteX35" fmla="*/ 644877 w 3119143"/>
                <a:gd name="connsiteY35" fmla="*/ 771181 h 991856"/>
                <a:gd name="connsiteX36" fmla="*/ 633860 w 3119143"/>
                <a:gd name="connsiteY36" fmla="*/ 804231 h 991856"/>
                <a:gd name="connsiteX37" fmla="*/ 567758 w 3119143"/>
                <a:gd name="connsiteY37" fmla="*/ 826265 h 991856"/>
                <a:gd name="connsiteX38" fmla="*/ 468607 w 3119143"/>
                <a:gd name="connsiteY38" fmla="*/ 815248 h 991856"/>
                <a:gd name="connsiteX39" fmla="*/ 435556 w 3119143"/>
                <a:gd name="connsiteY39" fmla="*/ 804231 h 991856"/>
                <a:gd name="connsiteX40" fmla="*/ 402505 w 3119143"/>
                <a:gd name="connsiteY40" fmla="*/ 870332 h 991856"/>
                <a:gd name="connsiteX41" fmla="*/ 369455 w 3119143"/>
                <a:gd name="connsiteY41" fmla="*/ 881349 h 991856"/>
                <a:gd name="connsiteX42" fmla="*/ 259286 w 3119143"/>
                <a:gd name="connsiteY42" fmla="*/ 870332 h 991856"/>
                <a:gd name="connsiteX43" fmla="*/ 237252 w 3119143"/>
                <a:gd name="connsiteY43" fmla="*/ 837282 h 991856"/>
                <a:gd name="connsiteX44" fmla="*/ 215219 w 3119143"/>
                <a:gd name="connsiteY44" fmla="*/ 749147 h 991856"/>
                <a:gd name="connsiteX45" fmla="*/ 204202 w 3119143"/>
                <a:gd name="connsiteY45" fmla="*/ 716096 h 991856"/>
                <a:gd name="connsiteX46" fmla="*/ 193185 w 3119143"/>
                <a:gd name="connsiteY46" fmla="*/ 638978 h 991856"/>
                <a:gd name="connsiteX47" fmla="*/ 138101 w 3119143"/>
                <a:gd name="connsiteY47" fmla="*/ 583894 h 991856"/>
                <a:gd name="connsiteX48" fmla="*/ 71999 w 3119143"/>
                <a:gd name="connsiteY48" fmla="*/ 572877 h 991856"/>
                <a:gd name="connsiteX49" fmla="*/ 5898 w 3119143"/>
                <a:gd name="connsiteY49" fmla="*/ 528810 h 991856"/>
                <a:gd name="connsiteX50" fmla="*/ 16915 w 3119143"/>
                <a:gd name="connsiteY50" fmla="*/ 374573 h 991856"/>
                <a:gd name="connsiteX51" fmla="*/ 105050 w 3119143"/>
                <a:gd name="connsiteY51" fmla="*/ 275422 h 991856"/>
                <a:gd name="connsiteX52" fmla="*/ 138101 w 3119143"/>
                <a:gd name="connsiteY52" fmla="*/ 253388 h 991856"/>
                <a:gd name="connsiteX53" fmla="*/ 292337 w 3119143"/>
                <a:gd name="connsiteY53" fmla="*/ 275422 h 991856"/>
                <a:gd name="connsiteX54" fmla="*/ 314371 w 3119143"/>
                <a:gd name="connsiteY54" fmla="*/ 242371 h 991856"/>
                <a:gd name="connsiteX55" fmla="*/ 292337 w 3119143"/>
                <a:gd name="connsiteY55" fmla="*/ 176270 h 991856"/>
                <a:gd name="connsiteX56" fmla="*/ 303354 w 3119143"/>
                <a:gd name="connsiteY56" fmla="*/ 77118 h 991856"/>
                <a:gd name="connsiteX57" fmla="*/ 314371 w 3119143"/>
                <a:gd name="connsiteY57" fmla="*/ 33050 h 991856"/>
                <a:gd name="connsiteX58" fmla="*/ 347421 w 3119143"/>
                <a:gd name="connsiteY58" fmla="*/ 0 h 99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19143" h="991856">
                  <a:moveTo>
                    <a:pt x="347421" y="0"/>
                  </a:moveTo>
                  <a:cubicBezTo>
                    <a:pt x="380472" y="3672"/>
                    <a:pt x="413965" y="4495"/>
                    <a:pt x="446573" y="11017"/>
                  </a:cubicBezTo>
                  <a:cubicBezTo>
                    <a:pt x="469347" y="15572"/>
                    <a:pt x="490640" y="25706"/>
                    <a:pt x="512674" y="33050"/>
                  </a:cubicBezTo>
                  <a:lnTo>
                    <a:pt x="545725" y="44067"/>
                  </a:lnTo>
                  <a:cubicBezTo>
                    <a:pt x="572140" y="123313"/>
                    <a:pt x="540092" y="24351"/>
                    <a:pt x="567758" y="121185"/>
                  </a:cubicBezTo>
                  <a:cubicBezTo>
                    <a:pt x="570948" y="132351"/>
                    <a:pt x="573135" y="144084"/>
                    <a:pt x="578775" y="154236"/>
                  </a:cubicBezTo>
                  <a:cubicBezTo>
                    <a:pt x="591636" y="177385"/>
                    <a:pt x="608154" y="198303"/>
                    <a:pt x="622843" y="220337"/>
                  </a:cubicBezTo>
                  <a:cubicBezTo>
                    <a:pt x="630188" y="231354"/>
                    <a:pt x="633860" y="246043"/>
                    <a:pt x="644877" y="253388"/>
                  </a:cubicBezTo>
                  <a:cubicBezTo>
                    <a:pt x="726934" y="308094"/>
                    <a:pt x="626152" y="237784"/>
                    <a:pt x="710978" y="308472"/>
                  </a:cubicBezTo>
                  <a:cubicBezTo>
                    <a:pt x="721150" y="316948"/>
                    <a:pt x="733856" y="322030"/>
                    <a:pt x="744028" y="330506"/>
                  </a:cubicBezTo>
                  <a:lnTo>
                    <a:pt x="749634" y="336015"/>
                  </a:lnTo>
                  <a:lnTo>
                    <a:pt x="2588841" y="336015"/>
                  </a:lnTo>
                  <a:lnTo>
                    <a:pt x="2616016" y="322073"/>
                  </a:lnTo>
                  <a:cubicBezTo>
                    <a:pt x="2639782" y="303698"/>
                    <a:pt x="2661836" y="283235"/>
                    <a:pt x="2681641" y="261185"/>
                  </a:cubicBezTo>
                  <a:cubicBezTo>
                    <a:pt x="2698473" y="242445"/>
                    <a:pt x="2705605" y="216358"/>
                    <a:pt x="2725391" y="200295"/>
                  </a:cubicBezTo>
                  <a:cubicBezTo>
                    <a:pt x="2817966" y="125138"/>
                    <a:pt x="2832134" y="126689"/>
                    <a:pt x="2922268" y="98813"/>
                  </a:cubicBezTo>
                  <a:cubicBezTo>
                    <a:pt x="2958726" y="105578"/>
                    <a:pt x="3002294" y="97930"/>
                    <a:pt x="3031643" y="119110"/>
                  </a:cubicBezTo>
                  <a:cubicBezTo>
                    <a:pt x="3073149" y="149062"/>
                    <a:pt x="3119143" y="240888"/>
                    <a:pt x="3119143" y="240888"/>
                  </a:cubicBezTo>
                  <a:cubicBezTo>
                    <a:pt x="3101352" y="290415"/>
                    <a:pt x="3095928" y="323318"/>
                    <a:pt x="3053519" y="362666"/>
                  </a:cubicBezTo>
                  <a:cubicBezTo>
                    <a:pt x="3034928" y="379916"/>
                    <a:pt x="3009768" y="389728"/>
                    <a:pt x="2987893" y="403260"/>
                  </a:cubicBezTo>
                  <a:lnTo>
                    <a:pt x="2944144" y="525038"/>
                  </a:lnTo>
                  <a:lnTo>
                    <a:pt x="2922268" y="585928"/>
                  </a:lnTo>
                  <a:cubicBezTo>
                    <a:pt x="2932588" y="614648"/>
                    <a:pt x="2966017" y="702507"/>
                    <a:pt x="2966017" y="728003"/>
                  </a:cubicBezTo>
                  <a:cubicBezTo>
                    <a:pt x="2966017" y="775842"/>
                    <a:pt x="2962654" y="825428"/>
                    <a:pt x="2944144" y="870078"/>
                  </a:cubicBezTo>
                  <a:cubicBezTo>
                    <a:pt x="2925269" y="915612"/>
                    <a:pt x="2856642" y="991856"/>
                    <a:pt x="2856642" y="991856"/>
                  </a:cubicBezTo>
                  <a:cubicBezTo>
                    <a:pt x="2715823" y="975524"/>
                    <a:pt x="2687298" y="1013816"/>
                    <a:pt x="2637890" y="910671"/>
                  </a:cubicBezTo>
                  <a:cubicBezTo>
                    <a:pt x="2619159" y="871570"/>
                    <a:pt x="2608723" y="829485"/>
                    <a:pt x="2594141" y="788891"/>
                  </a:cubicBezTo>
                  <a:lnTo>
                    <a:pt x="2572265" y="728003"/>
                  </a:lnTo>
                  <a:cubicBezTo>
                    <a:pt x="2563835" y="634140"/>
                    <a:pt x="2556088" y="582132"/>
                    <a:pt x="2549504" y="550577"/>
                  </a:cubicBezTo>
                  <a:lnTo>
                    <a:pt x="2548236" y="545335"/>
                  </a:lnTo>
                  <a:lnTo>
                    <a:pt x="748906" y="545335"/>
                  </a:lnTo>
                  <a:lnTo>
                    <a:pt x="744028" y="561860"/>
                  </a:lnTo>
                  <a:cubicBezTo>
                    <a:pt x="733070" y="585968"/>
                    <a:pt x="699961" y="627961"/>
                    <a:pt x="699961" y="627961"/>
                  </a:cubicBezTo>
                  <a:cubicBezTo>
                    <a:pt x="696289" y="638978"/>
                    <a:pt x="692134" y="649846"/>
                    <a:pt x="688944" y="661012"/>
                  </a:cubicBezTo>
                  <a:cubicBezTo>
                    <a:pt x="684237" y="677485"/>
                    <a:pt x="675715" y="720520"/>
                    <a:pt x="666910" y="738130"/>
                  </a:cubicBezTo>
                  <a:cubicBezTo>
                    <a:pt x="660989" y="749973"/>
                    <a:pt x="650798" y="759338"/>
                    <a:pt x="644877" y="771181"/>
                  </a:cubicBezTo>
                  <a:cubicBezTo>
                    <a:pt x="639684" y="781568"/>
                    <a:pt x="643310" y="797481"/>
                    <a:pt x="633860" y="804231"/>
                  </a:cubicBezTo>
                  <a:cubicBezTo>
                    <a:pt x="614960" y="817731"/>
                    <a:pt x="567758" y="826265"/>
                    <a:pt x="567758" y="826265"/>
                  </a:cubicBezTo>
                  <a:cubicBezTo>
                    <a:pt x="534708" y="822593"/>
                    <a:pt x="501408" y="820715"/>
                    <a:pt x="468607" y="815248"/>
                  </a:cubicBezTo>
                  <a:cubicBezTo>
                    <a:pt x="457152" y="813339"/>
                    <a:pt x="446338" y="799918"/>
                    <a:pt x="435556" y="804231"/>
                  </a:cubicBezTo>
                  <a:cubicBezTo>
                    <a:pt x="401502" y="817853"/>
                    <a:pt x="422602" y="850235"/>
                    <a:pt x="402505" y="870332"/>
                  </a:cubicBezTo>
                  <a:cubicBezTo>
                    <a:pt x="394294" y="878543"/>
                    <a:pt x="380472" y="877677"/>
                    <a:pt x="369455" y="881349"/>
                  </a:cubicBezTo>
                  <a:cubicBezTo>
                    <a:pt x="332732" y="877677"/>
                    <a:pt x="294298" y="882003"/>
                    <a:pt x="259286" y="870332"/>
                  </a:cubicBezTo>
                  <a:cubicBezTo>
                    <a:pt x="246725" y="866145"/>
                    <a:pt x="243173" y="849125"/>
                    <a:pt x="237252" y="837282"/>
                  </a:cubicBezTo>
                  <a:cubicBezTo>
                    <a:pt x="224663" y="812105"/>
                    <a:pt x="221502" y="774279"/>
                    <a:pt x="215219" y="749147"/>
                  </a:cubicBezTo>
                  <a:cubicBezTo>
                    <a:pt x="212402" y="737881"/>
                    <a:pt x="207874" y="727113"/>
                    <a:pt x="204202" y="716096"/>
                  </a:cubicBezTo>
                  <a:cubicBezTo>
                    <a:pt x="200530" y="690390"/>
                    <a:pt x="200647" y="663850"/>
                    <a:pt x="193185" y="638978"/>
                  </a:cubicBezTo>
                  <a:cubicBezTo>
                    <a:pt x="186657" y="617218"/>
                    <a:pt x="159317" y="590966"/>
                    <a:pt x="138101" y="583894"/>
                  </a:cubicBezTo>
                  <a:cubicBezTo>
                    <a:pt x="116909" y="576830"/>
                    <a:pt x="94033" y="576549"/>
                    <a:pt x="71999" y="572877"/>
                  </a:cubicBezTo>
                  <a:cubicBezTo>
                    <a:pt x="48923" y="565185"/>
                    <a:pt x="13949" y="559000"/>
                    <a:pt x="5898" y="528810"/>
                  </a:cubicBezTo>
                  <a:cubicBezTo>
                    <a:pt x="-5496" y="486083"/>
                    <a:pt x="390" y="416804"/>
                    <a:pt x="16915" y="374573"/>
                  </a:cubicBezTo>
                  <a:cubicBezTo>
                    <a:pt x="33440" y="332342"/>
                    <a:pt x="39132" y="297393"/>
                    <a:pt x="105050" y="275422"/>
                  </a:cubicBezTo>
                  <a:cubicBezTo>
                    <a:pt x="116067" y="268077"/>
                    <a:pt x="124894" y="254331"/>
                    <a:pt x="138101" y="253388"/>
                  </a:cubicBezTo>
                  <a:cubicBezTo>
                    <a:pt x="217608" y="247709"/>
                    <a:pt x="236050" y="256660"/>
                    <a:pt x="292337" y="275422"/>
                  </a:cubicBezTo>
                  <a:cubicBezTo>
                    <a:pt x="299682" y="264405"/>
                    <a:pt x="314371" y="255612"/>
                    <a:pt x="314371" y="242371"/>
                  </a:cubicBezTo>
                  <a:cubicBezTo>
                    <a:pt x="314371" y="219145"/>
                    <a:pt x="292337" y="176270"/>
                    <a:pt x="292337" y="176270"/>
                  </a:cubicBezTo>
                  <a:cubicBezTo>
                    <a:pt x="296009" y="143219"/>
                    <a:pt x="298297" y="109985"/>
                    <a:pt x="303354" y="77118"/>
                  </a:cubicBezTo>
                  <a:cubicBezTo>
                    <a:pt x="305656" y="62153"/>
                    <a:pt x="306859" y="46196"/>
                    <a:pt x="314371" y="33050"/>
                  </a:cubicBezTo>
                  <a:cubicBezTo>
                    <a:pt x="322101" y="19523"/>
                    <a:pt x="336404" y="11017"/>
                    <a:pt x="34742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: Shape 24">
              <a:extLst>
                <a:ext uri="{FF2B5EF4-FFF2-40B4-BE49-F238E27FC236}">
                  <a16:creationId xmlns:a16="http://schemas.microsoft.com/office/drawing/2014/main" id="{0B2A11DD-8016-1047-A332-6F96A01E675F}"/>
                </a:ext>
              </a:extLst>
            </p:cNvPr>
            <p:cNvSpPr/>
            <p:nvPr/>
          </p:nvSpPr>
          <p:spPr>
            <a:xfrm>
              <a:off x="5638727" y="3549057"/>
              <a:ext cx="3119143" cy="991856"/>
            </a:xfrm>
            <a:custGeom>
              <a:avLst/>
              <a:gdLst>
                <a:gd name="connsiteX0" fmla="*/ 347421 w 3119143"/>
                <a:gd name="connsiteY0" fmla="*/ 0 h 991856"/>
                <a:gd name="connsiteX1" fmla="*/ 446573 w 3119143"/>
                <a:gd name="connsiteY1" fmla="*/ 11017 h 991856"/>
                <a:gd name="connsiteX2" fmla="*/ 512674 w 3119143"/>
                <a:gd name="connsiteY2" fmla="*/ 33050 h 991856"/>
                <a:gd name="connsiteX3" fmla="*/ 545725 w 3119143"/>
                <a:gd name="connsiteY3" fmla="*/ 44067 h 991856"/>
                <a:gd name="connsiteX4" fmla="*/ 567758 w 3119143"/>
                <a:gd name="connsiteY4" fmla="*/ 121185 h 991856"/>
                <a:gd name="connsiteX5" fmla="*/ 578775 w 3119143"/>
                <a:gd name="connsiteY5" fmla="*/ 154236 h 991856"/>
                <a:gd name="connsiteX6" fmla="*/ 622843 w 3119143"/>
                <a:gd name="connsiteY6" fmla="*/ 220337 h 991856"/>
                <a:gd name="connsiteX7" fmla="*/ 644877 w 3119143"/>
                <a:gd name="connsiteY7" fmla="*/ 253388 h 991856"/>
                <a:gd name="connsiteX8" fmla="*/ 710978 w 3119143"/>
                <a:gd name="connsiteY8" fmla="*/ 308472 h 991856"/>
                <a:gd name="connsiteX9" fmla="*/ 744028 w 3119143"/>
                <a:gd name="connsiteY9" fmla="*/ 330506 h 991856"/>
                <a:gd name="connsiteX10" fmla="*/ 749634 w 3119143"/>
                <a:gd name="connsiteY10" fmla="*/ 336015 h 991856"/>
                <a:gd name="connsiteX11" fmla="*/ 2588841 w 3119143"/>
                <a:gd name="connsiteY11" fmla="*/ 336015 h 991856"/>
                <a:gd name="connsiteX12" fmla="*/ 2616016 w 3119143"/>
                <a:gd name="connsiteY12" fmla="*/ 322073 h 991856"/>
                <a:gd name="connsiteX13" fmla="*/ 2681641 w 3119143"/>
                <a:gd name="connsiteY13" fmla="*/ 261185 h 991856"/>
                <a:gd name="connsiteX14" fmla="*/ 2725391 w 3119143"/>
                <a:gd name="connsiteY14" fmla="*/ 200295 h 991856"/>
                <a:gd name="connsiteX15" fmla="*/ 2922268 w 3119143"/>
                <a:gd name="connsiteY15" fmla="*/ 98813 h 991856"/>
                <a:gd name="connsiteX16" fmla="*/ 3031643 w 3119143"/>
                <a:gd name="connsiteY16" fmla="*/ 119110 h 991856"/>
                <a:gd name="connsiteX17" fmla="*/ 3119143 w 3119143"/>
                <a:gd name="connsiteY17" fmla="*/ 240888 h 991856"/>
                <a:gd name="connsiteX18" fmla="*/ 3053519 w 3119143"/>
                <a:gd name="connsiteY18" fmla="*/ 362666 h 991856"/>
                <a:gd name="connsiteX19" fmla="*/ 2987893 w 3119143"/>
                <a:gd name="connsiteY19" fmla="*/ 403260 h 991856"/>
                <a:gd name="connsiteX20" fmla="*/ 2944144 w 3119143"/>
                <a:gd name="connsiteY20" fmla="*/ 525038 h 991856"/>
                <a:gd name="connsiteX21" fmla="*/ 2922268 w 3119143"/>
                <a:gd name="connsiteY21" fmla="*/ 585928 h 991856"/>
                <a:gd name="connsiteX22" fmla="*/ 2966017 w 3119143"/>
                <a:gd name="connsiteY22" fmla="*/ 728003 h 991856"/>
                <a:gd name="connsiteX23" fmla="*/ 2944144 w 3119143"/>
                <a:gd name="connsiteY23" fmla="*/ 870078 h 991856"/>
                <a:gd name="connsiteX24" fmla="*/ 2856642 w 3119143"/>
                <a:gd name="connsiteY24" fmla="*/ 991856 h 991856"/>
                <a:gd name="connsiteX25" fmla="*/ 2637890 w 3119143"/>
                <a:gd name="connsiteY25" fmla="*/ 910671 h 991856"/>
                <a:gd name="connsiteX26" fmla="*/ 2594141 w 3119143"/>
                <a:gd name="connsiteY26" fmla="*/ 788891 h 991856"/>
                <a:gd name="connsiteX27" fmla="*/ 2572265 w 3119143"/>
                <a:gd name="connsiteY27" fmla="*/ 728003 h 991856"/>
                <a:gd name="connsiteX28" fmla="*/ 2549504 w 3119143"/>
                <a:gd name="connsiteY28" fmla="*/ 550577 h 991856"/>
                <a:gd name="connsiteX29" fmla="*/ 2548236 w 3119143"/>
                <a:gd name="connsiteY29" fmla="*/ 545335 h 991856"/>
                <a:gd name="connsiteX30" fmla="*/ 748906 w 3119143"/>
                <a:gd name="connsiteY30" fmla="*/ 545335 h 991856"/>
                <a:gd name="connsiteX31" fmla="*/ 744028 w 3119143"/>
                <a:gd name="connsiteY31" fmla="*/ 561860 h 991856"/>
                <a:gd name="connsiteX32" fmla="*/ 699961 w 3119143"/>
                <a:gd name="connsiteY32" fmla="*/ 627961 h 991856"/>
                <a:gd name="connsiteX33" fmla="*/ 688944 w 3119143"/>
                <a:gd name="connsiteY33" fmla="*/ 661012 h 991856"/>
                <a:gd name="connsiteX34" fmla="*/ 666910 w 3119143"/>
                <a:gd name="connsiteY34" fmla="*/ 738130 h 991856"/>
                <a:gd name="connsiteX35" fmla="*/ 644877 w 3119143"/>
                <a:gd name="connsiteY35" fmla="*/ 771181 h 991856"/>
                <a:gd name="connsiteX36" fmla="*/ 633860 w 3119143"/>
                <a:gd name="connsiteY36" fmla="*/ 804231 h 991856"/>
                <a:gd name="connsiteX37" fmla="*/ 567758 w 3119143"/>
                <a:gd name="connsiteY37" fmla="*/ 826265 h 991856"/>
                <a:gd name="connsiteX38" fmla="*/ 468607 w 3119143"/>
                <a:gd name="connsiteY38" fmla="*/ 815248 h 991856"/>
                <a:gd name="connsiteX39" fmla="*/ 435556 w 3119143"/>
                <a:gd name="connsiteY39" fmla="*/ 804231 h 991856"/>
                <a:gd name="connsiteX40" fmla="*/ 402505 w 3119143"/>
                <a:gd name="connsiteY40" fmla="*/ 870332 h 991856"/>
                <a:gd name="connsiteX41" fmla="*/ 369455 w 3119143"/>
                <a:gd name="connsiteY41" fmla="*/ 881349 h 991856"/>
                <a:gd name="connsiteX42" fmla="*/ 259286 w 3119143"/>
                <a:gd name="connsiteY42" fmla="*/ 870332 h 991856"/>
                <a:gd name="connsiteX43" fmla="*/ 237252 w 3119143"/>
                <a:gd name="connsiteY43" fmla="*/ 837282 h 991856"/>
                <a:gd name="connsiteX44" fmla="*/ 215219 w 3119143"/>
                <a:gd name="connsiteY44" fmla="*/ 749147 h 991856"/>
                <a:gd name="connsiteX45" fmla="*/ 204202 w 3119143"/>
                <a:gd name="connsiteY45" fmla="*/ 716096 h 991856"/>
                <a:gd name="connsiteX46" fmla="*/ 193185 w 3119143"/>
                <a:gd name="connsiteY46" fmla="*/ 638978 h 991856"/>
                <a:gd name="connsiteX47" fmla="*/ 138101 w 3119143"/>
                <a:gd name="connsiteY47" fmla="*/ 583894 h 991856"/>
                <a:gd name="connsiteX48" fmla="*/ 71999 w 3119143"/>
                <a:gd name="connsiteY48" fmla="*/ 572877 h 991856"/>
                <a:gd name="connsiteX49" fmla="*/ 5898 w 3119143"/>
                <a:gd name="connsiteY49" fmla="*/ 528810 h 991856"/>
                <a:gd name="connsiteX50" fmla="*/ 16915 w 3119143"/>
                <a:gd name="connsiteY50" fmla="*/ 374573 h 991856"/>
                <a:gd name="connsiteX51" fmla="*/ 105050 w 3119143"/>
                <a:gd name="connsiteY51" fmla="*/ 275422 h 991856"/>
                <a:gd name="connsiteX52" fmla="*/ 138101 w 3119143"/>
                <a:gd name="connsiteY52" fmla="*/ 253388 h 991856"/>
                <a:gd name="connsiteX53" fmla="*/ 292337 w 3119143"/>
                <a:gd name="connsiteY53" fmla="*/ 275422 h 991856"/>
                <a:gd name="connsiteX54" fmla="*/ 314371 w 3119143"/>
                <a:gd name="connsiteY54" fmla="*/ 242371 h 991856"/>
                <a:gd name="connsiteX55" fmla="*/ 292337 w 3119143"/>
                <a:gd name="connsiteY55" fmla="*/ 176270 h 991856"/>
                <a:gd name="connsiteX56" fmla="*/ 303354 w 3119143"/>
                <a:gd name="connsiteY56" fmla="*/ 77118 h 991856"/>
                <a:gd name="connsiteX57" fmla="*/ 314371 w 3119143"/>
                <a:gd name="connsiteY57" fmla="*/ 33050 h 991856"/>
                <a:gd name="connsiteX58" fmla="*/ 347421 w 3119143"/>
                <a:gd name="connsiteY58" fmla="*/ 0 h 99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19143" h="991856">
                  <a:moveTo>
                    <a:pt x="347421" y="0"/>
                  </a:moveTo>
                  <a:cubicBezTo>
                    <a:pt x="380472" y="3672"/>
                    <a:pt x="413965" y="4495"/>
                    <a:pt x="446573" y="11017"/>
                  </a:cubicBezTo>
                  <a:cubicBezTo>
                    <a:pt x="469347" y="15572"/>
                    <a:pt x="490640" y="25706"/>
                    <a:pt x="512674" y="33050"/>
                  </a:cubicBezTo>
                  <a:lnTo>
                    <a:pt x="545725" y="44067"/>
                  </a:lnTo>
                  <a:cubicBezTo>
                    <a:pt x="572140" y="123313"/>
                    <a:pt x="540092" y="24351"/>
                    <a:pt x="567758" y="121185"/>
                  </a:cubicBezTo>
                  <a:cubicBezTo>
                    <a:pt x="570948" y="132351"/>
                    <a:pt x="573135" y="144084"/>
                    <a:pt x="578775" y="154236"/>
                  </a:cubicBezTo>
                  <a:cubicBezTo>
                    <a:pt x="591636" y="177385"/>
                    <a:pt x="608154" y="198303"/>
                    <a:pt x="622843" y="220337"/>
                  </a:cubicBezTo>
                  <a:cubicBezTo>
                    <a:pt x="630188" y="231354"/>
                    <a:pt x="633860" y="246043"/>
                    <a:pt x="644877" y="253388"/>
                  </a:cubicBezTo>
                  <a:cubicBezTo>
                    <a:pt x="726934" y="308094"/>
                    <a:pt x="626152" y="237784"/>
                    <a:pt x="710978" y="308472"/>
                  </a:cubicBezTo>
                  <a:cubicBezTo>
                    <a:pt x="721150" y="316948"/>
                    <a:pt x="733856" y="322030"/>
                    <a:pt x="744028" y="330506"/>
                  </a:cubicBezTo>
                  <a:lnTo>
                    <a:pt x="749634" y="336015"/>
                  </a:lnTo>
                  <a:lnTo>
                    <a:pt x="2588841" y="336015"/>
                  </a:lnTo>
                  <a:lnTo>
                    <a:pt x="2616016" y="322073"/>
                  </a:lnTo>
                  <a:cubicBezTo>
                    <a:pt x="2639782" y="303698"/>
                    <a:pt x="2661836" y="283235"/>
                    <a:pt x="2681641" y="261185"/>
                  </a:cubicBezTo>
                  <a:cubicBezTo>
                    <a:pt x="2698473" y="242445"/>
                    <a:pt x="2705605" y="216358"/>
                    <a:pt x="2725391" y="200295"/>
                  </a:cubicBezTo>
                  <a:cubicBezTo>
                    <a:pt x="2817966" y="125138"/>
                    <a:pt x="2832134" y="126689"/>
                    <a:pt x="2922268" y="98813"/>
                  </a:cubicBezTo>
                  <a:cubicBezTo>
                    <a:pt x="2958726" y="105578"/>
                    <a:pt x="3002294" y="97930"/>
                    <a:pt x="3031643" y="119110"/>
                  </a:cubicBezTo>
                  <a:cubicBezTo>
                    <a:pt x="3073149" y="149062"/>
                    <a:pt x="3119143" y="240888"/>
                    <a:pt x="3119143" y="240888"/>
                  </a:cubicBezTo>
                  <a:cubicBezTo>
                    <a:pt x="3101352" y="290415"/>
                    <a:pt x="3095928" y="323318"/>
                    <a:pt x="3053519" y="362666"/>
                  </a:cubicBezTo>
                  <a:cubicBezTo>
                    <a:pt x="3034928" y="379916"/>
                    <a:pt x="3009768" y="389728"/>
                    <a:pt x="2987893" y="403260"/>
                  </a:cubicBezTo>
                  <a:lnTo>
                    <a:pt x="2944144" y="525038"/>
                  </a:lnTo>
                  <a:lnTo>
                    <a:pt x="2922268" y="585928"/>
                  </a:lnTo>
                  <a:cubicBezTo>
                    <a:pt x="2932588" y="614648"/>
                    <a:pt x="2966017" y="702507"/>
                    <a:pt x="2966017" y="728003"/>
                  </a:cubicBezTo>
                  <a:cubicBezTo>
                    <a:pt x="2966017" y="775842"/>
                    <a:pt x="2962654" y="825428"/>
                    <a:pt x="2944144" y="870078"/>
                  </a:cubicBezTo>
                  <a:cubicBezTo>
                    <a:pt x="2925269" y="915612"/>
                    <a:pt x="2856642" y="991856"/>
                    <a:pt x="2856642" y="991856"/>
                  </a:cubicBezTo>
                  <a:cubicBezTo>
                    <a:pt x="2715823" y="975524"/>
                    <a:pt x="2687298" y="1013816"/>
                    <a:pt x="2637890" y="910671"/>
                  </a:cubicBezTo>
                  <a:cubicBezTo>
                    <a:pt x="2619159" y="871570"/>
                    <a:pt x="2608723" y="829485"/>
                    <a:pt x="2594141" y="788891"/>
                  </a:cubicBezTo>
                  <a:lnTo>
                    <a:pt x="2572265" y="728003"/>
                  </a:lnTo>
                  <a:cubicBezTo>
                    <a:pt x="2563835" y="634140"/>
                    <a:pt x="2556088" y="582132"/>
                    <a:pt x="2549504" y="550577"/>
                  </a:cubicBezTo>
                  <a:lnTo>
                    <a:pt x="2548236" y="545335"/>
                  </a:lnTo>
                  <a:lnTo>
                    <a:pt x="748906" y="545335"/>
                  </a:lnTo>
                  <a:lnTo>
                    <a:pt x="744028" y="561860"/>
                  </a:lnTo>
                  <a:cubicBezTo>
                    <a:pt x="733070" y="585968"/>
                    <a:pt x="699961" y="627961"/>
                    <a:pt x="699961" y="627961"/>
                  </a:cubicBezTo>
                  <a:cubicBezTo>
                    <a:pt x="696289" y="638978"/>
                    <a:pt x="692134" y="649846"/>
                    <a:pt x="688944" y="661012"/>
                  </a:cubicBezTo>
                  <a:cubicBezTo>
                    <a:pt x="684237" y="677485"/>
                    <a:pt x="675715" y="720520"/>
                    <a:pt x="666910" y="738130"/>
                  </a:cubicBezTo>
                  <a:cubicBezTo>
                    <a:pt x="660989" y="749973"/>
                    <a:pt x="650798" y="759338"/>
                    <a:pt x="644877" y="771181"/>
                  </a:cubicBezTo>
                  <a:cubicBezTo>
                    <a:pt x="639684" y="781568"/>
                    <a:pt x="643310" y="797481"/>
                    <a:pt x="633860" y="804231"/>
                  </a:cubicBezTo>
                  <a:cubicBezTo>
                    <a:pt x="614960" y="817731"/>
                    <a:pt x="567758" y="826265"/>
                    <a:pt x="567758" y="826265"/>
                  </a:cubicBezTo>
                  <a:cubicBezTo>
                    <a:pt x="534708" y="822593"/>
                    <a:pt x="501408" y="820715"/>
                    <a:pt x="468607" y="815248"/>
                  </a:cubicBezTo>
                  <a:cubicBezTo>
                    <a:pt x="457152" y="813339"/>
                    <a:pt x="446338" y="799918"/>
                    <a:pt x="435556" y="804231"/>
                  </a:cubicBezTo>
                  <a:cubicBezTo>
                    <a:pt x="401502" y="817853"/>
                    <a:pt x="422602" y="850235"/>
                    <a:pt x="402505" y="870332"/>
                  </a:cubicBezTo>
                  <a:cubicBezTo>
                    <a:pt x="394294" y="878543"/>
                    <a:pt x="380472" y="877677"/>
                    <a:pt x="369455" y="881349"/>
                  </a:cubicBezTo>
                  <a:cubicBezTo>
                    <a:pt x="332732" y="877677"/>
                    <a:pt x="294298" y="882003"/>
                    <a:pt x="259286" y="870332"/>
                  </a:cubicBezTo>
                  <a:cubicBezTo>
                    <a:pt x="246725" y="866145"/>
                    <a:pt x="243173" y="849125"/>
                    <a:pt x="237252" y="837282"/>
                  </a:cubicBezTo>
                  <a:cubicBezTo>
                    <a:pt x="224663" y="812105"/>
                    <a:pt x="221502" y="774279"/>
                    <a:pt x="215219" y="749147"/>
                  </a:cubicBezTo>
                  <a:cubicBezTo>
                    <a:pt x="212402" y="737881"/>
                    <a:pt x="207874" y="727113"/>
                    <a:pt x="204202" y="716096"/>
                  </a:cubicBezTo>
                  <a:cubicBezTo>
                    <a:pt x="200530" y="690390"/>
                    <a:pt x="200647" y="663850"/>
                    <a:pt x="193185" y="638978"/>
                  </a:cubicBezTo>
                  <a:cubicBezTo>
                    <a:pt x="186657" y="617218"/>
                    <a:pt x="159317" y="590966"/>
                    <a:pt x="138101" y="583894"/>
                  </a:cubicBezTo>
                  <a:cubicBezTo>
                    <a:pt x="116909" y="576830"/>
                    <a:pt x="94033" y="576549"/>
                    <a:pt x="71999" y="572877"/>
                  </a:cubicBezTo>
                  <a:cubicBezTo>
                    <a:pt x="48923" y="565185"/>
                    <a:pt x="13949" y="559000"/>
                    <a:pt x="5898" y="528810"/>
                  </a:cubicBezTo>
                  <a:cubicBezTo>
                    <a:pt x="-5496" y="486083"/>
                    <a:pt x="390" y="416804"/>
                    <a:pt x="16915" y="374573"/>
                  </a:cubicBezTo>
                  <a:cubicBezTo>
                    <a:pt x="33440" y="332342"/>
                    <a:pt x="39132" y="297393"/>
                    <a:pt x="105050" y="275422"/>
                  </a:cubicBezTo>
                  <a:cubicBezTo>
                    <a:pt x="116067" y="268077"/>
                    <a:pt x="124894" y="254331"/>
                    <a:pt x="138101" y="253388"/>
                  </a:cubicBezTo>
                  <a:cubicBezTo>
                    <a:pt x="217608" y="247709"/>
                    <a:pt x="236050" y="256660"/>
                    <a:pt x="292337" y="275422"/>
                  </a:cubicBezTo>
                  <a:cubicBezTo>
                    <a:pt x="299682" y="264405"/>
                    <a:pt x="314371" y="255612"/>
                    <a:pt x="314371" y="242371"/>
                  </a:cubicBezTo>
                  <a:cubicBezTo>
                    <a:pt x="314371" y="219145"/>
                    <a:pt x="292337" y="176270"/>
                    <a:pt x="292337" y="176270"/>
                  </a:cubicBezTo>
                  <a:cubicBezTo>
                    <a:pt x="296009" y="143219"/>
                    <a:pt x="298297" y="109985"/>
                    <a:pt x="303354" y="77118"/>
                  </a:cubicBezTo>
                  <a:cubicBezTo>
                    <a:pt x="305656" y="62153"/>
                    <a:pt x="306859" y="46196"/>
                    <a:pt x="314371" y="33050"/>
                  </a:cubicBezTo>
                  <a:cubicBezTo>
                    <a:pt x="322101" y="19523"/>
                    <a:pt x="336404" y="11017"/>
                    <a:pt x="34742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551338AA-0F5F-D643-A36F-6881E28028C2}"/>
                </a:ext>
              </a:extLst>
            </p:cNvPr>
            <p:cNvSpPr/>
            <p:nvPr/>
          </p:nvSpPr>
          <p:spPr>
            <a:xfrm>
              <a:off x="2489906" y="1973013"/>
              <a:ext cx="467555" cy="566506"/>
            </a:xfrm>
            <a:prstGeom prst="lightningBol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710B43B4-897B-5745-B1B1-631B18101962}"/>
                </a:ext>
              </a:extLst>
            </p:cNvPr>
            <p:cNvSpPr/>
            <p:nvPr/>
          </p:nvSpPr>
          <p:spPr>
            <a:xfrm rot="18051920">
              <a:off x="2045650" y="2611124"/>
              <a:ext cx="467555" cy="566506"/>
            </a:xfrm>
            <a:prstGeom prst="lightningBol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FEA3155C-D9B2-4944-92B9-8B132B8A4D67}"/>
                </a:ext>
              </a:extLst>
            </p:cNvPr>
            <p:cNvSpPr/>
            <p:nvPr/>
          </p:nvSpPr>
          <p:spPr>
            <a:xfrm rot="16372239">
              <a:off x="2195301" y="2973428"/>
              <a:ext cx="467555" cy="566506"/>
            </a:xfrm>
            <a:prstGeom prst="lightningBol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3E3DF3F-16D5-3949-8DC5-717AF03CF56C}"/>
              </a:ext>
            </a:extLst>
          </p:cNvPr>
          <p:cNvSpPr/>
          <p:nvPr/>
        </p:nvSpPr>
        <p:spPr>
          <a:xfrm>
            <a:off x="180473" y="5184170"/>
            <a:ext cx="8511836" cy="234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A stimulus is applied to a synapse</a:t>
            </a:r>
          </a:p>
        </p:txBody>
      </p:sp>
    </p:spTree>
    <p:extLst>
      <p:ext uri="{BB962C8B-B14F-4D97-AF65-F5344CB8AC3E}">
        <p14:creationId xmlns:p14="http://schemas.microsoft.com/office/powerpoint/2010/main" val="7077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F722A-DEB6-D94F-A18B-A806151E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3F9013-9D6A-8C4F-804F-F9D071E5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Activation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4D9FB-29B5-7F43-B6A5-B7EDF8DB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FF72-16B6-384E-A798-FEFA8B72F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69AB7-3EB5-8F43-8FB5-44D0667CB202}"/>
              </a:ext>
            </a:extLst>
          </p:cNvPr>
          <p:cNvSpPr txBox="1"/>
          <p:nvPr/>
        </p:nvSpPr>
        <p:spPr>
          <a:xfrm>
            <a:off x="4346108" y="2745754"/>
            <a:ext cx="7377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758518-DF05-FA4C-A551-DC254525CCA9}"/>
              </a:ext>
            </a:extLst>
          </p:cNvPr>
          <p:cNvGrpSpPr/>
          <p:nvPr/>
        </p:nvGrpSpPr>
        <p:grpSpPr>
          <a:xfrm>
            <a:off x="1492584" y="1885951"/>
            <a:ext cx="5071271" cy="2743508"/>
            <a:chOff x="1996175" y="1973013"/>
            <a:chExt cx="6761695" cy="3658011"/>
          </a:xfrm>
        </p:grpSpPr>
        <p:sp>
          <p:nvSpPr>
            <p:cNvPr id="8" name="Lightning Bolt 7">
              <a:extLst>
                <a:ext uri="{FF2B5EF4-FFF2-40B4-BE49-F238E27FC236}">
                  <a16:creationId xmlns:a16="http://schemas.microsoft.com/office/drawing/2014/main" id="{7E732EE1-78C2-AD44-BC87-862736CE2499}"/>
                </a:ext>
              </a:extLst>
            </p:cNvPr>
            <p:cNvSpPr/>
            <p:nvPr/>
          </p:nvSpPr>
          <p:spPr>
            <a:xfrm rot="20046108">
              <a:off x="2090351" y="2177076"/>
              <a:ext cx="467555" cy="566506"/>
            </a:xfrm>
            <a:prstGeom prst="lightningBol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: Shape 22">
              <a:extLst>
                <a:ext uri="{FF2B5EF4-FFF2-40B4-BE49-F238E27FC236}">
                  <a16:creationId xmlns:a16="http://schemas.microsoft.com/office/drawing/2014/main" id="{1A72291C-1D14-574A-8A57-906D0E2428C7}"/>
                </a:ext>
              </a:extLst>
            </p:cNvPr>
            <p:cNvSpPr/>
            <p:nvPr/>
          </p:nvSpPr>
          <p:spPr>
            <a:xfrm rot="735656">
              <a:off x="2611987" y="2653791"/>
              <a:ext cx="3119143" cy="991856"/>
            </a:xfrm>
            <a:custGeom>
              <a:avLst/>
              <a:gdLst>
                <a:gd name="connsiteX0" fmla="*/ 347421 w 3119143"/>
                <a:gd name="connsiteY0" fmla="*/ 0 h 991856"/>
                <a:gd name="connsiteX1" fmla="*/ 446573 w 3119143"/>
                <a:gd name="connsiteY1" fmla="*/ 11017 h 991856"/>
                <a:gd name="connsiteX2" fmla="*/ 512674 w 3119143"/>
                <a:gd name="connsiteY2" fmla="*/ 33050 h 991856"/>
                <a:gd name="connsiteX3" fmla="*/ 545725 w 3119143"/>
                <a:gd name="connsiteY3" fmla="*/ 44067 h 991856"/>
                <a:gd name="connsiteX4" fmla="*/ 567758 w 3119143"/>
                <a:gd name="connsiteY4" fmla="*/ 121185 h 991856"/>
                <a:gd name="connsiteX5" fmla="*/ 578775 w 3119143"/>
                <a:gd name="connsiteY5" fmla="*/ 154236 h 991856"/>
                <a:gd name="connsiteX6" fmla="*/ 622843 w 3119143"/>
                <a:gd name="connsiteY6" fmla="*/ 220337 h 991856"/>
                <a:gd name="connsiteX7" fmla="*/ 644877 w 3119143"/>
                <a:gd name="connsiteY7" fmla="*/ 253388 h 991856"/>
                <a:gd name="connsiteX8" fmla="*/ 710978 w 3119143"/>
                <a:gd name="connsiteY8" fmla="*/ 308472 h 991856"/>
                <a:gd name="connsiteX9" fmla="*/ 744028 w 3119143"/>
                <a:gd name="connsiteY9" fmla="*/ 330506 h 991856"/>
                <a:gd name="connsiteX10" fmla="*/ 749634 w 3119143"/>
                <a:gd name="connsiteY10" fmla="*/ 336015 h 991856"/>
                <a:gd name="connsiteX11" fmla="*/ 2588841 w 3119143"/>
                <a:gd name="connsiteY11" fmla="*/ 336015 h 991856"/>
                <a:gd name="connsiteX12" fmla="*/ 2616016 w 3119143"/>
                <a:gd name="connsiteY12" fmla="*/ 322073 h 991856"/>
                <a:gd name="connsiteX13" fmla="*/ 2681641 w 3119143"/>
                <a:gd name="connsiteY13" fmla="*/ 261185 h 991856"/>
                <a:gd name="connsiteX14" fmla="*/ 2725391 w 3119143"/>
                <a:gd name="connsiteY14" fmla="*/ 200295 h 991856"/>
                <a:gd name="connsiteX15" fmla="*/ 2922268 w 3119143"/>
                <a:gd name="connsiteY15" fmla="*/ 98813 h 991856"/>
                <a:gd name="connsiteX16" fmla="*/ 3031643 w 3119143"/>
                <a:gd name="connsiteY16" fmla="*/ 119110 h 991856"/>
                <a:gd name="connsiteX17" fmla="*/ 3119143 w 3119143"/>
                <a:gd name="connsiteY17" fmla="*/ 240888 h 991856"/>
                <a:gd name="connsiteX18" fmla="*/ 3053519 w 3119143"/>
                <a:gd name="connsiteY18" fmla="*/ 362666 h 991856"/>
                <a:gd name="connsiteX19" fmla="*/ 2987893 w 3119143"/>
                <a:gd name="connsiteY19" fmla="*/ 403260 h 991856"/>
                <a:gd name="connsiteX20" fmla="*/ 2944144 w 3119143"/>
                <a:gd name="connsiteY20" fmla="*/ 525038 h 991856"/>
                <a:gd name="connsiteX21" fmla="*/ 2922268 w 3119143"/>
                <a:gd name="connsiteY21" fmla="*/ 585928 h 991856"/>
                <a:gd name="connsiteX22" fmla="*/ 2966017 w 3119143"/>
                <a:gd name="connsiteY22" fmla="*/ 728003 h 991856"/>
                <a:gd name="connsiteX23" fmla="*/ 2944144 w 3119143"/>
                <a:gd name="connsiteY23" fmla="*/ 870078 h 991856"/>
                <a:gd name="connsiteX24" fmla="*/ 2856642 w 3119143"/>
                <a:gd name="connsiteY24" fmla="*/ 991856 h 991856"/>
                <a:gd name="connsiteX25" fmla="*/ 2637890 w 3119143"/>
                <a:gd name="connsiteY25" fmla="*/ 910671 h 991856"/>
                <a:gd name="connsiteX26" fmla="*/ 2594141 w 3119143"/>
                <a:gd name="connsiteY26" fmla="*/ 788891 h 991856"/>
                <a:gd name="connsiteX27" fmla="*/ 2572265 w 3119143"/>
                <a:gd name="connsiteY27" fmla="*/ 728003 h 991856"/>
                <a:gd name="connsiteX28" fmla="*/ 2549504 w 3119143"/>
                <a:gd name="connsiteY28" fmla="*/ 550577 h 991856"/>
                <a:gd name="connsiteX29" fmla="*/ 2548236 w 3119143"/>
                <a:gd name="connsiteY29" fmla="*/ 545335 h 991856"/>
                <a:gd name="connsiteX30" fmla="*/ 748906 w 3119143"/>
                <a:gd name="connsiteY30" fmla="*/ 545335 h 991856"/>
                <a:gd name="connsiteX31" fmla="*/ 744028 w 3119143"/>
                <a:gd name="connsiteY31" fmla="*/ 561860 h 991856"/>
                <a:gd name="connsiteX32" fmla="*/ 699961 w 3119143"/>
                <a:gd name="connsiteY32" fmla="*/ 627961 h 991856"/>
                <a:gd name="connsiteX33" fmla="*/ 688944 w 3119143"/>
                <a:gd name="connsiteY33" fmla="*/ 661012 h 991856"/>
                <a:gd name="connsiteX34" fmla="*/ 666910 w 3119143"/>
                <a:gd name="connsiteY34" fmla="*/ 738130 h 991856"/>
                <a:gd name="connsiteX35" fmla="*/ 644877 w 3119143"/>
                <a:gd name="connsiteY35" fmla="*/ 771181 h 991856"/>
                <a:gd name="connsiteX36" fmla="*/ 633860 w 3119143"/>
                <a:gd name="connsiteY36" fmla="*/ 804231 h 991856"/>
                <a:gd name="connsiteX37" fmla="*/ 567758 w 3119143"/>
                <a:gd name="connsiteY37" fmla="*/ 826265 h 991856"/>
                <a:gd name="connsiteX38" fmla="*/ 468607 w 3119143"/>
                <a:gd name="connsiteY38" fmla="*/ 815248 h 991856"/>
                <a:gd name="connsiteX39" fmla="*/ 435556 w 3119143"/>
                <a:gd name="connsiteY39" fmla="*/ 804231 h 991856"/>
                <a:gd name="connsiteX40" fmla="*/ 402505 w 3119143"/>
                <a:gd name="connsiteY40" fmla="*/ 870332 h 991856"/>
                <a:gd name="connsiteX41" fmla="*/ 369455 w 3119143"/>
                <a:gd name="connsiteY41" fmla="*/ 881349 h 991856"/>
                <a:gd name="connsiteX42" fmla="*/ 259286 w 3119143"/>
                <a:gd name="connsiteY42" fmla="*/ 870332 h 991856"/>
                <a:gd name="connsiteX43" fmla="*/ 237252 w 3119143"/>
                <a:gd name="connsiteY43" fmla="*/ 837282 h 991856"/>
                <a:gd name="connsiteX44" fmla="*/ 215219 w 3119143"/>
                <a:gd name="connsiteY44" fmla="*/ 749147 h 991856"/>
                <a:gd name="connsiteX45" fmla="*/ 204202 w 3119143"/>
                <a:gd name="connsiteY45" fmla="*/ 716096 h 991856"/>
                <a:gd name="connsiteX46" fmla="*/ 193185 w 3119143"/>
                <a:gd name="connsiteY46" fmla="*/ 638978 h 991856"/>
                <a:gd name="connsiteX47" fmla="*/ 138101 w 3119143"/>
                <a:gd name="connsiteY47" fmla="*/ 583894 h 991856"/>
                <a:gd name="connsiteX48" fmla="*/ 71999 w 3119143"/>
                <a:gd name="connsiteY48" fmla="*/ 572877 h 991856"/>
                <a:gd name="connsiteX49" fmla="*/ 5898 w 3119143"/>
                <a:gd name="connsiteY49" fmla="*/ 528810 h 991856"/>
                <a:gd name="connsiteX50" fmla="*/ 16915 w 3119143"/>
                <a:gd name="connsiteY50" fmla="*/ 374573 h 991856"/>
                <a:gd name="connsiteX51" fmla="*/ 105050 w 3119143"/>
                <a:gd name="connsiteY51" fmla="*/ 275422 h 991856"/>
                <a:gd name="connsiteX52" fmla="*/ 138101 w 3119143"/>
                <a:gd name="connsiteY52" fmla="*/ 253388 h 991856"/>
                <a:gd name="connsiteX53" fmla="*/ 292337 w 3119143"/>
                <a:gd name="connsiteY53" fmla="*/ 275422 h 991856"/>
                <a:gd name="connsiteX54" fmla="*/ 314371 w 3119143"/>
                <a:gd name="connsiteY54" fmla="*/ 242371 h 991856"/>
                <a:gd name="connsiteX55" fmla="*/ 292337 w 3119143"/>
                <a:gd name="connsiteY55" fmla="*/ 176270 h 991856"/>
                <a:gd name="connsiteX56" fmla="*/ 303354 w 3119143"/>
                <a:gd name="connsiteY56" fmla="*/ 77118 h 991856"/>
                <a:gd name="connsiteX57" fmla="*/ 314371 w 3119143"/>
                <a:gd name="connsiteY57" fmla="*/ 33050 h 991856"/>
                <a:gd name="connsiteX58" fmla="*/ 347421 w 3119143"/>
                <a:gd name="connsiteY58" fmla="*/ 0 h 99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19143" h="991856">
                  <a:moveTo>
                    <a:pt x="347421" y="0"/>
                  </a:moveTo>
                  <a:cubicBezTo>
                    <a:pt x="380472" y="3672"/>
                    <a:pt x="413965" y="4495"/>
                    <a:pt x="446573" y="11017"/>
                  </a:cubicBezTo>
                  <a:cubicBezTo>
                    <a:pt x="469347" y="15572"/>
                    <a:pt x="490640" y="25706"/>
                    <a:pt x="512674" y="33050"/>
                  </a:cubicBezTo>
                  <a:lnTo>
                    <a:pt x="545725" y="44067"/>
                  </a:lnTo>
                  <a:cubicBezTo>
                    <a:pt x="572140" y="123313"/>
                    <a:pt x="540092" y="24351"/>
                    <a:pt x="567758" y="121185"/>
                  </a:cubicBezTo>
                  <a:cubicBezTo>
                    <a:pt x="570948" y="132351"/>
                    <a:pt x="573135" y="144084"/>
                    <a:pt x="578775" y="154236"/>
                  </a:cubicBezTo>
                  <a:cubicBezTo>
                    <a:pt x="591636" y="177385"/>
                    <a:pt x="608154" y="198303"/>
                    <a:pt x="622843" y="220337"/>
                  </a:cubicBezTo>
                  <a:cubicBezTo>
                    <a:pt x="630188" y="231354"/>
                    <a:pt x="633860" y="246043"/>
                    <a:pt x="644877" y="253388"/>
                  </a:cubicBezTo>
                  <a:cubicBezTo>
                    <a:pt x="726934" y="308094"/>
                    <a:pt x="626152" y="237784"/>
                    <a:pt x="710978" y="308472"/>
                  </a:cubicBezTo>
                  <a:cubicBezTo>
                    <a:pt x="721150" y="316948"/>
                    <a:pt x="733856" y="322030"/>
                    <a:pt x="744028" y="330506"/>
                  </a:cubicBezTo>
                  <a:lnTo>
                    <a:pt x="749634" y="336015"/>
                  </a:lnTo>
                  <a:lnTo>
                    <a:pt x="2588841" y="336015"/>
                  </a:lnTo>
                  <a:lnTo>
                    <a:pt x="2616016" y="322073"/>
                  </a:lnTo>
                  <a:cubicBezTo>
                    <a:pt x="2639782" y="303698"/>
                    <a:pt x="2661836" y="283235"/>
                    <a:pt x="2681641" y="261185"/>
                  </a:cubicBezTo>
                  <a:cubicBezTo>
                    <a:pt x="2698473" y="242445"/>
                    <a:pt x="2705605" y="216358"/>
                    <a:pt x="2725391" y="200295"/>
                  </a:cubicBezTo>
                  <a:cubicBezTo>
                    <a:pt x="2817966" y="125138"/>
                    <a:pt x="2832134" y="126689"/>
                    <a:pt x="2922268" y="98813"/>
                  </a:cubicBezTo>
                  <a:cubicBezTo>
                    <a:pt x="2958726" y="105578"/>
                    <a:pt x="3002294" y="97930"/>
                    <a:pt x="3031643" y="119110"/>
                  </a:cubicBezTo>
                  <a:cubicBezTo>
                    <a:pt x="3073149" y="149062"/>
                    <a:pt x="3119143" y="240888"/>
                    <a:pt x="3119143" y="240888"/>
                  </a:cubicBezTo>
                  <a:cubicBezTo>
                    <a:pt x="3101352" y="290415"/>
                    <a:pt x="3095928" y="323318"/>
                    <a:pt x="3053519" y="362666"/>
                  </a:cubicBezTo>
                  <a:cubicBezTo>
                    <a:pt x="3034928" y="379916"/>
                    <a:pt x="3009768" y="389728"/>
                    <a:pt x="2987893" y="403260"/>
                  </a:cubicBezTo>
                  <a:lnTo>
                    <a:pt x="2944144" y="525038"/>
                  </a:lnTo>
                  <a:lnTo>
                    <a:pt x="2922268" y="585928"/>
                  </a:lnTo>
                  <a:cubicBezTo>
                    <a:pt x="2932588" y="614648"/>
                    <a:pt x="2966017" y="702507"/>
                    <a:pt x="2966017" y="728003"/>
                  </a:cubicBezTo>
                  <a:cubicBezTo>
                    <a:pt x="2966017" y="775842"/>
                    <a:pt x="2962654" y="825428"/>
                    <a:pt x="2944144" y="870078"/>
                  </a:cubicBezTo>
                  <a:cubicBezTo>
                    <a:pt x="2925269" y="915612"/>
                    <a:pt x="2856642" y="991856"/>
                    <a:pt x="2856642" y="991856"/>
                  </a:cubicBezTo>
                  <a:cubicBezTo>
                    <a:pt x="2715823" y="975524"/>
                    <a:pt x="2687298" y="1013816"/>
                    <a:pt x="2637890" y="910671"/>
                  </a:cubicBezTo>
                  <a:cubicBezTo>
                    <a:pt x="2619159" y="871570"/>
                    <a:pt x="2608723" y="829485"/>
                    <a:pt x="2594141" y="788891"/>
                  </a:cubicBezTo>
                  <a:lnTo>
                    <a:pt x="2572265" y="728003"/>
                  </a:lnTo>
                  <a:cubicBezTo>
                    <a:pt x="2563835" y="634140"/>
                    <a:pt x="2556088" y="582132"/>
                    <a:pt x="2549504" y="550577"/>
                  </a:cubicBezTo>
                  <a:lnTo>
                    <a:pt x="2548236" y="545335"/>
                  </a:lnTo>
                  <a:lnTo>
                    <a:pt x="748906" y="545335"/>
                  </a:lnTo>
                  <a:lnTo>
                    <a:pt x="744028" y="561860"/>
                  </a:lnTo>
                  <a:cubicBezTo>
                    <a:pt x="733070" y="585968"/>
                    <a:pt x="699961" y="627961"/>
                    <a:pt x="699961" y="627961"/>
                  </a:cubicBezTo>
                  <a:cubicBezTo>
                    <a:pt x="696289" y="638978"/>
                    <a:pt x="692134" y="649846"/>
                    <a:pt x="688944" y="661012"/>
                  </a:cubicBezTo>
                  <a:cubicBezTo>
                    <a:pt x="684237" y="677485"/>
                    <a:pt x="675715" y="720520"/>
                    <a:pt x="666910" y="738130"/>
                  </a:cubicBezTo>
                  <a:cubicBezTo>
                    <a:pt x="660989" y="749973"/>
                    <a:pt x="650798" y="759338"/>
                    <a:pt x="644877" y="771181"/>
                  </a:cubicBezTo>
                  <a:cubicBezTo>
                    <a:pt x="639684" y="781568"/>
                    <a:pt x="643310" y="797481"/>
                    <a:pt x="633860" y="804231"/>
                  </a:cubicBezTo>
                  <a:cubicBezTo>
                    <a:pt x="614960" y="817731"/>
                    <a:pt x="567758" y="826265"/>
                    <a:pt x="567758" y="826265"/>
                  </a:cubicBezTo>
                  <a:cubicBezTo>
                    <a:pt x="534708" y="822593"/>
                    <a:pt x="501408" y="820715"/>
                    <a:pt x="468607" y="815248"/>
                  </a:cubicBezTo>
                  <a:cubicBezTo>
                    <a:pt x="457152" y="813339"/>
                    <a:pt x="446338" y="799918"/>
                    <a:pt x="435556" y="804231"/>
                  </a:cubicBezTo>
                  <a:cubicBezTo>
                    <a:pt x="401502" y="817853"/>
                    <a:pt x="422602" y="850235"/>
                    <a:pt x="402505" y="870332"/>
                  </a:cubicBezTo>
                  <a:cubicBezTo>
                    <a:pt x="394294" y="878543"/>
                    <a:pt x="380472" y="877677"/>
                    <a:pt x="369455" y="881349"/>
                  </a:cubicBezTo>
                  <a:cubicBezTo>
                    <a:pt x="332732" y="877677"/>
                    <a:pt x="294298" y="882003"/>
                    <a:pt x="259286" y="870332"/>
                  </a:cubicBezTo>
                  <a:cubicBezTo>
                    <a:pt x="246725" y="866145"/>
                    <a:pt x="243173" y="849125"/>
                    <a:pt x="237252" y="837282"/>
                  </a:cubicBezTo>
                  <a:cubicBezTo>
                    <a:pt x="224663" y="812105"/>
                    <a:pt x="221502" y="774279"/>
                    <a:pt x="215219" y="749147"/>
                  </a:cubicBezTo>
                  <a:cubicBezTo>
                    <a:pt x="212402" y="737881"/>
                    <a:pt x="207874" y="727113"/>
                    <a:pt x="204202" y="716096"/>
                  </a:cubicBezTo>
                  <a:cubicBezTo>
                    <a:pt x="200530" y="690390"/>
                    <a:pt x="200647" y="663850"/>
                    <a:pt x="193185" y="638978"/>
                  </a:cubicBezTo>
                  <a:cubicBezTo>
                    <a:pt x="186657" y="617218"/>
                    <a:pt x="159317" y="590966"/>
                    <a:pt x="138101" y="583894"/>
                  </a:cubicBezTo>
                  <a:cubicBezTo>
                    <a:pt x="116909" y="576830"/>
                    <a:pt x="94033" y="576549"/>
                    <a:pt x="71999" y="572877"/>
                  </a:cubicBezTo>
                  <a:cubicBezTo>
                    <a:pt x="48923" y="565185"/>
                    <a:pt x="13949" y="559000"/>
                    <a:pt x="5898" y="528810"/>
                  </a:cubicBezTo>
                  <a:cubicBezTo>
                    <a:pt x="-5496" y="486083"/>
                    <a:pt x="390" y="416804"/>
                    <a:pt x="16915" y="374573"/>
                  </a:cubicBezTo>
                  <a:cubicBezTo>
                    <a:pt x="33440" y="332342"/>
                    <a:pt x="39132" y="297393"/>
                    <a:pt x="105050" y="275422"/>
                  </a:cubicBezTo>
                  <a:cubicBezTo>
                    <a:pt x="116067" y="268077"/>
                    <a:pt x="124894" y="254331"/>
                    <a:pt x="138101" y="253388"/>
                  </a:cubicBezTo>
                  <a:cubicBezTo>
                    <a:pt x="217608" y="247709"/>
                    <a:pt x="236050" y="256660"/>
                    <a:pt x="292337" y="275422"/>
                  </a:cubicBezTo>
                  <a:cubicBezTo>
                    <a:pt x="299682" y="264405"/>
                    <a:pt x="314371" y="255612"/>
                    <a:pt x="314371" y="242371"/>
                  </a:cubicBezTo>
                  <a:cubicBezTo>
                    <a:pt x="314371" y="219145"/>
                    <a:pt x="292337" y="176270"/>
                    <a:pt x="292337" y="176270"/>
                  </a:cubicBezTo>
                  <a:cubicBezTo>
                    <a:pt x="296009" y="143219"/>
                    <a:pt x="298297" y="109985"/>
                    <a:pt x="303354" y="77118"/>
                  </a:cubicBezTo>
                  <a:cubicBezTo>
                    <a:pt x="305656" y="62153"/>
                    <a:pt x="306859" y="46196"/>
                    <a:pt x="314371" y="33050"/>
                  </a:cubicBezTo>
                  <a:cubicBezTo>
                    <a:pt x="322101" y="19523"/>
                    <a:pt x="336404" y="11017"/>
                    <a:pt x="34742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: Shape 23">
              <a:extLst>
                <a:ext uri="{FF2B5EF4-FFF2-40B4-BE49-F238E27FC236}">
                  <a16:creationId xmlns:a16="http://schemas.microsoft.com/office/drawing/2014/main" id="{E8956F67-4D35-B244-BB4F-07E48887C780}"/>
                </a:ext>
              </a:extLst>
            </p:cNvPr>
            <p:cNvSpPr/>
            <p:nvPr/>
          </p:nvSpPr>
          <p:spPr>
            <a:xfrm rot="19716989">
              <a:off x="2738001" y="4639168"/>
              <a:ext cx="3119143" cy="991856"/>
            </a:xfrm>
            <a:custGeom>
              <a:avLst/>
              <a:gdLst>
                <a:gd name="connsiteX0" fmla="*/ 347421 w 3119143"/>
                <a:gd name="connsiteY0" fmla="*/ 0 h 991856"/>
                <a:gd name="connsiteX1" fmla="*/ 446573 w 3119143"/>
                <a:gd name="connsiteY1" fmla="*/ 11017 h 991856"/>
                <a:gd name="connsiteX2" fmla="*/ 512674 w 3119143"/>
                <a:gd name="connsiteY2" fmla="*/ 33050 h 991856"/>
                <a:gd name="connsiteX3" fmla="*/ 545725 w 3119143"/>
                <a:gd name="connsiteY3" fmla="*/ 44067 h 991856"/>
                <a:gd name="connsiteX4" fmla="*/ 567758 w 3119143"/>
                <a:gd name="connsiteY4" fmla="*/ 121185 h 991856"/>
                <a:gd name="connsiteX5" fmla="*/ 578775 w 3119143"/>
                <a:gd name="connsiteY5" fmla="*/ 154236 h 991856"/>
                <a:gd name="connsiteX6" fmla="*/ 622843 w 3119143"/>
                <a:gd name="connsiteY6" fmla="*/ 220337 h 991856"/>
                <a:gd name="connsiteX7" fmla="*/ 644877 w 3119143"/>
                <a:gd name="connsiteY7" fmla="*/ 253388 h 991856"/>
                <a:gd name="connsiteX8" fmla="*/ 710978 w 3119143"/>
                <a:gd name="connsiteY8" fmla="*/ 308472 h 991856"/>
                <a:gd name="connsiteX9" fmla="*/ 744028 w 3119143"/>
                <a:gd name="connsiteY9" fmla="*/ 330506 h 991856"/>
                <a:gd name="connsiteX10" fmla="*/ 749634 w 3119143"/>
                <a:gd name="connsiteY10" fmla="*/ 336015 h 991856"/>
                <a:gd name="connsiteX11" fmla="*/ 2588841 w 3119143"/>
                <a:gd name="connsiteY11" fmla="*/ 336015 h 991856"/>
                <a:gd name="connsiteX12" fmla="*/ 2616016 w 3119143"/>
                <a:gd name="connsiteY12" fmla="*/ 322073 h 991856"/>
                <a:gd name="connsiteX13" fmla="*/ 2681641 w 3119143"/>
                <a:gd name="connsiteY13" fmla="*/ 261185 h 991856"/>
                <a:gd name="connsiteX14" fmla="*/ 2725391 w 3119143"/>
                <a:gd name="connsiteY14" fmla="*/ 200295 h 991856"/>
                <a:gd name="connsiteX15" fmla="*/ 2922268 w 3119143"/>
                <a:gd name="connsiteY15" fmla="*/ 98813 h 991856"/>
                <a:gd name="connsiteX16" fmla="*/ 3031643 w 3119143"/>
                <a:gd name="connsiteY16" fmla="*/ 119110 h 991856"/>
                <a:gd name="connsiteX17" fmla="*/ 3119143 w 3119143"/>
                <a:gd name="connsiteY17" fmla="*/ 240888 h 991856"/>
                <a:gd name="connsiteX18" fmla="*/ 3053519 w 3119143"/>
                <a:gd name="connsiteY18" fmla="*/ 362666 h 991856"/>
                <a:gd name="connsiteX19" fmla="*/ 2987893 w 3119143"/>
                <a:gd name="connsiteY19" fmla="*/ 403260 h 991856"/>
                <a:gd name="connsiteX20" fmla="*/ 2944144 w 3119143"/>
                <a:gd name="connsiteY20" fmla="*/ 525038 h 991856"/>
                <a:gd name="connsiteX21" fmla="*/ 2922268 w 3119143"/>
                <a:gd name="connsiteY21" fmla="*/ 585928 h 991856"/>
                <a:gd name="connsiteX22" fmla="*/ 2966017 w 3119143"/>
                <a:gd name="connsiteY22" fmla="*/ 728003 h 991856"/>
                <a:gd name="connsiteX23" fmla="*/ 2944144 w 3119143"/>
                <a:gd name="connsiteY23" fmla="*/ 870078 h 991856"/>
                <a:gd name="connsiteX24" fmla="*/ 2856642 w 3119143"/>
                <a:gd name="connsiteY24" fmla="*/ 991856 h 991856"/>
                <a:gd name="connsiteX25" fmla="*/ 2637890 w 3119143"/>
                <a:gd name="connsiteY25" fmla="*/ 910671 h 991856"/>
                <a:gd name="connsiteX26" fmla="*/ 2594141 w 3119143"/>
                <a:gd name="connsiteY26" fmla="*/ 788891 h 991856"/>
                <a:gd name="connsiteX27" fmla="*/ 2572265 w 3119143"/>
                <a:gd name="connsiteY27" fmla="*/ 728003 h 991856"/>
                <a:gd name="connsiteX28" fmla="*/ 2549504 w 3119143"/>
                <a:gd name="connsiteY28" fmla="*/ 550577 h 991856"/>
                <a:gd name="connsiteX29" fmla="*/ 2548236 w 3119143"/>
                <a:gd name="connsiteY29" fmla="*/ 545335 h 991856"/>
                <a:gd name="connsiteX30" fmla="*/ 748906 w 3119143"/>
                <a:gd name="connsiteY30" fmla="*/ 545335 h 991856"/>
                <a:gd name="connsiteX31" fmla="*/ 744028 w 3119143"/>
                <a:gd name="connsiteY31" fmla="*/ 561860 h 991856"/>
                <a:gd name="connsiteX32" fmla="*/ 699961 w 3119143"/>
                <a:gd name="connsiteY32" fmla="*/ 627961 h 991856"/>
                <a:gd name="connsiteX33" fmla="*/ 688944 w 3119143"/>
                <a:gd name="connsiteY33" fmla="*/ 661012 h 991856"/>
                <a:gd name="connsiteX34" fmla="*/ 666910 w 3119143"/>
                <a:gd name="connsiteY34" fmla="*/ 738130 h 991856"/>
                <a:gd name="connsiteX35" fmla="*/ 644877 w 3119143"/>
                <a:gd name="connsiteY35" fmla="*/ 771181 h 991856"/>
                <a:gd name="connsiteX36" fmla="*/ 633860 w 3119143"/>
                <a:gd name="connsiteY36" fmla="*/ 804231 h 991856"/>
                <a:gd name="connsiteX37" fmla="*/ 567758 w 3119143"/>
                <a:gd name="connsiteY37" fmla="*/ 826265 h 991856"/>
                <a:gd name="connsiteX38" fmla="*/ 468607 w 3119143"/>
                <a:gd name="connsiteY38" fmla="*/ 815248 h 991856"/>
                <a:gd name="connsiteX39" fmla="*/ 435556 w 3119143"/>
                <a:gd name="connsiteY39" fmla="*/ 804231 h 991856"/>
                <a:gd name="connsiteX40" fmla="*/ 402505 w 3119143"/>
                <a:gd name="connsiteY40" fmla="*/ 870332 h 991856"/>
                <a:gd name="connsiteX41" fmla="*/ 369455 w 3119143"/>
                <a:gd name="connsiteY41" fmla="*/ 881349 h 991856"/>
                <a:gd name="connsiteX42" fmla="*/ 259286 w 3119143"/>
                <a:gd name="connsiteY42" fmla="*/ 870332 h 991856"/>
                <a:gd name="connsiteX43" fmla="*/ 237252 w 3119143"/>
                <a:gd name="connsiteY43" fmla="*/ 837282 h 991856"/>
                <a:gd name="connsiteX44" fmla="*/ 215219 w 3119143"/>
                <a:gd name="connsiteY44" fmla="*/ 749147 h 991856"/>
                <a:gd name="connsiteX45" fmla="*/ 204202 w 3119143"/>
                <a:gd name="connsiteY45" fmla="*/ 716096 h 991856"/>
                <a:gd name="connsiteX46" fmla="*/ 193185 w 3119143"/>
                <a:gd name="connsiteY46" fmla="*/ 638978 h 991856"/>
                <a:gd name="connsiteX47" fmla="*/ 138101 w 3119143"/>
                <a:gd name="connsiteY47" fmla="*/ 583894 h 991856"/>
                <a:gd name="connsiteX48" fmla="*/ 71999 w 3119143"/>
                <a:gd name="connsiteY48" fmla="*/ 572877 h 991856"/>
                <a:gd name="connsiteX49" fmla="*/ 5898 w 3119143"/>
                <a:gd name="connsiteY49" fmla="*/ 528810 h 991856"/>
                <a:gd name="connsiteX50" fmla="*/ 16915 w 3119143"/>
                <a:gd name="connsiteY50" fmla="*/ 374573 h 991856"/>
                <a:gd name="connsiteX51" fmla="*/ 105050 w 3119143"/>
                <a:gd name="connsiteY51" fmla="*/ 275422 h 991856"/>
                <a:gd name="connsiteX52" fmla="*/ 138101 w 3119143"/>
                <a:gd name="connsiteY52" fmla="*/ 253388 h 991856"/>
                <a:gd name="connsiteX53" fmla="*/ 292337 w 3119143"/>
                <a:gd name="connsiteY53" fmla="*/ 275422 h 991856"/>
                <a:gd name="connsiteX54" fmla="*/ 314371 w 3119143"/>
                <a:gd name="connsiteY54" fmla="*/ 242371 h 991856"/>
                <a:gd name="connsiteX55" fmla="*/ 292337 w 3119143"/>
                <a:gd name="connsiteY55" fmla="*/ 176270 h 991856"/>
                <a:gd name="connsiteX56" fmla="*/ 303354 w 3119143"/>
                <a:gd name="connsiteY56" fmla="*/ 77118 h 991856"/>
                <a:gd name="connsiteX57" fmla="*/ 314371 w 3119143"/>
                <a:gd name="connsiteY57" fmla="*/ 33050 h 991856"/>
                <a:gd name="connsiteX58" fmla="*/ 347421 w 3119143"/>
                <a:gd name="connsiteY58" fmla="*/ 0 h 99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19143" h="991856">
                  <a:moveTo>
                    <a:pt x="347421" y="0"/>
                  </a:moveTo>
                  <a:cubicBezTo>
                    <a:pt x="380472" y="3672"/>
                    <a:pt x="413965" y="4495"/>
                    <a:pt x="446573" y="11017"/>
                  </a:cubicBezTo>
                  <a:cubicBezTo>
                    <a:pt x="469347" y="15572"/>
                    <a:pt x="490640" y="25706"/>
                    <a:pt x="512674" y="33050"/>
                  </a:cubicBezTo>
                  <a:lnTo>
                    <a:pt x="545725" y="44067"/>
                  </a:lnTo>
                  <a:cubicBezTo>
                    <a:pt x="572140" y="123313"/>
                    <a:pt x="540092" y="24351"/>
                    <a:pt x="567758" y="121185"/>
                  </a:cubicBezTo>
                  <a:cubicBezTo>
                    <a:pt x="570948" y="132351"/>
                    <a:pt x="573135" y="144084"/>
                    <a:pt x="578775" y="154236"/>
                  </a:cubicBezTo>
                  <a:cubicBezTo>
                    <a:pt x="591636" y="177385"/>
                    <a:pt x="608154" y="198303"/>
                    <a:pt x="622843" y="220337"/>
                  </a:cubicBezTo>
                  <a:cubicBezTo>
                    <a:pt x="630188" y="231354"/>
                    <a:pt x="633860" y="246043"/>
                    <a:pt x="644877" y="253388"/>
                  </a:cubicBezTo>
                  <a:cubicBezTo>
                    <a:pt x="726934" y="308094"/>
                    <a:pt x="626152" y="237784"/>
                    <a:pt x="710978" y="308472"/>
                  </a:cubicBezTo>
                  <a:cubicBezTo>
                    <a:pt x="721150" y="316948"/>
                    <a:pt x="733856" y="322030"/>
                    <a:pt x="744028" y="330506"/>
                  </a:cubicBezTo>
                  <a:lnTo>
                    <a:pt x="749634" y="336015"/>
                  </a:lnTo>
                  <a:lnTo>
                    <a:pt x="2588841" y="336015"/>
                  </a:lnTo>
                  <a:lnTo>
                    <a:pt x="2616016" y="322073"/>
                  </a:lnTo>
                  <a:cubicBezTo>
                    <a:pt x="2639782" y="303698"/>
                    <a:pt x="2661836" y="283235"/>
                    <a:pt x="2681641" y="261185"/>
                  </a:cubicBezTo>
                  <a:cubicBezTo>
                    <a:pt x="2698473" y="242445"/>
                    <a:pt x="2705605" y="216358"/>
                    <a:pt x="2725391" y="200295"/>
                  </a:cubicBezTo>
                  <a:cubicBezTo>
                    <a:pt x="2817966" y="125138"/>
                    <a:pt x="2832134" y="126689"/>
                    <a:pt x="2922268" y="98813"/>
                  </a:cubicBezTo>
                  <a:cubicBezTo>
                    <a:pt x="2958726" y="105578"/>
                    <a:pt x="3002294" y="97930"/>
                    <a:pt x="3031643" y="119110"/>
                  </a:cubicBezTo>
                  <a:cubicBezTo>
                    <a:pt x="3073149" y="149062"/>
                    <a:pt x="3119143" y="240888"/>
                    <a:pt x="3119143" y="240888"/>
                  </a:cubicBezTo>
                  <a:cubicBezTo>
                    <a:pt x="3101352" y="290415"/>
                    <a:pt x="3095928" y="323318"/>
                    <a:pt x="3053519" y="362666"/>
                  </a:cubicBezTo>
                  <a:cubicBezTo>
                    <a:pt x="3034928" y="379916"/>
                    <a:pt x="3009768" y="389728"/>
                    <a:pt x="2987893" y="403260"/>
                  </a:cubicBezTo>
                  <a:lnTo>
                    <a:pt x="2944144" y="525038"/>
                  </a:lnTo>
                  <a:lnTo>
                    <a:pt x="2922268" y="585928"/>
                  </a:lnTo>
                  <a:cubicBezTo>
                    <a:pt x="2932588" y="614648"/>
                    <a:pt x="2966017" y="702507"/>
                    <a:pt x="2966017" y="728003"/>
                  </a:cubicBezTo>
                  <a:cubicBezTo>
                    <a:pt x="2966017" y="775842"/>
                    <a:pt x="2962654" y="825428"/>
                    <a:pt x="2944144" y="870078"/>
                  </a:cubicBezTo>
                  <a:cubicBezTo>
                    <a:pt x="2925269" y="915612"/>
                    <a:pt x="2856642" y="991856"/>
                    <a:pt x="2856642" y="991856"/>
                  </a:cubicBezTo>
                  <a:cubicBezTo>
                    <a:pt x="2715823" y="975524"/>
                    <a:pt x="2687298" y="1013816"/>
                    <a:pt x="2637890" y="910671"/>
                  </a:cubicBezTo>
                  <a:cubicBezTo>
                    <a:pt x="2619159" y="871570"/>
                    <a:pt x="2608723" y="829485"/>
                    <a:pt x="2594141" y="788891"/>
                  </a:cubicBezTo>
                  <a:lnTo>
                    <a:pt x="2572265" y="728003"/>
                  </a:lnTo>
                  <a:cubicBezTo>
                    <a:pt x="2563835" y="634140"/>
                    <a:pt x="2556088" y="582132"/>
                    <a:pt x="2549504" y="550577"/>
                  </a:cubicBezTo>
                  <a:lnTo>
                    <a:pt x="2548236" y="545335"/>
                  </a:lnTo>
                  <a:lnTo>
                    <a:pt x="748906" y="545335"/>
                  </a:lnTo>
                  <a:lnTo>
                    <a:pt x="744028" y="561860"/>
                  </a:lnTo>
                  <a:cubicBezTo>
                    <a:pt x="733070" y="585968"/>
                    <a:pt x="699961" y="627961"/>
                    <a:pt x="699961" y="627961"/>
                  </a:cubicBezTo>
                  <a:cubicBezTo>
                    <a:pt x="696289" y="638978"/>
                    <a:pt x="692134" y="649846"/>
                    <a:pt x="688944" y="661012"/>
                  </a:cubicBezTo>
                  <a:cubicBezTo>
                    <a:pt x="684237" y="677485"/>
                    <a:pt x="675715" y="720520"/>
                    <a:pt x="666910" y="738130"/>
                  </a:cubicBezTo>
                  <a:cubicBezTo>
                    <a:pt x="660989" y="749973"/>
                    <a:pt x="650798" y="759338"/>
                    <a:pt x="644877" y="771181"/>
                  </a:cubicBezTo>
                  <a:cubicBezTo>
                    <a:pt x="639684" y="781568"/>
                    <a:pt x="643310" y="797481"/>
                    <a:pt x="633860" y="804231"/>
                  </a:cubicBezTo>
                  <a:cubicBezTo>
                    <a:pt x="614960" y="817731"/>
                    <a:pt x="567758" y="826265"/>
                    <a:pt x="567758" y="826265"/>
                  </a:cubicBezTo>
                  <a:cubicBezTo>
                    <a:pt x="534708" y="822593"/>
                    <a:pt x="501408" y="820715"/>
                    <a:pt x="468607" y="815248"/>
                  </a:cubicBezTo>
                  <a:cubicBezTo>
                    <a:pt x="457152" y="813339"/>
                    <a:pt x="446338" y="799918"/>
                    <a:pt x="435556" y="804231"/>
                  </a:cubicBezTo>
                  <a:cubicBezTo>
                    <a:pt x="401502" y="817853"/>
                    <a:pt x="422602" y="850235"/>
                    <a:pt x="402505" y="870332"/>
                  </a:cubicBezTo>
                  <a:cubicBezTo>
                    <a:pt x="394294" y="878543"/>
                    <a:pt x="380472" y="877677"/>
                    <a:pt x="369455" y="881349"/>
                  </a:cubicBezTo>
                  <a:cubicBezTo>
                    <a:pt x="332732" y="877677"/>
                    <a:pt x="294298" y="882003"/>
                    <a:pt x="259286" y="870332"/>
                  </a:cubicBezTo>
                  <a:cubicBezTo>
                    <a:pt x="246725" y="866145"/>
                    <a:pt x="243173" y="849125"/>
                    <a:pt x="237252" y="837282"/>
                  </a:cubicBezTo>
                  <a:cubicBezTo>
                    <a:pt x="224663" y="812105"/>
                    <a:pt x="221502" y="774279"/>
                    <a:pt x="215219" y="749147"/>
                  </a:cubicBezTo>
                  <a:cubicBezTo>
                    <a:pt x="212402" y="737881"/>
                    <a:pt x="207874" y="727113"/>
                    <a:pt x="204202" y="716096"/>
                  </a:cubicBezTo>
                  <a:cubicBezTo>
                    <a:pt x="200530" y="690390"/>
                    <a:pt x="200647" y="663850"/>
                    <a:pt x="193185" y="638978"/>
                  </a:cubicBezTo>
                  <a:cubicBezTo>
                    <a:pt x="186657" y="617218"/>
                    <a:pt x="159317" y="590966"/>
                    <a:pt x="138101" y="583894"/>
                  </a:cubicBezTo>
                  <a:cubicBezTo>
                    <a:pt x="116909" y="576830"/>
                    <a:pt x="94033" y="576549"/>
                    <a:pt x="71999" y="572877"/>
                  </a:cubicBezTo>
                  <a:cubicBezTo>
                    <a:pt x="48923" y="565185"/>
                    <a:pt x="13949" y="559000"/>
                    <a:pt x="5898" y="528810"/>
                  </a:cubicBezTo>
                  <a:cubicBezTo>
                    <a:pt x="-5496" y="486083"/>
                    <a:pt x="390" y="416804"/>
                    <a:pt x="16915" y="374573"/>
                  </a:cubicBezTo>
                  <a:cubicBezTo>
                    <a:pt x="33440" y="332342"/>
                    <a:pt x="39132" y="297393"/>
                    <a:pt x="105050" y="275422"/>
                  </a:cubicBezTo>
                  <a:cubicBezTo>
                    <a:pt x="116067" y="268077"/>
                    <a:pt x="124894" y="254331"/>
                    <a:pt x="138101" y="253388"/>
                  </a:cubicBezTo>
                  <a:cubicBezTo>
                    <a:pt x="217608" y="247709"/>
                    <a:pt x="236050" y="256660"/>
                    <a:pt x="292337" y="275422"/>
                  </a:cubicBezTo>
                  <a:cubicBezTo>
                    <a:pt x="299682" y="264405"/>
                    <a:pt x="314371" y="255612"/>
                    <a:pt x="314371" y="242371"/>
                  </a:cubicBezTo>
                  <a:cubicBezTo>
                    <a:pt x="314371" y="219145"/>
                    <a:pt x="292337" y="176270"/>
                    <a:pt x="292337" y="176270"/>
                  </a:cubicBezTo>
                  <a:cubicBezTo>
                    <a:pt x="296009" y="143219"/>
                    <a:pt x="298297" y="109985"/>
                    <a:pt x="303354" y="77118"/>
                  </a:cubicBezTo>
                  <a:cubicBezTo>
                    <a:pt x="305656" y="62153"/>
                    <a:pt x="306859" y="46196"/>
                    <a:pt x="314371" y="33050"/>
                  </a:cubicBezTo>
                  <a:cubicBezTo>
                    <a:pt x="322101" y="19523"/>
                    <a:pt x="336404" y="11017"/>
                    <a:pt x="34742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: Shape 24">
              <a:extLst>
                <a:ext uri="{FF2B5EF4-FFF2-40B4-BE49-F238E27FC236}">
                  <a16:creationId xmlns:a16="http://schemas.microsoft.com/office/drawing/2014/main" id="{871AD928-BC5C-4245-B83B-EE4A0EC2606B}"/>
                </a:ext>
              </a:extLst>
            </p:cNvPr>
            <p:cNvSpPr/>
            <p:nvPr/>
          </p:nvSpPr>
          <p:spPr>
            <a:xfrm>
              <a:off x="5638727" y="3549057"/>
              <a:ext cx="3119143" cy="991856"/>
            </a:xfrm>
            <a:custGeom>
              <a:avLst/>
              <a:gdLst>
                <a:gd name="connsiteX0" fmla="*/ 347421 w 3119143"/>
                <a:gd name="connsiteY0" fmla="*/ 0 h 991856"/>
                <a:gd name="connsiteX1" fmla="*/ 446573 w 3119143"/>
                <a:gd name="connsiteY1" fmla="*/ 11017 h 991856"/>
                <a:gd name="connsiteX2" fmla="*/ 512674 w 3119143"/>
                <a:gd name="connsiteY2" fmla="*/ 33050 h 991856"/>
                <a:gd name="connsiteX3" fmla="*/ 545725 w 3119143"/>
                <a:gd name="connsiteY3" fmla="*/ 44067 h 991856"/>
                <a:gd name="connsiteX4" fmla="*/ 567758 w 3119143"/>
                <a:gd name="connsiteY4" fmla="*/ 121185 h 991856"/>
                <a:gd name="connsiteX5" fmla="*/ 578775 w 3119143"/>
                <a:gd name="connsiteY5" fmla="*/ 154236 h 991856"/>
                <a:gd name="connsiteX6" fmla="*/ 622843 w 3119143"/>
                <a:gd name="connsiteY6" fmla="*/ 220337 h 991856"/>
                <a:gd name="connsiteX7" fmla="*/ 644877 w 3119143"/>
                <a:gd name="connsiteY7" fmla="*/ 253388 h 991856"/>
                <a:gd name="connsiteX8" fmla="*/ 710978 w 3119143"/>
                <a:gd name="connsiteY8" fmla="*/ 308472 h 991856"/>
                <a:gd name="connsiteX9" fmla="*/ 744028 w 3119143"/>
                <a:gd name="connsiteY9" fmla="*/ 330506 h 991856"/>
                <a:gd name="connsiteX10" fmla="*/ 749634 w 3119143"/>
                <a:gd name="connsiteY10" fmla="*/ 336015 h 991856"/>
                <a:gd name="connsiteX11" fmla="*/ 2588841 w 3119143"/>
                <a:gd name="connsiteY11" fmla="*/ 336015 h 991856"/>
                <a:gd name="connsiteX12" fmla="*/ 2616016 w 3119143"/>
                <a:gd name="connsiteY12" fmla="*/ 322073 h 991856"/>
                <a:gd name="connsiteX13" fmla="*/ 2681641 w 3119143"/>
                <a:gd name="connsiteY13" fmla="*/ 261185 h 991856"/>
                <a:gd name="connsiteX14" fmla="*/ 2725391 w 3119143"/>
                <a:gd name="connsiteY14" fmla="*/ 200295 h 991856"/>
                <a:gd name="connsiteX15" fmla="*/ 2922268 w 3119143"/>
                <a:gd name="connsiteY15" fmla="*/ 98813 h 991856"/>
                <a:gd name="connsiteX16" fmla="*/ 3031643 w 3119143"/>
                <a:gd name="connsiteY16" fmla="*/ 119110 h 991856"/>
                <a:gd name="connsiteX17" fmla="*/ 3119143 w 3119143"/>
                <a:gd name="connsiteY17" fmla="*/ 240888 h 991856"/>
                <a:gd name="connsiteX18" fmla="*/ 3053519 w 3119143"/>
                <a:gd name="connsiteY18" fmla="*/ 362666 h 991856"/>
                <a:gd name="connsiteX19" fmla="*/ 2987893 w 3119143"/>
                <a:gd name="connsiteY19" fmla="*/ 403260 h 991856"/>
                <a:gd name="connsiteX20" fmla="*/ 2944144 w 3119143"/>
                <a:gd name="connsiteY20" fmla="*/ 525038 h 991856"/>
                <a:gd name="connsiteX21" fmla="*/ 2922268 w 3119143"/>
                <a:gd name="connsiteY21" fmla="*/ 585928 h 991856"/>
                <a:gd name="connsiteX22" fmla="*/ 2966017 w 3119143"/>
                <a:gd name="connsiteY22" fmla="*/ 728003 h 991856"/>
                <a:gd name="connsiteX23" fmla="*/ 2944144 w 3119143"/>
                <a:gd name="connsiteY23" fmla="*/ 870078 h 991856"/>
                <a:gd name="connsiteX24" fmla="*/ 2856642 w 3119143"/>
                <a:gd name="connsiteY24" fmla="*/ 991856 h 991856"/>
                <a:gd name="connsiteX25" fmla="*/ 2637890 w 3119143"/>
                <a:gd name="connsiteY25" fmla="*/ 910671 h 991856"/>
                <a:gd name="connsiteX26" fmla="*/ 2594141 w 3119143"/>
                <a:gd name="connsiteY26" fmla="*/ 788891 h 991856"/>
                <a:gd name="connsiteX27" fmla="*/ 2572265 w 3119143"/>
                <a:gd name="connsiteY27" fmla="*/ 728003 h 991856"/>
                <a:gd name="connsiteX28" fmla="*/ 2549504 w 3119143"/>
                <a:gd name="connsiteY28" fmla="*/ 550577 h 991856"/>
                <a:gd name="connsiteX29" fmla="*/ 2548236 w 3119143"/>
                <a:gd name="connsiteY29" fmla="*/ 545335 h 991856"/>
                <a:gd name="connsiteX30" fmla="*/ 748906 w 3119143"/>
                <a:gd name="connsiteY30" fmla="*/ 545335 h 991856"/>
                <a:gd name="connsiteX31" fmla="*/ 744028 w 3119143"/>
                <a:gd name="connsiteY31" fmla="*/ 561860 h 991856"/>
                <a:gd name="connsiteX32" fmla="*/ 699961 w 3119143"/>
                <a:gd name="connsiteY32" fmla="*/ 627961 h 991856"/>
                <a:gd name="connsiteX33" fmla="*/ 688944 w 3119143"/>
                <a:gd name="connsiteY33" fmla="*/ 661012 h 991856"/>
                <a:gd name="connsiteX34" fmla="*/ 666910 w 3119143"/>
                <a:gd name="connsiteY34" fmla="*/ 738130 h 991856"/>
                <a:gd name="connsiteX35" fmla="*/ 644877 w 3119143"/>
                <a:gd name="connsiteY35" fmla="*/ 771181 h 991856"/>
                <a:gd name="connsiteX36" fmla="*/ 633860 w 3119143"/>
                <a:gd name="connsiteY36" fmla="*/ 804231 h 991856"/>
                <a:gd name="connsiteX37" fmla="*/ 567758 w 3119143"/>
                <a:gd name="connsiteY37" fmla="*/ 826265 h 991856"/>
                <a:gd name="connsiteX38" fmla="*/ 468607 w 3119143"/>
                <a:gd name="connsiteY38" fmla="*/ 815248 h 991856"/>
                <a:gd name="connsiteX39" fmla="*/ 435556 w 3119143"/>
                <a:gd name="connsiteY39" fmla="*/ 804231 h 991856"/>
                <a:gd name="connsiteX40" fmla="*/ 402505 w 3119143"/>
                <a:gd name="connsiteY40" fmla="*/ 870332 h 991856"/>
                <a:gd name="connsiteX41" fmla="*/ 369455 w 3119143"/>
                <a:gd name="connsiteY41" fmla="*/ 881349 h 991856"/>
                <a:gd name="connsiteX42" fmla="*/ 259286 w 3119143"/>
                <a:gd name="connsiteY42" fmla="*/ 870332 h 991856"/>
                <a:gd name="connsiteX43" fmla="*/ 237252 w 3119143"/>
                <a:gd name="connsiteY43" fmla="*/ 837282 h 991856"/>
                <a:gd name="connsiteX44" fmla="*/ 215219 w 3119143"/>
                <a:gd name="connsiteY44" fmla="*/ 749147 h 991856"/>
                <a:gd name="connsiteX45" fmla="*/ 204202 w 3119143"/>
                <a:gd name="connsiteY45" fmla="*/ 716096 h 991856"/>
                <a:gd name="connsiteX46" fmla="*/ 193185 w 3119143"/>
                <a:gd name="connsiteY46" fmla="*/ 638978 h 991856"/>
                <a:gd name="connsiteX47" fmla="*/ 138101 w 3119143"/>
                <a:gd name="connsiteY47" fmla="*/ 583894 h 991856"/>
                <a:gd name="connsiteX48" fmla="*/ 71999 w 3119143"/>
                <a:gd name="connsiteY48" fmla="*/ 572877 h 991856"/>
                <a:gd name="connsiteX49" fmla="*/ 5898 w 3119143"/>
                <a:gd name="connsiteY49" fmla="*/ 528810 h 991856"/>
                <a:gd name="connsiteX50" fmla="*/ 16915 w 3119143"/>
                <a:gd name="connsiteY50" fmla="*/ 374573 h 991856"/>
                <a:gd name="connsiteX51" fmla="*/ 105050 w 3119143"/>
                <a:gd name="connsiteY51" fmla="*/ 275422 h 991856"/>
                <a:gd name="connsiteX52" fmla="*/ 138101 w 3119143"/>
                <a:gd name="connsiteY52" fmla="*/ 253388 h 991856"/>
                <a:gd name="connsiteX53" fmla="*/ 292337 w 3119143"/>
                <a:gd name="connsiteY53" fmla="*/ 275422 h 991856"/>
                <a:gd name="connsiteX54" fmla="*/ 314371 w 3119143"/>
                <a:gd name="connsiteY54" fmla="*/ 242371 h 991856"/>
                <a:gd name="connsiteX55" fmla="*/ 292337 w 3119143"/>
                <a:gd name="connsiteY55" fmla="*/ 176270 h 991856"/>
                <a:gd name="connsiteX56" fmla="*/ 303354 w 3119143"/>
                <a:gd name="connsiteY56" fmla="*/ 77118 h 991856"/>
                <a:gd name="connsiteX57" fmla="*/ 314371 w 3119143"/>
                <a:gd name="connsiteY57" fmla="*/ 33050 h 991856"/>
                <a:gd name="connsiteX58" fmla="*/ 347421 w 3119143"/>
                <a:gd name="connsiteY58" fmla="*/ 0 h 99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19143" h="991856">
                  <a:moveTo>
                    <a:pt x="347421" y="0"/>
                  </a:moveTo>
                  <a:cubicBezTo>
                    <a:pt x="380472" y="3672"/>
                    <a:pt x="413965" y="4495"/>
                    <a:pt x="446573" y="11017"/>
                  </a:cubicBezTo>
                  <a:cubicBezTo>
                    <a:pt x="469347" y="15572"/>
                    <a:pt x="490640" y="25706"/>
                    <a:pt x="512674" y="33050"/>
                  </a:cubicBezTo>
                  <a:lnTo>
                    <a:pt x="545725" y="44067"/>
                  </a:lnTo>
                  <a:cubicBezTo>
                    <a:pt x="572140" y="123313"/>
                    <a:pt x="540092" y="24351"/>
                    <a:pt x="567758" y="121185"/>
                  </a:cubicBezTo>
                  <a:cubicBezTo>
                    <a:pt x="570948" y="132351"/>
                    <a:pt x="573135" y="144084"/>
                    <a:pt x="578775" y="154236"/>
                  </a:cubicBezTo>
                  <a:cubicBezTo>
                    <a:pt x="591636" y="177385"/>
                    <a:pt x="608154" y="198303"/>
                    <a:pt x="622843" y="220337"/>
                  </a:cubicBezTo>
                  <a:cubicBezTo>
                    <a:pt x="630188" y="231354"/>
                    <a:pt x="633860" y="246043"/>
                    <a:pt x="644877" y="253388"/>
                  </a:cubicBezTo>
                  <a:cubicBezTo>
                    <a:pt x="726934" y="308094"/>
                    <a:pt x="626152" y="237784"/>
                    <a:pt x="710978" y="308472"/>
                  </a:cubicBezTo>
                  <a:cubicBezTo>
                    <a:pt x="721150" y="316948"/>
                    <a:pt x="733856" y="322030"/>
                    <a:pt x="744028" y="330506"/>
                  </a:cubicBezTo>
                  <a:lnTo>
                    <a:pt x="749634" y="336015"/>
                  </a:lnTo>
                  <a:lnTo>
                    <a:pt x="2588841" y="336015"/>
                  </a:lnTo>
                  <a:lnTo>
                    <a:pt x="2616016" y="322073"/>
                  </a:lnTo>
                  <a:cubicBezTo>
                    <a:pt x="2639782" y="303698"/>
                    <a:pt x="2661836" y="283235"/>
                    <a:pt x="2681641" y="261185"/>
                  </a:cubicBezTo>
                  <a:cubicBezTo>
                    <a:pt x="2698473" y="242445"/>
                    <a:pt x="2705605" y="216358"/>
                    <a:pt x="2725391" y="200295"/>
                  </a:cubicBezTo>
                  <a:cubicBezTo>
                    <a:pt x="2817966" y="125138"/>
                    <a:pt x="2832134" y="126689"/>
                    <a:pt x="2922268" y="98813"/>
                  </a:cubicBezTo>
                  <a:cubicBezTo>
                    <a:pt x="2958726" y="105578"/>
                    <a:pt x="3002294" y="97930"/>
                    <a:pt x="3031643" y="119110"/>
                  </a:cubicBezTo>
                  <a:cubicBezTo>
                    <a:pt x="3073149" y="149062"/>
                    <a:pt x="3119143" y="240888"/>
                    <a:pt x="3119143" y="240888"/>
                  </a:cubicBezTo>
                  <a:cubicBezTo>
                    <a:pt x="3101352" y="290415"/>
                    <a:pt x="3095928" y="323318"/>
                    <a:pt x="3053519" y="362666"/>
                  </a:cubicBezTo>
                  <a:cubicBezTo>
                    <a:pt x="3034928" y="379916"/>
                    <a:pt x="3009768" y="389728"/>
                    <a:pt x="2987893" y="403260"/>
                  </a:cubicBezTo>
                  <a:lnTo>
                    <a:pt x="2944144" y="525038"/>
                  </a:lnTo>
                  <a:lnTo>
                    <a:pt x="2922268" y="585928"/>
                  </a:lnTo>
                  <a:cubicBezTo>
                    <a:pt x="2932588" y="614648"/>
                    <a:pt x="2966017" y="702507"/>
                    <a:pt x="2966017" y="728003"/>
                  </a:cubicBezTo>
                  <a:cubicBezTo>
                    <a:pt x="2966017" y="775842"/>
                    <a:pt x="2962654" y="825428"/>
                    <a:pt x="2944144" y="870078"/>
                  </a:cubicBezTo>
                  <a:cubicBezTo>
                    <a:pt x="2925269" y="915612"/>
                    <a:pt x="2856642" y="991856"/>
                    <a:pt x="2856642" y="991856"/>
                  </a:cubicBezTo>
                  <a:cubicBezTo>
                    <a:pt x="2715823" y="975524"/>
                    <a:pt x="2687298" y="1013816"/>
                    <a:pt x="2637890" y="910671"/>
                  </a:cubicBezTo>
                  <a:cubicBezTo>
                    <a:pt x="2619159" y="871570"/>
                    <a:pt x="2608723" y="829485"/>
                    <a:pt x="2594141" y="788891"/>
                  </a:cubicBezTo>
                  <a:lnTo>
                    <a:pt x="2572265" y="728003"/>
                  </a:lnTo>
                  <a:cubicBezTo>
                    <a:pt x="2563835" y="634140"/>
                    <a:pt x="2556088" y="582132"/>
                    <a:pt x="2549504" y="550577"/>
                  </a:cubicBezTo>
                  <a:lnTo>
                    <a:pt x="2548236" y="545335"/>
                  </a:lnTo>
                  <a:lnTo>
                    <a:pt x="748906" y="545335"/>
                  </a:lnTo>
                  <a:lnTo>
                    <a:pt x="744028" y="561860"/>
                  </a:lnTo>
                  <a:cubicBezTo>
                    <a:pt x="733070" y="585968"/>
                    <a:pt x="699961" y="627961"/>
                    <a:pt x="699961" y="627961"/>
                  </a:cubicBezTo>
                  <a:cubicBezTo>
                    <a:pt x="696289" y="638978"/>
                    <a:pt x="692134" y="649846"/>
                    <a:pt x="688944" y="661012"/>
                  </a:cubicBezTo>
                  <a:cubicBezTo>
                    <a:pt x="684237" y="677485"/>
                    <a:pt x="675715" y="720520"/>
                    <a:pt x="666910" y="738130"/>
                  </a:cubicBezTo>
                  <a:cubicBezTo>
                    <a:pt x="660989" y="749973"/>
                    <a:pt x="650798" y="759338"/>
                    <a:pt x="644877" y="771181"/>
                  </a:cubicBezTo>
                  <a:cubicBezTo>
                    <a:pt x="639684" y="781568"/>
                    <a:pt x="643310" y="797481"/>
                    <a:pt x="633860" y="804231"/>
                  </a:cubicBezTo>
                  <a:cubicBezTo>
                    <a:pt x="614960" y="817731"/>
                    <a:pt x="567758" y="826265"/>
                    <a:pt x="567758" y="826265"/>
                  </a:cubicBezTo>
                  <a:cubicBezTo>
                    <a:pt x="534708" y="822593"/>
                    <a:pt x="501408" y="820715"/>
                    <a:pt x="468607" y="815248"/>
                  </a:cubicBezTo>
                  <a:cubicBezTo>
                    <a:pt x="457152" y="813339"/>
                    <a:pt x="446338" y="799918"/>
                    <a:pt x="435556" y="804231"/>
                  </a:cubicBezTo>
                  <a:cubicBezTo>
                    <a:pt x="401502" y="817853"/>
                    <a:pt x="422602" y="850235"/>
                    <a:pt x="402505" y="870332"/>
                  </a:cubicBezTo>
                  <a:cubicBezTo>
                    <a:pt x="394294" y="878543"/>
                    <a:pt x="380472" y="877677"/>
                    <a:pt x="369455" y="881349"/>
                  </a:cubicBezTo>
                  <a:cubicBezTo>
                    <a:pt x="332732" y="877677"/>
                    <a:pt x="294298" y="882003"/>
                    <a:pt x="259286" y="870332"/>
                  </a:cubicBezTo>
                  <a:cubicBezTo>
                    <a:pt x="246725" y="866145"/>
                    <a:pt x="243173" y="849125"/>
                    <a:pt x="237252" y="837282"/>
                  </a:cubicBezTo>
                  <a:cubicBezTo>
                    <a:pt x="224663" y="812105"/>
                    <a:pt x="221502" y="774279"/>
                    <a:pt x="215219" y="749147"/>
                  </a:cubicBezTo>
                  <a:cubicBezTo>
                    <a:pt x="212402" y="737881"/>
                    <a:pt x="207874" y="727113"/>
                    <a:pt x="204202" y="716096"/>
                  </a:cubicBezTo>
                  <a:cubicBezTo>
                    <a:pt x="200530" y="690390"/>
                    <a:pt x="200647" y="663850"/>
                    <a:pt x="193185" y="638978"/>
                  </a:cubicBezTo>
                  <a:cubicBezTo>
                    <a:pt x="186657" y="617218"/>
                    <a:pt x="159317" y="590966"/>
                    <a:pt x="138101" y="583894"/>
                  </a:cubicBezTo>
                  <a:cubicBezTo>
                    <a:pt x="116909" y="576830"/>
                    <a:pt x="94033" y="576549"/>
                    <a:pt x="71999" y="572877"/>
                  </a:cubicBezTo>
                  <a:cubicBezTo>
                    <a:pt x="48923" y="565185"/>
                    <a:pt x="13949" y="559000"/>
                    <a:pt x="5898" y="528810"/>
                  </a:cubicBezTo>
                  <a:cubicBezTo>
                    <a:pt x="-5496" y="486083"/>
                    <a:pt x="390" y="416804"/>
                    <a:pt x="16915" y="374573"/>
                  </a:cubicBezTo>
                  <a:cubicBezTo>
                    <a:pt x="33440" y="332342"/>
                    <a:pt x="39132" y="297393"/>
                    <a:pt x="105050" y="275422"/>
                  </a:cubicBezTo>
                  <a:cubicBezTo>
                    <a:pt x="116067" y="268077"/>
                    <a:pt x="124894" y="254331"/>
                    <a:pt x="138101" y="253388"/>
                  </a:cubicBezTo>
                  <a:cubicBezTo>
                    <a:pt x="217608" y="247709"/>
                    <a:pt x="236050" y="256660"/>
                    <a:pt x="292337" y="275422"/>
                  </a:cubicBezTo>
                  <a:cubicBezTo>
                    <a:pt x="299682" y="264405"/>
                    <a:pt x="314371" y="255612"/>
                    <a:pt x="314371" y="242371"/>
                  </a:cubicBezTo>
                  <a:cubicBezTo>
                    <a:pt x="314371" y="219145"/>
                    <a:pt x="292337" y="176270"/>
                    <a:pt x="292337" y="176270"/>
                  </a:cubicBezTo>
                  <a:cubicBezTo>
                    <a:pt x="296009" y="143219"/>
                    <a:pt x="298297" y="109985"/>
                    <a:pt x="303354" y="77118"/>
                  </a:cubicBezTo>
                  <a:cubicBezTo>
                    <a:pt x="305656" y="62153"/>
                    <a:pt x="306859" y="46196"/>
                    <a:pt x="314371" y="33050"/>
                  </a:cubicBezTo>
                  <a:cubicBezTo>
                    <a:pt x="322101" y="19523"/>
                    <a:pt x="336404" y="11017"/>
                    <a:pt x="34742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B5433EDB-9EB2-E343-B114-EA469F21A7FD}"/>
                </a:ext>
              </a:extLst>
            </p:cNvPr>
            <p:cNvSpPr/>
            <p:nvPr/>
          </p:nvSpPr>
          <p:spPr>
            <a:xfrm>
              <a:off x="2489906" y="1973013"/>
              <a:ext cx="467555" cy="566506"/>
            </a:xfrm>
            <a:prstGeom prst="lightningBol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2C417203-7C73-4942-9385-AC0F00A57223}"/>
                </a:ext>
              </a:extLst>
            </p:cNvPr>
            <p:cNvSpPr/>
            <p:nvPr/>
          </p:nvSpPr>
          <p:spPr>
            <a:xfrm rot="18051920">
              <a:off x="2045650" y="2611124"/>
              <a:ext cx="467555" cy="566506"/>
            </a:xfrm>
            <a:prstGeom prst="lightningBol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DD5DCEE4-51E8-3349-96D7-3091399A6FBC}"/>
                </a:ext>
              </a:extLst>
            </p:cNvPr>
            <p:cNvSpPr/>
            <p:nvPr/>
          </p:nvSpPr>
          <p:spPr>
            <a:xfrm rot="16372239">
              <a:off x="2195301" y="2973428"/>
              <a:ext cx="467555" cy="566506"/>
            </a:xfrm>
            <a:prstGeom prst="lightningBol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917F74C-A31B-3F42-B6E3-2B18A73326A4}"/>
              </a:ext>
            </a:extLst>
          </p:cNvPr>
          <p:cNvSpPr/>
          <p:nvPr/>
        </p:nvSpPr>
        <p:spPr>
          <a:xfrm>
            <a:off x="180473" y="5184170"/>
            <a:ext cx="8511836" cy="234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If the stimulus is strong enough, the synapse is “activated” &amp; fires to the next synapse.</a:t>
            </a:r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12D794A5-C37C-DD4E-A7BA-9E9340431B09}"/>
              </a:ext>
            </a:extLst>
          </p:cNvPr>
          <p:cNvSpPr/>
          <p:nvPr/>
        </p:nvSpPr>
        <p:spPr>
          <a:xfrm rot="20050982">
            <a:off x="4064002" y="2940344"/>
            <a:ext cx="350666" cy="424880"/>
          </a:xfrm>
          <a:prstGeom prst="lightningBol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6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2907-0AB4-2F4F-8EF6-D976780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26A77-0F62-E44A-8327-1CDF5A44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(brains) Vs Silicon (computers)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F6067-AB14-2D43-A8F3-FD28CF75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4923D-AB38-C348-B2EB-9C7F5479A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D89A7-81A5-2D45-BE16-72879B3B09BF}"/>
              </a:ext>
            </a:extLst>
          </p:cNvPr>
          <p:cNvSpPr/>
          <p:nvPr/>
        </p:nvSpPr>
        <p:spPr>
          <a:xfrm>
            <a:off x="177062" y="5211735"/>
            <a:ext cx="8511836" cy="234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Deep learning is mimicking the architecture of the brain with pre-defined activations.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811D34-C3D7-5147-B898-562F64106956}"/>
              </a:ext>
            </a:extLst>
          </p:cNvPr>
          <p:cNvGrpSpPr>
            <a:grpSpLocks noChangeAspect="1"/>
          </p:cNvGrpSpPr>
          <p:nvPr/>
        </p:nvGrpSpPr>
        <p:grpSpPr>
          <a:xfrm>
            <a:off x="177063" y="2368961"/>
            <a:ext cx="3803453" cy="2057631"/>
            <a:chOff x="1990111" y="1371601"/>
            <a:chExt cx="6761695" cy="36580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F26D2E-6A6D-5949-A36C-A3FC7625C180}"/>
                </a:ext>
              </a:extLst>
            </p:cNvPr>
            <p:cNvSpPr txBox="1"/>
            <p:nvPr/>
          </p:nvSpPr>
          <p:spPr>
            <a:xfrm>
              <a:off x="5794812" y="2518005"/>
              <a:ext cx="1311470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Activation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3FAD953-D35C-DD48-BFEB-D641FD454E63}"/>
                </a:ext>
              </a:extLst>
            </p:cNvPr>
            <p:cNvGrpSpPr/>
            <p:nvPr/>
          </p:nvGrpSpPr>
          <p:grpSpPr>
            <a:xfrm>
              <a:off x="1990111" y="1371601"/>
              <a:ext cx="6761695" cy="3658011"/>
              <a:chOff x="1996175" y="1973013"/>
              <a:chExt cx="6761695" cy="3658011"/>
            </a:xfrm>
          </p:grpSpPr>
          <p:sp>
            <p:nvSpPr>
              <p:cNvPr id="11" name="Lightning Bolt 10">
                <a:extLst>
                  <a:ext uri="{FF2B5EF4-FFF2-40B4-BE49-F238E27FC236}">
                    <a16:creationId xmlns:a16="http://schemas.microsoft.com/office/drawing/2014/main" id="{136E835A-14C9-3B4C-825A-0EEAC2313DDB}"/>
                  </a:ext>
                </a:extLst>
              </p:cNvPr>
              <p:cNvSpPr/>
              <p:nvPr/>
            </p:nvSpPr>
            <p:spPr>
              <a:xfrm rot="20046108">
                <a:off x="2090351" y="2177076"/>
                <a:ext cx="467555" cy="566506"/>
              </a:xfrm>
              <a:prstGeom prst="lightningBol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Freeform: Shape 10">
                <a:extLst>
                  <a:ext uri="{FF2B5EF4-FFF2-40B4-BE49-F238E27FC236}">
                    <a16:creationId xmlns:a16="http://schemas.microsoft.com/office/drawing/2014/main" id="{F35E2F26-4F43-B340-889D-C1C58613CA79}"/>
                  </a:ext>
                </a:extLst>
              </p:cNvPr>
              <p:cNvSpPr/>
              <p:nvPr/>
            </p:nvSpPr>
            <p:spPr>
              <a:xfrm rot="735656">
                <a:off x="2611987" y="2653791"/>
                <a:ext cx="3119143" cy="991856"/>
              </a:xfrm>
              <a:custGeom>
                <a:avLst/>
                <a:gdLst>
                  <a:gd name="connsiteX0" fmla="*/ 347421 w 3119143"/>
                  <a:gd name="connsiteY0" fmla="*/ 0 h 991856"/>
                  <a:gd name="connsiteX1" fmla="*/ 446573 w 3119143"/>
                  <a:gd name="connsiteY1" fmla="*/ 11017 h 991856"/>
                  <a:gd name="connsiteX2" fmla="*/ 512674 w 3119143"/>
                  <a:gd name="connsiteY2" fmla="*/ 33050 h 991856"/>
                  <a:gd name="connsiteX3" fmla="*/ 545725 w 3119143"/>
                  <a:gd name="connsiteY3" fmla="*/ 44067 h 991856"/>
                  <a:gd name="connsiteX4" fmla="*/ 567758 w 3119143"/>
                  <a:gd name="connsiteY4" fmla="*/ 121185 h 991856"/>
                  <a:gd name="connsiteX5" fmla="*/ 578775 w 3119143"/>
                  <a:gd name="connsiteY5" fmla="*/ 154236 h 991856"/>
                  <a:gd name="connsiteX6" fmla="*/ 622843 w 3119143"/>
                  <a:gd name="connsiteY6" fmla="*/ 220337 h 991856"/>
                  <a:gd name="connsiteX7" fmla="*/ 644877 w 3119143"/>
                  <a:gd name="connsiteY7" fmla="*/ 253388 h 991856"/>
                  <a:gd name="connsiteX8" fmla="*/ 710978 w 3119143"/>
                  <a:gd name="connsiteY8" fmla="*/ 308472 h 991856"/>
                  <a:gd name="connsiteX9" fmla="*/ 744028 w 3119143"/>
                  <a:gd name="connsiteY9" fmla="*/ 330506 h 991856"/>
                  <a:gd name="connsiteX10" fmla="*/ 749634 w 3119143"/>
                  <a:gd name="connsiteY10" fmla="*/ 336015 h 991856"/>
                  <a:gd name="connsiteX11" fmla="*/ 2588841 w 3119143"/>
                  <a:gd name="connsiteY11" fmla="*/ 336015 h 991856"/>
                  <a:gd name="connsiteX12" fmla="*/ 2616016 w 3119143"/>
                  <a:gd name="connsiteY12" fmla="*/ 322073 h 991856"/>
                  <a:gd name="connsiteX13" fmla="*/ 2681641 w 3119143"/>
                  <a:gd name="connsiteY13" fmla="*/ 261185 h 991856"/>
                  <a:gd name="connsiteX14" fmla="*/ 2725391 w 3119143"/>
                  <a:gd name="connsiteY14" fmla="*/ 200295 h 991856"/>
                  <a:gd name="connsiteX15" fmla="*/ 2922268 w 3119143"/>
                  <a:gd name="connsiteY15" fmla="*/ 98813 h 991856"/>
                  <a:gd name="connsiteX16" fmla="*/ 3031643 w 3119143"/>
                  <a:gd name="connsiteY16" fmla="*/ 119110 h 991856"/>
                  <a:gd name="connsiteX17" fmla="*/ 3119143 w 3119143"/>
                  <a:gd name="connsiteY17" fmla="*/ 240888 h 991856"/>
                  <a:gd name="connsiteX18" fmla="*/ 3053519 w 3119143"/>
                  <a:gd name="connsiteY18" fmla="*/ 362666 h 991856"/>
                  <a:gd name="connsiteX19" fmla="*/ 2987893 w 3119143"/>
                  <a:gd name="connsiteY19" fmla="*/ 403260 h 991856"/>
                  <a:gd name="connsiteX20" fmla="*/ 2944144 w 3119143"/>
                  <a:gd name="connsiteY20" fmla="*/ 525038 h 991856"/>
                  <a:gd name="connsiteX21" fmla="*/ 2922268 w 3119143"/>
                  <a:gd name="connsiteY21" fmla="*/ 585928 h 991856"/>
                  <a:gd name="connsiteX22" fmla="*/ 2966017 w 3119143"/>
                  <a:gd name="connsiteY22" fmla="*/ 728003 h 991856"/>
                  <a:gd name="connsiteX23" fmla="*/ 2944144 w 3119143"/>
                  <a:gd name="connsiteY23" fmla="*/ 870078 h 991856"/>
                  <a:gd name="connsiteX24" fmla="*/ 2856642 w 3119143"/>
                  <a:gd name="connsiteY24" fmla="*/ 991856 h 991856"/>
                  <a:gd name="connsiteX25" fmla="*/ 2637890 w 3119143"/>
                  <a:gd name="connsiteY25" fmla="*/ 910671 h 991856"/>
                  <a:gd name="connsiteX26" fmla="*/ 2594141 w 3119143"/>
                  <a:gd name="connsiteY26" fmla="*/ 788891 h 991856"/>
                  <a:gd name="connsiteX27" fmla="*/ 2572265 w 3119143"/>
                  <a:gd name="connsiteY27" fmla="*/ 728003 h 991856"/>
                  <a:gd name="connsiteX28" fmla="*/ 2549504 w 3119143"/>
                  <a:gd name="connsiteY28" fmla="*/ 550577 h 991856"/>
                  <a:gd name="connsiteX29" fmla="*/ 2548236 w 3119143"/>
                  <a:gd name="connsiteY29" fmla="*/ 545335 h 991856"/>
                  <a:gd name="connsiteX30" fmla="*/ 748906 w 3119143"/>
                  <a:gd name="connsiteY30" fmla="*/ 545335 h 991856"/>
                  <a:gd name="connsiteX31" fmla="*/ 744028 w 3119143"/>
                  <a:gd name="connsiteY31" fmla="*/ 561860 h 991856"/>
                  <a:gd name="connsiteX32" fmla="*/ 699961 w 3119143"/>
                  <a:gd name="connsiteY32" fmla="*/ 627961 h 991856"/>
                  <a:gd name="connsiteX33" fmla="*/ 688944 w 3119143"/>
                  <a:gd name="connsiteY33" fmla="*/ 661012 h 991856"/>
                  <a:gd name="connsiteX34" fmla="*/ 666910 w 3119143"/>
                  <a:gd name="connsiteY34" fmla="*/ 738130 h 991856"/>
                  <a:gd name="connsiteX35" fmla="*/ 644877 w 3119143"/>
                  <a:gd name="connsiteY35" fmla="*/ 771181 h 991856"/>
                  <a:gd name="connsiteX36" fmla="*/ 633860 w 3119143"/>
                  <a:gd name="connsiteY36" fmla="*/ 804231 h 991856"/>
                  <a:gd name="connsiteX37" fmla="*/ 567758 w 3119143"/>
                  <a:gd name="connsiteY37" fmla="*/ 826265 h 991856"/>
                  <a:gd name="connsiteX38" fmla="*/ 468607 w 3119143"/>
                  <a:gd name="connsiteY38" fmla="*/ 815248 h 991856"/>
                  <a:gd name="connsiteX39" fmla="*/ 435556 w 3119143"/>
                  <a:gd name="connsiteY39" fmla="*/ 804231 h 991856"/>
                  <a:gd name="connsiteX40" fmla="*/ 402505 w 3119143"/>
                  <a:gd name="connsiteY40" fmla="*/ 870332 h 991856"/>
                  <a:gd name="connsiteX41" fmla="*/ 369455 w 3119143"/>
                  <a:gd name="connsiteY41" fmla="*/ 881349 h 991856"/>
                  <a:gd name="connsiteX42" fmla="*/ 259286 w 3119143"/>
                  <a:gd name="connsiteY42" fmla="*/ 870332 h 991856"/>
                  <a:gd name="connsiteX43" fmla="*/ 237252 w 3119143"/>
                  <a:gd name="connsiteY43" fmla="*/ 837282 h 991856"/>
                  <a:gd name="connsiteX44" fmla="*/ 215219 w 3119143"/>
                  <a:gd name="connsiteY44" fmla="*/ 749147 h 991856"/>
                  <a:gd name="connsiteX45" fmla="*/ 204202 w 3119143"/>
                  <a:gd name="connsiteY45" fmla="*/ 716096 h 991856"/>
                  <a:gd name="connsiteX46" fmla="*/ 193185 w 3119143"/>
                  <a:gd name="connsiteY46" fmla="*/ 638978 h 991856"/>
                  <a:gd name="connsiteX47" fmla="*/ 138101 w 3119143"/>
                  <a:gd name="connsiteY47" fmla="*/ 583894 h 991856"/>
                  <a:gd name="connsiteX48" fmla="*/ 71999 w 3119143"/>
                  <a:gd name="connsiteY48" fmla="*/ 572877 h 991856"/>
                  <a:gd name="connsiteX49" fmla="*/ 5898 w 3119143"/>
                  <a:gd name="connsiteY49" fmla="*/ 528810 h 991856"/>
                  <a:gd name="connsiteX50" fmla="*/ 16915 w 3119143"/>
                  <a:gd name="connsiteY50" fmla="*/ 374573 h 991856"/>
                  <a:gd name="connsiteX51" fmla="*/ 105050 w 3119143"/>
                  <a:gd name="connsiteY51" fmla="*/ 275422 h 991856"/>
                  <a:gd name="connsiteX52" fmla="*/ 138101 w 3119143"/>
                  <a:gd name="connsiteY52" fmla="*/ 253388 h 991856"/>
                  <a:gd name="connsiteX53" fmla="*/ 292337 w 3119143"/>
                  <a:gd name="connsiteY53" fmla="*/ 275422 h 991856"/>
                  <a:gd name="connsiteX54" fmla="*/ 314371 w 3119143"/>
                  <a:gd name="connsiteY54" fmla="*/ 242371 h 991856"/>
                  <a:gd name="connsiteX55" fmla="*/ 292337 w 3119143"/>
                  <a:gd name="connsiteY55" fmla="*/ 176270 h 991856"/>
                  <a:gd name="connsiteX56" fmla="*/ 303354 w 3119143"/>
                  <a:gd name="connsiteY56" fmla="*/ 77118 h 991856"/>
                  <a:gd name="connsiteX57" fmla="*/ 314371 w 3119143"/>
                  <a:gd name="connsiteY57" fmla="*/ 33050 h 991856"/>
                  <a:gd name="connsiteX58" fmla="*/ 347421 w 3119143"/>
                  <a:gd name="connsiteY58" fmla="*/ 0 h 99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119143" h="991856">
                    <a:moveTo>
                      <a:pt x="347421" y="0"/>
                    </a:moveTo>
                    <a:cubicBezTo>
                      <a:pt x="380472" y="3672"/>
                      <a:pt x="413965" y="4495"/>
                      <a:pt x="446573" y="11017"/>
                    </a:cubicBezTo>
                    <a:cubicBezTo>
                      <a:pt x="469347" y="15572"/>
                      <a:pt x="490640" y="25706"/>
                      <a:pt x="512674" y="33050"/>
                    </a:cubicBezTo>
                    <a:lnTo>
                      <a:pt x="545725" y="44067"/>
                    </a:lnTo>
                    <a:cubicBezTo>
                      <a:pt x="572140" y="123313"/>
                      <a:pt x="540092" y="24351"/>
                      <a:pt x="567758" y="121185"/>
                    </a:cubicBezTo>
                    <a:cubicBezTo>
                      <a:pt x="570948" y="132351"/>
                      <a:pt x="573135" y="144084"/>
                      <a:pt x="578775" y="154236"/>
                    </a:cubicBezTo>
                    <a:cubicBezTo>
                      <a:pt x="591636" y="177385"/>
                      <a:pt x="608154" y="198303"/>
                      <a:pt x="622843" y="220337"/>
                    </a:cubicBezTo>
                    <a:cubicBezTo>
                      <a:pt x="630188" y="231354"/>
                      <a:pt x="633860" y="246043"/>
                      <a:pt x="644877" y="253388"/>
                    </a:cubicBezTo>
                    <a:cubicBezTo>
                      <a:pt x="726934" y="308094"/>
                      <a:pt x="626152" y="237784"/>
                      <a:pt x="710978" y="308472"/>
                    </a:cubicBezTo>
                    <a:cubicBezTo>
                      <a:pt x="721150" y="316948"/>
                      <a:pt x="733856" y="322030"/>
                      <a:pt x="744028" y="330506"/>
                    </a:cubicBezTo>
                    <a:lnTo>
                      <a:pt x="749634" y="336015"/>
                    </a:lnTo>
                    <a:lnTo>
                      <a:pt x="2588841" y="336015"/>
                    </a:lnTo>
                    <a:lnTo>
                      <a:pt x="2616016" y="322073"/>
                    </a:lnTo>
                    <a:cubicBezTo>
                      <a:pt x="2639782" y="303698"/>
                      <a:pt x="2661836" y="283235"/>
                      <a:pt x="2681641" y="261185"/>
                    </a:cubicBezTo>
                    <a:cubicBezTo>
                      <a:pt x="2698473" y="242445"/>
                      <a:pt x="2705605" y="216358"/>
                      <a:pt x="2725391" y="200295"/>
                    </a:cubicBezTo>
                    <a:cubicBezTo>
                      <a:pt x="2817966" y="125138"/>
                      <a:pt x="2832134" y="126689"/>
                      <a:pt x="2922268" y="98813"/>
                    </a:cubicBezTo>
                    <a:cubicBezTo>
                      <a:pt x="2958726" y="105578"/>
                      <a:pt x="3002294" y="97930"/>
                      <a:pt x="3031643" y="119110"/>
                    </a:cubicBezTo>
                    <a:cubicBezTo>
                      <a:pt x="3073149" y="149062"/>
                      <a:pt x="3119143" y="240888"/>
                      <a:pt x="3119143" y="240888"/>
                    </a:cubicBezTo>
                    <a:cubicBezTo>
                      <a:pt x="3101352" y="290415"/>
                      <a:pt x="3095928" y="323318"/>
                      <a:pt x="3053519" y="362666"/>
                    </a:cubicBezTo>
                    <a:cubicBezTo>
                      <a:pt x="3034928" y="379916"/>
                      <a:pt x="3009768" y="389728"/>
                      <a:pt x="2987893" y="403260"/>
                    </a:cubicBezTo>
                    <a:lnTo>
                      <a:pt x="2944144" y="525038"/>
                    </a:lnTo>
                    <a:lnTo>
                      <a:pt x="2922268" y="585928"/>
                    </a:lnTo>
                    <a:cubicBezTo>
                      <a:pt x="2932588" y="614648"/>
                      <a:pt x="2966017" y="702507"/>
                      <a:pt x="2966017" y="728003"/>
                    </a:cubicBezTo>
                    <a:cubicBezTo>
                      <a:pt x="2966017" y="775842"/>
                      <a:pt x="2962654" y="825428"/>
                      <a:pt x="2944144" y="870078"/>
                    </a:cubicBezTo>
                    <a:cubicBezTo>
                      <a:pt x="2925269" y="915612"/>
                      <a:pt x="2856642" y="991856"/>
                      <a:pt x="2856642" y="991856"/>
                    </a:cubicBezTo>
                    <a:cubicBezTo>
                      <a:pt x="2715823" y="975524"/>
                      <a:pt x="2687298" y="1013816"/>
                      <a:pt x="2637890" y="910671"/>
                    </a:cubicBezTo>
                    <a:cubicBezTo>
                      <a:pt x="2619159" y="871570"/>
                      <a:pt x="2608723" y="829485"/>
                      <a:pt x="2594141" y="788891"/>
                    </a:cubicBezTo>
                    <a:lnTo>
                      <a:pt x="2572265" y="728003"/>
                    </a:lnTo>
                    <a:cubicBezTo>
                      <a:pt x="2563835" y="634140"/>
                      <a:pt x="2556088" y="582132"/>
                      <a:pt x="2549504" y="550577"/>
                    </a:cubicBezTo>
                    <a:lnTo>
                      <a:pt x="2548236" y="545335"/>
                    </a:lnTo>
                    <a:lnTo>
                      <a:pt x="748906" y="545335"/>
                    </a:lnTo>
                    <a:lnTo>
                      <a:pt x="744028" y="561860"/>
                    </a:lnTo>
                    <a:cubicBezTo>
                      <a:pt x="733070" y="585968"/>
                      <a:pt x="699961" y="627961"/>
                      <a:pt x="699961" y="627961"/>
                    </a:cubicBezTo>
                    <a:cubicBezTo>
                      <a:pt x="696289" y="638978"/>
                      <a:pt x="692134" y="649846"/>
                      <a:pt x="688944" y="661012"/>
                    </a:cubicBezTo>
                    <a:cubicBezTo>
                      <a:pt x="684237" y="677485"/>
                      <a:pt x="675715" y="720520"/>
                      <a:pt x="666910" y="738130"/>
                    </a:cubicBezTo>
                    <a:cubicBezTo>
                      <a:pt x="660989" y="749973"/>
                      <a:pt x="650798" y="759338"/>
                      <a:pt x="644877" y="771181"/>
                    </a:cubicBezTo>
                    <a:cubicBezTo>
                      <a:pt x="639684" y="781568"/>
                      <a:pt x="643310" y="797481"/>
                      <a:pt x="633860" y="804231"/>
                    </a:cubicBezTo>
                    <a:cubicBezTo>
                      <a:pt x="614960" y="817731"/>
                      <a:pt x="567758" y="826265"/>
                      <a:pt x="567758" y="826265"/>
                    </a:cubicBezTo>
                    <a:cubicBezTo>
                      <a:pt x="534708" y="822593"/>
                      <a:pt x="501408" y="820715"/>
                      <a:pt x="468607" y="815248"/>
                    </a:cubicBezTo>
                    <a:cubicBezTo>
                      <a:pt x="457152" y="813339"/>
                      <a:pt x="446338" y="799918"/>
                      <a:pt x="435556" y="804231"/>
                    </a:cubicBezTo>
                    <a:cubicBezTo>
                      <a:pt x="401502" y="817853"/>
                      <a:pt x="422602" y="850235"/>
                      <a:pt x="402505" y="870332"/>
                    </a:cubicBezTo>
                    <a:cubicBezTo>
                      <a:pt x="394294" y="878543"/>
                      <a:pt x="380472" y="877677"/>
                      <a:pt x="369455" y="881349"/>
                    </a:cubicBezTo>
                    <a:cubicBezTo>
                      <a:pt x="332732" y="877677"/>
                      <a:pt x="294298" y="882003"/>
                      <a:pt x="259286" y="870332"/>
                    </a:cubicBezTo>
                    <a:cubicBezTo>
                      <a:pt x="246725" y="866145"/>
                      <a:pt x="243173" y="849125"/>
                      <a:pt x="237252" y="837282"/>
                    </a:cubicBezTo>
                    <a:cubicBezTo>
                      <a:pt x="224663" y="812105"/>
                      <a:pt x="221502" y="774279"/>
                      <a:pt x="215219" y="749147"/>
                    </a:cubicBezTo>
                    <a:cubicBezTo>
                      <a:pt x="212402" y="737881"/>
                      <a:pt x="207874" y="727113"/>
                      <a:pt x="204202" y="716096"/>
                    </a:cubicBezTo>
                    <a:cubicBezTo>
                      <a:pt x="200530" y="690390"/>
                      <a:pt x="200647" y="663850"/>
                      <a:pt x="193185" y="638978"/>
                    </a:cubicBezTo>
                    <a:cubicBezTo>
                      <a:pt x="186657" y="617218"/>
                      <a:pt x="159317" y="590966"/>
                      <a:pt x="138101" y="583894"/>
                    </a:cubicBezTo>
                    <a:cubicBezTo>
                      <a:pt x="116909" y="576830"/>
                      <a:pt x="94033" y="576549"/>
                      <a:pt x="71999" y="572877"/>
                    </a:cubicBezTo>
                    <a:cubicBezTo>
                      <a:pt x="48923" y="565185"/>
                      <a:pt x="13949" y="559000"/>
                      <a:pt x="5898" y="528810"/>
                    </a:cubicBezTo>
                    <a:cubicBezTo>
                      <a:pt x="-5496" y="486083"/>
                      <a:pt x="390" y="416804"/>
                      <a:pt x="16915" y="374573"/>
                    </a:cubicBezTo>
                    <a:cubicBezTo>
                      <a:pt x="33440" y="332342"/>
                      <a:pt x="39132" y="297393"/>
                      <a:pt x="105050" y="275422"/>
                    </a:cubicBezTo>
                    <a:cubicBezTo>
                      <a:pt x="116067" y="268077"/>
                      <a:pt x="124894" y="254331"/>
                      <a:pt x="138101" y="253388"/>
                    </a:cubicBezTo>
                    <a:cubicBezTo>
                      <a:pt x="217608" y="247709"/>
                      <a:pt x="236050" y="256660"/>
                      <a:pt x="292337" y="275422"/>
                    </a:cubicBezTo>
                    <a:cubicBezTo>
                      <a:pt x="299682" y="264405"/>
                      <a:pt x="314371" y="255612"/>
                      <a:pt x="314371" y="242371"/>
                    </a:cubicBezTo>
                    <a:cubicBezTo>
                      <a:pt x="314371" y="219145"/>
                      <a:pt x="292337" y="176270"/>
                      <a:pt x="292337" y="176270"/>
                    </a:cubicBezTo>
                    <a:cubicBezTo>
                      <a:pt x="296009" y="143219"/>
                      <a:pt x="298297" y="109985"/>
                      <a:pt x="303354" y="77118"/>
                    </a:cubicBezTo>
                    <a:cubicBezTo>
                      <a:pt x="305656" y="62153"/>
                      <a:pt x="306859" y="46196"/>
                      <a:pt x="314371" y="33050"/>
                    </a:cubicBezTo>
                    <a:cubicBezTo>
                      <a:pt x="322101" y="19523"/>
                      <a:pt x="336404" y="11017"/>
                      <a:pt x="34742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Freeform: Shape 11">
                <a:extLst>
                  <a:ext uri="{FF2B5EF4-FFF2-40B4-BE49-F238E27FC236}">
                    <a16:creationId xmlns:a16="http://schemas.microsoft.com/office/drawing/2014/main" id="{1466768B-ADEA-6743-AC32-8D57D8797853}"/>
                  </a:ext>
                </a:extLst>
              </p:cNvPr>
              <p:cNvSpPr/>
              <p:nvPr/>
            </p:nvSpPr>
            <p:spPr>
              <a:xfrm rot="19716989">
                <a:off x="2738001" y="4639168"/>
                <a:ext cx="3119143" cy="991856"/>
              </a:xfrm>
              <a:custGeom>
                <a:avLst/>
                <a:gdLst>
                  <a:gd name="connsiteX0" fmla="*/ 347421 w 3119143"/>
                  <a:gd name="connsiteY0" fmla="*/ 0 h 991856"/>
                  <a:gd name="connsiteX1" fmla="*/ 446573 w 3119143"/>
                  <a:gd name="connsiteY1" fmla="*/ 11017 h 991856"/>
                  <a:gd name="connsiteX2" fmla="*/ 512674 w 3119143"/>
                  <a:gd name="connsiteY2" fmla="*/ 33050 h 991856"/>
                  <a:gd name="connsiteX3" fmla="*/ 545725 w 3119143"/>
                  <a:gd name="connsiteY3" fmla="*/ 44067 h 991856"/>
                  <a:gd name="connsiteX4" fmla="*/ 567758 w 3119143"/>
                  <a:gd name="connsiteY4" fmla="*/ 121185 h 991856"/>
                  <a:gd name="connsiteX5" fmla="*/ 578775 w 3119143"/>
                  <a:gd name="connsiteY5" fmla="*/ 154236 h 991856"/>
                  <a:gd name="connsiteX6" fmla="*/ 622843 w 3119143"/>
                  <a:gd name="connsiteY6" fmla="*/ 220337 h 991856"/>
                  <a:gd name="connsiteX7" fmla="*/ 644877 w 3119143"/>
                  <a:gd name="connsiteY7" fmla="*/ 253388 h 991856"/>
                  <a:gd name="connsiteX8" fmla="*/ 710978 w 3119143"/>
                  <a:gd name="connsiteY8" fmla="*/ 308472 h 991856"/>
                  <a:gd name="connsiteX9" fmla="*/ 744028 w 3119143"/>
                  <a:gd name="connsiteY9" fmla="*/ 330506 h 991856"/>
                  <a:gd name="connsiteX10" fmla="*/ 749634 w 3119143"/>
                  <a:gd name="connsiteY10" fmla="*/ 336015 h 991856"/>
                  <a:gd name="connsiteX11" fmla="*/ 2588841 w 3119143"/>
                  <a:gd name="connsiteY11" fmla="*/ 336015 h 991856"/>
                  <a:gd name="connsiteX12" fmla="*/ 2616016 w 3119143"/>
                  <a:gd name="connsiteY12" fmla="*/ 322073 h 991856"/>
                  <a:gd name="connsiteX13" fmla="*/ 2681641 w 3119143"/>
                  <a:gd name="connsiteY13" fmla="*/ 261185 h 991856"/>
                  <a:gd name="connsiteX14" fmla="*/ 2725391 w 3119143"/>
                  <a:gd name="connsiteY14" fmla="*/ 200295 h 991856"/>
                  <a:gd name="connsiteX15" fmla="*/ 2922268 w 3119143"/>
                  <a:gd name="connsiteY15" fmla="*/ 98813 h 991856"/>
                  <a:gd name="connsiteX16" fmla="*/ 3031643 w 3119143"/>
                  <a:gd name="connsiteY16" fmla="*/ 119110 h 991856"/>
                  <a:gd name="connsiteX17" fmla="*/ 3119143 w 3119143"/>
                  <a:gd name="connsiteY17" fmla="*/ 240888 h 991856"/>
                  <a:gd name="connsiteX18" fmla="*/ 3053519 w 3119143"/>
                  <a:gd name="connsiteY18" fmla="*/ 362666 h 991856"/>
                  <a:gd name="connsiteX19" fmla="*/ 2987893 w 3119143"/>
                  <a:gd name="connsiteY19" fmla="*/ 403260 h 991856"/>
                  <a:gd name="connsiteX20" fmla="*/ 2944144 w 3119143"/>
                  <a:gd name="connsiteY20" fmla="*/ 525038 h 991856"/>
                  <a:gd name="connsiteX21" fmla="*/ 2922268 w 3119143"/>
                  <a:gd name="connsiteY21" fmla="*/ 585928 h 991856"/>
                  <a:gd name="connsiteX22" fmla="*/ 2966017 w 3119143"/>
                  <a:gd name="connsiteY22" fmla="*/ 728003 h 991856"/>
                  <a:gd name="connsiteX23" fmla="*/ 2944144 w 3119143"/>
                  <a:gd name="connsiteY23" fmla="*/ 870078 h 991856"/>
                  <a:gd name="connsiteX24" fmla="*/ 2856642 w 3119143"/>
                  <a:gd name="connsiteY24" fmla="*/ 991856 h 991856"/>
                  <a:gd name="connsiteX25" fmla="*/ 2637890 w 3119143"/>
                  <a:gd name="connsiteY25" fmla="*/ 910671 h 991856"/>
                  <a:gd name="connsiteX26" fmla="*/ 2594141 w 3119143"/>
                  <a:gd name="connsiteY26" fmla="*/ 788891 h 991856"/>
                  <a:gd name="connsiteX27" fmla="*/ 2572265 w 3119143"/>
                  <a:gd name="connsiteY27" fmla="*/ 728003 h 991856"/>
                  <a:gd name="connsiteX28" fmla="*/ 2549504 w 3119143"/>
                  <a:gd name="connsiteY28" fmla="*/ 550577 h 991856"/>
                  <a:gd name="connsiteX29" fmla="*/ 2548236 w 3119143"/>
                  <a:gd name="connsiteY29" fmla="*/ 545335 h 991856"/>
                  <a:gd name="connsiteX30" fmla="*/ 748906 w 3119143"/>
                  <a:gd name="connsiteY30" fmla="*/ 545335 h 991856"/>
                  <a:gd name="connsiteX31" fmla="*/ 744028 w 3119143"/>
                  <a:gd name="connsiteY31" fmla="*/ 561860 h 991856"/>
                  <a:gd name="connsiteX32" fmla="*/ 699961 w 3119143"/>
                  <a:gd name="connsiteY32" fmla="*/ 627961 h 991856"/>
                  <a:gd name="connsiteX33" fmla="*/ 688944 w 3119143"/>
                  <a:gd name="connsiteY33" fmla="*/ 661012 h 991856"/>
                  <a:gd name="connsiteX34" fmla="*/ 666910 w 3119143"/>
                  <a:gd name="connsiteY34" fmla="*/ 738130 h 991856"/>
                  <a:gd name="connsiteX35" fmla="*/ 644877 w 3119143"/>
                  <a:gd name="connsiteY35" fmla="*/ 771181 h 991856"/>
                  <a:gd name="connsiteX36" fmla="*/ 633860 w 3119143"/>
                  <a:gd name="connsiteY36" fmla="*/ 804231 h 991856"/>
                  <a:gd name="connsiteX37" fmla="*/ 567758 w 3119143"/>
                  <a:gd name="connsiteY37" fmla="*/ 826265 h 991856"/>
                  <a:gd name="connsiteX38" fmla="*/ 468607 w 3119143"/>
                  <a:gd name="connsiteY38" fmla="*/ 815248 h 991856"/>
                  <a:gd name="connsiteX39" fmla="*/ 435556 w 3119143"/>
                  <a:gd name="connsiteY39" fmla="*/ 804231 h 991856"/>
                  <a:gd name="connsiteX40" fmla="*/ 402505 w 3119143"/>
                  <a:gd name="connsiteY40" fmla="*/ 870332 h 991856"/>
                  <a:gd name="connsiteX41" fmla="*/ 369455 w 3119143"/>
                  <a:gd name="connsiteY41" fmla="*/ 881349 h 991856"/>
                  <a:gd name="connsiteX42" fmla="*/ 259286 w 3119143"/>
                  <a:gd name="connsiteY42" fmla="*/ 870332 h 991856"/>
                  <a:gd name="connsiteX43" fmla="*/ 237252 w 3119143"/>
                  <a:gd name="connsiteY43" fmla="*/ 837282 h 991856"/>
                  <a:gd name="connsiteX44" fmla="*/ 215219 w 3119143"/>
                  <a:gd name="connsiteY44" fmla="*/ 749147 h 991856"/>
                  <a:gd name="connsiteX45" fmla="*/ 204202 w 3119143"/>
                  <a:gd name="connsiteY45" fmla="*/ 716096 h 991856"/>
                  <a:gd name="connsiteX46" fmla="*/ 193185 w 3119143"/>
                  <a:gd name="connsiteY46" fmla="*/ 638978 h 991856"/>
                  <a:gd name="connsiteX47" fmla="*/ 138101 w 3119143"/>
                  <a:gd name="connsiteY47" fmla="*/ 583894 h 991856"/>
                  <a:gd name="connsiteX48" fmla="*/ 71999 w 3119143"/>
                  <a:gd name="connsiteY48" fmla="*/ 572877 h 991856"/>
                  <a:gd name="connsiteX49" fmla="*/ 5898 w 3119143"/>
                  <a:gd name="connsiteY49" fmla="*/ 528810 h 991856"/>
                  <a:gd name="connsiteX50" fmla="*/ 16915 w 3119143"/>
                  <a:gd name="connsiteY50" fmla="*/ 374573 h 991856"/>
                  <a:gd name="connsiteX51" fmla="*/ 105050 w 3119143"/>
                  <a:gd name="connsiteY51" fmla="*/ 275422 h 991856"/>
                  <a:gd name="connsiteX52" fmla="*/ 138101 w 3119143"/>
                  <a:gd name="connsiteY52" fmla="*/ 253388 h 991856"/>
                  <a:gd name="connsiteX53" fmla="*/ 292337 w 3119143"/>
                  <a:gd name="connsiteY53" fmla="*/ 275422 h 991856"/>
                  <a:gd name="connsiteX54" fmla="*/ 314371 w 3119143"/>
                  <a:gd name="connsiteY54" fmla="*/ 242371 h 991856"/>
                  <a:gd name="connsiteX55" fmla="*/ 292337 w 3119143"/>
                  <a:gd name="connsiteY55" fmla="*/ 176270 h 991856"/>
                  <a:gd name="connsiteX56" fmla="*/ 303354 w 3119143"/>
                  <a:gd name="connsiteY56" fmla="*/ 77118 h 991856"/>
                  <a:gd name="connsiteX57" fmla="*/ 314371 w 3119143"/>
                  <a:gd name="connsiteY57" fmla="*/ 33050 h 991856"/>
                  <a:gd name="connsiteX58" fmla="*/ 347421 w 3119143"/>
                  <a:gd name="connsiteY58" fmla="*/ 0 h 99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119143" h="991856">
                    <a:moveTo>
                      <a:pt x="347421" y="0"/>
                    </a:moveTo>
                    <a:cubicBezTo>
                      <a:pt x="380472" y="3672"/>
                      <a:pt x="413965" y="4495"/>
                      <a:pt x="446573" y="11017"/>
                    </a:cubicBezTo>
                    <a:cubicBezTo>
                      <a:pt x="469347" y="15572"/>
                      <a:pt x="490640" y="25706"/>
                      <a:pt x="512674" y="33050"/>
                    </a:cubicBezTo>
                    <a:lnTo>
                      <a:pt x="545725" y="44067"/>
                    </a:lnTo>
                    <a:cubicBezTo>
                      <a:pt x="572140" y="123313"/>
                      <a:pt x="540092" y="24351"/>
                      <a:pt x="567758" y="121185"/>
                    </a:cubicBezTo>
                    <a:cubicBezTo>
                      <a:pt x="570948" y="132351"/>
                      <a:pt x="573135" y="144084"/>
                      <a:pt x="578775" y="154236"/>
                    </a:cubicBezTo>
                    <a:cubicBezTo>
                      <a:pt x="591636" y="177385"/>
                      <a:pt x="608154" y="198303"/>
                      <a:pt x="622843" y="220337"/>
                    </a:cubicBezTo>
                    <a:cubicBezTo>
                      <a:pt x="630188" y="231354"/>
                      <a:pt x="633860" y="246043"/>
                      <a:pt x="644877" y="253388"/>
                    </a:cubicBezTo>
                    <a:cubicBezTo>
                      <a:pt x="726934" y="308094"/>
                      <a:pt x="626152" y="237784"/>
                      <a:pt x="710978" y="308472"/>
                    </a:cubicBezTo>
                    <a:cubicBezTo>
                      <a:pt x="721150" y="316948"/>
                      <a:pt x="733856" y="322030"/>
                      <a:pt x="744028" y="330506"/>
                    </a:cubicBezTo>
                    <a:lnTo>
                      <a:pt x="749634" y="336015"/>
                    </a:lnTo>
                    <a:lnTo>
                      <a:pt x="2588841" y="336015"/>
                    </a:lnTo>
                    <a:lnTo>
                      <a:pt x="2616016" y="322073"/>
                    </a:lnTo>
                    <a:cubicBezTo>
                      <a:pt x="2639782" y="303698"/>
                      <a:pt x="2661836" y="283235"/>
                      <a:pt x="2681641" y="261185"/>
                    </a:cubicBezTo>
                    <a:cubicBezTo>
                      <a:pt x="2698473" y="242445"/>
                      <a:pt x="2705605" y="216358"/>
                      <a:pt x="2725391" y="200295"/>
                    </a:cubicBezTo>
                    <a:cubicBezTo>
                      <a:pt x="2817966" y="125138"/>
                      <a:pt x="2832134" y="126689"/>
                      <a:pt x="2922268" y="98813"/>
                    </a:cubicBezTo>
                    <a:cubicBezTo>
                      <a:pt x="2958726" y="105578"/>
                      <a:pt x="3002294" y="97930"/>
                      <a:pt x="3031643" y="119110"/>
                    </a:cubicBezTo>
                    <a:cubicBezTo>
                      <a:pt x="3073149" y="149062"/>
                      <a:pt x="3119143" y="240888"/>
                      <a:pt x="3119143" y="240888"/>
                    </a:cubicBezTo>
                    <a:cubicBezTo>
                      <a:pt x="3101352" y="290415"/>
                      <a:pt x="3095928" y="323318"/>
                      <a:pt x="3053519" y="362666"/>
                    </a:cubicBezTo>
                    <a:cubicBezTo>
                      <a:pt x="3034928" y="379916"/>
                      <a:pt x="3009768" y="389728"/>
                      <a:pt x="2987893" y="403260"/>
                    </a:cubicBezTo>
                    <a:lnTo>
                      <a:pt x="2944144" y="525038"/>
                    </a:lnTo>
                    <a:lnTo>
                      <a:pt x="2922268" y="585928"/>
                    </a:lnTo>
                    <a:cubicBezTo>
                      <a:pt x="2932588" y="614648"/>
                      <a:pt x="2966017" y="702507"/>
                      <a:pt x="2966017" y="728003"/>
                    </a:cubicBezTo>
                    <a:cubicBezTo>
                      <a:pt x="2966017" y="775842"/>
                      <a:pt x="2962654" y="825428"/>
                      <a:pt x="2944144" y="870078"/>
                    </a:cubicBezTo>
                    <a:cubicBezTo>
                      <a:pt x="2925269" y="915612"/>
                      <a:pt x="2856642" y="991856"/>
                      <a:pt x="2856642" y="991856"/>
                    </a:cubicBezTo>
                    <a:cubicBezTo>
                      <a:pt x="2715823" y="975524"/>
                      <a:pt x="2687298" y="1013816"/>
                      <a:pt x="2637890" y="910671"/>
                    </a:cubicBezTo>
                    <a:cubicBezTo>
                      <a:pt x="2619159" y="871570"/>
                      <a:pt x="2608723" y="829485"/>
                      <a:pt x="2594141" y="788891"/>
                    </a:cubicBezTo>
                    <a:lnTo>
                      <a:pt x="2572265" y="728003"/>
                    </a:lnTo>
                    <a:cubicBezTo>
                      <a:pt x="2563835" y="634140"/>
                      <a:pt x="2556088" y="582132"/>
                      <a:pt x="2549504" y="550577"/>
                    </a:cubicBezTo>
                    <a:lnTo>
                      <a:pt x="2548236" y="545335"/>
                    </a:lnTo>
                    <a:lnTo>
                      <a:pt x="748906" y="545335"/>
                    </a:lnTo>
                    <a:lnTo>
                      <a:pt x="744028" y="561860"/>
                    </a:lnTo>
                    <a:cubicBezTo>
                      <a:pt x="733070" y="585968"/>
                      <a:pt x="699961" y="627961"/>
                      <a:pt x="699961" y="627961"/>
                    </a:cubicBezTo>
                    <a:cubicBezTo>
                      <a:pt x="696289" y="638978"/>
                      <a:pt x="692134" y="649846"/>
                      <a:pt x="688944" y="661012"/>
                    </a:cubicBezTo>
                    <a:cubicBezTo>
                      <a:pt x="684237" y="677485"/>
                      <a:pt x="675715" y="720520"/>
                      <a:pt x="666910" y="738130"/>
                    </a:cubicBezTo>
                    <a:cubicBezTo>
                      <a:pt x="660989" y="749973"/>
                      <a:pt x="650798" y="759338"/>
                      <a:pt x="644877" y="771181"/>
                    </a:cubicBezTo>
                    <a:cubicBezTo>
                      <a:pt x="639684" y="781568"/>
                      <a:pt x="643310" y="797481"/>
                      <a:pt x="633860" y="804231"/>
                    </a:cubicBezTo>
                    <a:cubicBezTo>
                      <a:pt x="614960" y="817731"/>
                      <a:pt x="567758" y="826265"/>
                      <a:pt x="567758" y="826265"/>
                    </a:cubicBezTo>
                    <a:cubicBezTo>
                      <a:pt x="534708" y="822593"/>
                      <a:pt x="501408" y="820715"/>
                      <a:pt x="468607" y="815248"/>
                    </a:cubicBezTo>
                    <a:cubicBezTo>
                      <a:pt x="457152" y="813339"/>
                      <a:pt x="446338" y="799918"/>
                      <a:pt x="435556" y="804231"/>
                    </a:cubicBezTo>
                    <a:cubicBezTo>
                      <a:pt x="401502" y="817853"/>
                      <a:pt x="422602" y="850235"/>
                      <a:pt x="402505" y="870332"/>
                    </a:cubicBezTo>
                    <a:cubicBezTo>
                      <a:pt x="394294" y="878543"/>
                      <a:pt x="380472" y="877677"/>
                      <a:pt x="369455" y="881349"/>
                    </a:cubicBezTo>
                    <a:cubicBezTo>
                      <a:pt x="332732" y="877677"/>
                      <a:pt x="294298" y="882003"/>
                      <a:pt x="259286" y="870332"/>
                    </a:cubicBezTo>
                    <a:cubicBezTo>
                      <a:pt x="246725" y="866145"/>
                      <a:pt x="243173" y="849125"/>
                      <a:pt x="237252" y="837282"/>
                    </a:cubicBezTo>
                    <a:cubicBezTo>
                      <a:pt x="224663" y="812105"/>
                      <a:pt x="221502" y="774279"/>
                      <a:pt x="215219" y="749147"/>
                    </a:cubicBezTo>
                    <a:cubicBezTo>
                      <a:pt x="212402" y="737881"/>
                      <a:pt x="207874" y="727113"/>
                      <a:pt x="204202" y="716096"/>
                    </a:cubicBezTo>
                    <a:cubicBezTo>
                      <a:pt x="200530" y="690390"/>
                      <a:pt x="200647" y="663850"/>
                      <a:pt x="193185" y="638978"/>
                    </a:cubicBezTo>
                    <a:cubicBezTo>
                      <a:pt x="186657" y="617218"/>
                      <a:pt x="159317" y="590966"/>
                      <a:pt x="138101" y="583894"/>
                    </a:cubicBezTo>
                    <a:cubicBezTo>
                      <a:pt x="116909" y="576830"/>
                      <a:pt x="94033" y="576549"/>
                      <a:pt x="71999" y="572877"/>
                    </a:cubicBezTo>
                    <a:cubicBezTo>
                      <a:pt x="48923" y="565185"/>
                      <a:pt x="13949" y="559000"/>
                      <a:pt x="5898" y="528810"/>
                    </a:cubicBezTo>
                    <a:cubicBezTo>
                      <a:pt x="-5496" y="486083"/>
                      <a:pt x="390" y="416804"/>
                      <a:pt x="16915" y="374573"/>
                    </a:cubicBezTo>
                    <a:cubicBezTo>
                      <a:pt x="33440" y="332342"/>
                      <a:pt x="39132" y="297393"/>
                      <a:pt x="105050" y="275422"/>
                    </a:cubicBezTo>
                    <a:cubicBezTo>
                      <a:pt x="116067" y="268077"/>
                      <a:pt x="124894" y="254331"/>
                      <a:pt x="138101" y="253388"/>
                    </a:cubicBezTo>
                    <a:cubicBezTo>
                      <a:pt x="217608" y="247709"/>
                      <a:pt x="236050" y="256660"/>
                      <a:pt x="292337" y="275422"/>
                    </a:cubicBezTo>
                    <a:cubicBezTo>
                      <a:pt x="299682" y="264405"/>
                      <a:pt x="314371" y="255612"/>
                      <a:pt x="314371" y="242371"/>
                    </a:cubicBezTo>
                    <a:cubicBezTo>
                      <a:pt x="314371" y="219145"/>
                      <a:pt x="292337" y="176270"/>
                      <a:pt x="292337" y="176270"/>
                    </a:cubicBezTo>
                    <a:cubicBezTo>
                      <a:pt x="296009" y="143219"/>
                      <a:pt x="298297" y="109985"/>
                      <a:pt x="303354" y="77118"/>
                    </a:cubicBezTo>
                    <a:cubicBezTo>
                      <a:pt x="305656" y="62153"/>
                      <a:pt x="306859" y="46196"/>
                      <a:pt x="314371" y="33050"/>
                    </a:cubicBezTo>
                    <a:cubicBezTo>
                      <a:pt x="322101" y="19523"/>
                      <a:pt x="336404" y="11017"/>
                      <a:pt x="34742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5255CF4B-CE49-E34C-AEAE-B7C648115CD5}"/>
                  </a:ext>
                </a:extLst>
              </p:cNvPr>
              <p:cNvSpPr/>
              <p:nvPr/>
            </p:nvSpPr>
            <p:spPr>
              <a:xfrm>
                <a:off x="5638727" y="3549057"/>
                <a:ext cx="3119143" cy="991856"/>
              </a:xfrm>
              <a:custGeom>
                <a:avLst/>
                <a:gdLst>
                  <a:gd name="connsiteX0" fmla="*/ 347421 w 3119143"/>
                  <a:gd name="connsiteY0" fmla="*/ 0 h 991856"/>
                  <a:gd name="connsiteX1" fmla="*/ 446573 w 3119143"/>
                  <a:gd name="connsiteY1" fmla="*/ 11017 h 991856"/>
                  <a:gd name="connsiteX2" fmla="*/ 512674 w 3119143"/>
                  <a:gd name="connsiteY2" fmla="*/ 33050 h 991856"/>
                  <a:gd name="connsiteX3" fmla="*/ 545725 w 3119143"/>
                  <a:gd name="connsiteY3" fmla="*/ 44067 h 991856"/>
                  <a:gd name="connsiteX4" fmla="*/ 567758 w 3119143"/>
                  <a:gd name="connsiteY4" fmla="*/ 121185 h 991856"/>
                  <a:gd name="connsiteX5" fmla="*/ 578775 w 3119143"/>
                  <a:gd name="connsiteY5" fmla="*/ 154236 h 991856"/>
                  <a:gd name="connsiteX6" fmla="*/ 622843 w 3119143"/>
                  <a:gd name="connsiteY6" fmla="*/ 220337 h 991856"/>
                  <a:gd name="connsiteX7" fmla="*/ 644877 w 3119143"/>
                  <a:gd name="connsiteY7" fmla="*/ 253388 h 991856"/>
                  <a:gd name="connsiteX8" fmla="*/ 710978 w 3119143"/>
                  <a:gd name="connsiteY8" fmla="*/ 308472 h 991856"/>
                  <a:gd name="connsiteX9" fmla="*/ 744028 w 3119143"/>
                  <a:gd name="connsiteY9" fmla="*/ 330506 h 991856"/>
                  <a:gd name="connsiteX10" fmla="*/ 749634 w 3119143"/>
                  <a:gd name="connsiteY10" fmla="*/ 336015 h 991856"/>
                  <a:gd name="connsiteX11" fmla="*/ 2588841 w 3119143"/>
                  <a:gd name="connsiteY11" fmla="*/ 336015 h 991856"/>
                  <a:gd name="connsiteX12" fmla="*/ 2616016 w 3119143"/>
                  <a:gd name="connsiteY12" fmla="*/ 322073 h 991856"/>
                  <a:gd name="connsiteX13" fmla="*/ 2681641 w 3119143"/>
                  <a:gd name="connsiteY13" fmla="*/ 261185 h 991856"/>
                  <a:gd name="connsiteX14" fmla="*/ 2725391 w 3119143"/>
                  <a:gd name="connsiteY14" fmla="*/ 200295 h 991856"/>
                  <a:gd name="connsiteX15" fmla="*/ 2922268 w 3119143"/>
                  <a:gd name="connsiteY15" fmla="*/ 98813 h 991856"/>
                  <a:gd name="connsiteX16" fmla="*/ 3031643 w 3119143"/>
                  <a:gd name="connsiteY16" fmla="*/ 119110 h 991856"/>
                  <a:gd name="connsiteX17" fmla="*/ 3119143 w 3119143"/>
                  <a:gd name="connsiteY17" fmla="*/ 240888 h 991856"/>
                  <a:gd name="connsiteX18" fmla="*/ 3053519 w 3119143"/>
                  <a:gd name="connsiteY18" fmla="*/ 362666 h 991856"/>
                  <a:gd name="connsiteX19" fmla="*/ 2987893 w 3119143"/>
                  <a:gd name="connsiteY19" fmla="*/ 403260 h 991856"/>
                  <a:gd name="connsiteX20" fmla="*/ 2944144 w 3119143"/>
                  <a:gd name="connsiteY20" fmla="*/ 525038 h 991856"/>
                  <a:gd name="connsiteX21" fmla="*/ 2922268 w 3119143"/>
                  <a:gd name="connsiteY21" fmla="*/ 585928 h 991856"/>
                  <a:gd name="connsiteX22" fmla="*/ 2966017 w 3119143"/>
                  <a:gd name="connsiteY22" fmla="*/ 728003 h 991856"/>
                  <a:gd name="connsiteX23" fmla="*/ 2944144 w 3119143"/>
                  <a:gd name="connsiteY23" fmla="*/ 870078 h 991856"/>
                  <a:gd name="connsiteX24" fmla="*/ 2856642 w 3119143"/>
                  <a:gd name="connsiteY24" fmla="*/ 991856 h 991856"/>
                  <a:gd name="connsiteX25" fmla="*/ 2637890 w 3119143"/>
                  <a:gd name="connsiteY25" fmla="*/ 910671 h 991856"/>
                  <a:gd name="connsiteX26" fmla="*/ 2594141 w 3119143"/>
                  <a:gd name="connsiteY26" fmla="*/ 788891 h 991856"/>
                  <a:gd name="connsiteX27" fmla="*/ 2572265 w 3119143"/>
                  <a:gd name="connsiteY27" fmla="*/ 728003 h 991856"/>
                  <a:gd name="connsiteX28" fmla="*/ 2549504 w 3119143"/>
                  <a:gd name="connsiteY28" fmla="*/ 550577 h 991856"/>
                  <a:gd name="connsiteX29" fmla="*/ 2548236 w 3119143"/>
                  <a:gd name="connsiteY29" fmla="*/ 545335 h 991856"/>
                  <a:gd name="connsiteX30" fmla="*/ 748906 w 3119143"/>
                  <a:gd name="connsiteY30" fmla="*/ 545335 h 991856"/>
                  <a:gd name="connsiteX31" fmla="*/ 744028 w 3119143"/>
                  <a:gd name="connsiteY31" fmla="*/ 561860 h 991856"/>
                  <a:gd name="connsiteX32" fmla="*/ 699961 w 3119143"/>
                  <a:gd name="connsiteY32" fmla="*/ 627961 h 991856"/>
                  <a:gd name="connsiteX33" fmla="*/ 688944 w 3119143"/>
                  <a:gd name="connsiteY33" fmla="*/ 661012 h 991856"/>
                  <a:gd name="connsiteX34" fmla="*/ 666910 w 3119143"/>
                  <a:gd name="connsiteY34" fmla="*/ 738130 h 991856"/>
                  <a:gd name="connsiteX35" fmla="*/ 644877 w 3119143"/>
                  <a:gd name="connsiteY35" fmla="*/ 771181 h 991856"/>
                  <a:gd name="connsiteX36" fmla="*/ 633860 w 3119143"/>
                  <a:gd name="connsiteY36" fmla="*/ 804231 h 991856"/>
                  <a:gd name="connsiteX37" fmla="*/ 567758 w 3119143"/>
                  <a:gd name="connsiteY37" fmla="*/ 826265 h 991856"/>
                  <a:gd name="connsiteX38" fmla="*/ 468607 w 3119143"/>
                  <a:gd name="connsiteY38" fmla="*/ 815248 h 991856"/>
                  <a:gd name="connsiteX39" fmla="*/ 435556 w 3119143"/>
                  <a:gd name="connsiteY39" fmla="*/ 804231 h 991856"/>
                  <a:gd name="connsiteX40" fmla="*/ 402505 w 3119143"/>
                  <a:gd name="connsiteY40" fmla="*/ 870332 h 991856"/>
                  <a:gd name="connsiteX41" fmla="*/ 369455 w 3119143"/>
                  <a:gd name="connsiteY41" fmla="*/ 881349 h 991856"/>
                  <a:gd name="connsiteX42" fmla="*/ 259286 w 3119143"/>
                  <a:gd name="connsiteY42" fmla="*/ 870332 h 991856"/>
                  <a:gd name="connsiteX43" fmla="*/ 237252 w 3119143"/>
                  <a:gd name="connsiteY43" fmla="*/ 837282 h 991856"/>
                  <a:gd name="connsiteX44" fmla="*/ 215219 w 3119143"/>
                  <a:gd name="connsiteY44" fmla="*/ 749147 h 991856"/>
                  <a:gd name="connsiteX45" fmla="*/ 204202 w 3119143"/>
                  <a:gd name="connsiteY45" fmla="*/ 716096 h 991856"/>
                  <a:gd name="connsiteX46" fmla="*/ 193185 w 3119143"/>
                  <a:gd name="connsiteY46" fmla="*/ 638978 h 991856"/>
                  <a:gd name="connsiteX47" fmla="*/ 138101 w 3119143"/>
                  <a:gd name="connsiteY47" fmla="*/ 583894 h 991856"/>
                  <a:gd name="connsiteX48" fmla="*/ 71999 w 3119143"/>
                  <a:gd name="connsiteY48" fmla="*/ 572877 h 991856"/>
                  <a:gd name="connsiteX49" fmla="*/ 5898 w 3119143"/>
                  <a:gd name="connsiteY49" fmla="*/ 528810 h 991856"/>
                  <a:gd name="connsiteX50" fmla="*/ 16915 w 3119143"/>
                  <a:gd name="connsiteY50" fmla="*/ 374573 h 991856"/>
                  <a:gd name="connsiteX51" fmla="*/ 105050 w 3119143"/>
                  <a:gd name="connsiteY51" fmla="*/ 275422 h 991856"/>
                  <a:gd name="connsiteX52" fmla="*/ 138101 w 3119143"/>
                  <a:gd name="connsiteY52" fmla="*/ 253388 h 991856"/>
                  <a:gd name="connsiteX53" fmla="*/ 292337 w 3119143"/>
                  <a:gd name="connsiteY53" fmla="*/ 275422 h 991856"/>
                  <a:gd name="connsiteX54" fmla="*/ 314371 w 3119143"/>
                  <a:gd name="connsiteY54" fmla="*/ 242371 h 991856"/>
                  <a:gd name="connsiteX55" fmla="*/ 292337 w 3119143"/>
                  <a:gd name="connsiteY55" fmla="*/ 176270 h 991856"/>
                  <a:gd name="connsiteX56" fmla="*/ 303354 w 3119143"/>
                  <a:gd name="connsiteY56" fmla="*/ 77118 h 991856"/>
                  <a:gd name="connsiteX57" fmla="*/ 314371 w 3119143"/>
                  <a:gd name="connsiteY57" fmla="*/ 33050 h 991856"/>
                  <a:gd name="connsiteX58" fmla="*/ 347421 w 3119143"/>
                  <a:gd name="connsiteY58" fmla="*/ 0 h 99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119143" h="991856">
                    <a:moveTo>
                      <a:pt x="347421" y="0"/>
                    </a:moveTo>
                    <a:cubicBezTo>
                      <a:pt x="380472" y="3672"/>
                      <a:pt x="413965" y="4495"/>
                      <a:pt x="446573" y="11017"/>
                    </a:cubicBezTo>
                    <a:cubicBezTo>
                      <a:pt x="469347" y="15572"/>
                      <a:pt x="490640" y="25706"/>
                      <a:pt x="512674" y="33050"/>
                    </a:cubicBezTo>
                    <a:lnTo>
                      <a:pt x="545725" y="44067"/>
                    </a:lnTo>
                    <a:cubicBezTo>
                      <a:pt x="572140" y="123313"/>
                      <a:pt x="540092" y="24351"/>
                      <a:pt x="567758" y="121185"/>
                    </a:cubicBezTo>
                    <a:cubicBezTo>
                      <a:pt x="570948" y="132351"/>
                      <a:pt x="573135" y="144084"/>
                      <a:pt x="578775" y="154236"/>
                    </a:cubicBezTo>
                    <a:cubicBezTo>
                      <a:pt x="591636" y="177385"/>
                      <a:pt x="608154" y="198303"/>
                      <a:pt x="622843" y="220337"/>
                    </a:cubicBezTo>
                    <a:cubicBezTo>
                      <a:pt x="630188" y="231354"/>
                      <a:pt x="633860" y="246043"/>
                      <a:pt x="644877" y="253388"/>
                    </a:cubicBezTo>
                    <a:cubicBezTo>
                      <a:pt x="726934" y="308094"/>
                      <a:pt x="626152" y="237784"/>
                      <a:pt x="710978" y="308472"/>
                    </a:cubicBezTo>
                    <a:cubicBezTo>
                      <a:pt x="721150" y="316948"/>
                      <a:pt x="733856" y="322030"/>
                      <a:pt x="744028" y="330506"/>
                    </a:cubicBezTo>
                    <a:lnTo>
                      <a:pt x="749634" y="336015"/>
                    </a:lnTo>
                    <a:lnTo>
                      <a:pt x="2588841" y="336015"/>
                    </a:lnTo>
                    <a:lnTo>
                      <a:pt x="2616016" y="322073"/>
                    </a:lnTo>
                    <a:cubicBezTo>
                      <a:pt x="2639782" y="303698"/>
                      <a:pt x="2661836" y="283235"/>
                      <a:pt x="2681641" y="261185"/>
                    </a:cubicBezTo>
                    <a:cubicBezTo>
                      <a:pt x="2698473" y="242445"/>
                      <a:pt x="2705605" y="216358"/>
                      <a:pt x="2725391" y="200295"/>
                    </a:cubicBezTo>
                    <a:cubicBezTo>
                      <a:pt x="2817966" y="125138"/>
                      <a:pt x="2832134" y="126689"/>
                      <a:pt x="2922268" y="98813"/>
                    </a:cubicBezTo>
                    <a:cubicBezTo>
                      <a:pt x="2958726" y="105578"/>
                      <a:pt x="3002294" y="97930"/>
                      <a:pt x="3031643" y="119110"/>
                    </a:cubicBezTo>
                    <a:cubicBezTo>
                      <a:pt x="3073149" y="149062"/>
                      <a:pt x="3119143" y="240888"/>
                      <a:pt x="3119143" y="240888"/>
                    </a:cubicBezTo>
                    <a:cubicBezTo>
                      <a:pt x="3101352" y="290415"/>
                      <a:pt x="3095928" y="323318"/>
                      <a:pt x="3053519" y="362666"/>
                    </a:cubicBezTo>
                    <a:cubicBezTo>
                      <a:pt x="3034928" y="379916"/>
                      <a:pt x="3009768" y="389728"/>
                      <a:pt x="2987893" y="403260"/>
                    </a:cubicBezTo>
                    <a:lnTo>
                      <a:pt x="2944144" y="525038"/>
                    </a:lnTo>
                    <a:lnTo>
                      <a:pt x="2922268" y="585928"/>
                    </a:lnTo>
                    <a:cubicBezTo>
                      <a:pt x="2932588" y="614648"/>
                      <a:pt x="2966017" y="702507"/>
                      <a:pt x="2966017" y="728003"/>
                    </a:cubicBezTo>
                    <a:cubicBezTo>
                      <a:pt x="2966017" y="775842"/>
                      <a:pt x="2962654" y="825428"/>
                      <a:pt x="2944144" y="870078"/>
                    </a:cubicBezTo>
                    <a:cubicBezTo>
                      <a:pt x="2925269" y="915612"/>
                      <a:pt x="2856642" y="991856"/>
                      <a:pt x="2856642" y="991856"/>
                    </a:cubicBezTo>
                    <a:cubicBezTo>
                      <a:pt x="2715823" y="975524"/>
                      <a:pt x="2687298" y="1013816"/>
                      <a:pt x="2637890" y="910671"/>
                    </a:cubicBezTo>
                    <a:cubicBezTo>
                      <a:pt x="2619159" y="871570"/>
                      <a:pt x="2608723" y="829485"/>
                      <a:pt x="2594141" y="788891"/>
                    </a:cubicBezTo>
                    <a:lnTo>
                      <a:pt x="2572265" y="728003"/>
                    </a:lnTo>
                    <a:cubicBezTo>
                      <a:pt x="2563835" y="634140"/>
                      <a:pt x="2556088" y="582132"/>
                      <a:pt x="2549504" y="550577"/>
                    </a:cubicBezTo>
                    <a:lnTo>
                      <a:pt x="2548236" y="545335"/>
                    </a:lnTo>
                    <a:lnTo>
                      <a:pt x="748906" y="545335"/>
                    </a:lnTo>
                    <a:lnTo>
                      <a:pt x="744028" y="561860"/>
                    </a:lnTo>
                    <a:cubicBezTo>
                      <a:pt x="733070" y="585968"/>
                      <a:pt x="699961" y="627961"/>
                      <a:pt x="699961" y="627961"/>
                    </a:cubicBezTo>
                    <a:cubicBezTo>
                      <a:pt x="696289" y="638978"/>
                      <a:pt x="692134" y="649846"/>
                      <a:pt x="688944" y="661012"/>
                    </a:cubicBezTo>
                    <a:cubicBezTo>
                      <a:pt x="684237" y="677485"/>
                      <a:pt x="675715" y="720520"/>
                      <a:pt x="666910" y="738130"/>
                    </a:cubicBezTo>
                    <a:cubicBezTo>
                      <a:pt x="660989" y="749973"/>
                      <a:pt x="650798" y="759338"/>
                      <a:pt x="644877" y="771181"/>
                    </a:cubicBezTo>
                    <a:cubicBezTo>
                      <a:pt x="639684" y="781568"/>
                      <a:pt x="643310" y="797481"/>
                      <a:pt x="633860" y="804231"/>
                    </a:cubicBezTo>
                    <a:cubicBezTo>
                      <a:pt x="614960" y="817731"/>
                      <a:pt x="567758" y="826265"/>
                      <a:pt x="567758" y="826265"/>
                    </a:cubicBezTo>
                    <a:cubicBezTo>
                      <a:pt x="534708" y="822593"/>
                      <a:pt x="501408" y="820715"/>
                      <a:pt x="468607" y="815248"/>
                    </a:cubicBezTo>
                    <a:cubicBezTo>
                      <a:pt x="457152" y="813339"/>
                      <a:pt x="446338" y="799918"/>
                      <a:pt x="435556" y="804231"/>
                    </a:cubicBezTo>
                    <a:cubicBezTo>
                      <a:pt x="401502" y="817853"/>
                      <a:pt x="422602" y="850235"/>
                      <a:pt x="402505" y="870332"/>
                    </a:cubicBezTo>
                    <a:cubicBezTo>
                      <a:pt x="394294" y="878543"/>
                      <a:pt x="380472" y="877677"/>
                      <a:pt x="369455" y="881349"/>
                    </a:cubicBezTo>
                    <a:cubicBezTo>
                      <a:pt x="332732" y="877677"/>
                      <a:pt x="294298" y="882003"/>
                      <a:pt x="259286" y="870332"/>
                    </a:cubicBezTo>
                    <a:cubicBezTo>
                      <a:pt x="246725" y="866145"/>
                      <a:pt x="243173" y="849125"/>
                      <a:pt x="237252" y="837282"/>
                    </a:cubicBezTo>
                    <a:cubicBezTo>
                      <a:pt x="224663" y="812105"/>
                      <a:pt x="221502" y="774279"/>
                      <a:pt x="215219" y="749147"/>
                    </a:cubicBezTo>
                    <a:cubicBezTo>
                      <a:pt x="212402" y="737881"/>
                      <a:pt x="207874" y="727113"/>
                      <a:pt x="204202" y="716096"/>
                    </a:cubicBezTo>
                    <a:cubicBezTo>
                      <a:pt x="200530" y="690390"/>
                      <a:pt x="200647" y="663850"/>
                      <a:pt x="193185" y="638978"/>
                    </a:cubicBezTo>
                    <a:cubicBezTo>
                      <a:pt x="186657" y="617218"/>
                      <a:pt x="159317" y="590966"/>
                      <a:pt x="138101" y="583894"/>
                    </a:cubicBezTo>
                    <a:cubicBezTo>
                      <a:pt x="116909" y="576830"/>
                      <a:pt x="94033" y="576549"/>
                      <a:pt x="71999" y="572877"/>
                    </a:cubicBezTo>
                    <a:cubicBezTo>
                      <a:pt x="48923" y="565185"/>
                      <a:pt x="13949" y="559000"/>
                      <a:pt x="5898" y="528810"/>
                    </a:cubicBezTo>
                    <a:cubicBezTo>
                      <a:pt x="-5496" y="486083"/>
                      <a:pt x="390" y="416804"/>
                      <a:pt x="16915" y="374573"/>
                    </a:cubicBezTo>
                    <a:cubicBezTo>
                      <a:pt x="33440" y="332342"/>
                      <a:pt x="39132" y="297393"/>
                      <a:pt x="105050" y="275422"/>
                    </a:cubicBezTo>
                    <a:cubicBezTo>
                      <a:pt x="116067" y="268077"/>
                      <a:pt x="124894" y="254331"/>
                      <a:pt x="138101" y="253388"/>
                    </a:cubicBezTo>
                    <a:cubicBezTo>
                      <a:pt x="217608" y="247709"/>
                      <a:pt x="236050" y="256660"/>
                      <a:pt x="292337" y="275422"/>
                    </a:cubicBezTo>
                    <a:cubicBezTo>
                      <a:pt x="299682" y="264405"/>
                      <a:pt x="314371" y="255612"/>
                      <a:pt x="314371" y="242371"/>
                    </a:cubicBezTo>
                    <a:cubicBezTo>
                      <a:pt x="314371" y="219145"/>
                      <a:pt x="292337" y="176270"/>
                      <a:pt x="292337" y="176270"/>
                    </a:cubicBezTo>
                    <a:cubicBezTo>
                      <a:pt x="296009" y="143219"/>
                      <a:pt x="298297" y="109985"/>
                      <a:pt x="303354" y="77118"/>
                    </a:cubicBezTo>
                    <a:cubicBezTo>
                      <a:pt x="305656" y="62153"/>
                      <a:pt x="306859" y="46196"/>
                      <a:pt x="314371" y="33050"/>
                    </a:cubicBezTo>
                    <a:cubicBezTo>
                      <a:pt x="322101" y="19523"/>
                      <a:pt x="336404" y="11017"/>
                      <a:pt x="34742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Lightning Bolt 14">
                <a:extLst>
                  <a:ext uri="{FF2B5EF4-FFF2-40B4-BE49-F238E27FC236}">
                    <a16:creationId xmlns:a16="http://schemas.microsoft.com/office/drawing/2014/main" id="{A244E359-9976-CB47-9203-4572ABF56174}"/>
                  </a:ext>
                </a:extLst>
              </p:cNvPr>
              <p:cNvSpPr/>
              <p:nvPr/>
            </p:nvSpPr>
            <p:spPr>
              <a:xfrm>
                <a:off x="2489906" y="1973013"/>
                <a:ext cx="467555" cy="566506"/>
              </a:xfrm>
              <a:prstGeom prst="lightningBol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Lightning Bolt 15">
                <a:extLst>
                  <a:ext uri="{FF2B5EF4-FFF2-40B4-BE49-F238E27FC236}">
                    <a16:creationId xmlns:a16="http://schemas.microsoft.com/office/drawing/2014/main" id="{65649A4E-E28E-7F4A-8555-3FA8013A5692}"/>
                  </a:ext>
                </a:extLst>
              </p:cNvPr>
              <p:cNvSpPr/>
              <p:nvPr/>
            </p:nvSpPr>
            <p:spPr>
              <a:xfrm rot="18051920">
                <a:off x="2045650" y="2611124"/>
                <a:ext cx="467555" cy="566506"/>
              </a:xfrm>
              <a:prstGeom prst="lightningBol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Lightning Bolt 16">
                <a:extLst>
                  <a:ext uri="{FF2B5EF4-FFF2-40B4-BE49-F238E27FC236}">
                    <a16:creationId xmlns:a16="http://schemas.microsoft.com/office/drawing/2014/main" id="{A994F28F-2920-7C46-8C27-18176DE48601}"/>
                  </a:ext>
                </a:extLst>
              </p:cNvPr>
              <p:cNvSpPr/>
              <p:nvPr/>
            </p:nvSpPr>
            <p:spPr>
              <a:xfrm rot="16372239">
                <a:off x="2195301" y="2973428"/>
                <a:ext cx="467555" cy="566506"/>
              </a:xfrm>
              <a:prstGeom prst="lightningBol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0" name="Lightning Bolt 9">
              <a:extLst>
                <a:ext uri="{FF2B5EF4-FFF2-40B4-BE49-F238E27FC236}">
                  <a16:creationId xmlns:a16="http://schemas.microsoft.com/office/drawing/2014/main" id="{4F34B8C1-F778-1F40-8772-F492E0314D5B}"/>
                </a:ext>
              </a:extLst>
            </p:cNvPr>
            <p:cNvSpPr/>
            <p:nvPr/>
          </p:nvSpPr>
          <p:spPr>
            <a:xfrm rot="20050982">
              <a:off x="5418668" y="2777459"/>
              <a:ext cx="467555" cy="566506"/>
            </a:xfrm>
            <a:prstGeom prst="lightningBol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9BA4C3-AD7E-6B48-9127-8B3446B74B6F}"/>
              </a:ext>
            </a:extLst>
          </p:cNvPr>
          <p:cNvSpPr txBox="1"/>
          <p:nvPr/>
        </p:nvSpPr>
        <p:spPr>
          <a:xfrm>
            <a:off x="1363338" y="2047072"/>
            <a:ext cx="760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Synapse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B86165-48FE-9E44-8B8C-A626BD997035}"/>
              </a:ext>
            </a:extLst>
          </p:cNvPr>
          <p:cNvSpPr txBox="1"/>
          <p:nvPr/>
        </p:nvSpPr>
        <p:spPr>
          <a:xfrm>
            <a:off x="6502844" y="2049442"/>
            <a:ext cx="9653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Perceptron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87337-326C-AF42-B289-4177EEAF3511}"/>
              </a:ext>
            </a:extLst>
          </p:cNvPr>
          <p:cNvGrpSpPr/>
          <p:nvPr/>
        </p:nvGrpSpPr>
        <p:grpSpPr>
          <a:xfrm>
            <a:off x="4753951" y="2468522"/>
            <a:ext cx="3816503" cy="2245177"/>
            <a:chOff x="6338601" y="2148362"/>
            <a:chExt cx="5088670" cy="299356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DE8ED5E-1ED6-AC4A-A1F7-E8B8A1A29A77}"/>
                </a:ext>
              </a:extLst>
            </p:cNvPr>
            <p:cNvSpPr/>
            <p:nvPr/>
          </p:nvSpPr>
          <p:spPr>
            <a:xfrm>
              <a:off x="6338601" y="2148362"/>
              <a:ext cx="690160" cy="6901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X</a:t>
              </a:r>
              <a:r>
                <a:rPr lang="en-US" sz="105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B7535C1-75AF-DB46-92E6-7A0A802BC921}"/>
                </a:ext>
              </a:extLst>
            </p:cNvPr>
            <p:cNvSpPr/>
            <p:nvPr/>
          </p:nvSpPr>
          <p:spPr>
            <a:xfrm>
              <a:off x="8249234" y="2785000"/>
              <a:ext cx="1734404" cy="17344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Sum Weights 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&amp; 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Activation Function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C36B016-E158-9641-B490-27103DB3BA11}"/>
                </a:ext>
              </a:extLst>
            </p:cNvPr>
            <p:cNvSpPr/>
            <p:nvPr/>
          </p:nvSpPr>
          <p:spPr>
            <a:xfrm>
              <a:off x="6338601" y="4451771"/>
              <a:ext cx="690160" cy="6901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X</a:t>
              </a:r>
              <a:r>
                <a:rPr lang="en-US" sz="105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A69198-6E71-6D44-924C-BFE77D4C01E1}"/>
                </a:ext>
              </a:extLst>
            </p:cNvPr>
            <p:cNvSpPr txBox="1"/>
            <p:nvPr/>
          </p:nvSpPr>
          <p:spPr>
            <a:xfrm>
              <a:off x="7565393" y="2425014"/>
              <a:ext cx="48774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w</a:t>
              </a:r>
              <a:r>
                <a:rPr lang="en-US" sz="135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9FA7B5-FBB8-694B-958D-72D1848C30D7}"/>
                </a:ext>
              </a:extLst>
            </p:cNvPr>
            <p:cNvSpPr txBox="1"/>
            <p:nvPr/>
          </p:nvSpPr>
          <p:spPr>
            <a:xfrm>
              <a:off x="7542464" y="4161796"/>
              <a:ext cx="48774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w</a:t>
              </a:r>
              <a:r>
                <a:rPr lang="en-US" sz="135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F0AA01-775B-A44F-ACDD-5E815F8CB972}"/>
                </a:ext>
              </a:extLst>
            </p:cNvPr>
            <p:cNvSpPr txBox="1"/>
            <p:nvPr/>
          </p:nvSpPr>
          <p:spPr>
            <a:xfrm>
              <a:off x="11076319" y="3460518"/>
              <a:ext cx="35095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</a:rPr>
                <a:t>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DA2C07E-94E3-AF45-B402-ED95BEC0D15F}"/>
                </a:ext>
              </a:extLst>
            </p:cNvPr>
            <p:cNvCxnSpPr>
              <a:cxnSpLocks/>
              <a:stCxn id="22" idx="6"/>
              <a:endCxn id="26" idx="1"/>
            </p:cNvCxnSpPr>
            <p:nvPr/>
          </p:nvCxnSpPr>
          <p:spPr>
            <a:xfrm>
              <a:off x="9983638" y="3652203"/>
              <a:ext cx="1092681" cy="8369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6467FD-C67E-4944-A8A3-69A879A49914}"/>
              </a:ext>
            </a:extLst>
          </p:cNvPr>
          <p:cNvCxnSpPr>
            <a:stCxn id="21" idx="6"/>
            <a:endCxn id="22" idx="1"/>
          </p:cNvCxnSpPr>
          <p:nvPr/>
        </p:nvCxnSpPr>
        <p:spPr>
          <a:xfrm>
            <a:off x="5271571" y="2727332"/>
            <a:ext cx="1105853" cy="40916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2EEF05-F6F4-C541-93DA-E421A72F4801}"/>
              </a:ext>
            </a:extLst>
          </p:cNvPr>
          <p:cNvCxnSpPr>
            <a:stCxn id="23" idx="6"/>
            <a:endCxn id="22" idx="3"/>
          </p:cNvCxnSpPr>
          <p:nvPr/>
        </p:nvCxnSpPr>
        <p:spPr>
          <a:xfrm flipV="1">
            <a:off x="5271571" y="4056305"/>
            <a:ext cx="1105853" cy="39858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7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78D53-81C6-3B48-BE4D-A2E9703D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68CB64-92DB-7F42-A8DB-C091C03E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752"/>
            <a:ext cx="9144000" cy="591477"/>
          </a:xfrm>
        </p:spPr>
        <p:txBody>
          <a:bodyPr/>
          <a:lstStyle/>
          <a:p>
            <a:r>
              <a:rPr lang="en-US" sz="2800" dirty="0"/>
              <a:t>There are billions of synapses, and somewhere consciousness emerges.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D4849-E0FA-B24F-BE7B-D3969FE3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B28B7-BCDD-4C49-BAB0-58C52C4E2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216-4556-B444-9B63-44511F123905}"/>
              </a:ext>
            </a:extLst>
          </p:cNvPr>
          <p:cNvSpPr/>
          <p:nvPr/>
        </p:nvSpPr>
        <p:spPr>
          <a:xfrm>
            <a:off x="180473" y="5142857"/>
            <a:ext cx="8511836" cy="234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A human brain has billions of networked synapses.  Most DNN implementations are less than 1200 layers.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52393E-64DA-884F-9706-EFBFFDDCB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3" y="1948652"/>
            <a:ext cx="2873916" cy="2924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DD5ED5-14FE-EE48-98F0-C0FB9260364B}"/>
              </a:ext>
            </a:extLst>
          </p:cNvPr>
          <p:cNvSpPr txBox="1"/>
          <p:nvPr/>
        </p:nvSpPr>
        <p:spPr>
          <a:xfrm>
            <a:off x="5195563" y="5372522"/>
            <a:ext cx="381546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hlinkClick r:id="rId3"/>
              </a:rPr>
              <a:t>https://www.quora.com/What-is-the-largest-convolutional-neural-network-built-to-date</a:t>
            </a:r>
            <a:endParaRPr lang="en-US" sz="788" dirty="0"/>
          </a:p>
        </p:txBody>
      </p:sp>
      <p:pic>
        <p:nvPicPr>
          <p:cNvPr id="9" name="Picture 6" descr="Image result for complex deep neural networks">
            <a:extLst>
              <a:ext uri="{FF2B5EF4-FFF2-40B4-BE49-F238E27FC236}">
                <a16:creationId xmlns:a16="http://schemas.microsoft.com/office/drawing/2014/main" id="{4E8B2B56-C52E-A54B-846A-59F32DB4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122" y="2423396"/>
            <a:ext cx="4000500" cy="199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42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C9D04-B1B0-0548-A8F9-F968C1D0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0EDEAA-F09B-7A4F-A6CB-C76627A5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can be hard for DNNs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B0972-1992-904E-91A6-9A7D291A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A860-99C1-9543-B3D5-7895EAFF5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0F7BE-5B23-A649-A66A-5DDF99B30022}"/>
              </a:ext>
            </a:extLst>
          </p:cNvPr>
          <p:cNvSpPr txBox="1"/>
          <p:nvPr/>
        </p:nvSpPr>
        <p:spPr>
          <a:xfrm>
            <a:off x="1008280" y="1909909"/>
            <a:ext cx="899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Dense Data</a:t>
            </a:r>
          </a:p>
        </p:txBody>
      </p:sp>
      <p:pic>
        <p:nvPicPr>
          <p:cNvPr id="7" name="Picture 2" descr="Image result for image pixel">
            <a:extLst>
              <a:ext uri="{FF2B5EF4-FFF2-40B4-BE49-F238E27FC236}">
                <a16:creationId xmlns:a16="http://schemas.microsoft.com/office/drawing/2014/main" id="{4C73ACA0-CB09-2B43-A95F-EF99EA9E9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7" y="2187941"/>
            <a:ext cx="2298566" cy="228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6408F3-194D-A44B-92DA-0C96D994D613}"/>
              </a:ext>
            </a:extLst>
          </p:cNvPr>
          <p:cNvSpPr txBox="1"/>
          <p:nvPr/>
        </p:nvSpPr>
        <p:spPr>
          <a:xfrm>
            <a:off x="2759725" y="1909909"/>
            <a:ext cx="1932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Each pixel has 3 RGB values.</a:t>
            </a:r>
          </a:p>
        </p:txBody>
      </p:sp>
      <p:pic>
        <p:nvPicPr>
          <p:cNvPr id="9" name="Picture 6" descr="Image result for image array">
            <a:extLst>
              <a:ext uri="{FF2B5EF4-FFF2-40B4-BE49-F238E27FC236}">
                <a16:creationId xmlns:a16="http://schemas.microsoft.com/office/drawing/2014/main" id="{8635EDFD-DD0F-A146-BB68-FC6560F6CA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1" r="23918"/>
          <a:stretch/>
        </p:blipFill>
        <p:spPr bwMode="auto">
          <a:xfrm>
            <a:off x="2897248" y="2219808"/>
            <a:ext cx="1897664" cy="222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cdn-images-1.medium.com/max/1600/1*NQQiyYqJJj4PSYAeWvxutg.png">
            <a:extLst>
              <a:ext uri="{FF2B5EF4-FFF2-40B4-BE49-F238E27FC236}">
                <a16:creationId xmlns:a16="http://schemas.microsoft.com/office/drawing/2014/main" id="{77D44BE6-099C-4543-A1AA-2A244CF22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74" y="2475983"/>
            <a:ext cx="3842649" cy="171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71077A-4DD1-D947-B64C-74771AF9D01F}"/>
              </a:ext>
            </a:extLst>
          </p:cNvPr>
          <p:cNvSpPr txBox="1"/>
          <p:nvPr/>
        </p:nvSpPr>
        <p:spPr>
          <a:xfrm>
            <a:off x="5266751" y="1909909"/>
            <a:ext cx="3333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DNN has a lot of information to activate upon.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10EEF-94A1-1844-AFF1-E1B4CF44553D}"/>
              </a:ext>
            </a:extLst>
          </p:cNvPr>
          <p:cNvSpPr/>
          <p:nvPr/>
        </p:nvSpPr>
        <p:spPr>
          <a:xfrm>
            <a:off x="177062" y="5211735"/>
            <a:ext cx="8511836" cy="234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Text is a “sparse” data problem differing from images which is a “dense” data problem.</a:t>
            </a:r>
          </a:p>
        </p:txBody>
      </p:sp>
    </p:spTree>
    <p:extLst>
      <p:ext uri="{BB962C8B-B14F-4D97-AF65-F5344CB8AC3E}">
        <p14:creationId xmlns:p14="http://schemas.microsoft.com/office/powerpoint/2010/main" val="100304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78D53-81C6-3B48-BE4D-A2E9703D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68CB64-92DB-7F42-A8DB-C091C03E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752"/>
            <a:ext cx="9144000" cy="591477"/>
          </a:xfrm>
        </p:spPr>
        <p:txBody>
          <a:bodyPr/>
          <a:lstStyle/>
          <a:p>
            <a:r>
              <a:rPr lang="en-US" sz="2800" dirty="0"/>
              <a:t>Word2Vec uses a simple “Feed Forward” DNN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D4849-E0FA-B24F-BE7B-D3969FE3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B28B7-BCDD-4C49-BAB0-58C52C4E2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216-4556-B444-9B63-44511F123905}"/>
              </a:ext>
            </a:extLst>
          </p:cNvPr>
          <p:cNvSpPr/>
          <p:nvPr/>
        </p:nvSpPr>
        <p:spPr>
          <a:xfrm>
            <a:off x="180473" y="6031499"/>
            <a:ext cx="8511836" cy="234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The weights are extracted from the deep neural network as the representation of the term’s meaning.</a:t>
            </a:r>
          </a:p>
        </p:txBody>
      </p:sp>
      <p:pic>
        <p:nvPicPr>
          <p:cNvPr id="9" name="Picture 6" descr="Image result for complex deep neural networks">
            <a:extLst>
              <a:ext uri="{FF2B5EF4-FFF2-40B4-BE49-F238E27FC236}">
                <a16:creationId xmlns:a16="http://schemas.microsoft.com/office/drawing/2014/main" id="{4E8B2B56-C52E-A54B-846A-59F32DB4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56" y="1161266"/>
            <a:ext cx="6025842" cy="300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BE812C-BCDE-0A4B-A920-B21B6CBF1CF9}"/>
              </a:ext>
            </a:extLst>
          </p:cNvPr>
          <p:cNvSpPr txBox="1"/>
          <p:nvPr/>
        </p:nvSpPr>
        <p:spPr>
          <a:xfrm>
            <a:off x="7021" y="3654823"/>
            <a:ext cx="65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2ADF8E-D59D-B44D-AA63-3E80DFFDD94E}"/>
              </a:ext>
            </a:extLst>
          </p:cNvPr>
          <p:cNvSpPr txBox="1"/>
          <p:nvPr/>
        </p:nvSpPr>
        <p:spPr>
          <a:xfrm>
            <a:off x="2686050" y="5124804"/>
            <a:ext cx="522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is activated and carries a weight in the network.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B8174-BAC0-ED48-804F-87B161E413BF}"/>
              </a:ext>
            </a:extLst>
          </p:cNvPr>
          <p:cNvCxnSpPr>
            <a:cxnSpLocks/>
          </p:cNvCxnSpPr>
          <p:nvPr/>
        </p:nvCxnSpPr>
        <p:spPr>
          <a:xfrm>
            <a:off x="2099256" y="4163426"/>
            <a:ext cx="586794" cy="98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6FDB63-0A57-D54F-86AC-98501B7D6484}"/>
              </a:ext>
            </a:extLst>
          </p:cNvPr>
          <p:cNvSpPr txBox="1"/>
          <p:nvPr/>
        </p:nvSpPr>
        <p:spPr>
          <a:xfrm>
            <a:off x="3651636" y="4433078"/>
            <a:ext cx="426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node is activated by the term with a different weight.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96FFF9-8947-224E-AAE6-C9E100E97D7D}"/>
              </a:ext>
            </a:extLst>
          </p:cNvPr>
          <p:cNvCxnSpPr>
            <a:cxnSpLocks/>
          </p:cNvCxnSpPr>
          <p:nvPr/>
        </p:nvCxnSpPr>
        <p:spPr>
          <a:xfrm>
            <a:off x="3245476" y="3768427"/>
            <a:ext cx="406160" cy="81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6F68A6-1C86-7048-8A07-DEACD0282DEB}"/>
              </a:ext>
            </a:extLst>
          </p:cNvPr>
          <p:cNvCxnSpPr>
            <a:cxnSpLocks/>
          </p:cNvCxnSpPr>
          <p:nvPr/>
        </p:nvCxnSpPr>
        <p:spPr>
          <a:xfrm flipV="1">
            <a:off x="4565284" y="1593781"/>
            <a:ext cx="972631" cy="30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85C95F-503A-1544-8B10-501D54661586}"/>
              </a:ext>
            </a:extLst>
          </p:cNvPr>
          <p:cNvSpPr txBox="1"/>
          <p:nvPr/>
        </p:nvSpPr>
        <p:spPr>
          <a:xfrm>
            <a:off x="5537916" y="1192858"/>
            <a:ext cx="341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third node has another activation weight.</a:t>
            </a:r>
          </a:p>
        </p:txBody>
      </p:sp>
    </p:spTree>
    <p:extLst>
      <p:ext uri="{BB962C8B-B14F-4D97-AF65-F5344CB8AC3E}">
        <p14:creationId xmlns:p14="http://schemas.microsoft.com/office/powerpoint/2010/main" val="155498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28543-6DBB-0848-89DE-6F58FCF0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EB903-5FDC-F64D-BE3C-4178E175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Vector (text2Vec) &amp; word2vector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0E2B7-2DE8-874B-9A13-4C5BF31B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834D-FBF6-8842-89F0-F09CCB8B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833FB-29AB-2844-864F-4A236CBFE78E}"/>
              </a:ext>
            </a:extLst>
          </p:cNvPr>
          <p:cNvSpPr/>
          <p:nvPr/>
        </p:nvSpPr>
        <p:spPr>
          <a:xfrm>
            <a:off x="400050" y="167664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D5156"/>
                </a:solidFill>
                <a:latin typeface="Roboto"/>
              </a:rPr>
              <a:t>A </a:t>
            </a:r>
            <a:r>
              <a:rPr lang="en-US" b="1" dirty="0">
                <a:solidFill>
                  <a:srgbClr val="5F6368"/>
                </a:solidFill>
                <a:latin typeface="Roboto"/>
              </a:rPr>
              <a:t>word embedding</a:t>
            </a:r>
            <a:r>
              <a:rPr lang="en-US" dirty="0">
                <a:solidFill>
                  <a:srgbClr val="4D5156"/>
                </a:solidFill>
                <a:latin typeface="Roboto"/>
              </a:rPr>
              <a:t> is a learned representation for text where </a:t>
            </a:r>
            <a:r>
              <a:rPr lang="en-US" b="1" dirty="0">
                <a:solidFill>
                  <a:srgbClr val="5F6368"/>
                </a:solidFill>
                <a:latin typeface="Roboto"/>
              </a:rPr>
              <a:t>words</a:t>
            </a:r>
            <a:r>
              <a:rPr lang="en-US" dirty="0">
                <a:solidFill>
                  <a:srgbClr val="4D5156"/>
                </a:solidFill>
                <a:latin typeface="Roboto"/>
              </a:rPr>
              <a:t> that have the same meaning have a similar representation.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64AFA-FA82-9247-A7F6-FA6DB22F35D8}"/>
              </a:ext>
            </a:extLst>
          </p:cNvPr>
          <p:cNvSpPr txBox="1"/>
          <p:nvPr/>
        </p:nvSpPr>
        <p:spPr>
          <a:xfrm>
            <a:off x="400048" y="3659833"/>
            <a:ext cx="406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word occurs in a hyperspace of vectors.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12AB7-6DE4-C648-B7BB-5A590C60D063}"/>
              </a:ext>
            </a:extLst>
          </p:cNvPr>
          <p:cNvSpPr txBox="1"/>
          <p:nvPr/>
        </p:nvSpPr>
        <p:spPr>
          <a:xfrm>
            <a:off x="400048" y="4375687"/>
            <a:ext cx="626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coordinate values along all these axis are like a serial number.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62EF4-E5F6-8945-B8E0-1BD502C7D1B7}"/>
              </a:ext>
            </a:extLst>
          </p:cNvPr>
          <p:cNvSpPr txBox="1"/>
          <p:nvPr/>
        </p:nvSpPr>
        <p:spPr>
          <a:xfrm>
            <a:off x="400048" y="5181353"/>
            <a:ext cx="651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Terms with similar serial numbers have a similar or related meaning.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E8960-EF98-2A4C-9CF5-2DC43379B248}"/>
              </a:ext>
            </a:extLst>
          </p:cNvPr>
          <p:cNvSpPr/>
          <p:nvPr/>
        </p:nvSpPr>
        <p:spPr>
          <a:xfrm>
            <a:off x="117055" y="5682404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This is why its called a “text to vector”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83292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58959-41A0-D548-999D-57A32BB5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93163B-BE83-FA47-B1CA-9A25D80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Word Embedding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538FC-9B06-4F4E-B347-2514C9F3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3A8E7-9E7C-EC4A-8C57-D356E17A4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5DF585-2BCB-EC4B-8D03-AF6AC13DC737}"/>
              </a:ext>
            </a:extLst>
          </p:cNvPr>
          <p:cNvSpPr/>
          <p:nvPr/>
        </p:nvSpPr>
        <p:spPr>
          <a:xfrm>
            <a:off x="187779" y="2188028"/>
            <a:ext cx="2383971" cy="3374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Washington DC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B00FD-365A-5E45-9A2E-E0CDB956D87A}"/>
              </a:ext>
            </a:extLst>
          </p:cNvPr>
          <p:cNvSpPr/>
          <p:nvPr/>
        </p:nvSpPr>
        <p:spPr>
          <a:xfrm>
            <a:off x="3509962" y="2188029"/>
            <a:ext cx="1017815" cy="33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8385B9-8A40-2B46-8ECA-D975A8019003}"/>
              </a:ext>
            </a:extLst>
          </p:cNvPr>
          <p:cNvSpPr/>
          <p:nvPr/>
        </p:nvSpPr>
        <p:spPr>
          <a:xfrm>
            <a:off x="5465987" y="2188028"/>
            <a:ext cx="991963" cy="33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UK</a:t>
            </a:r>
          </a:p>
        </p:txBody>
      </p:sp>
      <p:sp>
        <p:nvSpPr>
          <p:cNvPr id="9" name="Minus 8">
            <a:extLst>
              <a:ext uri="{FF2B5EF4-FFF2-40B4-BE49-F238E27FC236}">
                <a16:creationId xmlns:a16="http://schemas.microsoft.com/office/drawing/2014/main" id="{5196D5C3-BE31-CE48-8BF5-75584E9ACD4C}"/>
              </a:ext>
            </a:extLst>
          </p:cNvPr>
          <p:cNvSpPr/>
          <p:nvPr/>
        </p:nvSpPr>
        <p:spPr>
          <a:xfrm>
            <a:off x="2583656" y="1899556"/>
            <a:ext cx="914400" cy="914400"/>
          </a:xfrm>
          <a:prstGeom prst="mathMin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lus 9">
            <a:extLst>
              <a:ext uri="{FF2B5EF4-FFF2-40B4-BE49-F238E27FC236}">
                <a16:creationId xmlns:a16="http://schemas.microsoft.com/office/drawing/2014/main" id="{AE4BBD77-DC7A-FE4B-BB1E-7938B571E5F6}"/>
              </a:ext>
            </a:extLst>
          </p:cNvPr>
          <p:cNvSpPr/>
          <p:nvPr/>
        </p:nvSpPr>
        <p:spPr>
          <a:xfrm>
            <a:off x="4539683" y="1899556"/>
            <a:ext cx="914400" cy="914400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 10">
            <a:extLst>
              <a:ext uri="{FF2B5EF4-FFF2-40B4-BE49-F238E27FC236}">
                <a16:creationId xmlns:a16="http://schemas.microsoft.com/office/drawing/2014/main" id="{6677F562-C2D5-0048-86CD-5B69687E0ECB}"/>
              </a:ext>
            </a:extLst>
          </p:cNvPr>
          <p:cNvSpPr/>
          <p:nvPr/>
        </p:nvSpPr>
        <p:spPr>
          <a:xfrm>
            <a:off x="6457950" y="1899556"/>
            <a:ext cx="914400" cy="914400"/>
          </a:xfrm>
          <a:prstGeom prst="mathEqual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BD1046-83CF-B945-8BF0-79CD4CA75EEC}"/>
              </a:ext>
            </a:extLst>
          </p:cNvPr>
          <p:cNvSpPr/>
          <p:nvPr/>
        </p:nvSpPr>
        <p:spPr>
          <a:xfrm>
            <a:off x="7372350" y="2188028"/>
            <a:ext cx="1583871" cy="3374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London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E4088E-A012-F74E-B12B-9F1472F46ED2}"/>
              </a:ext>
            </a:extLst>
          </p:cNvPr>
          <p:cNvSpPr/>
          <p:nvPr/>
        </p:nvSpPr>
        <p:spPr>
          <a:xfrm>
            <a:off x="199685" y="3182947"/>
            <a:ext cx="2383971" cy="3374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Capital City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802DC6-1027-ED4E-B986-C06D5D4A9770}"/>
              </a:ext>
            </a:extLst>
          </p:cNvPr>
          <p:cNvSpPr/>
          <p:nvPr/>
        </p:nvSpPr>
        <p:spPr>
          <a:xfrm>
            <a:off x="3341914" y="3182947"/>
            <a:ext cx="1185863" cy="33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countryA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52AB5F-6009-2740-A679-2F6B870B6A30}"/>
              </a:ext>
            </a:extLst>
          </p:cNvPr>
          <p:cNvSpPr/>
          <p:nvPr/>
        </p:nvSpPr>
        <p:spPr>
          <a:xfrm>
            <a:off x="5369036" y="3182947"/>
            <a:ext cx="1185863" cy="33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countryB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20B99-16BE-704C-9EEF-6BD7F71E0BE4}"/>
              </a:ext>
            </a:extLst>
          </p:cNvPr>
          <p:cNvSpPr/>
          <p:nvPr/>
        </p:nvSpPr>
        <p:spPr>
          <a:xfrm>
            <a:off x="7315200" y="3150291"/>
            <a:ext cx="1583871" cy="3374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Cap. City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6AB2E4-3262-B34B-9D04-51FD6EF6E47C}"/>
              </a:ext>
            </a:extLst>
          </p:cNvPr>
          <p:cNvSpPr txBox="1"/>
          <p:nvPr/>
        </p:nvSpPr>
        <p:spPr>
          <a:xfrm>
            <a:off x="1006305" y="17325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DFB1F-70B5-CE4C-B523-60A83DD85421}"/>
              </a:ext>
            </a:extLst>
          </p:cNvPr>
          <p:cNvSpPr txBox="1"/>
          <p:nvPr/>
        </p:nvSpPr>
        <p:spPr>
          <a:xfrm>
            <a:off x="7896423" y="17325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335B51-709F-0B4C-B844-14B89D170121}"/>
              </a:ext>
            </a:extLst>
          </p:cNvPr>
          <p:cNvSpPr txBox="1"/>
          <p:nvPr/>
        </p:nvSpPr>
        <p:spPr>
          <a:xfrm>
            <a:off x="3718966" y="17148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284AC5-65E1-A548-950E-105C9D52E325}"/>
              </a:ext>
            </a:extLst>
          </p:cNvPr>
          <p:cNvSpPr txBox="1"/>
          <p:nvPr/>
        </p:nvSpPr>
        <p:spPr>
          <a:xfrm>
            <a:off x="5694105" y="17325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91050F-27CA-6145-AF6C-2C997AA6BE88}"/>
              </a:ext>
            </a:extLst>
          </p:cNvPr>
          <p:cNvSpPr txBox="1"/>
          <p:nvPr/>
        </p:nvSpPr>
        <p:spPr>
          <a:xfrm>
            <a:off x="738707" y="4558441"/>
            <a:ext cx="766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 + 789 = 912 represents Washington DC in two dimensions, City and Country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069AA3-8F9E-B34A-9489-C6D94B65D994}"/>
              </a:ext>
            </a:extLst>
          </p:cNvPr>
          <p:cNvSpPr txBox="1"/>
          <p:nvPr/>
        </p:nvSpPr>
        <p:spPr>
          <a:xfrm>
            <a:off x="738707" y="5137172"/>
            <a:ext cx="688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129 + 782 = 911 represents London in two dimensions, City and Country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7E40CC-FAB3-8F41-A7C8-8A30115033F5}"/>
              </a:ext>
            </a:extLst>
          </p:cNvPr>
          <p:cNvSpPr txBox="1"/>
          <p:nvPr/>
        </p:nvSpPr>
        <p:spPr>
          <a:xfrm>
            <a:off x="740350" y="5649903"/>
            <a:ext cx="8004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911, London, is “closest” to the 912, Washington DC, which means they share a similar abstracted meaning compared to all other terms in the corpus.  </a:t>
            </a:r>
          </a:p>
        </p:txBody>
      </p:sp>
    </p:spTree>
    <p:extLst>
      <p:ext uri="{BB962C8B-B14F-4D97-AF65-F5344CB8AC3E}">
        <p14:creationId xmlns:p14="http://schemas.microsoft.com/office/powerpoint/2010/main" val="398501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2DEDD-7292-4842-85B7-0DC38F80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AA4DD1-5395-AF4C-8889-E0942B6E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“Famous”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48C42-F93E-FF4D-834C-13AB6828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2A88-55BB-3E4C-93AA-E83F67F84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0B75EA-9836-3D43-A4FB-76A96D296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057400"/>
            <a:ext cx="24384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77876-A2A8-964D-B472-AEE0C348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9" y="2057400"/>
            <a:ext cx="2438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6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7FC9C-8454-F545-A6B8-2025C391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E6FF1B-1885-574D-8F6D-BED7CDB9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Text2Vector – “Glove” Global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8DB7E-B18D-3843-9085-3F73D4A8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5AD4-947F-E94B-93E6-FBA00A89B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5F2183-7D84-2E4F-BEE0-2B218FADC6E6}"/>
              </a:ext>
            </a:extLst>
          </p:cNvPr>
          <p:cNvSpPr/>
          <p:nvPr/>
        </p:nvSpPr>
        <p:spPr>
          <a:xfrm>
            <a:off x="167425" y="2217739"/>
            <a:ext cx="87207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Uses a Term Co-occurrence Matrix not a DTM to construct these vectors or “embeddings”.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82F62-EED9-0A41-8E80-BFC78BC9C79B}"/>
              </a:ext>
            </a:extLst>
          </p:cNvPr>
          <p:cNvSpPr/>
          <p:nvPr/>
        </p:nvSpPr>
        <p:spPr>
          <a:xfrm>
            <a:off x="167425" y="3200400"/>
            <a:ext cx="87207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TCM is based on </a:t>
            </a:r>
            <a:r>
              <a:rPr lang="en-US" u="sng" dirty="0"/>
              <a:t>COUNTS in a “skip gram”</a:t>
            </a:r>
            <a:r>
              <a:rPr lang="en-US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541987-84D1-E84D-8943-F93C08E98715}"/>
              </a:ext>
            </a:extLst>
          </p:cNvPr>
          <p:cNvSpPr/>
          <p:nvPr/>
        </p:nvSpPr>
        <p:spPr>
          <a:xfrm>
            <a:off x="167425" y="4293171"/>
            <a:ext cx="87207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 the hood it’s a “weighted least squared regression”</a:t>
            </a:r>
          </a:p>
        </p:txBody>
      </p:sp>
    </p:spTree>
    <p:extLst>
      <p:ext uri="{BB962C8B-B14F-4D97-AF65-F5344CB8AC3E}">
        <p14:creationId xmlns:p14="http://schemas.microsoft.com/office/powerpoint/2010/main" val="123074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6053F-4C8E-F749-BB7D-4D215D61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74614-EE7D-8F41-B3DA-7643D2B1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TCM Counts (skip gram 1 for simplicity)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98E55-180C-8D4E-B0B9-EE0DA4D9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3191-825E-2C4F-A3C1-C60B7EE19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9DD496D-C8E7-534E-989B-C64F16AA0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5569"/>
              </p:ext>
            </p:extLst>
          </p:nvPr>
        </p:nvGraphicFramePr>
        <p:xfrm>
          <a:off x="1077686" y="2914340"/>
          <a:ext cx="6542319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617">
                  <a:extLst>
                    <a:ext uri="{9D8B030D-6E8A-4147-A177-3AD203B41FA5}">
                      <a16:colId xmlns:a16="http://schemas.microsoft.com/office/drawing/2014/main" val="3589219154"/>
                    </a:ext>
                  </a:extLst>
                </a:gridCol>
                <a:gridCol w="934617">
                  <a:extLst>
                    <a:ext uri="{9D8B030D-6E8A-4147-A177-3AD203B41FA5}">
                      <a16:colId xmlns:a16="http://schemas.microsoft.com/office/drawing/2014/main" val="2413906328"/>
                    </a:ext>
                  </a:extLst>
                </a:gridCol>
                <a:gridCol w="934617">
                  <a:extLst>
                    <a:ext uri="{9D8B030D-6E8A-4147-A177-3AD203B41FA5}">
                      <a16:colId xmlns:a16="http://schemas.microsoft.com/office/drawing/2014/main" val="2264217813"/>
                    </a:ext>
                  </a:extLst>
                </a:gridCol>
                <a:gridCol w="934617">
                  <a:extLst>
                    <a:ext uri="{9D8B030D-6E8A-4147-A177-3AD203B41FA5}">
                      <a16:colId xmlns:a16="http://schemas.microsoft.com/office/drawing/2014/main" val="2317197607"/>
                    </a:ext>
                  </a:extLst>
                </a:gridCol>
                <a:gridCol w="934617">
                  <a:extLst>
                    <a:ext uri="{9D8B030D-6E8A-4147-A177-3AD203B41FA5}">
                      <a16:colId xmlns:a16="http://schemas.microsoft.com/office/drawing/2014/main" val="4216700858"/>
                    </a:ext>
                  </a:extLst>
                </a:gridCol>
                <a:gridCol w="934617">
                  <a:extLst>
                    <a:ext uri="{9D8B030D-6E8A-4147-A177-3AD203B41FA5}">
                      <a16:colId xmlns:a16="http://schemas.microsoft.com/office/drawing/2014/main" val="387493735"/>
                    </a:ext>
                  </a:extLst>
                </a:gridCol>
                <a:gridCol w="934617">
                  <a:extLst>
                    <a:ext uri="{9D8B030D-6E8A-4147-A177-3AD203B41FA5}">
                      <a16:colId xmlns:a16="http://schemas.microsoft.com/office/drawing/2014/main" val="4275544297"/>
                    </a:ext>
                  </a:extLst>
                </a:gridCol>
              </a:tblGrid>
              <a:tr h="2901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like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60611"/>
                  </a:ext>
                </a:extLst>
              </a:tr>
              <a:tr h="290164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76955"/>
                  </a:ext>
                </a:extLst>
              </a:tr>
              <a:tr h="290164">
                <a:tc>
                  <a:txBody>
                    <a:bodyPr/>
                    <a:lstStyle/>
                    <a:p>
                      <a:r>
                        <a:rPr lang="en-US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47055"/>
                  </a:ext>
                </a:extLst>
              </a:tr>
              <a:tr h="290164"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1776"/>
                  </a:ext>
                </a:extLst>
              </a:tr>
              <a:tr h="290164"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431970"/>
                  </a:ext>
                </a:extLst>
              </a:tr>
              <a:tr h="290164">
                <a:tc>
                  <a:txBody>
                    <a:bodyPr/>
                    <a:lstStyle/>
                    <a:p>
                      <a:r>
                        <a:rPr lang="en-US" dirty="0"/>
                        <a:t>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64037"/>
                  </a:ext>
                </a:extLst>
              </a:tr>
              <a:tr h="290164">
                <a:tc>
                  <a:txBody>
                    <a:bodyPr/>
                    <a:lstStyle/>
                    <a:p>
                      <a:r>
                        <a:rPr lang="en-US" dirty="0"/>
                        <a:t>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98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F0DE6B-AE8B-9042-874F-A1D5325D63A6}"/>
              </a:ext>
            </a:extLst>
          </p:cNvPr>
          <p:cNvSpPr txBox="1"/>
          <p:nvPr/>
        </p:nvSpPr>
        <p:spPr>
          <a:xfrm>
            <a:off x="1077686" y="2545008"/>
            <a:ext cx="353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Count Matrix Across all docs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9349C-6AD7-8249-B53C-D231299D0E45}"/>
              </a:ext>
            </a:extLst>
          </p:cNvPr>
          <p:cNvSpPr txBox="1"/>
          <p:nvPr/>
        </p:nvSpPr>
        <p:spPr>
          <a:xfrm>
            <a:off x="1295400" y="1175867"/>
            <a:ext cx="1991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like finance.</a:t>
            </a:r>
          </a:p>
          <a:p>
            <a:r>
              <a:rPr lang="en-US" dirty="0"/>
              <a:t>I like to play sports.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548A93-2B2B-B942-A9F4-1473C380988A}"/>
              </a:ext>
            </a:extLst>
          </p:cNvPr>
          <p:cNvSpPr/>
          <p:nvPr/>
        </p:nvSpPr>
        <p:spPr>
          <a:xfrm>
            <a:off x="3902530" y="1465147"/>
            <a:ext cx="892629" cy="102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“I like”</a:t>
            </a:r>
          </a:p>
          <a:p>
            <a:r>
              <a:rPr lang="en-US" dirty="0"/>
              <a:t>”I like”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92C62E-1CE3-1947-93CA-0AF64E8A398B}"/>
              </a:ext>
            </a:extLst>
          </p:cNvPr>
          <p:cNvSpPr/>
          <p:nvPr/>
        </p:nvSpPr>
        <p:spPr>
          <a:xfrm>
            <a:off x="4974771" y="1465147"/>
            <a:ext cx="1611086" cy="102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“like finance”</a:t>
            </a:r>
          </a:p>
          <a:p>
            <a:r>
              <a:rPr lang="en-US" dirty="0"/>
              <a:t>”like to”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87949-723E-754B-AC3E-EF4BBAD0FB9F}"/>
              </a:ext>
            </a:extLst>
          </p:cNvPr>
          <p:cNvSpPr/>
          <p:nvPr/>
        </p:nvSpPr>
        <p:spPr>
          <a:xfrm>
            <a:off x="6765469" y="1465147"/>
            <a:ext cx="1611086" cy="102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“…”</a:t>
            </a:r>
          </a:p>
          <a:p>
            <a:r>
              <a:rPr lang="en-US" dirty="0"/>
              <a:t>”play sports”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6AE93-D181-7F43-9C40-B7D45A3D35FF}"/>
              </a:ext>
            </a:extLst>
          </p:cNvPr>
          <p:cNvSpPr txBox="1"/>
          <p:nvPr/>
        </p:nvSpPr>
        <p:spPr>
          <a:xfrm>
            <a:off x="5061056" y="984905"/>
            <a:ext cx="170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Context Clusters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417E9B-1DD5-4D44-97E5-B416A5BA3BBD}"/>
              </a:ext>
            </a:extLst>
          </p:cNvPr>
          <p:cNvSpPr/>
          <p:nvPr/>
        </p:nvSpPr>
        <p:spPr>
          <a:xfrm>
            <a:off x="407160" y="5193517"/>
            <a:ext cx="8414656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”I” has a context of “like” twice.  “play” has a context of “sports” once.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B7B1B-ECF3-E14A-9629-A84F2AE25755}"/>
              </a:ext>
            </a:extLst>
          </p:cNvPr>
          <p:cNvSpPr/>
          <p:nvPr/>
        </p:nvSpPr>
        <p:spPr>
          <a:xfrm>
            <a:off x="407160" y="6035674"/>
            <a:ext cx="8414656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Probabilities are then calculated for how often a term appears in the context cluster.  The model will predict a term’s probability for being in a context with another term.</a:t>
            </a:r>
          </a:p>
        </p:txBody>
      </p:sp>
    </p:spTree>
    <p:extLst>
      <p:ext uri="{BB962C8B-B14F-4D97-AF65-F5344CB8AC3E}">
        <p14:creationId xmlns:p14="http://schemas.microsoft.com/office/powerpoint/2010/main" val="253123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EDE57-F30A-7746-8784-DE575591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501405-DDA6-2F40-B63F-B0771189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skip gram anyway?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E1653-BDF0-AD49-B273-CEE3280F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B2CAA-8547-8E45-823F-E3F4C780B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82B24-7ABB-BA44-A0D0-825A9BEAC986}"/>
              </a:ext>
            </a:extLst>
          </p:cNvPr>
          <p:cNvSpPr txBox="1"/>
          <p:nvPr/>
        </p:nvSpPr>
        <p:spPr>
          <a:xfrm>
            <a:off x="250410" y="1996706"/>
            <a:ext cx="250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like finance and history.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3AFEB-9326-5146-BAC8-14075FAA759B}"/>
              </a:ext>
            </a:extLst>
          </p:cNvPr>
          <p:cNvSpPr/>
          <p:nvPr/>
        </p:nvSpPr>
        <p:spPr>
          <a:xfrm>
            <a:off x="502954" y="5726873"/>
            <a:ext cx="8414656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It’s the “window” of terms to use in the context clusters when constructing the TCM.</a:t>
            </a:r>
          </a:p>
          <a:p>
            <a:pPr algn="ctr"/>
            <a:r>
              <a:rPr lang="en-US" sz="1600" dirty="0" err="1"/>
              <a:t>Skipgram</a:t>
            </a:r>
            <a:r>
              <a:rPr lang="en-US" sz="1600" dirty="0"/>
              <a:t> 1, finance has no context to history.  </a:t>
            </a:r>
            <a:r>
              <a:rPr lang="en-US" sz="1600" dirty="0" err="1"/>
              <a:t>Skipgram</a:t>
            </a:r>
            <a:r>
              <a:rPr lang="en-US" sz="1600" dirty="0"/>
              <a:t> 2 finance has a context with history.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CE1B58-36E4-F145-B4A7-E2970052F743}"/>
              </a:ext>
            </a:extLst>
          </p:cNvPr>
          <p:cNvSpPr/>
          <p:nvPr/>
        </p:nvSpPr>
        <p:spPr>
          <a:xfrm>
            <a:off x="2971746" y="1745240"/>
            <a:ext cx="892629" cy="102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“I like”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D4D581-8359-C741-B69C-BF16B3DD11C8}"/>
              </a:ext>
            </a:extLst>
          </p:cNvPr>
          <p:cNvSpPr/>
          <p:nvPr/>
        </p:nvSpPr>
        <p:spPr>
          <a:xfrm>
            <a:off x="4027711" y="1745240"/>
            <a:ext cx="1611086" cy="102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“like finance”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38D7D6-75D3-8546-A9D3-804DF3227555}"/>
              </a:ext>
            </a:extLst>
          </p:cNvPr>
          <p:cNvSpPr/>
          <p:nvPr/>
        </p:nvSpPr>
        <p:spPr>
          <a:xfrm>
            <a:off x="5713146" y="1752386"/>
            <a:ext cx="1611086" cy="102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“finance and”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6D909-47AD-CA44-B645-EB69A296E08D}"/>
              </a:ext>
            </a:extLst>
          </p:cNvPr>
          <p:cNvSpPr txBox="1"/>
          <p:nvPr/>
        </p:nvSpPr>
        <p:spPr>
          <a:xfrm>
            <a:off x="5061056" y="1281122"/>
            <a:ext cx="14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Skip Gram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40A8D-8453-B54E-8A9C-BD9B25E9E08E}"/>
              </a:ext>
            </a:extLst>
          </p:cNvPr>
          <p:cNvSpPr txBox="1"/>
          <p:nvPr/>
        </p:nvSpPr>
        <p:spPr>
          <a:xfrm>
            <a:off x="308830" y="3904995"/>
            <a:ext cx="250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like finance and history.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C76F09-1AED-1442-8742-78EE66E02394}"/>
              </a:ext>
            </a:extLst>
          </p:cNvPr>
          <p:cNvSpPr/>
          <p:nvPr/>
        </p:nvSpPr>
        <p:spPr>
          <a:xfrm>
            <a:off x="3028950" y="3587801"/>
            <a:ext cx="1766209" cy="102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“I like”</a:t>
            </a:r>
          </a:p>
          <a:p>
            <a:r>
              <a:rPr lang="en-US" sz="1050" dirty="0"/>
              <a:t>(no prior context)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69E8C-603C-B549-8F6C-583C3A812A8F}"/>
              </a:ext>
            </a:extLst>
          </p:cNvPr>
          <p:cNvSpPr/>
          <p:nvPr/>
        </p:nvSpPr>
        <p:spPr>
          <a:xfrm>
            <a:off x="4974771" y="3587801"/>
            <a:ext cx="1611086" cy="102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“I like finance”</a:t>
            </a:r>
          </a:p>
          <a:p>
            <a:r>
              <a:rPr lang="en-US" sz="1050" dirty="0"/>
              <a:t>(1 before &amp; after)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CC0FEB-148A-464A-BD62-5983ECEA98D8}"/>
              </a:ext>
            </a:extLst>
          </p:cNvPr>
          <p:cNvSpPr/>
          <p:nvPr/>
        </p:nvSpPr>
        <p:spPr>
          <a:xfrm>
            <a:off x="6765468" y="3587801"/>
            <a:ext cx="2291446" cy="102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“finance  and history”</a:t>
            </a:r>
          </a:p>
          <a:p>
            <a:r>
              <a:rPr lang="en-US" sz="1050" dirty="0"/>
              <a:t>(1 before &amp; after)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F1BEF-6E23-FD40-A7A8-FF033D74BDCA}"/>
              </a:ext>
            </a:extLst>
          </p:cNvPr>
          <p:cNvSpPr txBox="1"/>
          <p:nvPr/>
        </p:nvSpPr>
        <p:spPr>
          <a:xfrm>
            <a:off x="5041938" y="3183009"/>
            <a:ext cx="14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Skip Gram =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4D1E40-3C22-8C4C-AB17-32EB97FF926D}"/>
              </a:ext>
            </a:extLst>
          </p:cNvPr>
          <p:cNvSpPr/>
          <p:nvPr/>
        </p:nvSpPr>
        <p:spPr>
          <a:xfrm>
            <a:off x="7445828" y="1745240"/>
            <a:ext cx="1611086" cy="102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“and history”</a:t>
            </a:r>
          </a:p>
        </p:txBody>
      </p:sp>
    </p:spTree>
    <p:extLst>
      <p:ext uri="{BB962C8B-B14F-4D97-AF65-F5344CB8AC3E}">
        <p14:creationId xmlns:p14="http://schemas.microsoft.com/office/powerpoint/2010/main" val="266456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C6991-EA78-F943-9BDA-A7601579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9E83FF-CED9-224D-9CF9-4DC3CBFE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 under the hood?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311CB-7B3F-AA43-A32E-725AFCE7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68273-DDBC-8742-9141-1E63642E0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1026" name="Picture 2" descr="Goldilocks of learning rates">
            <a:extLst>
              <a:ext uri="{FF2B5EF4-FFF2-40B4-BE49-F238E27FC236}">
                <a16:creationId xmlns:a16="http://schemas.microsoft.com/office/drawing/2014/main" id="{3B583B30-571D-2E4B-9F6C-2966661E1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0398"/>
            <a:ext cx="9144000" cy="354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8F50B8-0AE9-2C41-87F8-C237BFCE8037}"/>
              </a:ext>
            </a:extLst>
          </p:cNvPr>
          <p:cNvSpPr/>
          <p:nvPr/>
        </p:nvSpPr>
        <p:spPr>
          <a:xfrm>
            <a:off x="502954" y="5726873"/>
            <a:ext cx="8414656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work to minimize the cost function (penalty) by adjusting parameters itself to find the minimum amount of predicted probability error.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CCE87-1A9C-CC4F-A186-E1FC1DCD18D5}"/>
              </a:ext>
            </a:extLst>
          </p:cNvPr>
          <p:cNvSpPr/>
          <p:nvPr/>
        </p:nvSpPr>
        <p:spPr>
          <a:xfrm>
            <a:off x="256109" y="1128881"/>
            <a:ext cx="8414656" cy="10515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has a built in function to measure its accuracy.  It is penalized when it predicts the existence of words to be in a context cluster incorrectly.  The function is called gradient dissent because it descends to a minimum.  </a:t>
            </a:r>
          </a:p>
          <a:p>
            <a:pPr algn="ctr"/>
            <a:r>
              <a:rPr lang="en-US" sz="1600" dirty="0"/>
              <a:t>The “weights” of the OLS regression are optimized to minimize error.</a:t>
            </a:r>
          </a:p>
        </p:txBody>
      </p:sp>
    </p:spTree>
    <p:extLst>
      <p:ext uri="{BB962C8B-B14F-4D97-AF65-F5344CB8AC3E}">
        <p14:creationId xmlns:p14="http://schemas.microsoft.com/office/powerpoint/2010/main" val="155696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82C8C-C6C4-014A-91A0-79D3AA4C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9F1203-8663-9341-AB14-D0BA806D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uses Deep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B942A-2B4E-F342-BA2C-958DA175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E4050-AAEB-D140-8FE9-F32499D5A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2D95A7-8408-034A-9051-0CE66D18CA18}"/>
              </a:ext>
            </a:extLst>
          </p:cNvPr>
          <p:cNvSpPr/>
          <p:nvPr/>
        </p:nvSpPr>
        <p:spPr>
          <a:xfrm>
            <a:off x="1821153" y="2973895"/>
            <a:ext cx="5501693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covered in class </a:t>
            </a:r>
            <a:r>
              <a:rPr lang="en-US" dirty="0" err="1"/>
              <a:t>bc</a:t>
            </a:r>
            <a:r>
              <a:rPr lang="en-US" dirty="0"/>
              <a:t> its conceptually the same but weights are gathered in a different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8B2E0-688E-CB49-8F54-2CDBE4CB547B}"/>
              </a:ext>
            </a:extLst>
          </p:cNvPr>
          <p:cNvSpPr txBox="1"/>
          <p:nvPr/>
        </p:nvSpPr>
        <p:spPr>
          <a:xfrm>
            <a:off x="628650" y="4683248"/>
            <a:ext cx="7496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https://cran.r-project.org/web/packages/word2vec/word2vec.pdf</a:t>
            </a:r>
            <a:endParaRPr lang="en-US" dirty="0"/>
          </a:p>
          <a:p>
            <a:r>
              <a:rPr lang="en-US" dirty="0">
                <a:hlinkClick r:id="rId3"/>
              </a:rPr>
              <a:t>https://blogs.rstudio.com/ai/posts/2017-12-22-word-embeddings-with-keras/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424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6919</TotalTime>
  <Words>881</Words>
  <Application>Microsoft Macintosh PowerPoint</Application>
  <PresentationFormat>On-screen Show (4:3)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1_Office Theme</vt:lpstr>
      <vt:lpstr>Two Three Popular Approaches</vt:lpstr>
      <vt:lpstr>Text to Vector (text2Vec) &amp; word2vector</vt:lpstr>
      <vt:lpstr>Fake Word Embedding Examples</vt:lpstr>
      <vt:lpstr>“Famous” Examples</vt:lpstr>
      <vt:lpstr>Text2Vector – “Glove” Global Vectors</vt:lpstr>
      <vt:lpstr>TCM Counts (skip gram 1 for simplicity)</vt:lpstr>
      <vt:lpstr>What is a skip gram anyway?</vt:lpstr>
      <vt:lpstr>What is happening under the hood?</vt:lpstr>
      <vt:lpstr>Word2Vec uses Deep Neural Networks</vt:lpstr>
      <vt:lpstr>DNN, Synapse Stimulation</vt:lpstr>
      <vt:lpstr>Synapse Activation</vt:lpstr>
      <vt:lpstr>Carbon (brains) Vs Silicon (computers)</vt:lpstr>
      <vt:lpstr>There are billions of synapses, and somewhere consciousness emerges.</vt:lpstr>
      <vt:lpstr>Text can be hard for DNNs</vt:lpstr>
      <vt:lpstr>Word2Vec uses a simple “Feed Forward” DNN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323</cp:revision>
  <dcterms:created xsi:type="dcterms:W3CDTF">2018-05-23T17:24:59Z</dcterms:created>
  <dcterms:modified xsi:type="dcterms:W3CDTF">2021-03-25T22:45:41Z</dcterms:modified>
</cp:coreProperties>
</file>