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678" r:id="rId2"/>
    <p:sldId id="815" r:id="rId3"/>
    <p:sldId id="752" r:id="rId4"/>
    <p:sldId id="751" r:id="rId5"/>
    <p:sldId id="754" r:id="rId6"/>
    <p:sldId id="755" r:id="rId7"/>
    <p:sldId id="814" r:id="rId8"/>
    <p:sldId id="756" r:id="rId9"/>
    <p:sldId id="757" r:id="rId10"/>
    <p:sldId id="758" r:id="rId11"/>
    <p:sldId id="759" r:id="rId12"/>
    <p:sldId id="760" r:id="rId13"/>
    <p:sldId id="679" r:id="rId14"/>
    <p:sldId id="681" r:id="rId15"/>
    <p:sldId id="761" r:id="rId16"/>
    <p:sldId id="682" r:id="rId17"/>
    <p:sldId id="7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0" autoAdjust="0"/>
    <p:restoredTop sz="91440" autoAdjust="0"/>
  </p:normalViewPr>
  <p:slideViewPr>
    <p:cSldViewPr snapToGrid="0">
      <p:cViewPr varScale="1">
        <p:scale>
          <a:sx n="98" d="100"/>
          <a:sy n="98" d="100"/>
        </p:scale>
        <p:origin x="19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Super Bowl 50 Tweets</a:t>
            </a:r>
            <a:endParaRPr lang="en-US" dirty="0"/>
          </a:p>
        </c:rich>
      </c:tx>
      <c:layout>
        <c:manualLayout>
          <c:xMode val="edge"/>
          <c:yMode val="edge"/>
          <c:x val="0.30885845754611607"/>
          <c:y val="5.8578070147542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901728"/>
        <c:axId val="369966056"/>
      </c:barChart>
      <c:catAx>
        <c:axId val="2919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6056"/>
        <c:crosses val="autoZero"/>
        <c:auto val="1"/>
        <c:lblAlgn val="ctr"/>
        <c:lblOffset val="100"/>
        <c:noMultiLvlLbl val="0"/>
      </c:catAx>
      <c:valAx>
        <c:axId val="36996605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0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369968408"/>
        <c:axId val="369963704"/>
      </c:barChart>
      <c:catAx>
        <c:axId val="369968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9963704"/>
        <c:crosses val="autoZero"/>
        <c:auto val="1"/>
        <c:lblAlgn val="ctr"/>
        <c:lblOffset val="100"/>
        <c:noMultiLvlLbl val="0"/>
      </c:catAx>
      <c:valAx>
        <c:axId val="3699637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5664"/>
        <c:axId val="369967232"/>
      </c:barChart>
      <c:catAx>
        <c:axId val="36996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7232"/>
        <c:crosses val="autoZero"/>
        <c:auto val="1"/>
        <c:lblAlgn val="ctr"/>
        <c:lblOffset val="100"/>
        <c:noMultiLvlLbl val="0"/>
      </c:catAx>
      <c:valAx>
        <c:axId val="36996723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4880"/>
        <c:axId val="369969192"/>
      </c:barChart>
      <c:catAx>
        <c:axId val="36996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192"/>
        <c:crosses val="autoZero"/>
        <c:auto val="1"/>
        <c:lblAlgn val="ctr"/>
        <c:lblOffset val="100"/>
        <c:noMultiLvlLbl val="0"/>
      </c:catAx>
      <c:valAx>
        <c:axId val="36996919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4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DB43-8BA4-4FAA6861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70368"/>
        <c:axId val="369966840"/>
      </c:barChart>
      <c:catAx>
        <c:axId val="3699703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69966840"/>
        <c:crosses val="autoZero"/>
        <c:auto val="1"/>
        <c:lblAlgn val="ctr"/>
        <c:lblOffset val="100"/>
        <c:noMultiLvlLbl val="0"/>
      </c:catAx>
      <c:valAx>
        <c:axId val="36996684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7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A-2445-A3B0-A5820F733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8800"/>
        <c:axId val="369969584"/>
      </c:barChart>
      <c:catAx>
        <c:axId val="3699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584"/>
        <c:crosses val="autoZero"/>
        <c:auto val="1"/>
        <c:lblAlgn val="ctr"/>
        <c:lblOffset val="100"/>
        <c:noMultiLvlLbl val="0"/>
      </c:catAx>
      <c:valAx>
        <c:axId val="36996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3312"/>
        <c:axId val="369965272"/>
      </c:barChart>
      <c:catAx>
        <c:axId val="36996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272"/>
        <c:crosses val="autoZero"/>
        <c:auto val="1"/>
        <c:lblAlgn val="ctr"/>
        <c:lblOffset val="100"/>
        <c:noMultiLvlLbl val="0"/>
      </c:catAx>
      <c:valAx>
        <c:axId val="36996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2/8/21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2/8/21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2/8/21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2/8/21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2/8/21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2/8/21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2/8/21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102344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135665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14845"/>
              </p:ext>
            </p:extLst>
          </p:nvPr>
        </p:nvGraphicFramePr>
        <p:xfrm>
          <a:off x="5962071" y="2427492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61732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52672"/>
              </p:ext>
            </p:extLst>
          </p:nvPr>
        </p:nvGraphicFramePr>
        <p:xfrm>
          <a:off x="628650" y="2427492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047261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DCEDB-E716-0F41-9B9C-F63D6340F5F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39B12-F934-A24A-A9B8-93C632F5A1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882AE26-3D0F-8648-BB71-276C21F05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735622"/>
              </p:ext>
            </p:extLst>
          </p:nvPr>
        </p:nvGraphicFramePr>
        <p:xfrm>
          <a:off x="285135" y="1866826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119133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465016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83974"/>
              </p:ext>
            </p:extLst>
          </p:nvPr>
        </p:nvGraphicFramePr>
        <p:xfrm>
          <a:off x="4571999" y="1897511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465016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30B8-3766-624A-BCAD-4B0BFA419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3C6DBB-309D-9049-AD01-6451E6157C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712298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>
                <a:solidFill>
                  <a:schemeClr val="bg1"/>
                </a:solidFill>
              </a:rPr>
              <a:t>- 2016 Direct Premiums Written 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712298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 – </a:t>
            </a:r>
            <a:r>
              <a:rPr lang="en-US" sz="1600" dirty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7" y="1237129"/>
            <a:ext cx="8784167" cy="2928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Many industries become natural monopolies.  Without this natural maturing the industry 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63759"/>
              </p:ext>
            </p:extLst>
          </p:nvPr>
        </p:nvGraphicFramePr>
        <p:xfrm>
          <a:off x="0" y="2034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946884"/>
              </p:ext>
            </p:extLst>
          </p:nvPr>
        </p:nvGraphicFramePr>
        <p:xfrm>
          <a:off x="4572000" y="2176564"/>
          <a:ext cx="4235824" cy="252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1AC9A-7527-1B4C-B733-45D6F204A3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032D9B-996D-244B-87E8-98929D43E81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</a:t>
            </a:r>
            <a:r>
              <a:rPr lang="en-US" sz="1600" dirty="0"/>
              <a:t>The frequency of a word is inversely related to its rank in a word frequency matrix.</a:t>
            </a:r>
            <a:br>
              <a:rPr lang="en-US" sz="16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7" y="1262641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92C65-9AAA-3044-A8A2-FB800E5D9F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FC444F-31DF-2F42-9D53-1532A36643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B_Frequency_Associations.R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2681-2203-C24D-A40D-352CCAA23D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7D451-755A-8745-B3AE-6C5CD3762CE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73153" y="4080516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like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2499738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0" y="3034780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in  document will be returned.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6179-EE5A-904E-9A8E-9DC0233554D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3AF31B-E833-E346-B8A6-340095944E5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7" y="1302982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C1A0A-774F-F241-8E78-4A40880FBE3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2C155-BC5D-784A-A2F0-7EA366D1C8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B_Frequency_Associations.R</a:t>
            </a:r>
            <a:r>
              <a:rPr lang="en-US" sz="32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9" y="5654272"/>
            <a:ext cx="5400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5491064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A92EBE-B569-2742-B935-9900CF1187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0EB2F3-9756-4E4E-8856-E88DF8B5B7D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131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  There are other, more numerous terms that appear in the corpus but just less often with “</a:t>
            </a:r>
            <a:r>
              <a:rPr lang="en-US" dirty="0" err="1"/>
              <a:t>brewdog</a:t>
            </a:r>
            <a:r>
              <a:rPr lang="en-US" dirty="0"/>
              <a:t>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50721-4658-F94D-A1CB-0E9CB433E14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B0906-93BE-FC4B-8CE5-5506712BAE8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B9D1F-7A7F-CC41-8BCC-049FFE1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1627B3-0444-144E-9D21-B0148385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EB430-E218-E84E-B7F5-2C2B3CA67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A7035-57E7-8241-8FC0-A28E1ED29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No alternative text description for this image">
            <a:extLst>
              <a:ext uri="{FF2B5EF4-FFF2-40B4-BE49-F238E27FC236}">
                <a16:creationId xmlns:a16="http://schemas.microsoft.com/office/drawing/2014/main" id="{4CE8C4AF-1497-CD4D-A46F-94C27E79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19" y="365126"/>
            <a:ext cx="5557162" cy="58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35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A_text_organization_REVIEW.R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7B37BB-F347-7B41-A2AB-4DCECF5E1F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3A5F92-42FF-2246-8A72-BC1CA952A35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876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128546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19FF0-5A9E-C246-B52E-D9577CE39A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0BB3C-E54A-D048-9842-95E681E868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1191336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17D92-A472-A948-8D93-083D69AC0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39165-2954-AF4B-8729-CE57A94DBE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204782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C64E2-489A-1A4D-B729-F784EF03669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F8717-1090-964F-849F-43EFFFECCB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137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1" y="1430392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56AD-85E2-DC4C-A145-393616D592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FD732-7C89-054B-BBAD-86C738CAB7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6213" y="106275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790837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34" y="2301066"/>
            <a:ext cx="2326078" cy="13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8E469-61AB-9343-9488-4A8E14C75B7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0CC66-2711-A04F-A974-11F964686EB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329876"/>
              </p:ext>
            </p:extLst>
          </p:nvPr>
        </p:nvGraphicFramePr>
        <p:xfrm>
          <a:off x="840940" y="1111050"/>
          <a:ext cx="7462121" cy="35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109720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8CB044-EC12-614D-9AD6-10DF05F047F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CFB61F-A670-614F-B8CE-7D7D9AAA4B3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5889</TotalTime>
  <Words>781</Words>
  <Application>Microsoft Macintosh PowerPoint</Application>
  <PresentationFormat>On-screen Show (4:3)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Consolas</vt:lpstr>
      <vt:lpstr>1_Office Theme</vt:lpstr>
      <vt:lpstr>PowerPoint Presentation</vt:lpstr>
      <vt:lpstr>PowerPoint Presentation</vt:lpstr>
      <vt:lpstr>Open A_text_organization_REVIEW.R</vt:lpstr>
      <vt:lpstr>Basic Bar Charts</vt:lpstr>
      <vt:lpstr>Side by Side Charts</vt:lpstr>
      <vt:lpstr>Stacked Bar Charts</vt:lpstr>
      <vt:lpstr>Proportional Stacked Bar Charts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Law: The frequency of a word is inversely related to its rank in a word frequency matrix. </vt:lpstr>
      <vt:lpstr>PowerPoint Presentation</vt:lpstr>
      <vt:lpstr>PowerPoint Presentation</vt:lpstr>
      <vt:lpstr>PowerPoint Presentation</vt:lpstr>
      <vt:lpstr>Back to B_Frequency_Associations.R </vt:lpstr>
      <vt:lpstr>Association is NOT frequency.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342</cp:revision>
  <dcterms:created xsi:type="dcterms:W3CDTF">2018-05-23T17:24:59Z</dcterms:created>
  <dcterms:modified xsi:type="dcterms:W3CDTF">2021-02-08T23:44:00Z</dcterms:modified>
</cp:coreProperties>
</file>