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742" r:id="rId2"/>
    <p:sldId id="743" r:id="rId3"/>
    <p:sldId id="744" r:id="rId4"/>
    <p:sldId id="745" r:id="rId5"/>
    <p:sldId id="746" r:id="rId6"/>
    <p:sldId id="747" r:id="rId7"/>
    <p:sldId id="748" r:id="rId8"/>
    <p:sldId id="749" r:id="rId9"/>
    <p:sldId id="750" r:id="rId10"/>
    <p:sldId id="751" r:id="rId11"/>
    <p:sldId id="752" r:id="rId12"/>
    <p:sldId id="75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20" autoAdjust="0"/>
  </p:normalViewPr>
  <p:slideViewPr>
    <p:cSldViewPr snapToGrid="0">
      <p:cViewPr varScale="1">
        <p:scale>
          <a:sx n="98" d="100"/>
          <a:sy n="98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2/4/21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2/4/21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2/4/21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2/4/21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2/4/21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document icon">
            <a:extLst>
              <a:ext uri="{FF2B5EF4-FFF2-40B4-BE49-F238E27FC236}">
                <a16:creationId xmlns:a16="http://schemas.microsoft.com/office/drawing/2014/main" id="{028D4B64-FF2E-184A-BBF9-98C69EF6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21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0EF1A-F065-1940-8242-CD49A507F61F}"/>
              </a:ext>
            </a:extLst>
          </p:cNvPr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0E237C3F-42BC-4D4B-A587-FD25920F79F3}"/>
                </a:ext>
              </a:extLst>
            </p:cNvPr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73D542-23D4-104F-8BD6-6257A418CE6B}"/>
                </a:ext>
              </a:extLst>
            </p:cNvPr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21" y="141138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0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F883D-CDF8-6A46-B25E-F994D34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307F9-5A61-8E4D-8A79-8F47029B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element indexing pt2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7C8F-8EE7-D64E-91DC-200EFA01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642A-545B-DD4C-977D-07A65B9E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790DE-858D-D343-9D67-F0011A122A4B}"/>
              </a:ext>
            </a:extLst>
          </p:cNvPr>
          <p:cNvSpPr txBox="1"/>
          <p:nvPr/>
        </p:nvSpPr>
        <p:spPr>
          <a:xfrm>
            <a:off x="298587" y="125740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endParaRPr lang="en-US" sz="2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DADEF5-B8D5-5F4D-A113-2A6D1CF878B4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014882" y="1945343"/>
            <a:ext cx="616773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F7DC487-92B1-E047-9676-BF7D8BC9C898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13178" y="2447046"/>
            <a:ext cx="1621915" cy="2890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5EBFFB4-EAB0-124B-B199-D4EB99088873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626" y="2951599"/>
            <a:ext cx="2629285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86DB0F0-1BC2-8042-BB6C-100F5C0EB50B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-518905" y="3479130"/>
            <a:ext cx="3684346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16C7D1-2A9D-F748-95DB-10EEDC1F5AE7}"/>
              </a:ext>
            </a:extLst>
          </p:cNvPr>
          <p:cNvSpPr txBox="1"/>
          <p:nvPr/>
        </p:nvSpPr>
        <p:spPr>
          <a:xfrm>
            <a:off x="2420450" y="2212734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[[1]][,1] #1</a:t>
            </a:r>
            <a:r>
              <a:rPr lang="en-US" baseline="300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column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F9275-35A6-C44B-B171-0651BE0C9DCF}"/>
              </a:ext>
            </a:extLst>
          </p:cNvPr>
          <p:cNvSpPr txBox="1"/>
          <p:nvPr/>
        </p:nvSpPr>
        <p:spPr>
          <a:xfrm>
            <a:off x="2413034" y="3273740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[[2]][1,] #1</a:t>
            </a:r>
            <a:r>
              <a:rPr lang="en-US" baseline="300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C6AF9-DBDA-7047-ACA7-3CFF538284A3}"/>
              </a:ext>
            </a:extLst>
          </p:cNvPr>
          <p:cNvSpPr txBox="1"/>
          <p:nvPr/>
        </p:nvSpPr>
        <p:spPr>
          <a:xfrm>
            <a:off x="2420450" y="4231436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[[3]]$text #named column $text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FA66A-9A99-2041-B362-6F3245826A51}"/>
              </a:ext>
            </a:extLst>
          </p:cNvPr>
          <p:cNvSpPr txBox="1"/>
          <p:nvPr/>
        </p:nvSpPr>
        <p:spPr>
          <a:xfrm>
            <a:off x="2420450" y="5292442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[[4]][1,2]#1st row, 2</a:t>
            </a:r>
            <a:r>
              <a:rPr lang="en-US" baseline="300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column</a:t>
            </a:r>
          </a:p>
        </p:txBody>
      </p:sp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A7C91F05-C2AA-A740-94B8-2ED48D33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045" y="1940200"/>
            <a:ext cx="914400" cy="914400"/>
          </a:xfrm>
          <a:prstGeom prst="rect">
            <a:avLst/>
          </a:prstGeom>
        </p:spPr>
      </p:pic>
      <p:pic>
        <p:nvPicPr>
          <p:cNvPr id="21" name="Graphic 20" descr="Table with solid fill">
            <a:extLst>
              <a:ext uri="{FF2B5EF4-FFF2-40B4-BE49-F238E27FC236}">
                <a16:creationId xmlns:a16="http://schemas.microsoft.com/office/drawing/2014/main" id="{82DDD7EF-D726-E74C-97A6-DFD387DF3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045" y="2931723"/>
            <a:ext cx="914400" cy="914400"/>
          </a:xfrm>
          <a:prstGeom prst="rect">
            <a:avLst/>
          </a:prstGeom>
        </p:spPr>
      </p:pic>
      <p:pic>
        <p:nvPicPr>
          <p:cNvPr id="22" name="Graphic 21" descr="Table with solid fill">
            <a:extLst>
              <a:ext uri="{FF2B5EF4-FFF2-40B4-BE49-F238E27FC236}">
                <a16:creationId xmlns:a16="http://schemas.microsoft.com/office/drawing/2014/main" id="{9D37EF5A-8677-7745-A8E6-E9A4933F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045" y="3965046"/>
            <a:ext cx="914400" cy="914400"/>
          </a:xfrm>
          <a:prstGeom prst="rect">
            <a:avLst/>
          </a:prstGeom>
        </p:spPr>
      </p:pic>
      <p:pic>
        <p:nvPicPr>
          <p:cNvPr id="23" name="Graphic 22" descr="Table with solid fill">
            <a:extLst>
              <a:ext uri="{FF2B5EF4-FFF2-40B4-BE49-F238E27FC236}">
                <a16:creationId xmlns:a16="http://schemas.microsoft.com/office/drawing/2014/main" id="{3E42FAF6-AE97-2848-9F8E-93E2D7408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649" y="50199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the functions in a loop or w/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83C96-1FC4-D04F-A2FD-DF47C75B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38" y="1209616"/>
            <a:ext cx="2157911" cy="13400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7DA8D8-46A4-3A4E-A184-EB9580CF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56" y="4849067"/>
            <a:ext cx="2157911" cy="1340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2274AB8-3029-0941-93B0-E38F3542E66C}"/>
              </a:ext>
            </a:extLst>
          </p:cNvPr>
          <p:cNvSpPr txBox="1"/>
          <p:nvPr/>
        </p:nvSpPr>
        <p:spPr>
          <a:xfrm rot="19464743">
            <a:off x="5204839" y="5268118"/>
            <a:ext cx="1622752" cy="36933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Cleaned results</a:t>
            </a:r>
          </a:p>
        </p:txBody>
      </p:sp>
    </p:spTree>
    <p:extLst>
      <p:ext uri="{BB962C8B-B14F-4D97-AF65-F5344CB8AC3E}">
        <p14:creationId xmlns:p14="http://schemas.microsoft.com/office/powerpoint/2010/main" val="154870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3543216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3928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846321-C853-E545-A723-264985A3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122363"/>
            <a:ext cx="248109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E_Basics_multipleFiles.R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1566F2-F4FF-6344-9E64-483B144D6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6073" y="643467"/>
            <a:ext cx="441506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1441-31F9-4D40-A14A-DBC89971C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3504" y="6356350"/>
            <a:ext cx="25264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C2959-F7C9-D640-9899-25391E82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747" y="6356350"/>
            <a:ext cx="15634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700A58B-DD98-43D0-B791-721480A02982}" type="datetime1">
              <a:rPr lang="en-US" sz="1200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2/4/21</a:t>
            </a:fld>
            <a:endParaRPr lang="en-US" sz="1200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4855E-C317-3D4D-9505-0E19C4B1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33996" y="6356350"/>
            <a:ext cx="5813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90000"/>
              </a:lnSpc>
              <a:spcAft>
                <a:spcPts val="600"/>
              </a:spcAft>
            </a:pPr>
            <a:fld id="{37290FF7-652B-4475-AEAB-8B1A5D23AE09}" type="slidenum">
              <a:rPr lang="en-US" sz="1000">
                <a:solidFill>
                  <a:srgbClr val="404040"/>
                </a:solidFill>
              </a:rPr>
              <a:pPr algn="r">
                <a:lnSpc>
                  <a:spcPct val="190000"/>
                </a:lnSpc>
                <a:spcAft>
                  <a:spcPts val="600"/>
                </a:spcAft>
              </a:pPr>
              <a:t>12</a:t>
            </a:fld>
            <a:endParaRPr lang="en-US" sz="1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9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document icon">
            <a:extLst>
              <a:ext uri="{FF2B5EF4-FFF2-40B4-BE49-F238E27FC236}">
                <a16:creationId xmlns:a16="http://schemas.microsoft.com/office/drawing/2014/main" id="{028D4B64-FF2E-184A-BBF9-98C69EF6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50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226499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sp>
        <p:nvSpPr>
          <p:cNvPr id="15" name="Down Arrow 14">
            <a:extLst>
              <a:ext uri="{FF2B5EF4-FFF2-40B4-BE49-F238E27FC236}">
                <a16:creationId xmlns:a16="http://schemas.microsoft.com/office/drawing/2014/main" id="{0E237C3F-42BC-4D4B-A587-FD25920F79F3}"/>
              </a:ext>
            </a:extLst>
          </p:cNvPr>
          <p:cNvSpPr/>
          <p:nvPr/>
        </p:nvSpPr>
        <p:spPr>
          <a:xfrm>
            <a:off x="3519241" y="2650812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3D542-23D4-104F-8BD6-6257A418CE6B}"/>
              </a:ext>
            </a:extLst>
          </p:cNvPr>
          <p:cNvSpPr txBox="1"/>
          <p:nvPr/>
        </p:nvSpPr>
        <p:spPr>
          <a:xfrm>
            <a:off x="2013196" y="2912448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50" y="141138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3C8C9A60-9373-EF49-949C-7038364CF843}"/>
              </a:ext>
            </a:extLst>
          </p:cNvPr>
          <p:cNvSpPr/>
          <p:nvPr/>
        </p:nvSpPr>
        <p:spPr>
          <a:xfrm>
            <a:off x="4934573" y="2601163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350CB1E4-F671-4242-A7BC-6BA98088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4" y="138198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document icon">
            <a:extLst>
              <a:ext uri="{FF2B5EF4-FFF2-40B4-BE49-F238E27FC236}">
                <a16:creationId xmlns:a16="http://schemas.microsoft.com/office/drawing/2014/main" id="{05D6C7C2-9A1C-0F43-ADC1-56459ABA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82" y="50518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B67DCD-5146-9546-8CB6-BF756080041D}"/>
              </a:ext>
            </a:extLst>
          </p:cNvPr>
          <p:cNvSpPr txBox="1"/>
          <p:nvPr/>
        </p:nvSpPr>
        <p:spPr>
          <a:xfrm>
            <a:off x="4934573" y="2912447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</p:spTree>
    <p:extLst>
      <p:ext uri="{BB962C8B-B14F-4D97-AF65-F5344CB8AC3E}">
        <p14:creationId xmlns:p14="http://schemas.microsoft.com/office/powerpoint/2010/main" val="113884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document icon">
            <a:extLst>
              <a:ext uri="{FF2B5EF4-FFF2-40B4-BE49-F238E27FC236}">
                <a16:creationId xmlns:a16="http://schemas.microsoft.com/office/drawing/2014/main" id="{028D4B64-FF2E-184A-BBF9-98C69EF6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50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226499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sp>
        <p:nvSpPr>
          <p:cNvPr id="15" name="Down Arrow 14">
            <a:extLst>
              <a:ext uri="{FF2B5EF4-FFF2-40B4-BE49-F238E27FC236}">
                <a16:creationId xmlns:a16="http://schemas.microsoft.com/office/drawing/2014/main" id="{0E237C3F-42BC-4D4B-A587-FD25920F79F3}"/>
              </a:ext>
            </a:extLst>
          </p:cNvPr>
          <p:cNvSpPr/>
          <p:nvPr/>
        </p:nvSpPr>
        <p:spPr>
          <a:xfrm>
            <a:off x="3519241" y="2650812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3D542-23D4-104F-8BD6-6257A418CE6B}"/>
              </a:ext>
            </a:extLst>
          </p:cNvPr>
          <p:cNvSpPr txBox="1"/>
          <p:nvPr/>
        </p:nvSpPr>
        <p:spPr>
          <a:xfrm>
            <a:off x="4223545" y="3018036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50" y="141138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3C8C9A60-9373-EF49-949C-7038364CF843}"/>
              </a:ext>
            </a:extLst>
          </p:cNvPr>
          <p:cNvSpPr/>
          <p:nvPr/>
        </p:nvSpPr>
        <p:spPr>
          <a:xfrm>
            <a:off x="4934573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350CB1E4-F671-4242-A7BC-6BA98088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4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document icon">
            <a:extLst>
              <a:ext uri="{FF2B5EF4-FFF2-40B4-BE49-F238E27FC236}">
                <a16:creationId xmlns:a16="http://schemas.microsoft.com/office/drawing/2014/main" id="{05D6C7C2-9A1C-0F43-ADC1-56459ABA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82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own Arrow 20">
            <a:extLst>
              <a:ext uri="{FF2B5EF4-FFF2-40B4-BE49-F238E27FC236}">
                <a16:creationId xmlns:a16="http://schemas.microsoft.com/office/drawing/2014/main" id="{59C5EFC0-14A2-2249-9B26-B1CE900B5426}"/>
              </a:ext>
            </a:extLst>
          </p:cNvPr>
          <p:cNvSpPr/>
          <p:nvPr/>
        </p:nvSpPr>
        <p:spPr>
          <a:xfrm>
            <a:off x="5661741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22" name="Picture 2" descr="Image result for document icon">
            <a:extLst>
              <a:ext uri="{FF2B5EF4-FFF2-40B4-BE49-F238E27FC236}">
                <a16:creationId xmlns:a16="http://schemas.microsoft.com/office/drawing/2014/main" id="{14E31760-61DE-AD44-867E-6D1B1A6B6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92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ocument icon">
            <a:extLst>
              <a:ext uri="{FF2B5EF4-FFF2-40B4-BE49-F238E27FC236}">
                <a16:creationId xmlns:a16="http://schemas.microsoft.com/office/drawing/2014/main" id="{E227E3A6-C3EB-F046-A8D3-A00D209DD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50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8C168A35-7AB0-004B-90D5-85E132F0C3DA}"/>
              </a:ext>
            </a:extLst>
          </p:cNvPr>
          <p:cNvSpPr/>
          <p:nvPr/>
        </p:nvSpPr>
        <p:spPr>
          <a:xfrm>
            <a:off x="6393261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25" name="Picture 2" descr="Image result for document icon">
            <a:extLst>
              <a:ext uri="{FF2B5EF4-FFF2-40B4-BE49-F238E27FC236}">
                <a16:creationId xmlns:a16="http://schemas.microsoft.com/office/drawing/2014/main" id="{472E7638-904A-6D40-BB75-DE07AF0A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12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ocument icon">
            <a:extLst>
              <a:ext uri="{FF2B5EF4-FFF2-40B4-BE49-F238E27FC236}">
                <a16:creationId xmlns:a16="http://schemas.microsoft.com/office/drawing/2014/main" id="{44F0B3A3-15F9-524F-8474-D209F3B6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770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own Arrow 26">
            <a:extLst>
              <a:ext uri="{FF2B5EF4-FFF2-40B4-BE49-F238E27FC236}">
                <a16:creationId xmlns:a16="http://schemas.microsoft.com/office/drawing/2014/main" id="{FFE6D630-F5D1-5E4D-8CF9-6BA1AB6C16DC}"/>
              </a:ext>
            </a:extLst>
          </p:cNvPr>
          <p:cNvSpPr/>
          <p:nvPr/>
        </p:nvSpPr>
        <p:spPr>
          <a:xfrm>
            <a:off x="7163971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28" name="Picture 2" descr="Image result for document icon">
            <a:extLst>
              <a:ext uri="{FF2B5EF4-FFF2-40B4-BE49-F238E27FC236}">
                <a16:creationId xmlns:a16="http://schemas.microsoft.com/office/drawing/2014/main" id="{087CF416-F6D1-EE4F-883F-B9C0FD2E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22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document icon">
            <a:extLst>
              <a:ext uri="{FF2B5EF4-FFF2-40B4-BE49-F238E27FC236}">
                <a16:creationId xmlns:a16="http://schemas.microsoft.com/office/drawing/2014/main" id="{686B5CC4-F17F-2040-AF34-86DEFB73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480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>
            <a:extLst>
              <a:ext uri="{FF2B5EF4-FFF2-40B4-BE49-F238E27FC236}">
                <a16:creationId xmlns:a16="http://schemas.microsoft.com/office/drawing/2014/main" id="{06199CE7-33C0-5547-B2B6-07FA65505C94}"/>
              </a:ext>
            </a:extLst>
          </p:cNvPr>
          <p:cNvSpPr/>
          <p:nvPr/>
        </p:nvSpPr>
        <p:spPr>
          <a:xfrm>
            <a:off x="7908555" y="2583745"/>
            <a:ext cx="629114" cy="2292663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31" name="Picture 2" descr="Image result for document icon">
            <a:extLst>
              <a:ext uri="{FF2B5EF4-FFF2-40B4-BE49-F238E27FC236}">
                <a16:creationId xmlns:a16="http://schemas.microsoft.com/office/drawing/2014/main" id="{D4CBE70C-AAAE-AB46-9610-C18C181A8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006" y="13645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Image result for document icon">
            <a:extLst>
              <a:ext uri="{FF2B5EF4-FFF2-40B4-BE49-F238E27FC236}">
                <a16:creationId xmlns:a16="http://schemas.microsoft.com/office/drawing/2014/main" id="{3A68B550-DF13-1745-874A-80715D99D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64" y="503442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8126E4-05EE-FD42-A3D4-7C82E6962255}"/>
              </a:ext>
            </a:extLst>
          </p:cNvPr>
          <p:cNvSpPr txBox="1"/>
          <p:nvPr/>
        </p:nvSpPr>
        <p:spPr>
          <a:xfrm>
            <a:off x="2079137" y="2987366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81C29A-1203-AE4C-ABA6-BC9C3B7ABBA3}"/>
              </a:ext>
            </a:extLst>
          </p:cNvPr>
          <p:cNvSpPr txBox="1"/>
          <p:nvPr/>
        </p:nvSpPr>
        <p:spPr>
          <a:xfrm>
            <a:off x="4376750" y="2602706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E58364-1D26-5142-8698-37D0D2FBE53C}"/>
              </a:ext>
            </a:extLst>
          </p:cNvPr>
          <p:cNvSpPr txBox="1"/>
          <p:nvPr/>
        </p:nvSpPr>
        <p:spPr>
          <a:xfrm>
            <a:off x="5370203" y="2615182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41533B-3C76-B64D-B68D-A6B45EBBF1BD}"/>
              </a:ext>
            </a:extLst>
          </p:cNvPr>
          <p:cNvSpPr txBox="1"/>
          <p:nvPr/>
        </p:nvSpPr>
        <p:spPr>
          <a:xfrm>
            <a:off x="6172561" y="2457169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311E9C-3D6E-BD43-8AC6-FEC5E487C7C4}"/>
              </a:ext>
            </a:extLst>
          </p:cNvPr>
          <p:cNvSpPr txBox="1"/>
          <p:nvPr/>
        </p:nvSpPr>
        <p:spPr>
          <a:xfrm>
            <a:off x="5404926" y="3858241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7179A-E0D8-D444-9BC0-56E4B8475BF7}"/>
              </a:ext>
            </a:extLst>
          </p:cNvPr>
          <p:cNvSpPr txBox="1"/>
          <p:nvPr/>
        </p:nvSpPr>
        <p:spPr>
          <a:xfrm>
            <a:off x="4030779" y="3442911"/>
            <a:ext cx="3701924" cy="1769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Punctuation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extra white space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Numbers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 Lower Case</a:t>
            </a:r>
          </a:p>
          <a:p>
            <a:pPr marL="109538" indent="-109538" defTabSz="457200">
              <a:buFont typeface="+mj-lt"/>
              <a:buAutoNum type="arabicPeriod"/>
            </a:pP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Remove “stop” words</a:t>
            </a:r>
          </a:p>
        </p:txBody>
      </p:sp>
    </p:spTree>
    <p:extLst>
      <p:ext uri="{BB962C8B-B14F-4D97-AF65-F5344CB8AC3E}">
        <p14:creationId xmlns:p14="http://schemas.microsoft.com/office/powerpoint/2010/main" val="135222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0EF1A-F065-1940-8242-CD49A507F61F}"/>
              </a:ext>
            </a:extLst>
          </p:cNvPr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0E237C3F-42BC-4D4B-A587-FD25920F79F3}"/>
                </a:ext>
              </a:extLst>
            </p:cNvPr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73D542-23D4-104F-8BD6-6257A418CE6B}"/>
                </a:ext>
              </a:extLst>
            </p:cNvPr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03" y="132081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document icon">
            <a:extLst>
              <a:ext uri="{FF2B5EF4-FFF2-40B4-BE49-F238E27FC236}">
                <a16:creationId xmlns:a16="http://schemas.microsoft.com/office/drawing/2014/main" id="{13BEA78D-BABF-B54B-9EB2-2D0C9212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85" y="132081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0B7E42B3-6A73-3941-B391-93E9BA02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44" y="132081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document icon">
            <a:extLst>
              <a:ext uri="{FF2B5EF4-FFF2-40B4-BE49-F238E27FC236}">
                <a16:creationId xmlns:a16="http://schemas.microsoft.com/office/drawing/2014/main" id="{49366B87-7908-CF45-87AE-02565656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65" y="132081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document icon">
            <a:extLst>
              <a:ext uri="{FF2B5EF4-FFF2-40B4-BE49-F238E27FC236}">
                <a16:creationId xmlns:a16="http://schemas.microsoft.com/office/drawing/2014/main" id="{FED6AB30-72DC-2642-BDEC-2CE90CB4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26" y="1320811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document icon">
            <a:extLst>
              <a:ext uri="{FF2B5EF4-FFF2-40B4-BE49-F238E27FC236}">
                <a16:creationId xmlns:a16="http://schemas.microsoft.com/office/drawing/2014/main" id="{E6F4A48E-103D-8B4A-A36E-2E587AC7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03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ocument icon">
            <a:extLst>
              <a:ext uri="{FF2B5EF4-FFF2-40B4-BE49-F238E27FC236}">
                <a16:creationId xmlns:a16="http://schemas.microsoft.com/office/drawing/2014/main" id="{BC08774F-4782-E446-9081-92591503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85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document icon">
            <a:extLst>
              <a:ext uri="{FF2B5EF4-FFF2-40B4-BE49-F238E27FC236}">
                <a16:creationId xmlns:a16="http://schemas.microsoft.com/office/drawing/2014/main" id="{EC796CF8-7313-404A-8FA0-CBA7DE1C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44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ocument icon">
            <a:extLst>
              <a:ext uri="{FF2B5EF4-FFF2-40B4-BE49-F238E27FC236}">
                <a16:creationId xmlns:a16="http://schemas.microsoft.com/office/drawing/2014/main" id="{1CF01817-2A69-2542-8977-1C41826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65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ocument icon">
            <a:extLst>
              <a:ext uri="{FF2B5EF4-FFF2-40B4-BE49-F238E27FC236}">
                <a16:creationId xmlns:a16="http://schemas.microsoft.com/office/drawing/2014/main" id="{33EC1924-05D9-074E-9E6C-5E40EAED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26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4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7B97-A947-1C46-9BCC-801260A5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D517A-928B-7D4E-9080-E27712D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Files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7501-B444-4140-8C3E-2602C09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26DF-4F80-FC4E-9BA8-9E9CB9413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AE409-A67D-AF49-8669-3178EAD29EBF}"/>
              </a:ext>
            </a:extLst>
          </p:cNvPr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E694E-C1A2-5E44-B8BF-506107579C9C}"/>
              </a:ext>
            </a:extLst>
          </p:cNvPr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41203-B8B8-AE45-899E-8E6D01202030}"/>
              </a:ext>
            </a:extLst>
          </p:cNvPr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F1D62-FDE3-664B-9518-839BFB4077CF}"/>
              </a:ext>
            </a:extLst>
          </p:cNvPr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7C02985-598C-DF47-84CF-2C6FEBBCF542}"/>
                </a:ext>
              </a:extLst>
            </p:cNvPr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B6FD1CE-EBF1-164E-B4DD-70FFBC66AD3B}"/>
                </a:ext>
              </a:extLst>
            </p:cNvPr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3" name="Picture 12" descr="Rlogo-1.png">
              <a:extLst>
                <a:ext uri="{FF2B5EF4-FFF2-40B4-BE49-F238E27FC236}">
                  <a16:creationId xmlns:a16="http://schemas.microsoft.com/office/drawing/2014/main" id="{C33152C0-FAAA-D340-B901-FA324DED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0EF1A-F065-1940-8242-CD49A507F61F}"/>
              </a:ext>
            </a:extLst>
          </p:cNvPr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0E237C3F-42BC-4D4B-A587-FD25920F79F3}"/>
                </a:ext>
              </a:extLst>
            </p:cNvPr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73D542-23D4-104F-8BD6-6257A418CE6B}"/>
                </a:ext>
              </a:extLst>
            </p:cNvPr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pic>
        <p:nvPicPr>
          <p:cNvPr id="17" name="Picture 2" descr="Image result for document icon">
            <a:extLst>
              <a:ext uri="{FF2B5EF4-FFF2-40B4-BE49-F238E27FC236}">
                <a16:creationId xmlns:a16="http://schemas.microsoft.com/office/drawing/2014/main" id="{37D0C2F3-7959-C845-A2AF-A6BB7233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38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document icon">
            <a:extLst>
              <a:ext uri="{FF2B5EF4-FFF2-40B4-BE49-F238E27FC236}">
                <a16:creationId xmlns:a16="http://schemas.microsoft.com/office/drawing/2014/main" id="{13BEA78D-BABF-B54B-9EB2-2D0C9212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20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0B7E42B3-6A73-3941-B391-93E9BA02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79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document icon">
            <a:extLst>
              <a:ext uri="{FF2B5EF4-FFF2-40B4-BE49-F238E27FC236}">
                <a16:creationId xmlns:a16="http://schemas.microsoft.com/office/drawing/2014/main" id="{49366B87-7908-CF45-87AE-02565656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00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document icon">
            <a:extLst>
              <a:ext uri="{FF2B5EF4-FFF2-40B4-BE49-F238E27FC236}">
                <a16:creationId xmlns:a16="http://schemas.microsoft.com/office/drawing/2014/main" id="{FED6AB30-72DC-2642-BDEC-2CE90CB4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61" y="130641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document icon">
            <a:extLst>
              <a:ext uri="{FF2B5EF4-FFF2-40B4-BE49-F238E27FC236}">
                <a16:creationId xmlns:a16="http://schemas.microsoft.com/office/drawing/2014/main" id="{E6F4A48E-103D-8B4A-A36E-2E587AC7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03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ocument icon">
            <a:extLst>
              <a:ext uri="{FF2B5EF4-FFF2-40B4-BE49-F238E27FC236}">
                <a16:creationId xmlns:a16="http://schemas.microsoft.com/office/drawing/2014/main" id="{BC08774F-4782-E446-9081-92591503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85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document icon">
            <a:extLst>
              <a:ext uri="{FF2B5EF4-FFF2-40B4-BE49-F238E27FC236}">
                <a16:creationId xmlns:a16="http://schemas.microsoft.com/office/drawing/2014/main" id="{EC796CF8-7313-404A-8FA0-CBA7DE1C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44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document icon">
            <a:extLst>
              <a:ext uri="{FF2B5EF4-FFF2-40B4-BE49-F238E27FC236}">
                <a16:creationId xmlns:a16="http://schemas.microsoft.com/office/drawing/2014/main" id="{1CF01817-2A69-2542-8977-1C41826B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65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ocument icon">
            <a:extLst>
              <a:ext uri="{FF2B5EF4-FFF2-40B4-BE49-F238E27FC236}">
                <a16:creationId xmlns:a16="http://schemas.microsoft.com/office/drawing/2014/main" id="{33EC1924-05D9-074E-9E6C-5E40EAED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26" y="5046047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 descr="Folder Search with solid fill">
            <a:extLst>
              <a:ext uri="{FF2B5EF4-FFF2-40B4-BE49-F238E27FC236}">
                <a16:creationId xmlns:a16="http://schemas.microsoft.com/office/drawing/2014/main" id="{DA7AA26D-7F77-F14C-B097-48EC8A5DB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5044" y="1031682"/>
            <a:ext cx="1460894" cy="1460894"/>
          </a:xfrm>
          <a:prstGeom prst="rect">
            <a:avLst/>
          </a:prstGeom>
        </p:spPr>
      </p:pic>
      <p:pic>
        <p:nvPicPr>
          <p:cNvPr id="28" name="Picture 2" descr="Image result for document icon">
            <a:extLst>
              <a:ext uri="{FF2B5EF4-FFF2-40B4-BE49-F238E27FC236}">
                <a16:creationId xmlns:a16="http://schemas.microsoft.com/office/drawing/2014/main" id="{CCE9A977-E5D9-0D4E-B410-003F2D02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04" y="504915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76CEA5-7A31-2545-9C93-E6CC3992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list.files &amp; lists to the rescue!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BF881-BC3D-D54D-AD9F-77FA0009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06893"/>
            <a:ext cx="8185545" cy="128922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B2428-6395-C246-B877-D78C555B9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40" y="4055364"/>
            <a:ext cx="713232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Kwartler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F1617-0939-5240-8A4B-07246A099D5D}"/>
              </a:ext>
            </a:extLst>
          </p:cNvPr>
          <p:cNvSpPr txBox="1"/>
          <p:nvPr/>
        </p:nvSpPr>
        <p:spPr>
          <a:xfrm>
            <a:off x="3838835" y="4767660"/>
            <a:ext cx="5068624" cy="17703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1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list.files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(path       = “some working directory”,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pattern    = “file name pattern to look for”,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1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full.names</a:t>
            </a:r>
            <a:r>
              <a:rPr lang="en-US" sz="11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31147-2BF9-EF49-9FCC-D711D01A5B01}"/>
              </a:ext>
            </a:extLst>
          </p:cNvPr>
          <p:cNvSpPr txBox="1"/>
          <p:nvPr/>
        </p:nvSpPr>
        <p:spPr>
          <a:xfrm>
            <a:off x="628650" y="342900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Get a vector of all file names in the directory that match the pattern.  Full names will append the path not just file name.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0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A2DA9-705B-1A4D-B102-6520A441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230D-F811-294E-8867-7E2B7AEA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list of the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6B36-A296-FF4D-BDAA-265E43C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7DB6-CEB7-6D42-8936-BC09942C5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document icon">
            <a:extLst>
              <a:ext uri="{FF2B5EF4-FFF2-40B4-BE49-F238E27FC236}">
                <a16:creationId xmlns:a16="http://schemas.microsoft.com/office/drawing/2014/main" id="{5553B1AB-FCDF-9E40-AE07-753907631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12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ocument icon">
            <a:extLst>
              <a:ext uri="{FF2B5EF4-FFF2-40B4-BE49-F238E27FC236}">
                <a16:creationId xmlns:a16="http://schemas.microsoft.com/office/drawing/2014/main" id="{7F568EBB-6C1B-034C-9496-FD0A310EC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94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ocument icon">
            <a:extLst>
              <a:ext uri="{FF2B5EF4-FFF2-40B4-BE49-F238E27FC236}">
                <a16:creationId xmlns:a16="http://schemas.microsoft.com/office/drawing/2014/main" id="{3C64404B-0488-284F-9E9C-12292811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53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ument icon">
            <a:extLst>
              <a:ext uri="{FF2B5EF4-FFF2-40B4-BE49-F238E27FC236}">
                <a16:creationId xmlns:a16="http://schemas.microsoft.com/office/drawing/2014/main" id="{DB0AB17E-EA5C-D646-9B3D-328D6D49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74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ocument icon">
            <a:extLst>
              <a:ext uri="{FF2B5EF4-FFF2-40B4-BE49-F238E27FC236}">
                <a16:creationId xmlns:a16="http://schemas.microsoft.com/office/drawing/2014/main" id="{BAD71210-923A-374D-8DEB-4E87976E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635" y="1739868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Folder Search with solid fill">
            <a:extLst>
              <a:ext uri="{FF2B5EF4-FFF2-40B4-BE49-F238E27FC236}">
                <a16:creationId xmlns:a16="http://schemas.microsoft.com/office/drawing/2014/main" id="{3FD09E7B-89DD-6549-B76C-A38FC89F5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318" y="1465136"/>
            <a:ext cx="1460894" cy="1460894"/>
          </a:xfrm>
          <a:prstGeom prst="rect">
            <a:avLst/>
          </a:prstGeom>
        </p:spPr>
      </p:pic>
      <p:sp>
        <p:nvSpPr>
          <p:cNvPr id="12" name="Pentagon 11">
            <a:extLst>
              <a:ext uri="{FF2B5EF4-FFF2-40B4-BE49-F238E27FC236}">
                <a16:creationId xmlns:a16="http://schemas.microsoft.com/office/drawing/2014/main" id="{F8CF4FF9-3702-4D4E-BA49-033930193CBA}"/>
              </a:ext>
            </a:extLst>
          </p:cNvPr>
          <p:cNvSpPr/>
          <p:nvPr/>
        </p:nvSpPr>
        <p:spPr>
          <a:xfrm>
            <a:off x="5799909" y="1724297"/>
            <a:ext cx="1515291" cy="8752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47BA3-6569-2C45-98EE-32024FE32146}"/>
              </a:ext>
            </a:extLst>
          </p:cNvPr>
          <p:cNvSpPr txBox="1"/>
          <p:nvPr/>
        </p:nvSpPr>
        <p:spPr>
          <a:xfrm>
            <a:off x="7489939" y="1838737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36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C397D-7A82-3040-83AA-55DF8883AAFD}"/>
              </a:ext>
            </a:extLst>
          </p:cNvPr>
          <p:cNvSpPr txBox="1"/>
          <p:nvPr/>
        </p:nvSpPr>
        <p:spPr>
          <a:xfrm>
            <a:off x="403089" y="5293300"/>
            <a:ext cx="807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readingfunction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54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C535-9682-4742-9F1A-3509375D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62335-EDF5-1D48-A57E-59F3678C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A list is a great way to store an object in the R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E96D7-CA71-FB4F-A967-E6D9D49E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BB88-E427-954B-BB2A-CBD4677BC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71CA8-B8E1-1849-B4D4-41EB2B10E78D}"/>
              </a:ext>
            </a:extLst>
          </p:cNvPr>
          <p:cNvSpPr txBox="1"/>
          <p:nvPr/>
        </p:nvSpPr>
        <p:spPr>
          <a:xfrm>
            <a:off x="298587" y="125740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endParaRPr lang="en-US" sz="2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Image result for document icon">
            <a:extLst>
              <a:ext uri="{FF2B5EF4-FFF2-40B4-BE49-F238E27FC236}">
                <a16:creationId xmlns:a16="http://schemas.microsoft.com/office/drawing/2014/main" id="{C66B1A89-BAE6-694B-9611-92CBC4E9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19243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ument icon">
            <a:extLst>
              <a:ext uri="{FF2B5EF4-FFF2-40B4-BE49-F238E27FC236}">
                <a16:creationId xmlns:a16="http://schemas.microsoft.com/office/drawing/2014/main" id="{62F97701-9442-DB45-8422-F946207F5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393686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ocument icon">
            <a:extLst>
              <a:ext uri="{FF2B5EF4-FFF2-40B4-BE49-F238E27FC236}">
                <a16:creationId xmlns:a16="http://schemas.microsoft.com/office/drawing/2014/main" id="{D3D95C5A-056F-3949-B4C2-D07D358E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73" y="292949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document icon">
            <a:extLst>
              <a:ext uri="{FF2B5EF4-FFF2-40B4-BE49-F238E27FC236}">
                <a16:creationId xmlns:a16="http://schemas.microsoft.com/office/drawing/2014/main" id="{740122FB-ACEE-7F4C-9111-F47B8C59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499192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0702D3E-20FE-9243-A91C-9AB7AF25F56D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014882" y="1945343"/>
            <a:ext cx="616773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D98ADC0-E08A-3C44-8E02-681C016803D1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513178" y="2447046"/>
            <a:ext cx="1621915" cy="2890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1C0D8BC-729E-814A-849A-0D7BCCFC33B7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8626" y="2951599"/>
            <a:ext cx="2629285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B8540C0-4200-CD46-976C-36E88F720947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-518905" y="3479130"/>
            <a:ext cx="3684346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6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F883D-CDF8-6A46-B25E-F994D344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2/4/21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307F9-5A61-8E4D-8A79-8F47029B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element 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7C8F-8EE7-D64E-91DC-200EFA01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642A-545B-DD4C-977D-07A65B9E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790DE-858D-D343-9D67-F0011A122A4B}"/>
              </a:ext>
            </a:extLst>
          </p:cNvPr>
          <p:cNvSpPr txBox="1"/>
          <p:nvPr/>
        </p:nvSpPr>
        <p:spPr>
          <a:xfrm>
            <a:off x="298587" y="125740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endParaRPr lang="en-US" sz="2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2" descr="Image result for document icon">
            <a:extLst>
              <a:ext uri="{FF2B5EF4-FFF2-40B4-BE49-F238E27FC236}">
                <a16:creationId xmlns:a16="http://schemas.microsoft.com/office/drawing/2014/main" id="{19667DE7-7A79-6749-8BBA-6C9B2F7F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19243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ocument icon">
            <a:extLst>
              <a:ext uri="{FF2B5EF4-FFF2-40B4-BE49-F238E27FC236}">
                <a16:creationId xmlns:a16="http://schemas.microsoft.com/office/drawing/2014/main" id="{E5CC1BF7-E6A3-4841-AFA9-098F6125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393686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ument icon">
            <a:extLst>
              <a:ext uri="{FF2B5EF4-FFF2-40B4-BE49-F238E27FC236}">
                <a16:creationId xmlns:a16="http://schemas.microsoft.com/office/drawing/2014/main" id="{DA705EEA-AB4C-3348-B0B5-2D8B47E8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73" y="2929494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document icon">
            <a:extLst>
              <a:ext uri="{FF2B5EF4-FFF2-40B4-BE49-F238E27FC236}">
                <a16:creationId xmlns:a16="http://schemas.microsoft.com/office/drawing/2014/main" id="{990DF330-61BA-1B40-90A3-5CD0CAFB3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38" y="4991925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DADEF5-B8D5-5F4D-A113-2A6D1CF878B4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014882" y="1945343"/>
            <a:ext cx="616773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F7DC487-92B1-E047-9676-BF7D8BC9C898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513178" y="2447046"/>
            <a:ext cx="1621915" cy="2890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5EBFFB4-EAB0-124B-B199-D4EB99088873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626" y="2951599"/>
            <a:ext cx="2629285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86DB0F0-1BC2-8042-BB6C-100F5C0EB50B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-518905" y="3479130"/>
            <a:ext cx="3684346" cy="287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16C7D1-2A9D-F748-95DB-10EEDC1F5AE7}"/>
              </a:ext>
            </a:extLst>
          </p:cNvPr>
          <p:cNvSpPr txBox="1"/>
          <p:nvPr/>
        </p:nvSpPr>
        <p:spPr>
          <a:xfrm>
            <a:off x="2420450" y="221273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F9275-35A6-C44B-B171-0651BE0C9DCF}"/>
              </a:ext>
            </a:extLst>
          </p:cNvPr>
          <p:cNvSpPr txBox="1"/>
          <p:nvPr/>
        </p:nvSpPr>
        <p:spPr>
          <a:xfrm>
            <a:off x="2413034" y="32737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C6AF9-DBDA-7047-ACA7-3CFF538284A3}"/>
              </a:ext>
            </a:extLst>
          </p:cNvPr>
          <p:cNvSpPr txBox="1"/>
          <p:nvPr/>
        </p:nvSpPr>
        <p:spPr>
          <a:xfrm>
            <a:off x="2420450" y="423143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FA66A-9A99-2041-B362-6F3245826A51}"/>
              </a:ext>
            </a:extLst>
          </p:cNvPr>
          <p:cNvSpPr txBox="1"/>
          <p:nvPr/>
        </p:nvSpPr>
        <p:spPr>
          <a:xfrm>
            <a:off x="2420450" y="529244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allFiles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[[4]]</a:t>
            </a:r>
          </a:p>
        </p:txBody>
      </p:sp>
    </p:spTree>
    <p:extLst>
      <p:ext uri="{BB962C8B-B14F-4D97-AF65-F5344CB8AC3E}">
        <p14:creationId xmlns:p14="http://schemas.microsoft.com/office/powerpoint/2010/main" val="12395083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5781</TotalTime>
  <Words>464</Words>
  <Application>Microsoft Macintosh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Consolas</vt:lpstr>
      <vt:lpstr>1_Office Theme</vt:lpstr>
      <vt:lpstr>Multiple Files Can Be Challenging</vt:lpstr>
      <vt:lpstr>Multiple Files Can Be Challenging</vt:lpstr>
      <vt:lpstr>Multiple Files Can Be Challenging</vt:lpstr>
      <vt:lpstr>Multiple Files Can Be Challenging</vt:lpstr>
      <vt:lpstr>Multiple Files Can Be Challenging</vt:lpstr>
      <vt:lpstr>list.files &amp; lists to the rescue!</vt:lpstr>
      <vt:lpstr>Make a list of the files</vt:lpstr>
      <vt:lpstr>A list is a great way to store an object in the R environment</vt:lpstr>
      <vt:lpstr>List element indexing</vt:lpstr>
      <vt:lpstr>List element indexing pt2</vt:lpstr>
      <vt:lpstr>Apply the functions in a loop or w/lapply</vt:lpstr>
      <vt:lpstr>E_Basics_multipleFiles.R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307</cp:revision>
  <dcterms:created xsi:type="dcterms:W3CDTF">2018-05-23T17:24:59Z</dcterms:created>
  <dcterms:modified xsi:type="dcterms:W3CDTF">2021-02-04T23:06:14Z</dcterms:modified>
</cp:coreProperties>
</file>