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811" r:id="rId2"/>
    <p:sldId id="815" r:id="rId3"/>
    <p:sldId id="397" r:id="rId4"/>
    <p:sldId id="447" r:id="rId5"/>
    <p:sldId id="400" r:id="rId6"/>
    <p:sldId id="809" r:id="rId7"/>
    <p:sldId id="838" r:id="rId8"/>
    <p:sldId id="839" r:id="rId9"/>
    <p:sldId id="841" r:id="rId10"/>
    <p:sldId id="842" r:id="rId11"/>
    <p:sldId id="843" r:id="rId12"/>
    <p:sldId id="844" r:id="rId13"/>
    <p:sldId id="840" r:id="rId14"/>
    <p:sldId id="845" r:id="rId15"/>
    <p:sldId id="350" r:id="rId16"/>
    <p:sldId id="383" r:id="rId17"/>
    <p:sldId id="384" r:id="rId18"/>
    <p:sldId id="357" r:id="rId19"/>
    <p:sldId id="365" r:id="rId20"/>
    <p:sldId id="355" r:id="rId21"/>
    <p:sldId id="349" r:id="rId22"/>
    <p:sldId id="366" r:id="rId23"/>
    <p:sldId id="358" r:id="rId24"/>
    <p:sldId id="820" r:id="rId25"/>
    <p:sldId id="821" r:id="rId26"/>
    <p:sldId id="822" r:id="rId27"/>
    <p:sldId id="836" r:id="rId28"/>
    <p:sldId id="835" r:id="rId29"/>
    <p:sldId id="827" r:id="rId30"/>
    <p:sldId id="824" r:id="rId31"/>
    <p:sldId id="829" r:id="rId32"/>
    <p:sldId id="828" r:id="rId33"/>
    <p:sldId id="830" r:id="rId34"/>
    <p:sldId id="831" r:id="rId35"/>
    <p:sldId id="819" r:id="rId36"/>
    <p:sldId id="825" r:id="rId37"/>
    <p:sldId id="82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2" autoAdjust="0"/>
    <p:restoredTop sz="80622" autoAdjust="0"/>
  </p:normalViewPr>
  <p:slideViewPr>
    <p:cSldViewPr snapToGrid="0">
      <p:cViewPr varScale="1">
        <p:scale>
          <a:sx n="55" d="100"/>
          <a:sy n="55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/>
            <a:t>Best Possible Model</a:t>
          </a:r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Patient Factor Information</a:t>
          </a:r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Numeric Information</a:t>
          </a:r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Information from text</a:t>
          </a:r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</dgm:pt>
    <dgm:pt modelId="{266CC23F-8EE7-4220-A778-40047914545C}" type="pres">
      <dgm:prSet presAssocID="{49654E44-832B-48D8-8A88-7432BEEA0E73}" presName="Name56" presStyleLbl="parChTrans1D2" presStyleIdx="0" presStyleCnt="3"/>
      <dgm:spPr/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</dgm:pt>
    <dgm:pt modelId="{C61EB7C8-4F12-44FC-8F53-5AADCCEF3A7B}" type="pres">
      <dgm:prSet presAssocID="{59C22A17-0850-49C4-8783-ED057382F21E}" presName="Name56" presStyleLbl="parChTrans1D2" presStyleIdx="1" presStyleCnt="3"/>
      <dgm:spPr/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</dgm:pt>
    <dgm:pt modelId="{7365E4B8-67AF-4B74-B4DC-BE28DDEAAE6F}" type="pres">
      <dgm:prSet presAssocID="{6DE10D35-E2C0-4531-B887-4F26096BB81C}" presName="Name56" presStyleLbl="parChTrans1D2" presStyleIdx="2" presStyleCnt="3"/>
      <dgm:spPr/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</dgm:pt>
  </dgm:ptLst>
  <dgm:cxnLst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CBA0-BD09-4951-8BEA-D7F0F8386C69}">
      <dsp:nvSpPr>
        <dsp:cNvPr id="0" name=""/>
        <dsp:cNvSpPr/>
      </dsp:nvSpPr>
      <dsp:spPr>
        <a:xfrm>
          <a:off x="3405353" y="1382281"/>
          <a:ext cx="1828796" cy="122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Possible Model</a:t>
          </a:r>
        </a:p>
      </dsp:txBody>
      <dsp:txXfrm>
        <a:off x="3465241" y="1442169"/>
        <a:ext cx="1709020" cy="1107044"/>
      </dsp:txXfrm>
    </dsp:sp>
    <dsp:sp modelId="{266CC23F-8EE7-4220-A778-40047914545C}">
      <dsp:nvSpPr>
        <dsp:cNvPr id="0" name=""/>
        <dsp:cNvSpPr/>
      </dsp:nvSpPr>
      <dsp:spPr>
        <a:xfrm rot="16200000">
          <a:off x="4149594" y="1212123"/>
          <a:ext cx="340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3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1355-E33A-4B4A-B454-3F0124F10E10}">
      <dsp:nvSpPr>
        <dsp:cNvPr id="0" name=""/>
        <dsp:cNvSpPr/>
      </dsp:nvSpPr>
      <dsp:spPr>
        <a:xfrm>
          <a:off x="3405352" y="219996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Patient Factor Information</a:t>
          </a:r>
        </a:p>
      </dsp:txBody>
      <dsp:txXfrm>
        <a:off x="3445477" y="260121"/>
        <a:ext cx="1748549" cy="741719"/>
      </dsp:txXfrm>
    </dsp:sp>
    <dsp:sp modelId="{C61EB7C8-4F12-44FC-8F53-5AADCCEF3A7B}">
      <dsp:nvSpPr>
        <dsp:cNvPr id="0" name=""/>
        <dsp:cNvSpPr/>
      </dsp:nvSpPr>
      <dsp:spPr>
        <a:xfrm rot="2511711">
          <a:off x="492049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59FE-7F14-4698-9B8A-BE834E15010C}">
      <dsp:nvSpPr>
        <dsp:cNvPr id="0" name=""/>
        <dsp:cNvSpPr/>
      </dsp:nvSpPr>
      <dsp:spPr>
        <a:xfrm>
          <a:off x="5037773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 Information</a:t>
          </a:r>
        </a:p>
      </dsp:txBody>
      <dsp:txXfrm>
        <a:off x="5077898" y="3087558"/>
        <a:ext cx="1748549" cy="741719"/>
      </dsp:txXfrm>
    </dsp:sp>
    <dsp:sp modelId="{7365E4B8-67AF-4B74-B4DC-BE28DDEAAE6F}">
      <dsp:nvSpPr>
        <dsp:cNvPr id="0" name=""/>
        <dsp:cNvSpPr/>
      </dsp:nvSpPr>
      <dsp:spPr>
        <a:xfrm rot="8288289">
          <a:off x="306216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E095-0DDB-495C-B54B-B3F2F1A07408}">
      <dsp:nvSpPr>
        <dsp:cNvPr id="0" name=""/>
        <dsp:cNvSpPr/>
      </dsp:nvSpPr>
      <dsp:spPr>
        <a:xfrm>
          <a:off x="1772930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from text</a:t>
          </a:r>
        </a:p>
      </dsp:txBody>
      <dsp:txXfrm>
        <a:off x="1813055" y="3087558"/>
        <a:ext cx="1748549" cy="74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3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4/5/21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4/5/21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67600"/>
              </p:ext>
            </p:extLst>
          </p:nvPr>
        </p:nvGraphicFramePr>
        <p:xfrm>
          <a:off x="367748" y="3861904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631133" y="11074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D2FF1-E342-C746-B52F-23BF511A304B}"/>
              </a:ext>
            </a:extLst>
          </p:cNvPr>
          <p:cNvSpPr/>
          <p:nvPr/>
        </p:nvSpPr>
        <p:spPr>
          <a:xfrm>
            <a:off x="628649" y="1441172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ipsum…lorem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38109-A54E-A441-BDB3-323F97078E6D}"/>
              </a:ext>
            </a:extLst>
          </p:cNvPr>
          <p:cNvSpPr/>
          <p:nvPr/>
        </p:nvSpPr>
        <p:spPr>
          <a:xfrm>
            <a:off x="628648" y="1863204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 dolor 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579783" y="3465479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1" name="Predefined Process 10">
            <a:extLst>
              <a:ext uri="{FF2B5EF4-FFF2-40B4-BE49-F238E27FC236}">
                <a16:creationId xmlns:a16="http://schemas.microsoft.com/office/drawing/2014/main" id="{44663139-DE83-1548-8FD1-EB79AF9BC167}"/>
              </a:ext>
            </a:extLst>
          </p:cNvPr>
          <p:cNvSpPr/>
          <p:nvPr/>
        </p:nvSpPr>
        <p:spPr>
          <a:xfrm>
            <a:off x="646041" y="2609122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</p:spTree>
    <p:extLst>
      <p:ext uri="{BB962C8B-B14F-4D97-AF65-F5344CB8AC3E}">
        <p14:creationId xmlns:p14="http://schemas.microsoft.com/office/powerpoint/2010/main" val="950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94553"/>
              </p:ext>
            </p:extLst>
          </p:nvPr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61493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4123083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69182"/>
              </p:ext>
            </p:extLst>
          </p:nvPr>
        </p:nvGraphicFramePr>
        <p:xfrm>
          <a:off x="367748" y="4945344"/>
          <a:ext cx="7224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5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Amet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3258563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582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05834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3486980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05419"/>
              </p:ext>
            </p:extLst>
          </p:nvPr>
        </p:nvGraphicFramePr>
        <p:xfrm>
          <a:off x="367748" y="4945344"/>
          <a:ext cx="7224329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47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4139357576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highlight>
                            <a:srgbClr val="C0C0C0"/>
                          </a:highlight>
                        </a:rPr>
                        <a:t>X-</a:t>
                      </a:r>
                      <a:r>
                        <a:rPr lang="en-US" b="0" strike="sngStrike" dirty="0" err="1">
                          <a:highlight>
                            <a:srgbClr val="C0C0C0"/>
                          </a:highlight>
                        </a:rPr>
                        <a:t>Amet</a:t>
                      </a:r>
                      <a:endParaRPr lang="en-US" b="0" strike="sngStrike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highlight>
                            <a:srgbClr val="C0C0C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2741730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new text has to be matched to the original model expectations.</a:t>
            </a:r>
          </a:p>
        </p:txBody>
      </p:sp>
    </p:spTree>
    <p:extLst>
      <p:ext uri="{BB962C8B-B14F-4D97-AF65-F5344CB8AC3E}">
        <p14:creationId xmlns:p14="http://schemas.microsoft.com/office/powerpoint/2010/main" val="40291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records &amp; test set could have less than full X terms and/or new terms Y</a:t>
            </a:r>
          </a:p>
        </p:txBody>
      </p:sp>
      <p:sp>
        <p:nvSpPr>
          <p:cNvPr id="7" name="Rectangle 6"/>
          <p:cNvSpPr/>
          <p:nvPr/>
        </p:nvSpPr>
        <p:spPr>
          <a:xfrm>
            <a:off x="76629" y="5665402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model will expect the same matrix X-variables </a:t>
            </a:r>
            <a:r>
              <a:rPr lang="en-US" sz="1600" dirty="0" err="1"/>
              <a:t>ie</a:t>
            </a:r>
            <a:r>
              <a:rPr lang="en-US" sz="1600" dirty="0"/>
              <a:t> same number of columns as the training set.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14789" y="2580783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Identify terms in new </a:t>
              </a:r>
            </a:p>
            <a:p>
              <a:pPr algn="ctr"/>
              <a:r>
                <a:rPr lang="en-US" sz="1200" dirty="0"/>
                <a:t>records shared in the training set.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2580783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Fill in 0s for terms in </a:t>
              </a:r>
            </a:p>
            <a:p>
              <a:pPr algn="ctr"/>
              <a:r>
                <a:rPr lang="en-US" sz="1200" dirty="0"/>
                <a:t>training not in new records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4568179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5712" y="4568179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0944" y="4519411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4624" y="4519411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</p:spTree>
    <p:extLst>
      <p:ext uri="{BB962C8B-B14F-4D97-AF65-F5344CB8AC3E}">
        <p14:creationId xmlns:p14="http://schemas.microsoft.com/office/powerpoint/2010/main" val="150079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99869-5747-DC49-B891-FEC6282B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62256B-880C-234D-BD8B-0B783D87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A_vocabVectorizer.R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10FD9-8DFF-D448-A60E-861153BDE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C3E6C-1DB1-4649-A76F-C0841F100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You Just Got Vectored | Know Your Meme">
            <a:extLst>
              <a:ext uri="{FF2B5EF4-FFF2-40B4-BE49-F238E27FC236}">
                <a16:creationId xmlns:a16="http://schemas.microsoft.com/office/drawing/2014/main" id="{F1BE3555-3EE0-1449-A14C-8DAC41B1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41" y="1355568"/>
            <a:ext cx="4601817" cy="46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3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20BD790-49E5-0D46-A345-840DBC4EE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1D7645-8D6C-624A-9733-7A078E58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DC3374E-1788-B143-BE2F-6AA84309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6431201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Create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78745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543147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or RMSE but there are other KPI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EDA would be the types of analysis you’ve learned thus far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Apply many types of ML methods, but we keep it simple since its not a traditional ML course.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2470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Sample some documents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F1832E02-82DA-B24E-8AF5-3B676FDE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003-053E-094C-A6A1-B39704A798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99C00-0EBB-4549-AFA0-7FB0E2EB59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x/y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DB353A-1157-DE42-83F1-27421DF30D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B818E0-3BF8-F542-85CE-94085EF4046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A binary relationship, so regression doesn’t work.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9" y="1540280"/>
            <a:ext cx="5070760" cy="285798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641369" y="1363851"/>
            <a:ext cx="4320240" cy="2822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96580" y="2054494"/>
            <a:ext cx="3476939" cy="16805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outcomes go on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676B7-FE05-1048-BDF7-A0AA9AC8C2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17576-559D-904C-9DBC-C206F52C2E16}"/>
              </a:ext>
            </a:extLst>
          </p:cNvPr>
          <p:cNvCxnSpPr/>
          <p:nvPr/>
        </p:nvCxnSpPr>
        <p:spPr>
          <a:xfrm>
            <a:off x="2710049" y="4199816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8BC5C0-9691-3E40-9802-2B289BCB17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7E3965-7AA2-5E4D-8277-6E00552BD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F4EDAD-40E0-3B47-BBC6-C0127781D5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6182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 (classification)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 (regression)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 (regression)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 (classification)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 (classification)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E0CE9-7483-B24A-A9C1-2D7C5E09BC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2EE27-3E52-BD4E-AA58-853A6E6E8B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B3900-094A-3C47-95EA-C386E37238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1" grpId="0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22" y="3589544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993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758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5599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70413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1902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2868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7075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FCCE2-4D9C-0E48-B1E5-74E4CC7500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0236" y="344465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cxnSpLocks/>
            <a:endCxn id="23" idx="1"/>
          </p:cNvCxnSpPr>
          <p:nvPr/>
        </p:nvCxnSpPr>
        <p:spPr>
          <a:xfrm flipV="1">
            <a:off x="3781586" y="3906316"/>
            <a:ext cx="738650" cy="11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9A12C4-EB36-1443-9AD3-B80D5054207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31A34-E268-FC42-9A39-092550D1BB1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95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2034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446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44693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1907821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184582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2804930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203420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2910835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1" y="5470902"/>
            <a:ext cx="8253145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both cases, the algorithm will try multiple lambda for you and choose the best one that maintains reasonable accuracy but has the highest penalty.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7F3B65-456C-CB4D-96EF-A05B64D163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07145-FB1A-FA47-A23E-C580F69E6C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4187486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Probabilities are 0-1 so a “cutoff threshold” is used to classify into 1 or 0 in the matrix.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2AB7A-2E0C-9241-9B3C-01D63ACBD58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CF16E8-3E32-FF43-B2A2-C18971288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4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859214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Adjusting the cutoff impacts the numbers in the confusion matrix.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0.01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0.75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0.99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0.50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0D2BB0-ACA3-2449-A02D-D9AF20AB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88F359-E32F-E04E-9040-4116EA55B76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True/False Positive Rates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06100" y="1382986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406" y="3855408"/>
            <a:ext cx="855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Sensitivity or </a:t>
            </a:r>
          </a:p>
          <a:p>
            <a:r>
              <a:rPr lang="en-US" sz="2000" dirty="0"/>
              <a:t>True Positive Rate = </a:t>
            </a:r>
            <a:r>
              <a:rPr lang="en-US" sz="2000" dirty="0" err="1"/>
              <a:t>TruePos</a:t>
            </a:r>
            <a:r>
              <a:rPr lang="en-US" sz="2000" dirty="0"/>
              <a:t> / (</a:t>
            </a:r>
            <a:r>
              <a:rPr lang="en-US" sz="2000" dirty="0" err="1"/>
              <a:t>TruePos</a:t>
            </a:r>
            <a:r>
              <a:rPr lang="en-US" sz="2000" dirty="0"/>
              <a:t> + </a:t>
            </a:r>
            <a:r>
              <a:rPr lang="en-US" sz="2000" dirty="0" err="1"/>
              <a:t>FalseNeg</a:t>
            </a:r>
            <a:r>
              <a:rPr lang="en-US" sz="20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06" y="4497170"/>
            <a:ext cx="647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“1” classifications among all “1” actuals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0118" y="5194006"/>
            <a:ext cx="56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Specificity or</a:t>
            </a:r>
          </a:p>
          <a:p>
            <a:r>
              <a:rPr lang="en-US" sz="2000" dirty="0"/>
              <a:t>True Negative Rate = </a:t>
            </a:r>
            <a:r>
              <a:rPr lang="en-US" sz="2000" dirty="0" err="1"/>
              <a:t>FalsePos</a:t>
            </a:r>
            <a:r>
              <a:rPr lang="en-US" sz="2000" dirty="0"/>
              <a:t> / (</a:t>
            </a:r>
            <a:r>
              <a:rPr lang="en-US" sz="2000" dirty="0" err="1"/>
              <a:t>FalsePos</a:t>
            </a:r>
            <a:r>
              <a:rPr lang="en-US" sz="2000" dirty="0"/>
              <a:t> + </a:t>
            </a:r>
            <a:r>
              <a:rPr lang="en-US" sz="2000" dirty="0" err="1"/>
              <a:t>TrueNeg</a:t>
            </a:r>
            <a:r>
              <a:rPr lang="en-US" sz="20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06" y="5842704"/>
            <a:ext cx="652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“0” classifications among all “0” actuals.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1021" y="1324303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65835" y="1319048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9849" y="2409497"/>
            <a:ext cx="109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TruePosRate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8898" y="2409497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FalsePosRate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028981-673A-864F-9B97-A91A2D5A37E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C4E4D7-2142-0245-896B-B7E48FE2D0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96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different cutoff thresholds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14334" y="1385545"/>
            <a:ext cx="3389586" cy="2642301"/>
            <a:chOff x="725214" y="3017520"/>
            <a:chExt cx="3389586" cy="264230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40979" y="3017520"/>
              <a:ext cx="0" cy="2610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5214" y="5659821"/>
              <a:ext cx="338958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40979" y="3236976"/>
              <a:ext cx="2422845" cy="2422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16200000">
            <a:off x="3957147" y="2508050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6662" y="3990009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883" y="2089648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2/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883" y="2333488"/>
            <a:ext cx="22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1/2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8883" y="113763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16566" y="1798597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141" y="2264960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83" y="3928965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0/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883" y="4141280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0/2</a:t>
            </a:r>
          </a:p>
        </p:txBody>
      </p:sp>
      <p:sp>
        <p:nvSpPr>
          <p:cNvPr id="28" name="Oval 27"/>
          <p:cNvSpPr/>
          <p:nvPr/>
        </p:nvSpPr>
        <p:spPr>
          <a:xfrm>
            <a:off x="147141" y="4104279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0731" y="3926943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8883" y="294542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2096" y="4768977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9035" y="5784041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3/ 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9035" y="5996356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2/2</a:t>
            </a:r>
          </a:p>
        </p:txBody>
      </p:sp>
      <p:sp>
        <p:nvSpPr>
          <p:cNvPr id="34" name="Oval 33"/>
          <p:cNvSpPr/>
          <p:nvPr/>
        </p:nvSpPr>
        <p:spPr>
          <a:xfrm>
            <a:off x="147141" y="5959355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83366" y="1478026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  <a:endCxn id="6" idx="1"/>
          </p:cNvCxnSpPr>
          <p:nvPr/>
        </p:nvCxnSpPr>
        <p:spPr>
          <a:xfrm flipV="1">
            <a:off x="5152571" y="1821685"/>
            <a:ext cx="1287083" cy="21987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6" idx="0"/>
          </p:cNvCxnSpPr>
          <p:nvPr/>
        </p:nvCxnSpPr>
        <p:spPr>
          <a:xfrm flipV="1">
            <a:off x="6495394" y="1611086"/>
            <a:ext cx="1052035" cy="1875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7168" y="5907024"/>
            <a:ext cx="191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Highly Sensitive not specific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1552" y="4029456"/>
            <a:ext cx="166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Not sensitive or specific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3760" y="4329913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*not proportional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4705" y="2168626"/>
            <a:ext cx="141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More balanced, </a:t>
            </a:r>
          </a:p>
          <a:p>
            <a:r>
              <a:rPr lang="en-US" sz="1200" dirty="0">
                <a:solidFill>
                  <a:srgbClr val="FFC000"/>
                </a:solidFill>
              </a:rPr>
              <a:t>optimizing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D0BD7-89B2-2449-8115-D731674CB44D}"/>
              </a:ext>
            </a:extLst>
          </p:cNvPr>
          <p:cNvSpPr txBox="1"/>
          <p:nvPr/>
        </p:nvSpPr>
        <p:spPr>
          <a:xfrm>
            <a:off x="7594170" y="158082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FFED9-93ED-5B4D-94A7-D999DE154FD7}"/>
              </a:ext>
            </a:extLst>
          </p:cNvPr>
          <p:cNvSpPr txBox="1"/>
          <p:nvPr/>
        </p:nvSpPr>
        <p:spPr>
          <a:xfrm>
            <a:off x="5111860" y="402697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32AA1-1F92-8843-86A6-B1304578CBCB}"/>
              </a:ext>
            </a:extLst>
          </p:cNvPr>
          <p:cNvSpPr txBox="1"/>
          <p:nvPr/>
        </p:nvSpPr>
        <p:spPr>
          <a:xfrm>
            <a:off x="6305228" y="191920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.5, .66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3DC7F5-D597-DA42-A137-1336E411C0F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E3EEDA-412C-6E47-B510-4CDC7D0DE19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  <p:bldP spid="32" grpId="0"/>
      <p:bldP spid="33" grpId="0"/>
      <p:bldP spid="34" grpId="0" animBg="1"/>
      <p:bldP spid="35" grpId="0" animBg="1"/>
      <p:bldP spid="8" grpId="0"/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Conceptually ROC &amp; AUC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31" y="2216632"/>
            <a:ext cx="3443189" cy="2607614"/>
            <a:chOff x="5060731" y="2468880"/>
            <a:chExt cx="3443189" cy="2607614"/>
          </a:xfrm>
        </p:grpSpPr>
        <p:grpSp>
          <p:nvGrpSpPr>
            <p:cNvPr id="16" name="Group 15"/>
            <p:cNvGrpSpPr/>
            <p:nvPr/>
          </p:nvGrpSpPr>
          <p:grpSpPr>
            <a:xfrm>
              <a:off x="5114334" y="2468880"/>
              <a:ext cx="3389586" cy="2550861"/>
              <a:chOff x="725214" y="3108960"/>
              <a:chExt cx="3389586" cy="255086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40979" y="3108960"/>
                <a:ext cx="0" cy="251933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25214" y="5659821"/>
                <a:ext cx="338958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740979" y="3236976"/>
                <a:ext cx="2422845" cy="2422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416566" y="2790492"/>
              <a:ext cx="157655" cy="157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60731" y="4918838"/>
              <a:ext cx="157655" cy="15765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83366" y="2469921"/>
              <a:ext cx="157655" cy="1576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29" idx="0"/>
              <a:endCxn id="6" idx="1"/>
            </p:cNvCxnSpPr>
            <p:nvPr/>
          </p:nvCxnSpPr>
          <p:spPr>
            <a:xfrm flipV="1">
              <a:off x="5139559" y="2813580"/>
              <a:ext cx="1300095" cy="210525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0"/>
              <a:endCxn id="35" idx="1"/>
            </p:cNvCxnSpPr>
            <p:nvPr/>
          </p:nvCxnSpPr>
          <p:spPr>
            <a:xfrm flipV="1">
              <a:off x="6495394" y="2493009"/>
              <a:ext cx="1011060" cy="29748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56690" y="3153104"/>
            <a:ext cx="34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 Line: flipping a coin 50/50</a:t>
            </a:r>
          </a:p>
        </p:txBody>
      </p:sp>
      <p:cxnSp>
        <p:nvCxnSpPr>
          <p:cNvPr id="20" name="Curved Connector 19"/>
          <p:cNvCxnSpPr>
            <a:stCxn id="13" idx="1"/>
          </p:cNvCxnSpPr>
          <p:nvPr/>
        </p:nvCxnSpPr>
        <p:spPr>
          <a:xfrm rot="10800000">
            <a:off x="3216166" y="2648660"/>
            <a:ext cx="1040524" cy="689111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14497" y="3636578"/>
            <a:ext cx="43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“lift” better than random chance w/different cutoffs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2617076" y="2490952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1933903" y="3132083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>
            <a:off x="2822029" y="2790498"/>
            <a:ext cx="1492469" cy="1169247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7" idx="1"/>
          </p:cNvCxnSpPr>
          <p:nvPr/>
        </p:nvCxnSpPr>
        <p:spPr>
          <a:xfrm rot="10800000">
            <a:off x="2207173" y="3452648"/>
            <a:ext cx="2107325" cy="507096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764" y="5659821"/>
            <a:ext cx="880084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binary classification the AUC (area under the curve) is a KPI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8A014B-D4DB-9543-9BAF-025B41C61E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83210A-4F74-704A-979D-2012AF55B40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55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AFB49-6457-3542-A9A6-A0274DD4E24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61C8D8-E5BF-B147-9DC8-726AE0008B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74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-58782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 you would likely make an ensemble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685B8-6D35-0545-82C6-0A4ECB1B6D5C}"/>
              </a:ext>
            </a:extLst>
          </p:cNvPr>
          <p:cNvSpPr txBox="1"/>
          <p:nvPr/>
        </p:nvSpPr>
        <p:spPr>
          <a:xfrm>
            <a:off x="3626608" y="1270861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Male/Female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DBCB7-E410-1045-88E3-7D04B616EECD}"/>
              </a:ext>
            </a:extLst>
          </p:cNvPr>
          <p:cNvSpPr txBox="1"/>
          <p:nvPr/>
        </p:nvSpPr>
        <p:spPr>
          <a:xfrm>
            <a:off x="5328839" y="5204848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Height, </a:t>
            </a:r>
            <a:r>
              <a:rPr lang="en-US" dirty="0" err="1"/>
              <a:t>wgt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6B7D8-B671-C847-854C-DF8BCA7C3A1C}"/>
              </a:ext>
            </a:extLst>
          </p:cNvPr>
          <p:cNvSpPr txBox="1"/>
          <p:nvPr/>
        </p:nvSpPr>
        <p:spPr>
          <a:xfrm>
            <a:off x="924737" y="5248761"/>
            <a:ext cx="28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notes “patient exhibits…”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9483E1-0ED0-EA47-ACDE-37851EA1FC6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90370C-FEC1-4E42-B83C-CE7B04DB2A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86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4CED0-1D9D-3C40-9D09-E553F7E2C14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0195A9-CED9-EE4E-8EAB-C306F34BD8B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0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4/5/21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64905"/>
              </p:ext>
            </p:extLst>
          </p:nvPr>
        </p:nvGraphicFramePr>
        <p:xfrm>
          <a:off x="549966" y="2033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663772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413200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74403"/>
              </p:ext>
            </p:extLst>
          </p:nvPr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70991"/>
              </p:ext>
            </p:extLst>
          </p:nvPr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is expecting all X-Vars to be present, no missing, levels to be the same as in training.</a:t>
            </a:r>
          </a:p>
        </p:txBody>
      </p:sp>
    </p:spTree>
    <p:extLst>
      <p:ext uri="{BB962C8B-B14F-4D97-AF65-F5344CB8AC3E}">
        <p14:creationId xmlns:p14="http://schemas.microsoft.com/office/powerpoint/2010/main" val="331647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43916"/>
              </p:ext>
            </p:extLst>
          </p:nvPr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525"/>
              </p:ext>
            </p:extLst>
          </p:nvPr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049769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6754</TotalTime>
  <Words>2240</Words>
  <Application>Microsoft Macintosh PowerPoint</Application>
  <PresentationFormat>On-screen Show (4:3)</PresentationFormat>
  <Paragraphs>666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Franklin Gothic Book</vt:lpstr>
      <vt:lpstr>Open Sans</vt:lpstr>
      <vt:lpstr>Symbol</vt:lpstr>
      <vt:lpstr>Wingdings 2</vt:lpstr>
      <vt:lpstr>1_Office Theme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Models are picky.</vt:lpstr>
      <vt:lpstr>Models are picky.</vt:lpstr>
      <vt:lpstr>Models are picky.</vt:lpstr>
      <vt:lpstr>Text is hard.</vt:lpstr>
      <vt:lpstr>Text modeling is hard.</vt:lpstr>
      <vt:lpstr>Text modeling is hard.</vt:lpstr>
      <vt:lpstr>Matrix Matching</vt:lpstr>
      <vt:lpstr>Open A_vocabVectorizer.R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Classification: Logistic Response Function</vt:lpstr>
      <vt:lpstr>Logistic Regression</vt:lpstr>
      <vt:lpstr>A binary relationship between x/y</vt:lpstr>
      <vt:lpstr>A binary relationship, so regression doesn’t work.</vt:lpstr>
      <vt:lpstr>PowerPoint Presentation</vt:lpstr>
      <vt:lpstr>Applying these concepts to text</vt:lpstr>
      <vt:lpstr>Hospital Readmissions is a problem</vt:lpstr>
      <vt:lpstr>Ridge Regression</vt:lpstr>
      <vt:lpstr>Ridge Regression</vt:lpstr>
      <vt:lpstr>Lasso Regression</vt:lpstr>
      <vt:lpstr>Lasso/Ridge Regression Comparison</vt:lpstr>
      <vt:lpstr>The confusion matrix</vt:lpstr>
      <vt:lpstr>The confusion matrix</vt:lpstr>
      <vt:lpstr>True/False Positive Rates</vt:lpstr>
      <vt:lpstr>Plotting the different cutoff thresholds</vt:lpstr>
      <vt:lpstr>Conceptually ROC &amp; AUC</vt:lpstr>
      <vt:lpstr>B_ElasticNetExample.R</vt:lpstr>
      <vt:lpstr>In reality you would likely make an ensemble</vt:lpstr>
      <vt:lpstr>C_ElasticNetExample_ensemble.R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418</cp:revision>
  <dcterms:created xsi:type="dcterms:W3CDTF">2018-05-23T17:24:59Z</dcterms:created>
  <dcterms:modified xsi:type="dcterms:W3CDTF">2021-04-05T23:35:43Z</dcterms:modified>
</cp:coreProperties>
</file>