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1" r:id="rId4"/>
    <p:sldId id="284" r:id="rId5"/>
    <p:sldId id="350" r:id="rId6"/>
    <p:sldId id="352" r:id="rId7"/>
    <p:sldId id="370" r:id="rId8"/>
    <p:sldId id="358" r:id="rId9"/>
    <p:sldId id="359" r:id="rId10"/>
    <p:sldId id="360" r:id="rId11"/>
    <p:sldId id="361" r:id="rId12"/>
    <p:sldId id="356" r:id="rId13"/>
    <p:sldId id="362" r:id="rId14"/>
    <p:sldId id="363" r:id="rId15"/>
    <p:sldId id="364" r:id="rId16"/>
    <p:sldId id="365" r:id="rId17"/>
    <p:sldId id="354" r:id="rId18"/>
    <p:sldId id="366" r:id="rId19"/>
    <p:sldId id="367" r:id="rId20"/>
    <p:sldId id="368" r:id="rId21"/>
    <p:sldId id="369" r:id="rId22"/>
    <p:sldId id="355"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34" autoAdjust="0"/>
  </p:normalViewPr>
  <p:slideViewPr>
    <p:cSldViewPr snapToGrid="0">
      <p:cViewPr varScale="1">
        <p:scale>
          <a:sx n="162" d="100"/>
          <a:sy n="162" d="100"/>
        </p:scale>
        <p:origin x="6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3/31/2021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3/31/2021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3/31/2021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3/31/2021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3/31/2021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3/31/2021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3/31/2021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3/31/2021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3/31/2021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3445579"/>
          </a:xfrm>
        </p:spPr>
        <p:txBody>
          <a:bodyPr anchor="ctr">
            <a:normAutofit/>
          </a:bodyPr>
          <a:lstStyle/>
          <a:p>
            <a:pPr algn="ctr"/>
            <a:r>
              <a:rPr lang="en-US" sz="4800" dirty="0"/>
              <a:t>Incident Database CASE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fontScale="77500" lnSpcReduction="20000"/>
          </a:bodyPr>
          <a:lstStyle/>
          <a:p>
            <a:r>
              <a:rPr lang="en-US" dirty="0"/>
              <a:t>CSCI E-89B Introduction to Natural Language Processing</a:t>
            </a:r>
          </a:p>
          <a:p>
            <a:r>
              <a:rPr lang="en-US" dirty="0"/>
              <a:t>Gordon Hew</a:t>
            </a:r>
          </a:p>
          <a:p>
            <a:r>
              <a:rPr lang="en-US" dirty="0"/>
              <a:t>April 1</a:t>
            </a:r>
            <a:r>
              <a:rPr lang="en-US" baseline="30000" dirty="0"/>
              <a:t>st</a:t>
            </a:r>
            <a:r>
              <a:rPr lang="en-US" dirty="0"/>
              <a:t>, 2021</a:t>
            </a:r>
          </a:p>
        </p:txBody>
      </p:sp>
      <p:pic>
        <p:nvPicPr>
          <p:cNvPr id="6" name="Picture 2" descr="logo">
            <a:extLst>
              <a:ext uri="{FF2B5EF4-FFF2-40B4-BE49-F238E27FC236}">
                <a16:creationId xmlns:a16="http://schemas.microsoft.com/office/drawing/2014/main" id="{9563ECC1-6084-4ABF-92EB-32346BE45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079" y="1856061"/>
            <a:ext cx="10382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arvard Extension School - Wikipedia">
            <a:extLst>
              <a:ext uri="{FF2B5EF4-FFF2-40B4-BE49-F238E27FC236}">
                <a16:creationId xmlns:a16="http://schemas.microsoft.com/office/drawing/2014/main" id="{B820AF5E-21B2-4613-9738-590F6DAC7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0442" y="5216652"/>
            <a:ext cx="806912" cy="94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2</a:t>
            </a:r>
          </a:p>
        </p:txBody>
      </p:sp>
      <p:pic>
        <p:nvPicPr>
          <p:cNvPr id="6" name="Content Placeholder 5">
            <a:extLst>
              <a:ext uri="{FF2B5EF4-FFF2-40B4-BE49-F238E27FC236}">
                <a16:creationId xmlns:a16="http://schemas.microsoft.com/office/drawing/2014/main" id="{DFA706AD-10D9-46C9-BB74-847F24E4A8D2}"/>
              </a:ext>
            </a:extLst>
          </p:cNvPr>
          <p:cNvPicPr>
            <a:picLocks noGrp="1" noChangeAspect="1"/>
          </p:cNvPicPr>
          <p:nvPr>
            <p:ph idx="1"/>
          </p:nvPr>
        </p:nvPicPr>
        <p:blipFill>
          <a:blip r:embed="rId2"/>
          <a:stretch>
            <a:fillRect/>
          </a:stretch>
        </p:blipFill>
        <p:spPr>
          <a:xfrm>
            <a:off x="2078831" y="1530455"/>
            <a:ext cx="8034337" cy="4613910"/>
          </a:xfrm>
        </p:spPr>
      </p:pic>
    </p:spTree>
    <p:extLst>
      <p:ext uri="{BB962C8B-B14F-4D97-AF65-F5344CB8AC3E}">
        <p14:creationId xmlns:p14="http://schemas.microsoft.com/office/powerpoint/2010/main" val="118007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3</a:t>
            </a:r>
          </a:p>
        </p:txBody>
      </p:sp>
      <p:pic>
        <p:nvPicPr>
          <p:cNvPr id="6" name="Content Placeholder 5">
            <a:extLst>
              <a:ext uri="{FF2B5EF4-FFF2-40B4-BE49-F238E27FC236}">
                <a16:creationId xmlns:a16="http://schemas.microsoft.com/office/drawing/2014/main" id="{3FD38D6A-E4A2-4B46-81EE-4AAC76E323FF}"/>
              </a:ext>
            </a:extLst>
          </p:cNvPr>
          <p:cNvPicPr>
            <a:picLocks noGrp="1" noChangeAspect="1"/>
          </p:cNvPicPr>
          <p:nvPr>
            <p:ph idx="1"/>
          </p:nvPr>
        </p:nvPicPr>
        <p:blipFill>
          <a:blip r:embed="rId2"/>
          <a:stretch>
            <a:fillRect/>
          </a:stretch>
        </p:blipFill>
        <p:spPr>
          <a:xfrm>
            <a:off x="2079307" y="1530455"/>
            <a:ext cx="8094345" cy="4607243"/>
          </a:xfrm>
        </p:spPr>
      </p:pic>
    </p:spTree>
    <p:extLst>
      <p:ext uri="{BB962C8B-B14F-4D97-AF65-F5344CB8AC3E}">
        <p14:creationId xmlns:p14="http://schemas.microsoft.com/office/powerpoint/2010/main" val="13458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19"/>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Emotion by Topic Cluster</a:t>
            </a:r>
          </a:p>
        </p:txBody>
      </p:sp>
    </p:spTree>
    <p:extLst>
      <p:ext uri="{BB962C8B-B14F-4D97-AF65-F5344CB8AC3E}">
        <p14:creationId xmlns:p14="http://schemas.microsoft.com/office/powerpoint/2010/main" val="40632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a:t>
            </a:r>
          </a:p>
        </p:txBody>
      </p:sp>
      <p:pic>
        <p:nvPicPr>
          <p:cNvPr id="7" name="Content Placeholder 6">
            <a:extLst>
              <a:ext uri="{FF2B5EF4-FFF2-40B4-BE49-F238E27FC236}">
                <a16:creationId xmlns:a16="http://schemas.microsoft.com/office/drawing/2014/main" id="{0FC906BA-0DC0-4A64-A7A8-ED769CC1D9C3}"/>
              </a:ext>
            </a:extLst>
          </p:cNvPr>
          <p:cNvPicPr>
            <a:picLocks noGrp="1" noChangeAspect="1"/>
          </p:cNvPicPr>
          <p:nvPr>
            <p:ph idx="1"/>
          </p:nvPr>
        </p:nvPicPr>
        <p:blipFill>
          <a:blip r:embed="rId2"/>
          <a:stretch>
            <a:fillRect/>
          </a:stretch>
        </p:blipFill>
        <p:spPr>
          <a:xfrm>
            <a:off x="2075974" y="1441965"/>
            <a:ext cx="8101012" cy="4753928"/>
          </a:xfrm>
        </p:spPr>
      </p:pic>
    </p:spTree>
    <p:extLst>
      <p:ext uri="{BB962C8B-B14F-4D97-AF65-F5344CB8AC3E}">
        <p14:creationId xmlns:p14="http://schemas.microsoft.com/office/powerpoint/2010/main" val="174183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1</a:t>
            </a:r>
          </a:p>
        </p:txBody>
      </p:sp>
      <p:pic>
        <p:nvPicPr>
          <p:cNvPr id="6" name="Content Placeholder 5">
            <a:extLst>
              <a:ext uri="{FF2B5EF4-FFF2-40B4-BE49-F238E27FC236}">
                <a16:creationId xmlns:a16="http://schemas.microsoft.com/office/drawing/2014/main" id="{BDA21D16-5392-458F-9949-D6075C2A6AF9}"/>
              </a:ext>
            </a:extLst>
          </p:cNvPr>
          <p:cNvPicPr>
            <a:picLocks noGrp="1" noChangeAspect="1"/>
          </p:cNvPicPr>
          <p:nvPr>
            <p:ph idx="1"/>
          </p:nvPr>
        </p:nvPicPr>
        <p:blipFill>
          <a:blip r:embed="rId2"/>
          <a:stretch>
            <a:fillRect/>
          </a:stretch>
        </p:blipFill>
        <p:spPr>
          <a:xfrm>
            <a:off x="2179320" y="1530455"/>
            <a:ext cx="7894320" cy="4600575"/>
          </a:xfrm>
        </p:spPr>
      </p:pic>
    </p:spTree>
    <p:extLst>
      <p:ext uri="{BB962C8B-B14F-4D97-AF65-F5344CB8AC3E}">
        <p14:creationId xmlns:p14="http://schemas.microsoft.com/office/powerpoint/2010/main" val="33107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2</a:t>
            </a:r>
          </a:p>
        </p:txBody>
      </p:sp>
      <p:pic>
        <p:nvPicPr>
          <p:cNvPr id="7" name="Content Placeholder 6">
            <a:extLst>
              <a:ext uri="{FF2B5EF4-FFF2-40B4-BE49-F238E27FC236}">
                <a16:creationId xmlns:a16="http://schemas.microsoft.com/office/drawing/2014/main" id="{C4C6FC7C-8E5C-4A4D-86D9-9EFD33146055}"/>
              </a:ext>
            </a:extLst>
          </p:cNvPr>
          <p:cNvPicPr>
            <a:picLocks noGrp="1" noChangeAspect="1"/>
          </p:cNvPicPr>
          <p:nvPr>
            <p:ph idx="1"/>
          </p:nvPr>
        </p:nvPicPr>
        <p:blipFill>
          <a:blip r:embed="rId2"/>
          <a:stretch>
            <a:fillRect/>
          </a:stretch>
        </p:blipFill>
        <p:spPr>
          <a:xfrm>
            <a:off x="1972627" y="1530455"/>
            <a:ext cx="8307705" cy="4607243"/>
          </a:xfrm>
        </p:spPr>
      </p:pic>
    </p:spTree>
    <p:extLst>
      <p:ext uri="{BB962C8B-B14F-4D97-AF65-F5344CB8AC3E}">
        <p14:creationId xmlns:p14="http://schemas.microsoft.com/office/powerpoint/2010/main" val="295785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LDA Clustering analysis TOPIC 3</a:t>
            </a:r>
          </a:p>
        </p:txBody>
      </p:sp>
      <p:pic>
        <p:nvPicPr>
          <p:cNvPr id="7" name="Content Placeholder 6">
            <a:extLst>
              <a:ext uri="{FF2B5EF4-FFF2-40B4-BE49-F238E27FC236}">
                <a16:creationId xmlns:a16="http://schemas.microsoft.com/office/drawing/2014/main" id="{FBAC4BFD-D8DD-4417-A3C3-399F290EA224}"/>
              </a:ext>
            </a:extLst>
          </p:cNvPr>
          <p:cNvPicPr>
            <a:picLocks noGrp="1" noChangeAspect="1"/>
          </p:cNvPicPr>
          <p:nvPr>
            <p:ph idx="1"/>
          </p:nvPr>
        </p:nvPicPr>
        <p:blipFill>
          <a:blip r:embed="rId2"/>
          <a:stretch>
            <a:fillRect/>
          </a:stretch>
        </p:blipFill>
        <p:spPr>
          <a:xfrm>
            <a:off x="2115979" y="1530455"/>
            <a:ext cx="8021002" cy="4580573"/>
          </a:xfrm>
        </p:spPr>
      </p:pic>
    </p:spTree>
    <p:extLst>
      <p:ext uri="{BB962C8B-B14F-4D97-AF65-F5344CB8AC3E}">
        <p14:creationId xmlns:p14="http://schemas.microsoft.com/office/powerpoint/2010/main" val="372240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20"/>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2010-2014 Emotion by Topic Cluster</a:t>
            </a:r>
          </a:p>
        </p:txBody>
      </p:sp>
    </p:spTree>
    <p:extLst>
      <p:ext uri="{BB962C8B-B14F-4D97-AF65-F5344CB8AC3E}">
        <p14:creationId xmlns:p14="http://schemas.microsoft.com/office/powerpoint/2010/main" val="87879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a:t>
            </a:r>
          </a:p>
        </p:txBody>
      </p:sp>
      <p:pic>
        <p:nvPicPr>
          <p:cNvPr id="6" name="Content Placeholder 5">
            <a:extLst>
              <a:ext uri="{FF2B5EF4-FFF2-40B4-BE49-F238E27FC236}">
                <a16:creationId xmlns:a16="http://schemas.microsoft.com/office/drawing/2014/main" id="{51066CD6-5FAF-4F26-8C12-8813B6CA4491}"/>
              </a:ext>
            </a:extLst>
          </p:cNvPr>
          <p:cNvPicPr>
            <a:picLocks noGrp="1" noChangeAspect="1"/>
          </p:cNvPicPr>
          <p:nvPr>
            <p:ph idx="1"/>
          </p:nvPr>
        </p:nvPicPr>
        <p:blipFill>
          <a:blip r:embed="rId2"/>
          <a:stretch>
            <a:fillRect/>
          </a:stretch>
        </p:blipFill>
        <p:spPr>
          <a:xfrm>
            <a:off x="2122646" y="1530455"/>
            <a:ext cx="8007667" cy="4513898"/>
          </a:xfrm>
        </p:spPr>
      </p:pic>
    </p:spTree>
    <p:extLst>
      <p:ext uri="{BB962C8B-B14F-4D97-AF65-F5344CB8AC3E}">
        <p14:creationId xmlns:p14="http://schemas.microsoft.com/office/powerpoint/2010/main" val="326735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1</a:t>
            </a:r>
          </a:p>
        </p:txBody>
      </p:sp>
      <p:pic>
        <p:nvPicPr>
          <p:cNvPr id="9" name="Content Placeholder 8">
            <a:extLst>
              <a:ext uri="{FF2B5EF4-FFF2-40B4-BE49-F238E27FC236}">
                <a16:creationId xmlns:a16="http://schemas.microsoft.com/office/drawing/2014/main" id="{243B9906-53E6-4C77-8E6F-EC27868B4B1F}"/>
              </a:ext>
            </a:extLst>
          </p:cNvPr>
          <p:cNvPicPr>
            <a:picLocks noGrp="1" noChangeAspect="1"/>
          </p:cNvPicPr>
          <p:nvPr>
            <p:ph idx="1"/>
          </p:nvPr>
        </p:nvPicPr>
        <p:blipFill>
          <a:blip r:embed="rId2"/>
          <a:stretch>
            <a:fillRect/>
          </a:stretch>
        </p:blipFill>
        <p:spPr>
          <a:xfrm>
            <a:off x="2075974" y="1530455"/>
            <a:ext cx="8101012" cy="4533900"/>
          </a:xfrm>
        </p:spPr>
      </p:pic>
    </p:spTree>
    <p:extLst>
      <p:ext uri="{BB962C8B-B14F-4D97-AF65-F5344CB8AC3E}">
        <p14:creationId xmlns:p14="http://schemas.microsoft.com/office/powerpoint/2010/main" val="405388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Background</a:t>
            </a:r>
          </a:p>
          <a:p>
            <a:r>
              <a:rPr lang="en-US" dirty="0"/>
              <a:t>Objective</a:t>
            </a:r>
          </a:p>
          <a:p>
            <a:r>
              <a:rPr lang="en-US" dirty="0"/>
              <a:t>Data &amp; Approach</a:t>
            </a:r>
          </a:p>
          <a:p>
            <a:r>
              <a:rPr lang="en-US" dirty="0"/>
              <a:t>Analysis</a:t>
            </a:r>
          </a:p>
          <a:p>
            <a:r>
              <a:rPr lang="en-US" dirty="0"/>
              <a:t>Conclusions</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2</a:t>
            </a:r>
          </a:p>
        </p:txBody>
      </p:sp>
      <p:pic>
        <p:nvPicPr>
          <p:cNvPr id="6" name="Content Placeholder 5">
            <a:extLst>
              <a:ext uri="{FF2B5EF4-FFF2-40B4-BE49-F238E27FC236}">
                <a16:creationId xmlns:a16="http://schemas.microsoft.com/office/drawing/2014/main" id="{D1ACB6A7-8C76-41E9-936E-FA9CFC580E37}"/>
              </a:ext>
            </a:extLst>
          </p:cNvPr>
          <p:cNvPicPr>
            <a:picLocks noGrp="1" noChangeAspect="1"/>
          </p:cNvPicPr>
          <p:nvPr>
            <p:ph idx="1"/>
          </p:nvPr>
        </p:nvPicPr>
        <p:blipFill>
          <a:blip r:embed="rId2"/>
          <a:stretch>
            <a:fillRect/>
          </a:stretch>
        </p:blipFill>
        <p:spPr>
          <a:xfrm>
            <a:off x="2009299" y="1530455"/>
            <a:ext cx="8234362" cy="4573905"/>
          </a:xfrm>
        </p:spPr>
      </p:pic>
    </p:spTree>
    <p:extLst>
      <p:ext uri="{BB962C8B-B14F-4D97-AF65-F5344CB8AC3E}">
        <p14:creationId xmlns:p14="http://schemas.microsoft.com/office/powerpoint/2010/main" val="409088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LDA Clustering analysis TOPIC 3</a:t>
            </a:r>
          </a:p>
        </p:txBody>
      </p:sp>
      <p:pic>
        <p:nvPicPr>
          <p:cNvPr id="9" name="Content Placeholder 8">
            <a:extLst>
              <a:ext uri="{FF2B5EF4-FFF2-40B4-BE49-F238E27FC236}">
                <a16:creationId xmlns:a16="http://schemas.microsoft.com/office/drawing/2014/main" id="{CF770D54-D4DD-4C2C-8223-4ADCAD41C713}"/>
              </a:ext>
            </a:extLst>
          </p:cNvPr>
          <p:cNvPicPr>
            <a:picLocks noGrp="1" noChangeAspect="1"/>
          </p:cNvPicPr>
          <p:nvPr>
            <p:ph idx="1"/>
          </p:nvPr>
        </p:nvPicPr>
        <p:blipFill>
          <a:blip r:embed="rId2"/>
          <a:stretch>
            <a:fillRect/>
          </a:stretch>
        </p:blipFill>
        <p:spPr>
          <a:xfrm>
            <a:off x="2079307" y="1530455"/>
            <a:ext cx="8094345" cy="4567238"/>
          </a:xfrm>
        </p:spPr>
      </p:pic>
    </p:spTree>
    <p:extLst>
      <p:ext uri="{BB962C8B-B14F-4D97-AF65-F5344CB8AC3E}">
        <p14:creationId xmlns:p14="http://schemas.microsoft.com/office/powerpoint/2010/main" val="62227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40B372-F6B3-40D6-BFAA-EF1A1E5E2496}"/>
              </a:ext>
            </a:extLst>
          </p:cNvPr>
          <p:cNvPicPr>
            <a:picLocks noGrp="1" noChangeAspect="1"/>
          </p:cNvPicPr>
          <p:nvPr>
            <p:ph idx="1"/>
          </p:nvPr>
        </p:nvPicPr>
        <p:blipFill>
          <a:blip r:embed="rId2"/>
          <a:srcRect/>
          <a:stretch/>
        </p:blipFill>
        <p:spPr>
          <a:xfrm>
            <a:off x="1899144" y="1471868"/>
            <a:ext cx="8631651" cy="4397119"/>
          </a:xfrm>
          <a:noFill/>
        </p:spPr>
      </p:pic>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2015-2020 Emotion by Topic Cluster</a:t>
            </a:r>
          </a:p>
        </p:txBody>
      </p:sp>
    </p:spTree>
    <p:extLst>
      <p:ext uri="{BB962C8B-B14F-4D97-AF65-F5344CB8AC3E}">
        <p14:creationId xmlns:p14="http://schemas.microsoft.com/office/powerpoint/2010/main" val="272818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scene, laser&#10;&#10;Description automatically generated">
            <a:extLst>
              <a:ext uri="{FF2B5EF4-FFF2-40B4-BE49-F238E27FC236}">
                <a16:creationId xmlns:a16="http://schemas.microsoft.com/office/drawing/2014/main" id="{C426E040-1B3A-401A-93B7-12E1772FC417}"/>
              </a:ext>
            </a:extLst>
          </p:cNvPr>
          <p:cNvPicPr>
            <a:picLocks noGrp="1" noChangeAspect="1"/>
          </p:cNvPicPr>
          <p:nvPr>
            <p:ph type="pic" sz="quarter" idx="13"/>
          </p:nvPr>
        </p:nvPicPr>
        <p:blipFill rotWithShape="1">
          <a:blip r:embed="rId2"/>
          <a:stretch/>
        </p:blipFill>
        <p:spPr>
          <a:xfrm>
            <a:off x="5945187" y="633875"/>
            <a:ext cx="5591175" cy="5591175"/>
          </a:xfrm>
          <a:noFill/>
        </p:spPr>
      </p:pic>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1195754" y="942870"/>
            <a:ext cx="4157296" cy="1292750"/>
          </a:xfrm>
        </p:spPr>
        <p:txBody>
          <a:bodyPr anchor="ctr">
            <a:normAutofit/>
          </a:bodyPr>
          <a:lstStyle/>
          <a:p>
            <a:r>
              <a:rPr lang="en-US" dirty="0"/>
              <a:t>Conclusions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a:xfrm>
            <a:off x="1195754" y="2281657"/>
            <a:ext cx="4157296" cy="3633471"/>
          </a:xfrm>
        </p:spPr>
        <p:txBody>
          <a:bodyPr>
            <a:normAutofit fontScale="70000" lnSpcReduction="20000"/>
          </a:bodyPr>
          <a:lstStyle/>
          <a:p>
            <a:r>
              <a:rPr lang="en-US" b="1" dirty="0"/>
              <a:t>General Trends</a:t>
            </a:r>
          </a:p>
          <a:p>
            <a:pPr marL="285750" indent="-285750">
              <a:buFont typeface="Arial" panose="020B0604020202020204" pitchFamily="34" charset="0"/>
              <a:buChar char="•"/>
            </a:pPr>
            <a:r>
              <a:rPr lang="en-US" dirty="0"/>
              <a:t>1983 to 2010 – Nuclear war, stock market, and Amazon</a:t>
            </a:r>
          </a:p>
          <a:p>
            <a:pPr marL="285750" indent="-285750">
              <a:buFont typeface="Arial" panose="020B0604020202020204" pitchFamily="34" charset="0"/>
              <a:buChar char="•"/>
            </a:pPr>
            <a:r>
              <a:rPr lang="en-US" dirty="0"/>
              <a:t>2011to 2015 – Google Search, Ibrahim?, Amazon Echo</a:t>
            </a:r>
          </a:p>
          <a:p>
            <a:pPr marL="285750" indent="-285750">
              <a:buFont typeface="Arial" panose="020B0604020202020204" pitchFamily="34" charset="0"/>
              <a:buChar char="•"/>
            </a:pPr>
            <a:r>
              <a:rPr lang="en-US" dirty="0"/>
              <a:t>2015 to 2020 – Tesla/Self Driving, Chatbots, Facial Recognition/Surveillance</a:t>
            </a:r>
          </a:p>
          <a:p>
            <a:r>
              <a:rPr lang="en-US" dirty="0"/>
              <a:t>AI and their incidents are moving away from the abstract/macro level impact to becoming interwoven into everyday life and influencing everyday decisions. </a:t>
            </a:r>
          </a:p>
          <a:p>
            <a:r>
              <a:rPr lang="en-US" dirty="0"/>
              <a:t>Sentiment – appears to be a mixture of positive and negative</a:t>
            </a:r>
          </a:p>
          <a:p>
            <a:r>
              <a:rPr lang="en-US" b="1" dirty="0"/>
              <a:t>Discussion</a:t>
            </a:r>
          </a:p>
          <a:p>
            <a:r>
              <a:rPr lang="en-US" dirty="0"/>
              <a:t>Expectation that AI will influence society and human behavior in increasingly intrusive yet subtle ways. Society will need to be forward looking in terms of judging what it will allow AI to do and not do on the part of the human operator.</a:t>
            </a:r>
          </a:p>
          <a:p>
            <a:endParaRPr lang="en-US" dirty="0"/>
          </a:p>
        </p:txBody>
      </p:sp>
    </p:spTree>
    <p:extLst>
      <p:ext uri="{BB962C8B-B14F-4D97-AF65-F5344CB8AC3E}">
        <p14:creationId xmlns:p14="http://schemas.microsoft.com/office/powerpoint/2010/main" val="149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fontScale="90000"/>
          </a:bodyPr>
          <a:lstStyle/>
          <a:p>
            <a:r>
              <a:rPr lang="en-US" dirty="0"/>
              <a:t>What are AI Incidents and why are they important?</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normAutofit fontScale="92500" lnSpcReduction="10000"/>
          </a:bodyPr>
          <a:lstStyle/>
          <a:p>
            <a:pPr marL="0" indent="0">
              <a:buNone/>
            </a:pPr>
            <a:r>
              <a:rPr lang="en-US" dirty="0"/>
              <a:t>According to the Artificial Intelligence Incident Database (AIID): </a:t>
            </a:r>
          </a:p>
          <a:p>
            <a:pPr marL="0" indent="0">
              <a:buNone/>
            </a:pPr>
            <a:r>
              <a:rPr lang="en-US" i="1" dirty="0"/>
              <a:t>“AI incidents are events or occurrences in real life that caused or had the potential to cause physical, financial, or emotional harm to people, animals or the environment.” </a:t>
            </a:r>
          </a:p>
          <a:p>
            <a:pPr marL="0" indent="0">
              <a:buNone/>
            </a:pPr>
            <a:r>
              <a:rPr lang="en-US" sz="900" dirty="0"/>
              <a:t>-</a:t>
            </a:r>
            <a:r>
              <a:rPr lang="en-US" sz="900" i="1" dirty="0"/>
              <a:t>https://incidentdatabase.ai/research</a:t>
            </a:r>
          </a:p>
          <a:p>
            <a:pPr marL="0" indent="0">
              <a:buNone/>
            </a:pPr>
            <a:endParaRPr lang="en-US" dirty="0"/>
          </a:p>
          <a:p>
            <a:pPr marL="0" indent="0">
              <a:buNone/>
            </a:pPr>
            <a:r>
              <a:rPr lang="en-US" dirty="0"/>
              <a:t>AI can have unintentional and unwelcome real-world consequences:</a:t>
            </a:r>
          </a:p>
          <a:p>
            <a:pPr>
              <a:buFont typeface="Arial" panose="020B0604020202020204" pitchFamily="34" charset="0"/>
              <a:buChar char="•"/>
            </a:pPr>
            <a:r>
              <a:rPr lang="en-US" dirty="0"/>
              <a:t>Injustice / Inequity</a:t>
            </a:r>
          </a:p>
          <a:p>
            <a:pPr>
              <a:buFont typeface="Arial" panose="020B0604020202020204" pitchFamily="34" charset="0"/>
              <a:buChar char="•"/>
            </a:pPr>
            <a:r>
              <a:rPr lang="en-US" dirty="0"/>
              <a:t>Economic Loss</a:t>
            </a:r>
          </a:p>
          <a:p>
            <a:pPr>
              <a:buFont typeface="Arial" panose="020B0604020202020204" pitchFamily="34" charset="0"/>
              <a:buChar char="•"/>
            </a:pPr>
            <a:r>
              <a:rPr lang="en-US" dirty="0"/>
              <a:t>Death and Injury</a:t>
            </a:r>
          </a:p>
          <a:p>
            <a:pPr>
              <a:buFont typeface="Arial" panose="020B0604020202020204" pitchFamily="34" charset="0"/>
              <a:buChar char="•"/>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10" name="Content Placeholder 7" descr="A picture containing silver&#10;&#10;Description automatically generated">
            <a:extLst>
              <a:ext uri="{FF2B5EF4-FFF2-40B4-BE49-F238E27FC236}">
                <a16:creationId xmlns:a16="http://schemas.microsoft.com/office/drawing/2014/main" id="{D887D98E-9126-4886-AE90-50D65098AF34}"/>
              </a:ext>
            </a:extLst>
          </p:cNvPr>
          <p:cNvPicPr>
            <a:picLocks noGrp="1" noChangeAspect="1"/>
          </p:cNvPicPr>
          <p:nvPr>
            <p:ph sz="half" idx="14"/>
          </p:nvPr>
        </p:nvPicPr>
        <p:blipFill rotWithShape="1">
          <a:blip r:embed="rId2"/>
          <a:srcRect l="23236" r="22092" b="-2"/>
          <a:stretch/>
        </p:blipFill>
        <p:spPr>
          <a:xfrm>
            <a:off x="604838" y="624415"/>
            <a:ext cx="4589462" cy="5596470"/>
          </a:xfrm>
          <a:noFill/>
        </p:spPr>
      </p:pic>
    </p:spTree>
    <p:extLst>
      <p:ext uri="{BB962C8B-B14F-4D97-AF65-F5344CB8AC3E}">
        <p14:creationId xmlns:p14="http://schemas.microsoft.com/office/powerpoint/2010/main" val="98393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Objective</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By applying NLP Techniques to the AI Incident Database data, our goals include:</a:t>
            </a:r>
          </a:p>
          <a:p>
            <a:pPr marL="285750" indent="-285750">
              <a:buFont typeface="Arial" panose="020B0604020202020204" pitchFamily="34" charset="0"/>
              <a:buChar char="•"/>
            </a:pPr>
            <a:r>
              <a:rPr lang="en-US" dirty="0"/>
              <a:t>Identify macro level trends in AI Incidents across time periods</a:t>
            </a:r>
          </a:p>
          <a:p>
            <a:pPr marL="285750" indent="-285750">
              <a:buFont typeface="Arial" panose="020B0604020202020204" pitchFamily="34" charset="0"/>
              <a:buChar char="•"/>
            </a:pPr>
            <a:r>
              <a:rPr lang="en-US" dirty="0"/>
              <a:t>Drill into interesting trends </a:t>
            </a:r>
          </a:p>
          <a:p>
            <a:pPr marL="285750" indent="-285750">
              <a:buFont typeface="Arial" panose="020B0604020202020204" pitchFamily="34" charset="0"/>
              <a:buChar char="•"/>
            </a:pPr>
            <a:r>
              <a:rPr lang="en-US" dirty="0"/>
              <a:t>Raise areas of concern around AI</a:t>
            </a:r>
          </a:p>
        </p:txBody>
      </p:sp>
      <p:pic>
        <p:nvPicPr>
          <p:cNvPr id="5" name="Picture Placeholder 4" descr="A picture containing different&#10;&#10;Description automatically generated">
            <a:extLst>
              <a:ext uri="{FF2B5EF4-FFF2-40B4-BE49-F238E27FC236}">
                <a16:creationId xmlns:a16="http://schemas.microsoft.com/office/drawing/2014/main" id="{E8242D1E-3FC7-4D09-BB06-7373793AC354}"/>
              </a:ext>
            </a:extLst>
          </p:cNvPr>
          <p:cNvPicPr>
            <a:picLocks noGrp="1" noChangeAspect="1"/>
          </p:cNvPicPr>
          <p:nvPr>
            <p:ph type="pic" sz="quarter" idx="13"/>
          </p:nvPr>
        </p:nvPicPr>
        <p:blipFill>
          <a:blip r:embed="rId2"/>
          <a:srcRect l="9705" r="9705"/>
          <a:stretch>
            <a:fillRect/>
          </a:stretch>
        </p:blipFill>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25CC6-C900-45FA-9BA6-8D22C0FF3F1A}"/>
              </a:ext>
            </a:extLst>
          </p:cNvPr>
          <p:cNvSpPr>
            <a:spLocks noGrp="1"/>
          </p:cNvSpPr>
          <p:nvPr>
            <p:ph type="body" idx="1"/>
          </p:nvPr>
        </p:nvSpPr>
        <p:spPr/>
        <p:txBody>
          <a:bodyPr/>
          <a:lstStyle/>
          <a:p>
            <a:r>
              <a:rPr lang="en-US" dirty="0"/>
              <a:t>Data</a:t>
            </a:r>
          </a:p>
        </p:txBody>
      </p:sp>
      <p:sp>
        <p:nvSpPr>
          <p:cNvPr id="3" name="Content Placeholder 2">
            <a:extLst>
              <a:ext uri="{FF2B5EF4-FFF2-40B4-BE49-F238E27FC236}">
                <a16:creationId xmlns:a16="http://schemas.microsoft.com/office/drawing/2014/main" id="{6ABA402C-17D9-4229-9CDF-9752B9E50024}"/>
              </a:ext>
            </a:extLst>
          </p:cNvPr>
          <p:cNvSpPr>
            <a:spLocks noGrp="1"/>
          </p:cNvSpPr>
          <p:nvPr>
            <p:ph sz="half" idx="2"/>
          </p:nvPr>
        </p:nvSpPr>
        <p:spPr/>
        <p:txBody>
          <a:bodyPr>
            <a:normAutofit fontScale="85000" lnSpcReduction="20000"/>
          </a:bodyPr>
          <a:lstStyle/>
          <a:p>
            <a:pPr>
              <a:buClrTx/>
              <a:buFont typeface="Wingdings" panose="05000000000000000000" pitchFamily="2" charset="2"/>
              <a:buChar char="§"/>
            </a:pPr>
            <a:r>
              <a:rPr lang="en-US" dirty="0"/>
              <a:t> Source: course extraction from the AI Incident Database https://incidentdatabase.ai/</a:t>
            </a:r>
          </a:p>
          <a:p>
            <a:pPr>
              <a:buClrTx/>
              <a:buFont typeface="Wingdings" panose="05000000000000000000" pitchFamily="2" charset="2"/>
              <a:buChar char="§"/>
            </a:pPr>
            <a:r>
              <a:rPr lang="en-US" dirty="0"/>
              <a:t> Time period from 1983 – 2020 </a:t>
            </a:r>
          </a:p>
          <a:p>
            <a:pPr>
              <a:buClrTx/>
              <a:buFont typeface="Wingdings" panose="05000000000000000000" pitchFamily="2" charset="2"/>
              <a:buChar char="§"/>
            </a:pPr>
            <a:r>
              <a:rPr lang="en-US" dirty="0"/>
              <a:t> 92 AI Incidents</a:t>
            </a:r>
          </a:p>
          <a:p>
            <a:pPr>
              <a:buClrTx/>
              <a:buFont typeface="Wingdings" panose="05000000000000000000" pitchFamily="2" charset="2"/>
              <a:buChar char="§"/>
            </a:pPr>
            <a:r>
              <a:rPr lang="en-US" dirty="0"/>
              <a:t> 1225 Reports</a:t>
            </a:r>
          </a:p>
          <a:p>
            <a:pPr>
              <a:buClrTx/>
              <a:buFont typeface="Wingdings" panose="05000000000000000000" pitchFamily="2" charset="2"/>
              <a:buChar char="§"/>
            </a:pPr>
            <a:r>
              <a:rPr lang="en-US" dirty="0"/>
              <a:t> Reports consist of:</a:t>
            </a:r>
          </a:p>
          <a:p>
            <a:pPr lvl="1">
              <a:buFont typeface="Wingdings" panose="05000000000000000000" pitchFamily="2" charset="2"/>
              <a:buChar char="§"/>
            </a:pPr>
            <a:r>
              <a:rPr lang="en-US" dirty="0"/>
              <a:t>Incident ID – there can be many reports linked to a single incident</a:t>
            </a:r>
          </a:p>
          <a:p>
            <a:pPr lvl="1">
              <a:buFont typeface="Wingdings" panose="05000000000000000000" pitchFamily="2" charset="2"/>
              <a:buChar char="§"/>
            </a:pPr>
            <a:r>
              <a:rPr lang="en-US" dirty="0"/>
              <a:t>Title of the report</a:t>
            </a:r>
          </a:p>
          <a:p>
            <a:pPr lvl="1">
              <a:buFont typeface="Wingdings" panose="05000000000000000000" pitchFamily="2" charset="2"/>
              <a:buChar char="§"/>
            </a:pPr>
            <a:r>
              <a:rPr lang="en-US" dirty="0"/>
              <a:t>Source (e.g. news organization)</a:t>
            </a:r>
          </a:p>
          <a:p>
            <a:pPr lvl="1">
              <a:buFont typeface="Wingdings" panose="05000000000000000000" pitchFamily="2" charset="2"/>
              <a:buChar char="§"/>
            </a:pPr>
            <a:r>
              <a:rPr lang="en-US" dirty="0"/>
              <a:t>Body – text of the report</a:t>
            </a:r>
          </a:p>
        </p:txBody>
      </p:sp>
      <p:sp>
        <p:nvSpPr>
          <p:cNvPr id="4" name="Text Placeholder 3">
            <a:extLst>
              <a:ext uri="{FF2B5EF4-FFF2-40B4-BE49-F238E27FC236}">
                <a16:creationId xmlns:a16="http://schemas.microsoft.com/office/drawing/2014/main" id="{594D6B7B-8FD9-4801-B03D-0BBFD8595310}"/>
              </a:ext>
            </a:extLst>
          </p:cNvPr>
          <p:cNvSpPr>
            <a:spLocks noGrp="1"/>
          </p:cNvSpPr>
          <p:nvPr>
            <p:ph type="body" sz="quarter" idx="3"/>
          </p:nvPr>
        </p:nvSpPr>
        <p:spPr/>
        <p:txBody>
          <a:bodyPr/>
          <a:lstStyle/>
          <a:p>
            <a:r>
              <a:rPr lang="en-US" dirty="0"/>
              <a:t>Approach</a:t>
            </a:r>
          </a:p>
        </p:txBody>
      </p:sp>
      <p:sp>
        <p:nvSpPr>
          <p:cNvPr id="5" name="Content Placeholder 4">
            <a:extLst>
              <a:ext uri="{FF2B5EF4-FFF2-40B4-BE49-F238E27FC236}">
                <a16:creationId xmlns:a16="http://schemas.microsoft.com/office/drawing/2014/main" id="{86392864-A497-4A9C-ABEA-E527F71FDD6E}"/>
              </a:ext>
            </a:extLst>
          </p:cNvPr>
          <p:cNvSpPr>
            <a:spLocks noGrp="1"/>
          </p:cNvSpPr>
          <p:nvPr>
            <p:ph sz="quarter" idx="4"/>
          </p:nvPr>
        </p:nvSpPr>
        <p:spPr/>
        <p:txBody>
          <a:bodyPr>
            <a:normAutofit fontScale="92500" lnSpcReduction="10000"/>
          </a:bodyPr>
          <a:lstStyle/>
          <a:p>
            <a:pPr marL="342900" indent="-342900">
              <a:buClrTx/>
              <a:buFont typeface="+mj-lt"/>
              <a:buAutoNum type="arabicPeriod"/>
            </a:pPr>
            <a:r>
              <a:rPr lang="en-US" dirty="0"/>
              <a:t>Divide reports into three time periods</a:t>
            </a:r>
          </a:p>
          <a:p>
            <a:pPr marL="635508" lvl="1" indent="-342900">
              <a:buFont typeface="+mj-lt"/>
              <a:buAutoNum type="arabicPeriod"/>
            </a:pPr>
            <a:r>
              <a:rPr lang="en-US" dirty="0"/>
              <a:t>Incidents before 2011 – Before Deep Learning and Big Data</a:t>
            </a:r>
          </a:p>
          <a:p>
            <a:pPr marL="635508" lvl="1" indent="-342900">
              <a:buFont typeface="+mj-lt"/>
              <a:buAutoNum type="arabicPeriod"/>
            </a:pPr>
            <a:r>
              <a:rPr lang="en-US" dirty="0"/>
              <a:t>2011 to 2015</a:t>
            </a:r>
          </a:p>
          <a:p>
            <a:pPr marL="635508" lvl="1" indent="-342900">
              <a:buFont typeface="+mj-lt"/>
              <a:buAutoNum type="arabicPeriod"/>
            </a:pPr>
            <a:r>
              <a:rPr lang="en-US" dirty="0"/>
              <a:t>2015 to 2020</a:t>
            </a:r>
          </a:p>
          <a:p>
            <a:pPr marL="342900" indent="-342900">
              <a:buClrTx/>
              <a:buFont typeface="+mj-lt"/>
              <a:buAutoNum type="arabicPeriod"/>
            </a:pPr>
            <a:r>
              <a:rPr lang="en-US" dirty="0"/>
              <a:t>Prepare raw data for text processing</a:t>
            </a:r>
          </a:p>
          <a:p>
            <a:pPr marL="342900" indent="-342900">
              <a:buClrTx/>
              <a:buFont typeface="+mj-lt"/>
              <a:buAutoNum type="arabicPeriod"/>
            </a:pPr>
            <a:r>
              <a:rPr lang="en-US" dirty="0"/>
              <a:t>Apply exploratory data analysis techniques:</a:t>
            </a:r>
          </a:p>
          <a:p>
            <a:pPr marL="635508" lvl="1" indent="-342900">
              <a:buFont typeface="Wingdings" panose="05000000000000000000" pitchFamily="2" charset="2"/>
              <a:buChar char="§"/>
            </a:pPr>
            <a:r>
              <a:rPr lang="en-US" dirty="0"/>
              <a:t>Examine incident frequency over time</a:t>
            </a:r>
          </a:p>
          <a:p>
            <a:pPr marL="635508" lvl="1" indent="-342900">
              <a:buFont typeface="Wingdings" panose="05000000000000000000" pitchFamily="2" charset="2"/>
              <a:buChar char="§"/>
            </a:pPr>
            <a:r>
              <a:rPr lang="en-US" dirty="0"/>
              <a:t>Latent Dirichlet Allocation (LDA) clustering</a:t>
            </a:r>
          </a:p>
          <a:p>
            <a:pPr marL="635508" lvl="1" indent="-342900">
              <a:buFont typeface="Wingdings" panose="05000000000000000000" pitchFamily="2" charset="2"/>
              <a:buChar char="§"/>
            </a:pPr>
            <a:r>
              <a:rPr lang="en-US" dirty="0"/>
              <a:t>K-means topic clustering sentiment analysis</a:t>
            </a:r>
          </a:p>
          <a:p>
            <a:pPr marL="635508" lvl="1" indent="-342900">
              <a:buFont typeface="Wingdings" panose="05000000000000000000" pitchFamily="2" charset="2"/>
              <a:buChar char="§"/>
            </a:pPr>
            <a:endParaRPr lang="en-US" dirty="0"/>
          </a:p>
          <a:p>
            <a:pPr marL="635508" lvl="1" indent="-342900">
              <a:buFont typeface="+mj-lt"/>
              <a:buAutoNum type="arabicPeriod"/>
            </a:pPr>
            <a:endParaRPr lang="en-US" dirty="0"/>
          </a:p>
        </p:txBody>
      </p:sp>
      <p:sp>
        <p:nvSpPr>
          <p:cNvPr id="6" name="Title 5">
            <a:extLst>
              <a:ext uri="{FF2B5EF4-FFF2-40B4-BE49-F238E27FC236}">
                <a16:creationId xmlns:a16="http://schemas.microsoft.com/office/drawing/2014/main" id="{28987C71-75E6-476C-B528-B5E1E65DAB35}"/>
              </a:ext>
            </a:extLst>
          </p:cNvPr>
          <p:cNvSpPr>
            <a:spLocks noGrp="1"/>
          </p:cNvSpPr>
          <p:nvPr>
            <p:ph type="title"/>
          </p:nvPr>
        </p:nvSpPr>
        <p:spPr/>
        <p:txBody>
          <a:bodyPr/>
          <a:lstStyle/>
          <a:p>
            <a:r>
              <a:rPr lang="en-US" dirty="0"/>
              <a:t>Data and Approach</a:t>
            </a:r>
          </a:p>
        </p:txBody>
      </p:sp>
    </p:spTree>
    <p:extLst>
      <p:ext uri="{BB962C8B-B14F-4D97-AF65-F5344CB8AC3E}">
        <p14:creationId xmlns:p14="http://schemas.microsoft.com/office/powerpoint/2010/main" val="101899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incident and Report frequency</a:t>
            </a:r>
          </a:p>
        </p:txBody>
      </p:sp>
      <p:pic>
        <p:nvPicPr>
          <p:cNvPr id="14" name="Content Placeholder 13">
            <a:extLst>
              <a:ext uri="{FF2B5EF4-FFF2-40B4-BE49-F238E27FC236}">
                <a16:creationId xmlns:a16="http://schemas.microsoft.com/office/drawing/2014/main" id="{DFDB76C1-6EB0-43C4-8AFB-C5F9C9BF6EBB}"/>
              </a:ext>
            </a:extLst>
          </p:cNvPr>
          <p:cNvPicPr>
            <a:picLocks noGrp="1" noChangeAspect="1"/>
          </p:cNvPicPr>
          <p:nvPr>
            <p:ph idx="1"/>
          </p:nvPr>
        </p:nvPicPr>
        <p:blipFill>
          <a:blip r:embed="rId2"/>
          <a:srcRect/>
          <a:stretch/>
        </p:blipFill>
        <p:spPr>
          <a:xfrm>
            <a:off x="1096963" y="2238819"/>
            <a:ext cx="10058400" cy="3499550"/>
          </a:xfrm>
        </p:spPr>
      </p:pic>
    </p:spTree>
    <p:extLst>
      <p:ext uri="{BB962C8B-B14F-4D97-AF65-F5344CB8AC3E}">
        <p14:creationId xmlns:p14="http://schemas.microsoft.com/office/powerpoint/2010/main" val="402215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D395B-CCE0-4B02-9CA3-D7C876C5A9E3}"/>
              </a:ext>
            </a:extLst>
          </p:cNvPr>
          <p:cNvSpPr>
            <a:spLocks noGrp="1"/>
          </p:cNvSpPr>
          <p:nvPr>
            <p:ph type="title"/>
          </p:nvPr>
        </p:nvSpPr>
        <p:spPr/>
        <p:txBody>
          <a:bodyPr/>
          <a:lstStyle/>
          <a:p>
            <a:r>
              <a:rPr lang="en-US" dirty="0"/>
              <a:t>ANALYSIS: AI Incident NEWS Sources</a:t>
            </a:r>
          </a:p>
        </p:txBody>
      </p:sp>
      <p:pic>
        <p:nvPicPr>
          <p:cNvPr id="12" name="Content Placeholder 11">
            <a:extLst>
              <a:ext uri="{FF2B5EF4-FFF2-40B4-BE49-F238E27FC236}">
                <a16:creationId xmlns:a16="http://schemas.microsoft.com/office/drawing/2014/main" id="{E4081C2B-FCAE-4D4A-BAE1-EFC474E84DDC}"/>
              </a:ext>
            </a:extLst>
          </p:cNvPr>
          <p:cNvPicPr>
            <a:picLocks noGrp="1" noChangeAspect="1"/>
          </p:cNvPicPr>
          <p:nvPr>
            <p:ph idx="1"/>
          </p:nvPr>
        </p:nvPicPr>
        <p:blipFill>
          <a:blip r:embed="rId2"/>
          <a:stretch>
            <a:fillRect/>
          </a:stretch>
        </p:blipFill>
        <p:spPr>
          <a:xfrm>
            <a:off x="4121150" y="2221706"/>
            <a:ext cx="4010025" cy="3533775"/>
          </a:xfrm>
        </p:spPr>
      </p:pic>
    </p:spTree>
    <p:extLst>
      <p:ext uri="{BB962C8B-B14F-4D97-AF65-F5344CB8AC3E}">
        <p14:creationId xmlns:p14="http://schemas.microsoft.com/office/powerpoint/2010/main" val="1234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a:t>
            </a:r>
          </a:p>
        </p:txBody>
      </p:sp>
      <p:pic>
        <p:nvPicPr>
          <p:cNvPr id="6" name="Content Placeholder 5">
            <a:extLst>
              <a:ext uri="{FF2B5EF4-FFF2-40B4-BE49-F238E27FC236}">
                <a16:creationId xmlns:a16="http://schemas.microsoft.com/office/drawing/2014/main" id="{A97D698A-4179-433F-B8A5-8D41767A22E4}"/>
              </a:ext>
            </a:extLst>
          </p:cNvPr>
          <p:cNvPicPr>
            <a:picLocks noGrp="1" noChangeAspect="1"/>
          </p:cNvPicPr>
          <p:nvPr>
            <p:ph idx="1"/>
          </p:nvPr>
        </p:nvPicPr>
        <p:blipFill>
          <a:blip r:embed="rId2"/>
          <a:stretch>
            <a:fillRect/>
          </a:stretch>
        </p:blipFill>
        <p:spPr>
          <a:xfrm>
            <a:off x="2065496" y="1454095"/>
            <a:ext cx="8061007" cy="4607243"/>
          </a:xfrm>
        </p:spPr>
      </p:pic>
    </p:spTree>
    <p:extLst>
      <p:ext uri="{BB962C8B-B14F-4D97-AF65-F5344CB8AC3E}">
        <p14:creationId xmlns:p14="http://schemas.microsoft.com/office/powerpoint/2010/main" val="113129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1097280" y="942871"/>
            <a:ext cx="10058400" cy="587584"/>
          </a:xfrm>
        </p:spPr>
        <p:txBody>
          <a:bodyPr anchor="ctr">
            <a:normAutofit/>
          </a:bodyPr>
          <a:lstStyle/>
          <a:p>
            <a:r>
              <a:rPr lang="en-US" dirty="0"/>
              <a:t>Analysis: 1983-2010 LDA Clustering analysis TOPIC 1</a:t>
            </a:r>
          </a:p>
        </p:txBody>
      </p:sp>
      <p:pic>
        <p:nvPicPr>
          <p:cNvPr id="8" name="Content Placeholder 7">
            <a:extLst>
              <a:ext uri="{FF2B5EF4-FFF2-40B4-BE49-F238E27FC236}">
                <a16:creationId xmlns:a16="http://schemas.microsoft.com/office/drawing/2014/main" id="{488FA66B-A84B-4B19-A5BD-11D22B01C58B}"/>
              </a:ext>
            </a:extLst>
          </p:cNvPr>
          <p:cNvPicPr>
            <a:picLocks noGrp="1" noChangeAspect="1"/>
          </p:cNvPicPr>
          <p:nvPr>
            <p:ph idx="1"/>
          </p:nvPr>
        </p:nvPicPr>
        <p:blipFill>
          <a:blip r:embed="rId2"/>
          <a:stretch>
            <a:fillRect/>
          </a:stretch>
        </p:blipFill>
        <p:spPr>
          <a:xfrm>
            <a:off x="2042636" y="1530455"/>
            <a:ext cx="8167687" cy="4620578"/>
          </a:xfrm>
          <a:prstGeom prst="rect">
            <a:avLst/>
          </a:prstGeom>
        </p:spPr>
      </p:pic>
    </p:spTree>
    <p:extLst>
      <p:ext uri="{BB962C8B-B14F-4D97-AF65-F5344CB8AC3E}">
        <p14:creationId xmlns:p14="http://schemas.microsoft.com/office/powerpoint/2010/main" val="407535295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279</TotalTime>
  <Words>506</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vt:lpstr>
      <vt:lpstr>RetrospectVTI</vt:lpstr>
      <vt:lpstr>Incident Database CASE</vt:lpstr>
      <vt:lpstr>OUTLINE</vt:lpstr>
      <vt:lpstr>What are AI Incidents and why are they important?</vt:lpstr>
      <vt:lpstr>Objective</vt:lpstr>
      <vt:lpstr>Data and Approach</vt:lpstr>
      <vt:lpstr>Analysis: incident and Report frequency</vt:lpstr>
      <vt:lpstr>ANALYSIS: AI Incident NEWS Sources</vt:lpstr>
      <vt:lpstr>Analysis: 1983-2010 LDA Clustering analysis</vt:lpstr>
      <vt:lpstr>Analysis: 1983-2010 LDA Clustering analysis TOPIC 1</vt:lpstr>
      <vt:lpstr>Analysis: 1983-2010 LDA Clustering analysis TOPIC 2</vt:lpstr>
      <vt:lpstr>Analysis: 1983-2010 LDA Clustering analysis TOPIC 3</vt:lpstr>
      <vt:lpstr>Analysis: 1983-2010 Emotion by Topic Cluster</vt:lpstr>
      <vt:lpstr>Analysis: 2010-2014 LDA Clustering analysis</vt:lpstr>
      <vt:lpstr>Analysis: 2010-2014 LDA Clustering analysis TOPIC 1</vt:lpstr>
      <vt:lpstr>Analysis: 2010-2014 LDA Clustering analysis TOPIC 2</vt:lpstr>
      <vt:lpstr>Analysis: 2010-2014 LDA Clustering analysis TOPIC 3</vt:lpstr>
      <vt:lpstr>Analysis: 2010-2014 Emotion by Topic Cluster</vt:lpstr>
      <vt:lpstr>Analysis: 2015-2020 LDA Clustering analysis</vt:lpstr>
      <vt:lpstr>Analysis: 2015-2020 LDA Clustering analysis TOPIC 1</vt:lpstr>
      <vt:lpstr>Analysis: 2015-2020 LDA Clustering analysis TOPIC 2</vt:lpstr>
      <vt:lpstr>Analysis: 2015-2020 LDA Clustering analysis TOPIC 3</vt:lpstr>
      <vt:lpstr>Analysis: 2015-2020 Emotion by Topic Cluster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Database CASE</dc:title>
  <dc:creator>Gordon Hew</dc:creator>
  <cp:lastModifiedBy>Gordon Hew</cp:lastModifiedBy>
  <cp:revision>85</cp:revision>
  <dcterms:created xsi:type="dcterms:W3CDTF">2021-04-01T01:54:14Z</dcterms:created>
  <dcterms:modified xsi:type="dcterms:W3CDTF">2021-04-01T06:33:36Z</dcterms:modified>
</cp:coreProperties>
</file>