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511" r:id="rId2"/>
    <p:sldId id="512" r:id="rId3"/>
    <p:sldId id="522" r:id="rId4"/>
    <p:sldId id="510" r:id="rId5"/>
    <p:sldId id="509" r:id="rId6"/>
    <p:sldId id="660" r:id="rId7"/>
    <p:sldId id="661" r:id="rId8"/>
    <p:sldId id="6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75" autoAdjust="0"/>
    <p:restoredTop sz="91837" autoAdjust="0"/>
  </p:normalViewPr>
  <p:slideViewPr>
    <p:cSldViewPr snapToGrid="0">
      <p:cViewPr varScale="1">
        <p:scale>
          <a:sx n="117" d="100"/>
          <a:sy n="117" d="100"/>
        </p:scale>
        <p:origin x="14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3/25/21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3/25/21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3/25/21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3/25/21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3/25/21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3/25/21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3/25/21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3/25/21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eff bezos funny">
            <a:extLst>
              <a:ext uri="{FF2B5EF4-FFF2-40B4-BE49-F238E27FC236}">
                <a16:creationId xmlns:a16="http://schemas.microsoft.com/office/drawing/2014/main" id="{EF68ADF6-D570-44A8-9C51-84D1DE04D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35" y="2604757"/>
            <a:ext cx="3660354" cy="205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44F7F537-DC8E-4F50-9EBA-C5A33632843C}"/>
              </a:ext>
            </a:extLst>
          </p:cNvPr>
          <p:cNvSpPr/>
          <p:nvPr/>
        </p:nvSpPr>
        <p:spPr>
          <a:xfrm>
            <a:off x="3883445" y="2055335"/>
            <a:ext cx="4636641" cy="1107195"/>
          </a:xfrm>
          <a:prstGeom prst="wedgeEllipseCallout">
            <a:avLst>
              <a:gd name="adj1" fmla="val -68770"/>
              <a:gd name="adj2" fmla="val 9085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</a:rPr>
              <a:t>Hey Ted I need you to service customers in social media like in an itsy bitsy tweet.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E9F85-607A-4E03-8500-7CB7D240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ED886-10FD-4E8F-AD48-0AF381508BB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46512" y="5601027"/>
            <a:ext cx="4450977" cy="27384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250DD-6E8F-48AD-A123-D88809DE31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58501" y="6370639"/>
            <a:ext cx="628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1200" kern="120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FB4CE90-470A-43E3-A052-3E8AD880B4A5}" type="slidenum">
              <a:rPr lang="en-US" smtClean="0"/>
              <a:pPr algn="r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BEC1C-5744-4196-A6A5-369C1D6A8029}"/>
              </a:ext>
            </a:extLst>
          </p:cNvPr>
          <p:cNvSpPr txBox="1"/>
          <p:nvPr/>
        </p:nvSpPr>
        <p:spPr>
          <a:xfrm>
            <a:off x="516334" y="2327758"/>
            <a:ext cx="11665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Circa Q4 2011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82A5C9-4D93-4565-AEF3-A8C76D49F361}"/>
              </a:ext>
            </a:extLst>
          </p:cNvPr>
          <p:cNvCxnSpPr/>
          <p:nvPr/>
        </p:nvCxnSpPr>
        <p:spPr>
          <a:xfrm>
            <a:off x="247880" y="1648122"/>
            <a:ext cx="858489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13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eff bezos funny">
            <a:extLst>
              <a:ext uri="{FF2B5EF4-FFF2-40B4-BE49-F238E27FC236}">
                <a16:creationId xmlns:a16="http://schemas.microsoft.com/office/drawing/2014/main" id="{EF68ADF6-D570-44A8-9C51-84D1DE04D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35" y="2604757"/>
            <a:ext cx="3660354" cy="205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44F7F537-DC8E-4F50-9EBA-C5A33632843C}"/>
              </a:ext>
            </a:extLst>
          </p:cNvPr>
          <p:cNvSpPr/>
          <p:nvPr/>
        </p:nvSpPr>
        <p:spPr>
          <a:xfrm>
            <a:off x="3883445" y="2055335"/>
            <a:ext cx="4636641" cy="1107195"/>
          </a:xfrm>
          <a:prstGeom prst="wedgeEllipseCallout">
            <a:avLst>
              <a:gd name="adj1" fmla="val -68770"/>
              <a:gd name="adj2" fmla="val 9085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Also, there are marketing, legal &amp; tax risks.  Do it in 12 channels in 10 months.  </a:t>
            </a:r>
            <a:r>
              <a:rPr lang="en-US" sz="1500" i="1" dirty="0">
                <a:solidFill>
                  <a:schemeClr val="tx1"/>
                </a:solidFill>
              </a:rPr>
              <a:t>Good luck with that.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E9F85-607A-4E03-8500-7CB7D240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250DD-6E8F-48AD-A123-D88809DE31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58501" y="6370639"/>
            <a:ext cx="628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1200" kern="120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FB4CE90-470A-43E3-A052-3E8AD880B4A5}" type="slidenum">
              <a:rPr lang="en-US" smtClean="0"/>
              <a:pPr algn="r"/>
              <a:t>2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FFD7BB-90A3-40E3-8D2D-647A99AF6C0C}"/>
              </a:ext>
            </a:extLst>
          </p:cNvPr>
          <p:cNvCxnSpPr/>
          <p:nvPr/>
        </p:nvCxnSpPr>
        <p:spPr>
          <a:xfrm>
            <a:off x="247880" y="1648122"/>
            <a:ext cx="858489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4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0FCE-F1B0-4091-BBD3-8FE4B8E1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dreaded question mark rolling downhill.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50C26-61C4-4442-916F-4D942994BA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58501" y="6370639"/>
            <a:ext cx="628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1200" kern="120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FB4CE90-470A-43E3-A052-3E8AD880B4A5}" type="slidenum">
              <a:rPr lang="en-US" smtClean="0"/>
              <a:pPr algn="r"/>
              <a:t>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E7EFCB5-AC26-494D-BF4C-46197AA66AFE}"/>
              </a:ext>
            </a:extLst>
          </p:cNvPr>
          <p:cNvGrpSpPr/>
          <p:nvPr/>
        </p:nvGrpSpPr>
        <p:grpSpPr>
          <a:xfrm>
            <a:off x="2062960" y="1765075"/>
            <a:ext cx="4248695" cy="3446542"/>
            <a:chOff x="1759095" y="1221450"/>
            <a:chExt cx="5664927" cy="4595389"/>
          </a:xfrm>
        </p:grpSpPr>
        <p:pic>
          <p:nvPicPr>
            <p:cNvPr id="2050" name="Picture 2" descr="Image result for downhill clip art">
              <a:extLst>
                <a:ext uri="{FF2B5EF4-FFF2-40B4-BE49-F238E27FC236}">
                  <a16:creationId xmlns:a16="http://schemas.microsoft.com/office/drawing/2014/main" id="{D5A28ED9-E6B5-4015-AE35-CCC6055EE9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76"/>
            <a:stretch/>
          </p:blipFill>
          <p:spPr bwMode="auto">
            <a:xfrm>
              <a:off x="1759095" y="1371601"/>
              <a:ext cx="4146014" cy="4421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jeff bezos head">
              <a:extLst>
                <a:ext uri="{FF2B5EF4-FFF2-40B4-BE49-F238E27FC236}">
                  <a16:creationId xmlns:a16="http://schemas.microsoft.com/office/drawing/2014/main" id="{17090EF4-189A-4FDE-B1FF-4C979218DD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113"/>
            <a:stretch/>
          </p:blipFill>
          <p:spPr bwMode="auto">
            <a:xfrm flipH="1">
              <a:off x="2012129" y="1221450"/>
              <a:ext cx="1325982" cy="926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C1D18A-BE05-4DDA-BD34-7B1FD2FD4771}"/>
                </a:ext>
              </a:extLst>
            </p:cNvPr>
            <p:cNvSpPr txBox="1"/>
            <p:nvPr/>
          </p:nvSpPr>
          <p:spPr>
            <a:xfrm>
              <a:off x="3708700" y="3593508"/>
              <a:ext cx="35308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7B88FC-E8DB-471E-ADE6-3530BE9E7917}"/>
                </a:ext>
              </a:extLst>
            </p:cNvPr>
            <p:cNvSpPr txBox="1"/>
            <p:nvPr/>
          </p:nvSpPr>
          <p:spPr>
            <a:xfrm>
              <a:off x="5359394" y="5078948"/>
              <a:ext cx="35308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B91A61-D2F3-4A05-8842-30CDCE27871D}"/>
                </a:ext>
              </a:extLst>
            </p:cNvPr>
            <p:cNvSpPr txBox="1"/>
            <p:nvPr/>
          </p:nvSpPr>
          <p:spPr>
            <a:xfrm>
              <a:off x="2631052" y="2513002"/>
              <a:ext cx="35308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2"/>
                  </a:solidFill>
                </a:rPr>
                <a:t>?</a:t>
              </a:r>
            </a:p>
          </p:txBody>
        </p:sp>
        <p:pic>
          <p:nvPicPr>
            <p:cNvPr id="2054" name="Picture 6" descr="Image result for ted kwartler">
              <a:extLst>
                <a:ext uri="{FF2B5EF4-FFF2-40B4-BE49-F238E27FC236}">
                  <a16:creationId xmlns:a16="http://schemas.microsoft.com/office/drawing/2014/main" id="{23AE7A83-CC0B-41CE-8AED-15540C00C7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488" y="4659305"/>
              <a:ext cx="1157534" cy="1157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536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778D-BB0C-4320-93A0-CABD7128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Complaints &amp; Responses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95FA1-A0EF-463F-998B-1EEB34F2B6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58501" y="6370639"/>
            <a:ext cx="628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1200" kern="120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FB4CE90-470A-43E3-A052-3E8AD880B4A5}" type="slidenum">
              <a:rPr lang="en-US" smtClean="0"/>
              <a:pPr algn="r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77E35-2F7D-4E39-9AB4-5D40AC748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3" y="2162605"/>
            <a:ext cx="4014110" cy="3071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229767-B9F8-4079-9633-0DCD0A0E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773" y="2152368"/>
            <a:ext cx="3476849" cy="307160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157AFB-B08C-4E48-8047-2F32B4557ED4}"/>
              </a:ext>
            </a:extLst>
          </p:cNvPr>
          <p:cNvCxnSpPr/>
          <p:nvPr/>
        </p:nvCxnSpPr>
        <p:spPr>
          <a:xfrm>
            <a:off x="247880" y="1648122"/>
            <a:ext cx="858489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68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7D38-5783-464B-9CAD-5014204F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lengthy &amp; public conversation!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FDDFB-A9A4-4249-93EE-5C1B60FDE5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58501" y="6370639"/>
            <a:ext cx="628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1200" kern="120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FB4CE90-470A-43E3-A052-3E8AD880B4A5}" type="slidenum">
              <a:rPr lang="en-US" smtClean="0"/>
              <a:pPr algn="r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5A839-3AB3-4742-B040-9A6203FE9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78" y="2016352"/>
            <a:ext cx="3745537" cy="4109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50FA79-4BA9-46D0-B968-C7DBE00EA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535" y="2016351"/>
            <a:ext cx="4096715" cy="398783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7A5AC5-8C8A-4B2A-B704-5975A80F4B75}"/>
              </a:ext>
            </a:extLst>
          </p:cNvPr>
          <p:cNvCxnSpPr/>
          <p:nvPr/>
        </p:nvCxnSpPr>
        <p:spPr>
          <a:xfrm>
            <a:off x="247880" y="1648122"/>
            <a:ext cx="858489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25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FFA0F-41A7-6D45-A1DA-4A15F3B8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8EDED9-06EA-894E-B21B-71330A77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Service Tweets were varied.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FD8E0-6627-BB45-B711-1383D872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81DDC-A040-0C4A-A531-88B20F377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06C1A6-6131-3C44-B443-34FE04AA30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CF0"/>
              </a:clrFrom>
              <a:clrTo>
                <a:srgbClr val="E6ECF0">
                  <a:alpha val="0"/>
                </a:srgbClr>
              </a:clrTo>
            </a:clrChange>
          </a:blip>
          <a:srcRect b="1959"/>
          <a:stretch/>
        </p:blipFill>
        <p:spPr>
          <a:xfrm>
            <a:off x="488270" y="2278489"/>
            <a:ext cx="3400894" cy="1123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F12141-7CCD-EB48-A998-00806D8319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6ECF0"/>
              </a:clrFrom>
              <a:clrTo>
                <a:srgbClr val="E6ECF0">
                  <a:alpha val="0"/>
                </a:srgbClr>
              </a:clrTo>
            </a:clrChange>
          </a:blip>
          <a:srcRect r="16409"/>
          <a:stretch/>
        </p:blipFill>
        <p:spPr>
          <a:xfrm>
            <a:off x="497781" y="3800275"/>
            <a:ext cx="3393928" cy="1151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F6AFD9-0987-8E48-B308-4BFDF55FB4C6}"/>
              </a:ext>
            </a:extLst>
          </p:cNvPr>
          <p:cNvSpPr txBox="1"/>
          <p:nvPr/>
        </p:nvSpPr>
        <p:spPr>
          <a:xfrm>
            <a:off x="4363723" y="2679322"/>
            <a:ext cx="42890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2154" indent="-82154">
              <a:buFont typeface="Arial" panose="020B0604020202020204" pitchFamily="34" charset="0"/>
              <a:buChar char="•"/>
            </a:pPr>
            <a:r>
              <a:rPr lang="en-US" sz="1350" dirty="0"/>
              <a:t>In 2012 #amazon was mentioned 20m times per month</a:t>
            </a:r>
          </a:p>
          <a:p>
            <a:pPr marL="82154" indent="-82154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82154" indent="-82154">
              <a:buFont typeface="Arial" panose="020B0604020202020204" pitchFamily="34" charset="0"/>
              <a:buChar char="•"/>
            </a:pPr>
            <a:r>
              <a:rPr lang="en-US" sz="1350" dirty="0"/>
              <a:t>Amazon Customer Service (success class) is embedded</a:t>
            </a:r>
          </a:p>
          <a:p>
            <a:pPr marL="429816" lvl="1" indent="-86916">
              <a:buFont typeface="Arial" panose="020B0604020202020204" pitchFamily="34" charset="0"/>
              <a:buChar char="•"/>
            </a:pPr>
            <a:r>
              <a:rPr lang="en-US" sz="1350" dirty="0"/>
              <a:t>Amazon rainforest</a:t>
            </a:r>
          </a:p>
          <a:p>
            <a:pPr marL="429816" lvl="1" indent="-86916">
              <a:buFont typeface="Arial" panose="020B0604020202020204" pitchFamily="34" charset="0"/>
              <a:buChar char="•"/>
            </a:pPr>
            <a:r>
              <a:rPr lang="en-US" sz="1350" dirty="0"/>
              <a:t>Amazon river</a:t>
            </a:r>
          </a:p>
          <a:p>
            <a:pPr marL="429816" lvl="1" indent="-86916">
              <a:buFont typeface="Arial" panose="020B0604020202020204" pitchFamily="34" charset="0"/>
              <a:buChar char="•"/>
            </a:pPr>
            <a:r>
              <a:rPr lang="en-US" sz="1350" dirty="0"/>
              <a:t>Amazon positive feedback </a:t>
            </a:r>
            <a:r>
              <a:rPr lang="en-US" sz="1050" i="1" dirty="0"/>
              <a:t>(no need to respond)</a:t>
            </a:r>
          </a:p>
          <a:p>
            <a:pPr marL="429816" lvl="1" indent="-86916">
              <a:buFont typeface="Arial" panose="020B0604020202020204" pitchFamily="34" charset="0"/>
              <a:buChar char="•"/>
            </a:pPr>
            <a:r>
              <a:rPr lang="en-US" sz="1350" dirty="0"/>
              <a:t>Amazon “piggy backs</a:t>
            </a:r>
            <a:r>
              <a:rPr lang="en-US" sz="1050" i="1" dirty="0"/>
              <a:t>” (“our product is available on amazon”)</a:t>
            </a:r>
            <a:endParaRPr lang="en-US" sz="1350" i="1" dirty="0"/>
          </a:p>
          <a:p>
            <a:pPr marL="429816" lvl="1" indent="-86916">
              <a:buFont typeface="Arial" panose="020B0604020202020204" pitchFamily="34" charset="0"/>
              <a:buChar char="•"/>
            </a:pPr>
            <a:r>
              <a:rPr lang="en-US" sz="1350" dirty="0"/>
              <a:t>Amazon customer service </a:t>
            </a:r>
            <a:r>
              <a:rPr lang="en-US" sz="1050" i="1" dirty="0"/>
              <a:t>(need to identify &amp; respond)</a:t>
            </a:r>
            <a:endParaRPr lang="en-US" sz="1350" i="1" dirty="0"/>
          </a:p>
        </p:txBody>
      </p:sp>
    </p:spTree>
    <p:extLst>
      <p:ext uri="{BB962C8B-B14F-4D97-AF65-F5344CB8AC3E}">
        <p14:creationId xmlns:p14="http://schemas.microsoft.com/office/powerpoint/2010/main" val="243254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79BE7-5861-FB4C-BE93-1494358C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7BF2D9-1AF2-494A-A410-7BDF589E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0A218-5C64-C343-B9BE-CEC1EED2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F9CA8-C73C-394E-A442-BFC00D646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13" name="Picture 12" descr="Chapt1 Text Mining Workflow v3.png">
            <a:extLst>
              <a:ext uri="{FF2B5EF4-FFF2-40B4-BE49-F238E27FC236}">
                <a16:creationId xmlns:a16="http://schemas.microsoft.com/office/drawing/2014/main" id="{AF262F1C-6720-9F4C-8F23-32E7BB5DAC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/>
          <a:stretch/>
        </p:blipFill>
        <p:spPr>
          <a:xfrm>
            <a:off x="4794478" y="1646432"/>
            <a:ext cx="3555075" cy="452688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8F28C7-DF5A-6046-AD74-AE9E9ABBFE1E}"/>
              </a:ext>
            </a:extLst>
          </p:cNvPr>
          <p:cNvGrpSpPr/>
          <p:nvPr/>
        </p:nvGrpSpPr>
        <p:grpSpPr>
          <a:xfrm>
            <a:off x="566858" y="1953003"/>
            <a:ext cx="1471236" cy="3827961"/>
            <a:chOff x="6603961" y="1572853"/>
            <a:chExt cx="1321732" cy="4165856"/>
          </a:xfrm>
        </p:grpSpPr>
        <p:sp>
          <p:nvSpPr>
            <p:cNvPr id="15" name="Arrow: Down 4">
              <a:extLst>
                <a:ext uri="{FF2B5EF4-FFF2-40B4-BE49-F238E27FC236}">
                  <a16:creationId xmlns:a16="http://schemas.microsoft.com/office/drawing/2014/main" id="{F9171685-0F7F-1A44-AFE8-E58431C074F6}"/>
                </a:ext>
              </a:extLst>
            </p:cNvPr>
            <p:cNvSpPr/>
            <p:nvPr/>
          </p:nvSpPr>
          <p:spPr>
            <a:xfrm>
              <a:off x="6808423" y="1940550"/>
              <a:ext cx="1046603" cy="352381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6211DF-F25A-BE4E-81C5-776C92EEC1EC}"/>
                </a:ext>
              </a:extLst>
            </p:cNvPr>
            <p:cNvSpPr txBox="1"/>
            <p:nvPr/>
          </p:nvSpPr>
          <p:spPr>
            <a:xfrm>
              <a:off x="6603961" y="1572853"/>
              <a:ext cx="1321732" cy="326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Unorganized State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21003C1-0A15-524E-9352-407CC513E8E6}"/>
                </a:ext>
              </a:extLst>
            </p:cNvPr>
            <p:cNvSpPr txBox="1"/>
            <p:nvPr/>
          </p:nvSpPr>
          <p:spPr>
            <a:xfrm>
              <a:off x="6687092" y="5412139"/>
              <a:ext cx="1161880" cy="326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Organized State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939C91-4B84-3941-ACA5-6E1FF3F62DE0}"/>
                </a:ext>
              </a:extLst>
            </p:cNvPr>
            <p:cNvSpPr txBox="1"/>
            <p:nvPr/>
          </p:nvSpPr>
          <p:spPr>
            <a:xfrm rot="16200000">
              <a:off x="5888917" y="3438600"/>
              <a:ext cx="2885614" cy="248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Natural Language Processing &amp; Analysis</a:t>
              </a:r>
            </a:p>
          </p:txBody>
        </p:sp>
      </p:grpSp>
      <p:sp>
        <p:nvSpPr>
          <p:cNvPr id="19" name="Isosceles Triangle 11">
            <a:extLst>
              <a:ext uri="{FF2B5EF4-FFF2-40B4-BE49-F238E27FC236}">
                <a16:creationId xmlns:a16="http://schemas.microsoft.com/office/drawing/2014/main" id="{C2AA6DA4-71F2-D348-91CC-5AF20F8BAAA4}"/>
              </a:ext>
            </a:extLst>
          </p:cNvPr>
          <p:cNvSpPr/>
          <p:nvPr/>
        </p:nvSpPr>
        <p:spPr>
          <a:xfrm rot="5400000">
            <a:off x="2088630" y="3588067"/>
            <a:ext cx="3343973" cy="373928"/>
          </a:xfrm>
          <a:prstGeom prst="triangle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53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CA8AD0D-2446-EF4C-BAED-E93CE3E37883}"/>
              </a:ext>
            </a:extLst>
          </p:cNvPr>
          <p:cNvGrpSpPr/>
          <p:nvPr/>
        </p:nvGrpSpPr>
        <p:grpSpPr>
          <a:xfrm flipH="1">
            <a:off x="5163078" y="1193711"/>
            <a:ext cx="2448877" cy="892923"/>
            <a:chOff x="136342" y="2513826"/>
            <a:chExt cx="3442234" cy="1491448"/>
          </a:xfrm>
        </p:grpSpPr>
        <p:pic>
          <p:nvPicPr>
            <p:cNvPr id="24" name="Picture 8" descr="Image result for twitter icon">
              <a:extLst>
                <a:ext uri="{FF2B5EF4-FFF2-40B4-BE49-F238E27FC236}">
                  <a16:creationId xmlns:a16="http://schemas.microsoft.com/office/drawing/2014/main" id="{BD6903D4-A196-A445-A246-30D08EED6F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342" y="3165028"/>
              <a:ext cx="1261731" cy="840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Speech Bubble: Oval 34">
              <a:extLst>
                <a:ext uri="{FF2B5EF4-FFF2-40B4-BE49-F238E27FC236}">
                  <a16:creationId xmlns:a16="http://schemas.microsoft.com/office/drawing/2014/main" id="{A61A5E65-F222-174F-8F6A-C4FABF14F5D6}"/>
                </a:ext>
              </a:extLst>
            </p:cNvPr>
            <p:cNvSpPr/>
            <p:nvPr/>
          </p:nvSpPr>
          <p:spPr>
            <a:xfrm>
              <a:off x="998623" y="2513826"/>
              <a:ext cx="2579953" cy="651202"/>
            </a:xfrm>
            <a:prstGeom prst="wedgeEllipseCallout">
              <a:avLst>
                <a:gd name="adj1" fmla="val -37362"/>
                <a:gd name="adj2" fmla="val 7173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88" dirty="0">
                  <a:solidFill>
                    <a:sysClr val="windowText" lastClr="000000"/>
                  </a:solidFill>
                </a:rPr>
                <a:t>Amazon to the rescue!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79BE7-5861-FB4C-BE93-1494358C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7BF2D9-1AF2-494A-A410-7BDF589E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0A218-5C64-C343-B9BE-CEC1EED2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F9CA8-C73C-394E-A442-BFC00D646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8F28C7-DF5A-6046-AD74-AE9E9ABBFE1E}"/>
              </a:ext>
            </a:extLst>
          </p:cNvPr>
          <p:cNvGrpSpPr/>
          <p:nvPr/>
        </p:nvGrpSpPr>
        <p:grpSpPr>
          <a:xfrm>
            <a:off x="566858" y="1953003"/>
            <a:ext cx="1471236" cy="3827961"/>
            <a:chOff x="6603961" y="1572853"/>
            <a:chExt cx="1321732" cy="4165856"/>
          </a:xfrm>
        </p:grpSpPr>
        <p:sp>
          <p:nvSpPr>
            <p:cNvPr id="15" name="Arrow: Down 4">
              <a:extLst>
                <a:ext uri="{FF2B5EF4-FFF2-40B4-BE49-F238E27FC236}">
                  <a16:creationId xmlns:a16="http://schemas.microsoft.com/office/drawing/2014/main" id="{F9171685-0F7F-1A44-AFE8-E58431C074F6}"/>
                </a:ext>
              </a:extLst>
            </p:cNvPr>
            <p:cNvSpPr/>
            <p:nvPr/>
          </p:nvSpPr>
          <p:spPr>
            <a:xfrm>
              <a:off x="6808423" y="1940550"/>
              <a:ext cx="1046603" cy="352381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6211DF-F25A-BE4E-81C5-776C92EEC1EC}"/>
                </a:ext>
              </a:extLst>
            </p:cNvPr>
            <p:cNvSpPr txBox="1"/>
            <p:nvPr/>
          </p:nvSpPr>
          <p:spPr>
            <a:xfrm>
              <a:off x="6603961" y="1572853"/>
              <a:ext cx="1321732" cy="326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Unorganized State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21003C1-0A15-524E-9352-407CC513E8E6}"/>
                </a:ext>
              </a:extLst>
            </p:cNvPr>
            <p:cNvSpPr txBox="1"/>
            <p:nvPr/>
          </p:nvSpPr>
          <p:spPr>
            <a:xfrm>
              <a:off x="6687092" y="5412139"/>
              <a:ext cx="1161880" cy="326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Organized State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939C91-4B84-3941-ACA5-6E1FF3F62DE0}"/>
                </a:ext>
              </a:extLst>
            </p:cNvPr>
            <p:cNvSpPr txBox="1"/>
            <p:nvPr/>
          </p:nvSpPr>
          <p:spPr>
            <a:xfrm rot="16200000">
              <a:off x="5888917" y="3438600"/>
              <a:ext cx="2885614" cy="248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Natural Language Processing &amp; Analysis</a:t>
              </a:r>
            </a:p>
          </p:txBody>
        </p:sp>
      </p:grpSp>
      <p:sp>
        <p:nvSpPr>
          <p:cNvPr id="19" name="Isosceles Triangle 11">
            <a:extLst>
              <a:ext uri="{FF2B5EF4-FFF2-40B4-BE49-F238E27FC236}">
                <a16:creationId xmlns:a16="http://schemas.microsoft.com/office/drawing/2014/main" id="{C2AA6DA4-71F2-D348-91CC-5AF20F8BAAA4}"/>
              </a:ext>
            </a:extLst>
          </p:cNvPr>
          <p:cNvSpPr/>
          <p:nvPr/>
        </p:nvSpPr>
        <p:spPr>
          <a:xfrm rot="5400000">
            <a:off x="2088630" y="3588067"/>
            <a:ext cx="3343973" cy="373928"/>
          </a:xfrm>
          <a:prstGeom prst="triangle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DDF7D7-C905-B94A-AB27-D5F51BF34CE8}"/>
              </a:ext>
            </a:extLst>
          </p:cNvPr>
          <p:cNvGrpSpPr/>
          <p:nvPr/>
        </p:nvGrpSpPr>
        <p:grpSpPr>
          <a:xfrm>
            <a:off x="3904595" y="1578551"/>
            <a:ext cx="2338726" cy="892923"/>
            <a:chOff x="291178" y="2513826"/>
            <a:chExt cx="3287398" cy="1491448"/>
          </a:xfrm>
        </p:grpSpPr>
        <p:pic>
          <p:nvPicPr>
            <p:cNvPr id="28" name="Picture 8" descr="Image result for twitter icon">
              <a:extLst>
                <a:ext uri="{FF2B5EF4-FFF2-40B4-BE49-F238E27FC236}">
                  <a16:creationId xmlns:a16="http://schemas.microsoft.com/office/drawing/2014/main" id="{C148A93C-9F1C-0D4C-9238-A2052F70C8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178" y="3165028"/>
              <a:ext cx="1261730" cy="840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Speech Bubble: Oval 17">
              <a:extLst>
                <a:ext uri="{FF2B5EF4-FFF2-40B4-BE49-F238E27FC236}">
                  <a16:creationId xmlns:a16="http://schemas.microsoft.com/office/drawing/2014/main" id="{F3252704-DCAA-C441-8352-0BBE9AE3832E}"/>
                </a:ext>
              </a:extLst>
            </p:cNvPr>
            <p:cNvSpPr/>
            <p:nvPr/>
          </p:nvSpPr>
          <p:spPr>
            <a:xfrm>
              <a:off x="998623" y="2513826"/>
              <a:ext cx="2579953" cy="651202"/>
            </a:xfrm>
            <a:prstGeom prst="wedgeEllipseCallout">
              <a:avLst>
                <a:gd name="adj1" fmla="val -37362"/>
                <a:gd name="adj2" fmla="val 7173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88" dirty="0">
                  <a:solidFill>
                    <a:sysClr val="windowText" lastClr="000000"/>
                  </a:solidFill>
                </a:rPr>
                <a:t>amazon where is my stuff?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849ABD-6FF4-F346-A195-05E67D31D371}"/>
              </a:ext>
            </a:extLst>
          </p:cNvPr>
          <p:cNvGrpSpPr/>
          <p:nvPr/>
        </p:nvGrpSpPr>
        <p:grpSpPr>
          <a:xfrm flipH="1">
            <a:off x="5683677" y="2011092"/>
            <a:ext cx="2641828" cy="762298"/>
            <a:chOff x="1855490" y="3983178"/>
            <a:chExt cx="3713453" cy="1273265"/>
          </a:xfrm>
        </p:grpSpPr>
        <p:pic>
          <p:nvPicPr>
            <p:cNvPr id="26" name="Picture 8" descr="Image result for twitter icon">
              <a:extLst>
                <a:ext uri="{FF2B5EF4-FFF2-40B4-BE49-F238E27FC236}">
                  <a16:creationId xmlns:a16="http://schemas.microsoft.com/office/drawing/2014/main" id="{3F2790DD-C623-364B-9909-A31D284AF3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5490" y="4416197"/>
              <a:ext cx="1261730" cy="840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Speech Bubble: Oval 31">
              <a:extLst>
                <a:ext uri="{FF2B5EF4-FFF2-40B4-BE49-F238E27FC236}">
                  <a16:creationId xmlns:a16="http://schemas.microsoft.com/office/drawing/2014/main" id="{520CBDA4-0C24-8F47-ABF5-D691C7684F25}"/>
                </a:ext>
              </a:extLst>
            </p:cNvPr>
            <p:cNvSpPr/>
            <p:nvPr/>
          </p:nvSpPr>
          <p:spPr>
            <a:xfrm>
              <a:off x="2988990" y="3983178"/>
              <a:ext cx="2579953" cy="651202"/>
            </a:xfrm>
            <a:prstGeom prst="wedgeEllipseCallout">
              <a:avLst>
                <a:gd name="adj1" fmla="val -37362"/>
                <a:gd name="adj2" fmla="val 7173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88" dirty="0">
                  <a:solidFill>
                    <a:sysClr val="windowText" lastClr="000000"/>
                  </a:solidFill>
                </a:rPr>
                <a:t>Save the amazon!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AB353A-DF26-CF43-A696-4F025F113457}"/>
              </a:ext>
            </a:extLst>
          </p:cNvPr>
          <p:cNvGrpSpPr/>
          <p:nvPr/>
        </p:nvGrpSpPr>
        <p:grpSpPr>
          <a:xfrm>
            <a:off x="4998270" y="3295862"/>
            <a:ext cx="2490102" cy="867622"/>
            <a:chOff x="3056964" y="2513826"/>
            <a:chExt cx="5222782" cy="1905000"/>
          </a:xfrm>
        </p:grpSpPr>
        <p:pic>
          <p:nvPicPr>
            <p:cNvPr id="31" name="Picture 2" descr="Image result for spreadsheet icon">
              <a:extLst>
                <a:ext uri="{FF2B5EF4-FFF2-40B4-BE49-F238E27FC236}">
                  <a16:creationId xmlns:a16="http://schemas.microsoft.com/office/drawing/2014/main" id="{A2F6738D-4F6E-7549-AFC4-D1FC40A23D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6964" y="2513826"/>
              <a:ext cx="1904999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Image result for spreadsheet icon">
              <a:extLst>
                <a:ext uri="{FF2B5EF4-FFF2-40B4-BE49-F238E27FC236}">
                  <a16:creationId xmlns:a16="http://schemas.microsoft.com/office/drawing/2014/main" id="{D2DCBCAA-4E48-7D40-9A21-13C9394A3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4746" y="2513826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Image result for spreadsheet icon">
              <a:extLst>
                <a:ext uri="{FF2B5EF4-FFF2-40B4-BE49-F238E27FC236}">
                  <a16:creationId xmlns:a16="http://schemas.microsoft.com/office/drawing/2014/main" id="{9977C729-A35F-FB4E-A1C4-DF4F6EFCF0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5855" y="2513826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Down Arrow 5">
            <a:extLst>
              <a:ext uri="{FF2B5EF4-FFF2-40B4-BE49-F238E27FC236}">
                <a16:creationId xmlns:a16="http://schemas.microsoft.com/office/drawing/2014/main" id="{9BA9CB42-3E26-574F-B320-66B3381958EF}"/>
              </a:ext>
            </a:extLst>
          </p:cNvPr>
          <p:cNvSpPr/>
          <p:nvPr/>
        </p:nvSpPr>
        <p:spPr>
          <a:xfrm>
            <a:off x="6080794" y="2595149"/>
            <a:ext cx="162527" cy="700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ADDFD5-4C8B-F242-A5D0-6AD2BD07C65D}"/>
              </a:ext>
            </a:extLst>
          </p:cNvPr>
          <p:cNvSpPr txBox="1"/>
          <p:nvPr/>
        </p:nvSpPr>
        <p:spPr>
          <a:xfrm>
            <a:off x="7427884" y="3562425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Unigram, bigram, trigram </a:t>
            </a:r>
          </a:p>
          <a:p>
            <a:r>
              <a:rPr lang="en-US" sz="900" dirty="0"/>
              <a:t>DTM modeling matrices</a:t>
            </a:r>
          </a:p>
        </p:txBody>
      </p:sp>
      <p:pic>
        <p:nvPicPr>
          <p:cNvPr id="35" name="Picture 2" descr="Image result for decision tree  icon">
            <a:extLst>
              <a:ext uri="{FF2B5EF4-FFF2-40B4-BE49-F238E27FC236}">
                <a16:creationId xmlns:a16="http://schemas.microsoft.com/office/drawing/2014/main" id="{0B8662F4-422D-AA43-AB8E-1696EDFE4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53" y="4745389"/>
            <a:ext cx="1398862" cy="110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Down Arrow 35">
            <a:extLst>
              <a:ext uri="{FF2B5EF4-FFF2-40B4-BE49-F238E27FC236}">
                <a16:creationId xmlns:a16="http://schemas.microsoft.com/office/drawing/2014/main" id="{E74F67B0-AB55-B845-AC0F-7DF6570A6FD4}"/>
              </a:ext>
            </a:extLst>
          </p:cNvPr>
          <p:cNvSpPr/>
          <p:nvPr/>
        </p:nvSpPr>
        <p:spPr>
          <a:xfrm>
            <a:off x="6080794" y="4072813"/>
            <a:ext cx="162527" cy="700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4E144E-37AA-D547-84C5-03A72EBF92D0}"/>
              </a:ext>
            </a:extLst>
          </p:cNvPr>
          <p:cNvSpPr txBox="1"/>
          <p:nvPr/>
        </p:nvSpPr>
        <p:spPr>
          <a:xfrm>
            <a:off x="5032367" y="5901684"/>
            <a:ext cx="26195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Prob. of  Customer Service Related</a:t>
            </a:r>
          </a:p>
        </p:txBody>
      </p:sp>
    </p:spTree>
    <p:extLst>
      <p:ext uri="{BB962C8B-B14F-4D97-AF65-F5344CB8AC3E}">
        <p14:creationId xmlns:p14="http://schemas.microsoft.com/office/powerpoint/2010/main" val="31505976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5856</TotalTime>
  <Words>200</Words>
  <Application>Microsoft Macintosh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1_Office Theme</vt:lpstr>
      <vt:lpstr>Business Example</vt:lpstr>
      <vt:lpstr>Business Example</vt:lpstr>
      <vt:lpstr>The dreaded question mark rolling downhill.</vt:lpstr>
      <vt:lpstr>Example Complaints &amp; Responses</vt:lpstr>
      <vt:lpstr>A more lengthy &amp; public conversation!</vt:lpstr>
      <vt:lpstr>Customer Service Tweets were varied.</vt:lpstr>
      <vt:lpstr>PowerPoint Presentation</vt:lpstr>
      <vt:lpstr>PowerPoint Presentation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315</cp:revision>
  <dcterms:created xsi:type="dcterms:W3CDTF">2018-05-23T17:24:59Z</dcterms:created>
  <dcterms:modified xsi:type="dcterms:W3CDTF">2021-03-25T04:42:18Z</dcterms:modified>
</cp:coreProperties>
</file>