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sldIdLst>
    <p:sldId id="293" r:id="rId2"/>
    <p:sldId id="315" r:id="rId3"/>
    <p:sldId id="295" r:id="rId4"/>
    <p:sldId id="303" r:id="rId5"/>
    <p:sldId id="296" r:id="rId6"/>
    <p:sldId id="307" r:id="rId7"/>
    <p:sldId id="313" r:id="rId8"/>
    <p:sldId id="297" r:id="rId9"/>
    <p:sldId id="298" r:id="rId10"/>
    <p:sldId id="299" r:id="rId11"/>
    <p:sldId id="301" r:id="rId12"/>
    <p:sldId id="302" r:id="rId13"/>
    <p:sldId id="305" r:id="rId14"/>
    <p:sldId id="306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C-DEPT" initials="Q" lastIdx="1" clrIdx="0">
    <p:extLst>
      <p:ext uri="{19B8F6BF-5375-455C-9EA6-DF929625EA0E}">
        <p15:presenceInfo xmlns:p15="http://schemas.microsoft.com/office/powerpoint/2012/main" userId="QC-DEP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6600"/>
    <a:srgbClr val="F2F5E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006" autoAdjust="0"/>
  </p:normalViewPr>
  <p:slideViewPr>
    <p:cSldViewPr snapToGrid="0" showGuides="1">
      <p:cViewPr varScale="1">
        <p:scale>
          <a:sx n="87" d="100"/>
          <a:sy n="87" d="100"/>
        </p:scale>
        <p:origin x="6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8E9E7-C61B-41F2-923C-EFC5BB4EC82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823A4-CB08-4CFA-9C5F-EF2C685E3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8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6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09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7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331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00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74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5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9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5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1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9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7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D4097B-3D4B-4460-AB75-6293F36FA69B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0A8D-EDD6-4881-A27E-100C03BD6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580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60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9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3DFE-C1DE-E8F0-C4D3-628188817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10458891" cy="1376083"/>
          </a:xfrm>
        </p:spPr>
        <p:txBody>
          <a:bodyPr/>
          <a:lstStyle/>
          <a:p>
            <a:r>
              <a:rPr lang="en-US" sz="4000" b="1" dirty="0">
                <a:solidFill>
                  <a:srgbClr val="CCFF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 WORKING MACHINERYS 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08CAB1-2579-797B-74CD-3D807F11F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30515"/>
              </p:ext>
            </p:extLst>
          </p:nvPr>
        </p:nvGraphicFramePr>
        <p:xfrm>
          <a:off x="646111" y="1288973"/>
          <a:ext cx="10458891" cy="511631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70569">
                  <a:extLst>
                    <a:ext uri="{9D8B030D-6E8A-4147-A177-3AD203B41FA5}">
                      <a16:colId xmlns:a16="http://schemas.microsoft.com/office/drawing/2014/main" val="1641847744"/>
                    </a:ext>
                  </a:extLst>
                </a:gridCol>
                <a:gridCol w="4777019">
                  <a:extLst>
                    <a:ext uri="{9D8B030D-6E8A-4147-A177-3AD203B41FA5}">
                      <a16:colId xmlns:a16="http://schemas.microsoft.com/office/drawing/2014/main" val="508490776"/>
                    </a:ext>
                  </a:extLst>
                </a:gridCol>
                <a:gridCol w="2244441">
                  <a:extLst>
                    <a:ext uri="{9D8B030D-6E8A-4147-A177-3AD203B41FA5}">
                      <a16:colId xmlns:a16="http://schemas.microsoft.com/office/drawing/2014/main" val="3426059245"/>
                    </a:ext>
                  </a:extLst>
                </a:gridCol>
                <a:gridCol w="2466862">
                  <a:extLst>
                    <a:ext uri="{9D8B030D-6E8A-4147-A177-3AD203B41FA5}">
                      <a16:colId xmlns:a16="http://schemas.microsoft.com/office/drawing/2014/main" val="2200133308"/>
                    </a:ext>
                  </a:extLst>
                </a:gridCol>
              </a:tblGrid>
              <a:tr h="594555"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u="none" strike="noStrike" dirty="0">
                          <a:effectLst/>
                        </a:rPr>
                        <a:t>SPRING UNIT MACHINERY DETAILS (2025)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94491"/>
                  </a:ext>
                </a:extLst>
              </a:tr>
              <a:tr h="3285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SL.NO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NAME OF THE MACHINE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MODEL NO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7635032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BONNEL SPRING TRANSFER-1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FT-81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STEEL SECTION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2389879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BONNEL SPRING TRANSFER-2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FT-81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STEEL SECTION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1256228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BONNEL SPRING TRANSFER-3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FT-81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STEEL SECTION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5122979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BONNEL SPRING TRANSFER-4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FT-81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STEEL SECTION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855839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BONNEL COILER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MDC-80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STEEL SECTION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626387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POCKETED COILER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LR-PS-OV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STEEL SECTION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5922033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POCKETED ASSEMBLER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LR-PSA-75P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STEEL SECTION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8805499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POCKETED COILER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LR-PS-VS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STEEL SECTION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6735249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AUTO POCKETED ASSEMBLER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LR-PSA-98P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STEEL SECTION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0029440"/>
                  </a:ext>
                </a:extLst>
              </a:tr>
              <a:tr h="41931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BONNEL ASSEMBLER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FA-20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STEEL SECTION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314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1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9666B5-21B7-D2C8-B13D-9A412F195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24972"/>
              </p:ext>
            </p:extLst>
          </p:nvPr>
        </p:nvGraphicFramePr>
        <p:xfrm>
          <a:off x="451693" y="451692"/>
          <a:ext cx="10796530" cy="610513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01900">
                  <a:extLst>
                    <a:ext uri="{9D8B030D-6E8A-4147-A177-3AD203B41FA5}">
                      <a16:colId xmlns:a16="http://schemas.microsoft.com/office/drawing/2014/main" val="1548075219"/>
                    </a:ext>
                  </a:extLst>
                </a:gridCol>
                <a:gridCol w="3739669">
                  <a:extLst>
                    <a:ext uri="{9D8B030D-6E8A-4147-A177-3AD203B41FA5}">
                      <a16:colId xmlns:a16="http://schemas.microsoft.com/office/drawing/2014/main" val="3771939186"/>
                    </a:ext>
                  </a:extLst>
                </a:gridCol>
                <a:gridCol w="3508462">
                  <a:extLst>
                    <a:ext uri="{9D8B030D-6E8A-4147-A177-3AD203B41FA5}">
                      <a16:colId xmlns:a16="http://schemas.microsoft.com/office/drawing/2014/main" val="1552269789"/>
                    </a:ext>
                  </a:extLst>
                </a:gridCol>
                <a:gridCol w="2546499">
                  <a:extLst>
                    <a:ext uri="{9D8B030D-6E8A-4147-A177-3AD203B41FA5}">
                      <a16:colId xmlns:a16="http://schemas.microsoft.com/office/drawing/2014/main" val="3400708475"/>
                    </a:ext>
                  </a:extLst>
                </a:gridCol>
              </a:tblGrid>
              <a:tr h="761567"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u="none" strike="noStrike" dirty="0">
                          <a:effectLst/>
                        </a:rPr>
                        <a:t>SPRING UNIT MACHINERY DETAILS (2025)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186298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SL.NO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NAME OF THE MACHINE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MODEL NO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268750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11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QUILTING M/C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RELIANCE M4+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FABRIC SECTION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97203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PANEL CUTTER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RELIANCE M4+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19714"/>
                  </a:ext>
                </a:extLst>
              </a:tr>
              <a:tr h="5611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QUILTING M/C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PARAGON M4+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1243304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PANEL CUTTER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PARAGON M4+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862304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QUILTING M/C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 (HC3200)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028282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PANEL CUTTER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HCQGC-C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112542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FLANGING MACHINE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DS8A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634596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FLANGING MACHINE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DS-8A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3021327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LONG ARM MACHINE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DC-1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4663527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RUFFLER MACHINE-1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PORTER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FABRIC SECTION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10376706"/>
                  </a:ext>
                </a:extLst>
              </a:tr>
              <a:tr h="4347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RUFFLER MACHINE-2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PORTER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FABRIC SECTION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543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4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92F64-9140-3165-8882-6B02BFF3D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489173"/>
              </p:ext>
            </p:extLst>
          </p:nvPr>
        </p:nvGraphicFramePr>
        <p:xfrm>
          <a:off x="646110" y="539827"/>
          <a:ext cx="10734315" cy="5849957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96127">
                  <a:extLst>
                    <a:ext uri="{9D8B030D-6E8A-4147-A177-3AD203B41FA5}">
                      <a16:colId xmlns:a16="http://schemas.microsoft.com/office/drawing/2014/main" val="3777511454"/>
                    </a:ext>
                  </a:extLst>
                </a:gridCol>
                <a:gridCol w="4282434">
                  <a:extLst>
                    <a:ext uri="{9D8B030D-6E8A-4147-A177-3AD203B41FA5}">
                      <a16:colId xmlns:a16="http://schemas.microsoft.com/office/drawing/2014/main" val="409297864"/>
                    </a:ext>
                  </a:extLst>
                </a:gridCol>
                <a:gridCol w="2923928">
                  <a:extLst>
                    <a:ext uri="{9D8B030D-6E8A-4147-A177-3AD203B41FA5}">
                      <a16:colId xmlns:a16="http://schemas.microsoft.com/office/drawing/2014/main" val="165318154"/>
                    </a:ext>
                  </a:extLst>
                </a:gridCol>
                <a:gridCol w="2531826">
                  <a:extLst>
                    <a:ext uri="{9D8B030D-6E8A-4147-A177-3AD203B41FA5}">
                      <a16:colId xmlns:a16="http://schemas.microsoft.com/office/drawing/2014/main" val="2175344996"/>
                    </a:ext>
                  </a:extLst>
                </a:gridCol>
              </a:tblGrid>
              <a:tr h="718479"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u="none" strike="noStrike" dirty="0">
                          <a:effectLst/>
                        </a:rPr>
                        <a:t>SPRING UNIT MACHINERY DETAILS (2025)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90762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SL.NO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NAME OF THE MACHINE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MODEL NO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18256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SINGER MACHINE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JUKI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FABRIC SECTION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6902638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PATTERN MACHINE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NISHO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463041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PATTERN MACHINE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NISHO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4954531"/>
                  </a:ext>
                </a:extLst>
              </a:tr>
              <a:tr h="61965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BORDER CUTTING &amp; MARKING M/C -1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PEPS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0725415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BORDER SERGER MACHINE -1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PEPS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8010402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BORDER STITCHING MACHINE -1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PEPS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8798449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BORDER SERGER MACHINE -2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PEPS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3099245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BORDER STITCHING MACHINE -2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PEPS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6711938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30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SLITER MACHINE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PEPS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FABRIC 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2452876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31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OVERLOCK  MACHINE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SIRUBA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FABRIC SECTION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0766399"/>
                  </a:ext>
                </a:extLst>
              </a:tr>
              <a:tr h="410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32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OVERLOCK  MACHINE(747K)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JUKI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FABRIC SECTION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5287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2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209069-474B-87B9-8999-171840298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691597"/>
              </p:ext>
            </p:extLst>
          </p:nvPr>
        </p:nvGraphicFramePr>
        <p:xfrm>
          <a:off x="646110" y="275422"/>
          <a:ext cx="10381773" cy="6026229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63412">
                  <a:extLst>
                    <a:ext uri="{9D8B030D-6E8A-4147-A177-3AD203B41FA5}">
                      <a16:colId xmlns:a16="http://schemas.microsoft.com/office/drawing/2014/main" val="337357067"/>
                    </a:ext>
                  </a:extLst>
                </a:gridCol>
                <a:gridCol w="3668742">
                  <a:extLst>
                    <a:ext uri="{9D8B030D-6E8A-4147-A177-3AD203B41FA5}">
                      <a16:colId xmlns:a16="http://schemas.microsoft.com/office/drawing/2014/main" val="208399588"/>
                    </a:ext>
                  </a:extLst>
                </a:gridCol>
                <a:gridCol w="3300946">
                  <a:extLst>
                    <a:ext uri="{9D8B030D-6E8A-4147-A177-3AD203B41FA5}">
                      <a16:colId xmlns:a16="http://schemas.microsoft.com/office/drawing/2014/main" val="3896248264"/>
                    </a:ext>
                  </a:extLst>
                </a:gridCol>
                <a:gridCol w="2448673">
                  <a:extLst>
                    <a:ext uri="{9D8B030D-6E8A-4147-A177-3AD203B41FA5}">
                      <a16:colId xmlns:a16="http://schemas.microsoft.com/office/drawing/2014/main" val="1925329810"/>
                    </a:ext>
                  </a:extLst>
                </a:gridCol>
              </a:tblGrid>
              <a:tr h="1271977"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u="none" strike="noStrike" dirty="0">
                          <a:effectLst/>
                        </a:rPr>
                        <a:t>SPRING UNIT MACHINERY DETAILS (2025)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46622"/>
                  </a:ext>
                </a:extLst>
              </a:tr>
              <a:tr h="62012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SL.NO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NAME OF THE MACHINE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MODEL NO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854992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33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MASTER -1,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WB-4,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TAPE EDGE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14008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34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MASTER -2,3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WB-4,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478015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35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TAPE EDGE MASTER -4,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WB-4,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TAPE EDGE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9522985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36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MASTER -5,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WB-4,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332205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37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MASTER -6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WB-4,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940884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38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MASTER -7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WB-4,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860481"/>
                  </a:ext>
                </a:extLst>
              </a:tr>
              <a:tr h="59059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39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MASTER -8,9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WB-5A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TAPE EDGE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8169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92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A7C432-31E4-C566-1184-755CC8CA5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994881"/>
              </p:ext>
            </p:extLst>
          </p:nvPr>
        </p:nvGraphicFramePr>
        <p:xfrm>
          <a:off x="561859" y="462708"/>
          <a:ext cx="10399925" cy="594256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965096">
                  <a:extLst>
                    <a:ext uri="{9D8B030D-6E8A-4147-A177-3AD203B41FA5}">
                      <a16:colId xmlns:a16="http://schemas.microsoft.com/office/drawing/2014/main" val="1981430560"/>
                    </a:ext>
                  </a:extLst>
                </a:gridCol>
                <a:gridCol w="4750086">
                  <a:extLst>
                    <a:ext uri="{9D8B030D-6E8A-4147-A177-3AD203B41FA5}">
                      <a16:colId xmlns:a16="http://schemas.microsoft.com/office/drawing/2014/main" val="875555873"/>
                    </a:ext>
                  </a:extLst>
                </a:gridCol>
                <a:gridCol w="2231788">
                  <a:extLst>
                    <a:ext uri="{9D8B030D-6E8A-4147-A177-3AD203B41FA5}">
                      <a16:colId xmlns:a16="http://schemas.microsoft.com/office/drawing/2014/main" val="422004815"/>
                    </a:ext>
                  </a:extLst>
                </a:gridCol>
                <a:gridCol w="2452955">
                  <a:extLst>
                    <a:ext uri="{9D8B030D-6E8A-4147-A177-3AD203B41FA5}">
                      <a16:colId xmlns:a16="http://schemas.microsoft.com/office/drawing/2014/main" val="2603855775"/>
                    </a:ext>
                  </a:extLst>
                </a:gridCol>
              </a:tblGrid>
              <a:tr h="806491"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3200" b="1" u="none" strike="noStrike" dirty="0">
                          <a:effectLst/>
                        </a:rPr>
                        <a:t>SPRING UNIT MACHINERY DETAILS (2025)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515196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SL.NO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NAME OF THE MACHINE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MODEL NO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SECTION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3726107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AUTOMATIC BED SEALING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AIR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QC&amp;PACKING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025181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MATTRESS ROLL PACKING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180305-138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QC&amp;PACKING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382651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MATTRESS COMPRESSING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MH2322-4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QC&amp;PACKING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4622154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QUALITY CONTROL TABLE CONVEYOR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ET-LQC-FLIP-360"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QC&amp;PACKING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4317535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QUALITY CONTROL TABLE CONVEYOR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UMIT MAKINA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QC&amp;PACKING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177197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45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INTEGRATED MATTRESS TEST MC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HD-F764-D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QC&amp;PACKING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6609061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TAPE EDGE MASTER -10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WB-4,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HYPNOS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6352749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OVER LOCK MACHINE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SIRUBA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HYPNOS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6104624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SINGER MACHINE 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JUKI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HYPNOS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704489"/>
                  </a:ext>
                </a:extLst>
              </a:tr>
              <a:tr h="4244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49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OVER LOCK MACHINE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SIRUBA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CARPENTER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1589709"/>
                  </a:ext>
                </a:extLst>
              </a:tr>
              <a:tr h="4456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50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VERTICAL CUTTING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BLADE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RETURNGOODS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505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27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3D9E-4667-371D-F523-A85EC030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93" y="416400"/>
            <a:ext cx="10282622" cy="60252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FINISHED GOODS STORAGE AREA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5D6363-369D-780B-36DD-97CC950C1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581"/>
              </p:ext>
            </p:extLst>
          </p:nvPr>
        </p:nvGraphicFramePr>
        <p:xfrm>
          <a:off x="649995" y="1994053"/>
          <a:ext cx="10554159" cy="3390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5780">
                  <a:extLst>
                    <a:ext uri="{9D8B030D-6E8A-4147-A177-3AD203B41FA5}">
                      <a16:colId xmlns:a16="http://schemas.microsoft.com/office/drawing/2014/main" val="839656862"/>
                    </a:ext>
                  </a:extLst>
                </a:gridCol>
                <a:gridCol w="2821545">
                  <a:extLst>
                    <a:ext uri="{9D8B030D-6E8A-4147-A177-3AD203B41FA5}">
                      <a16:colId xmlns:a16="http://schemas.microsoft.com/office/drawing/2014/main" val="3641610228"/>
                    </a:ext>
                  </a:extLst>
                </a:gridCol>
                <a:gridCol w="2807848">
                  <a:extLst>
                    <a:ext uri="{9D8B030D-6E8A-4147-A177-3AD203B41FA5}">
                      <a16:colId xmlns:a16="http://schemas.microsoft.com/office/drawing/2014/main" val="1181038596"/>
                    </a:ext>
                  </a:extLst>
                </a:gridCol>
                <a:gridCol w="3678986">
                  <a:extLst>
                    <a:ext uri="{9D8B030D-6E8A-4147-A177-3AD203B41FA5}">
                      <a16:colId xmlns:a16="http://schemas.microsoft.com/office/drawing/2014/main" val="3629036331"/>
                    </a:ext>
                  </a:extLst>
                </a:gridCol>
              </a:tblGrid>
              <a:tr h="51779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SL.NO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STORAGE PLACE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STORAGE AREA</a:t>
                      </a:r>
                    </a:p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(SQ FT)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MATTRESS STORAGE QTY</a:t>
                      </a:r>
                      <a:endParaRPr lang="en-IN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3982"/>
                  </a:ext>
                </a:extLst>
              </a:tr>
              <a:tr h="896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FACTORY</a:t>
                      </a:r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15000</a:t>
                      </a:r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1500</a:t>
                      </a:r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079356"/>
                  </a:ext>
                </a:extLst>
              </a:tr>
              <a:tr h="8963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GODOWN</a:t>
                      </a:r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24500</a:t>
                      </a:r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4500</a:t>
                      </a:r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82455"/>
                  </a:ext>
                </a:extLst>
              </a:tr>
              <a:tr h="896380">
                <a:tc>
                  <a:txBody>
                    <a:bodyPr/>
                    <a:lstStyle/>
                    <a:p>
                      <a:pPr algn="ctr"/>
                      <a:endParaRPr lang="en-IN" sz="24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39500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6000</a:t>
                      </a:r>
                      <a:endParaRPr lang="en-IN" sz="24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5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6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39AA-04B6-BBEB-DF9B-938A1A1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36" y="2369652"/>
            <a:ext cx="9404723" cy="3237934"/>
          </a:xfrm>
        </p:spPr>
        <p:txBody>
          <a:bodyPr/>
          <a:lstStyle/>
          <a:p>
            <a:pPr algn="ctr"/>
            <a:r>
              <a:rPr lang="en-US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SPRING &amp; FOAM MATTRESS CURRENT SHOP FLOOR PROCESS DETAILS</a:t>
            </a:r>
            <a:endParaRPr lang="en-IN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60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112704"/>
            <a:ext cx="11318207" cy="5266062"/>
          </a:xfrm>
        </p:spPr>
        <p:txBody>
          <a:bodyPr/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DAILY CUSTOMER ORDER RECEIVED QTY</a:t>
            </a:r>
            <a:b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SPRING - 575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nos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CIRRUS - 230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nos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TOTAL  - 805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nos</a:t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195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B518-1473-5002-1BF4-4826ED26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024" y="452719"/>
            <a:ext cx="10355856" cy="615918"/>
          </a:xfrm>
        </p:spPr>
        <p:txBody>
          <a:bodyPr/>
          <a:lstStyle/>
          <a:p>
            <a:r>
              <a:rPr lang="en-US" sz="3200" b="1" dirty="0">
                <a:solidFill>
                  <a:srgbClr val="33CC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CURRENT MACHINARY OUTPUT EFFECENCY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FE1513-FC17-EA76-51D9-F1A74EB56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97227"/>
              </p:ext>
            </p:extLst>
          </p:nvPr>
        </p:nvGraphicFramePr>
        <p:xfrm>
          <a:off x="308472" y="1211855"/>
          <a:ext cx="11523640" cy="538724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59488">
                  <a:extLst>
                    <a:ext uri="{9D8B030D-6E8A-4147-A177-3AD203B41FA5}">
                      <a16:colId xmlns:a16="http://schemas.microsoft.com/office/drawing/2014/main" val="1810843221"/>
                    </a:ext>
                  </a:extLst>
                </a:gridCol>
                <a:gridCol w="966343">
                  <a:extLst>
                    <a:ext uri="{9D8B030D-6E8A-4147-A177-3AD203B41FA5}">
                      <a16:colId xmlns:a16="http://schemas.microsoft.com/office/drawing/2014/main" val="4250311735"/>
                    </a:ext>
                  </a:extLst>
                </a:gridCol>
                <a:gridCol w="1022713">
                  <a:extLst>
                    <a:ext uri="{9D8B030D-6E8A-4147-A177-3AD203B41FA5}">
                      <a16:colId xmlns:a16="http://schemas.microsoft.com/office/drawing/2014/main" val="364953536"/>
                    </a:ext>
                  </a:extLst>
                </a:gridCol>
                <a:gridCol w="950237">
                  <a:extLst>
                    <a:ext uri="{9D8B030D-6E8A-4147-A177-3AD203B41FA5}">
                      <a16:colId xmlns:a16="http://schemas.microsoft.com/office/drawing/2014/main" val="1912428046"/>
                    </a:ext>
                  </a:extLst>
                </a:gridCol>
                <a:gridCol w="950237">
                  <a:extLst>
                    <a:ext uri="{9D8B030D-6E8A-4147-A177-3AD203B41FA5}">
                      <a16:colId xmlns:a16="http://schemas.microsoft.com/office/drawing/2014/main" val="2452298549"/>
                    </a:ext>
                  </a:extLst>
                </a:gridCol>
                <a:gridCol w="1022713">
                  <a:extLst>
                    <a:ext uri="{9D8B030D-6E8A-4147-A177-3AD203B41FA5}">
                      <a16:colId xmlns:a16="http://schemas.microsoft.com/office/drawing/2014/main" val="3172863148"/>
                    </a:ext>
                  </a:extLst>
                </a:gridCol>
                <a:gridCol w="950237">
                  <a:extLst>
                    <a:ext uri="{9D8B030D-6E8A-4147-A177-3AD203B41FA5}">
                      <a16:colId xmlns:a16="http://schemas.microsoft.com/office/drawing/2014/main" val="1623665133"/>
                    </a:ext>
                  </a:extLst>
                </a:gridCol>
                <a:gridCol w="1215981">
                  <a:extLst>
                    <a:ext uri="{9D8B030D-6E8A-4147-A177-3AD203B41FA5}">
                      <a16:colId xmlns:a16="http://schemas.microsoft.com/office/drawing/2014/main" val="249123573"/>
                    </a:ext>
                  </a:extLst>
                </a:gridCol>
                <a:gridCol w="1215981">
                  <a:extLst>
                    <a:ext uri="{9D8B030D-6E8A-4147-A177-3AD203B41FA5}">
                      <a16:colId xmlns:a16="http://schemas.microsoft.com/office/drawing/2014/main" val="1470131654"/>
                    </a:ext>
                  </a:extLst>
                </a:gridCol>
                <a:gridCol w="869710">
                  <a:extLst>
                    <a:ext uri="{9D8B030D-6E8A-4147-A177-3AD203B41FA5}">
                      <a16:colId xmlns:a16="http://schemas.microsoft.com/office/drawing/2014/main" val="255569613"/>
                    </a:ext>
                  </a:extLst>
                </a:gridCol>
              </a:tblGrid>
              <a:tr h="470731">
                <a:tc gridSpan="10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ALL DEPARTMENT PRODUCTION REPORT   AS ON 29-09-2025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50697"/>
                  </a:ext>
                </a:extLst>
              </a:tr>
              <a:tr h="41842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PRODUCTION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 grid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DAY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NIGHT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OVERALL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68671"/>
                  </a:ext>
                </a:extLst>
              </a:tr>
              <a:tr h="41842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DEPARTMENT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TARGET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ACHIVED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TARGET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ACHIVED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TARGET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ACHIVED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1363393637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BONNELL COILING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174960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75915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43.39%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174960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62005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35.44%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349920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137920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39%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1368194593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BONNELL ASSEMBLY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229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45.80%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44.80%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453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45%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539176999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POCKETED COILING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115200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83713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72.67%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115200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56989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49.47%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230400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140702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61%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2785519901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POCKETED ASSEMBLY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105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72.92%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144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47.92%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288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174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2358245881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TAILORING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302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84.36%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358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273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76.26%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716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575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80%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2584495434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BORDERING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3792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2454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64.72%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3792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2414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63.66%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7584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4868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64%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1236460780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QUILTING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2526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126.30%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1458.1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72.91%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4000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3984.1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100%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555647882"/>
                  </a:ext>
                </a:extLst>
              </a:tr>
              <a:tr h="4053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TAPE EDGE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302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54.91%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550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307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55.82%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1100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609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55%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211970211"/>
                  </a:ext>
                </a:extLst>
              </a:tr>
              <a:tr h="41842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HYPNOS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119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59.50%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124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62.00%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400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243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61%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1077392798"/>
                  </a:ext>
                </a:extLst>
              </a:tr>
              <a:tr h="41842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OVERALL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297704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165665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55.65%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297704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123863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41.61%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595408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289285.1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48.59%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248" marR="6248" marT="6248" marB="0" anchor="ctr"/>
                </a:tc>
                <a:extLst>
                  <a:ext uri="{0D108BD9-81ED-4DB2-BD59-A6C34878D82A}">
                    <a16:rowId xmlns:a16="http://schemas.microsoft.com/office/drawing/2014/main" val="78419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40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1821-05E7-2BF5-8B72-0254C599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61" y="507803"/>
            <a:ext cx="11163970" cy="5639610"/>
          </a:xfrm>
        </p:spPr>
        <p:txBody>
          <a:bodyPr/>
          <a:lstStyle/>
          <a:p>
            <a:r>
              <a:rPr lang="en-US" sz="4000" b="1" dirty="0">
                <a:solidFill>
                  <a:srgbClr val="CCFF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DAILY PRODUCTION OUTPUT QTY</a:t>
            </a:r>
            <a:b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SPRING - 587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nos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CIRRUS - 235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nos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TOTAL - 822 </a:t>
            </a:r>
            <a:r>
              <a:rPr lang="en-US" sz="3600" b="1" dirty="0" err="1">
                <a:latin typeface="Cambria" panose="02040503050406030204" pitchFamily="18" charset="0"/>
                <a:ea typeface="Cambria" panose="02040503050406030204" pitchFamily="18" charset="0"/>
              </a:rPr>
              <a:t>nos</a:t>
            </a: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IN" dirty="0"/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8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1EF6-1F11-9327-2159-9D810A5C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5590" y="452718"/>
            <a:ext cx="11721947" cy="140053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FAST MOVING VARIETY  CYCLE TIME STUDY REPORT</a:t>
            </a:r>
            <a:endParaRPr lang="en-IN" sz="3200" b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08D17E-2AB7-5C09-AEBF-E316A00CC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181862"/>
              </p:ext>
            </p:extLst>
          </p:nvPr>
        </p:nvGraphicFramePr>
        <p:xfrm>
          <a:off x="352540" y="1355075"/>
          <a:ext cx="11281271" cy="46711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7286">
                  <a:extLst>
                    <a:ext uri="{9D8B030D-6E8A-4147-A177-3AD203B41FA5}">
                      <a16:colId xmlns:a16="http://schemas.microsoft.com/office/drawing/2014/main" val="939959287"/>
                    </a:ext>
                  </a:extLst>
                </a:gridCol>
                <a:gridCol w="3202884">
                  <a:extLst>
                    <a:ext uri="{9D8B030D-6E8A-4147-A177-3AD203B41FA5}">
                      <a16:colId xmlns:a16="http://schemas.microsoft.com/office/drawing/2014/main" val="3820873745"/>
                    </a:ext>
                  </a:extLst>
                </a:gridCol>
                <a:gridCol w="1512474">
                  <a:extLst>
                    <a:ext uri="{9D8B030D-6E8A-4147-A177-3AD203B41FA5}">
                      <a16:colId xmlns:a16="http://schemas.microsoft.com/office/drawing/2014/main" val="1462267889"/>
                    </a:ext>
                  </a:extLst>
                </a:gridCol>
                <a:gridCol w="2929305">
                  <a:extLst>
                    <a:ext uri="{9D8B030D-6E8A-4147-A177-3AD203B41FA5}">
                      <a16:colId xmlns:a16="http://schemas.microsoft.com/office/drawing/2014/main" val="3069846218"/>
                    </a:ext>
                  </a:extLst>
                </a:gridCol>
                <a:gridCol w="2949322">
                  <a:extLst>
                    <a:ext uri="{9D8B030D-6E8A-4147-A177-3AD203B41FA5}">
                      <a16:colId xmlns:a16="http://schemas.microsoft.com/office/drawing/2014/main" val="3597381717"/>
                    </a:ext>
                  </a:extLst>
                </a:gridCol>
              </a:tblGrid>
              <a:tr h="114193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  <a:latin typeface="Abadi" panose="020B0604020104020204" pitchFamily="34" charset="0"/>
                        </a:rPr>
                        <a:t>SNO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  <a:latin typeface="Abadi" panose="020B0604020104020204" pitchFamily="34" charset="0"/>
                        </a:rPr>
                        <a:t>VARIETY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  <a:latin typeface="Abadi" panose="020B0604020104020204" pitchFamily="34" charset="0"/>
                        </a:rPr>
                        <a:t>VARIETY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</a:rPr>
                        <a:t>ADVANCE PLANNING PROCESS TIME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  <a:latin typeface="Abadi" panose="020B0604020104020204" pitchFamily="34" charset="0"/>
                        </a:rPr>
                        <a:t>ON LINE PROCESS TIME 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798815"/>
                  </a:ext>
                </a:extLst>
              </a:tr>
              <a:tr h="5041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1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COMFORT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BONNELL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21.57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14.10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7927515"/>
                  </a:ext>
                </a:extLst>
              </a:tr>
              <a:tr h="5041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2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SUPREME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POCKETED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21.57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12.34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9132699"/>
                  </a:ext>
                </a:extLst>
              </a:tr>
              <a:tr h="5041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SANIBEL MEMORY PLUS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BONNELL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21.57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15.75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53350"/>
                  </a:ext>
                </a:extLst>
              </a:tr>
              <a:tr h="5041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4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ARDENE MEMORY PLUS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POCKETED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21.57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13.14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9316772"/>
                  </a:ext>
                </a:extLst>
              </a:tr>
              <a:tr h="5041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5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SANIBEL ET MEMORY PLUS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 dirty="0">
                          <a:effectLst/>
                        </a:rPr>
                        <a:t>BONNELL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30.57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18.75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3972789"/>
                  </a:ext>
                </a:extLst>
              </a:tr>
              <a:tr h="5041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6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ARDENE ET MEMORY PLUS 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POCKETED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30.57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>
                          <a:effectLst/>
                        </a:rPr>
                        <a:t>19.99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0998922"/>
                  </a:ext>
                </a:extLst>
              </a:tr>
              <a:tr h="5041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 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78 X 60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600" b="1" u="none" strike="noStrike">
                          <a:effectLst/>
                        </a:rPr>
                        <a:t>AVG /MIN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24.57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800" b="1" u="none" strike="noStrike" dirty="0">
                          <a:effectLst/>
                        </a:rPr>
                        <a:t>15.68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411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10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7" y="3573889"/>
            <a:ext cx="5965773" cy="3284111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61" y="115909"/>
            <a:ext cx="5640948" cy="331309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57" y="131469"/>
            <a:ext cx="5965773" cy="3297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21" y="3573889"/>
            <a:ext cx="5692462" cy="329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7C64-E5B5-13E8-0BFB-39D1B3DF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118" y="452718"/>
            <a:ext cx="11270255" cy="640528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CCFF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PRODUCTION PROCESS MANPOWER DETAILS</a:t>
            </a:r>
            <a:br>
              <a:rPr lang="en-IN" dirty="0"/>
            </a:br>
            <a:r>
              <a:rPr lang="en-IN" dirty="0"/>
              <a:t>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493564-6018-69D4-A491-BFBC9FFF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179579"/>
              </p:ext>
            </p:extLst>
          </p:nvPr>
        </p:nvGraphicFramePr>
        <p:xfrm>
          <a:off x="1509311" y="1288968"/>
          <a:ext cx="7954178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80350">
                  <a:extLst>
                    <a:ext uri="{9D8B030D-6E8A-4147-A177-3AD203B41FA5}">
                      <a16:colId xmlns:a16="http://schemas.microsoft.com/office/drawing/2014/main" val="3774899368"/>
                    </a:ext>
                  </a:extLst>
                </a:gridCol>
                <a:gridCol w="4148708">
                  <a:extLst>
                    <a:ext uri="{9D8B030D-6E8A-4147-A177-3AD203B41FA5}">
                      <a16:colId xmlns:a16="http://schemas.microsoft.com/office/drawing/2014/main" val="1217495296"/>
                    </a:ext>
                  </a:extLst>
                </a:gridCol>
                <a:gridCol w="1925120">
                  <a:extLst>
                    <a:ext uri="{9D8B030D-6E8A-4147-A177-3AD203B41FA5}">
                      <a16:colId xmlns:a16="http://schemas.microsoft.com/office/drawing/2014/main" val="1316786671"/>
                    </a:ext>
                  </a:extLst>
                </a:gridCol>
              </a:tblGrid>
              <a:tr h="4450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SL.NO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SECTION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QTY</a:t>
                      </a:r>
                      <a:endParaRPr lang="en-IN" sz="2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87943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STEEL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78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QUILTING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73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25216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TAPE EDGE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53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489669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CIRRUS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22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80202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QC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36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90246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 GOODS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6634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CARPENTRY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17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56503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MAINTENANCE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95131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DESPATCH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23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666274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SHIFTING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63910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FOAM CUTTING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</a:t>
                      </a:r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933305"/>
                  </a:ext>
                </a:extLst>
              </a:tr>
              <a:tr h="400556">
                <a:tc>
                  <a:txBody>
                    <a:bodyPr/>
                    <a:lstStyle/>
                    <a:p>
                      <a:pPr algn="ctr"/>
                      <a:endParaRPr lang="en-IN" sz="2100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  <a:endParaRPr lang="en-IN" sz="21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346</a:t>
                      </a:r>
                      <a:endParaRPr lang="en-IN" sz="21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4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0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865D-8C74-65EA-103F-9FB756F2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96390"/>
          </a:xfrm>
        </p:spPr>
        <p:txBody>
          <a:bodyPr/>
          <a:lstStyle/>
          <a:p>
            <a:r>
              <a:rPr lang="en-US" sz="4000" b="1" dirty="0">
                <a:solidFill>
                  <a:srgbClr val="CCFF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DAILY AVEARAGE DESPATCH DETAILS</a:t>
            </a:r>
            <a:br>
              <a:rPr lang="en-IN" sz="4000" b="1" dirty="0">
                <a:solidFill>
                  <a:srgbClr val="CCFF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4000" b="1" dirty="0">
                <a:solidFill>
                  <a:srgbClr val="CCFF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NO.OF MATTRESS : 750</a:t>
            </a: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NO.OF VEHICLES : 22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06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2210</TotalTime>
  <Words>869</Words>
  <Application>Microsoft Office PowerPoint</Application>
  <PresentationFormat>Widescreen</PresentationFormat>
  <Paragraphs>443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</vt:lpstr>
      <vt:lpstr>Bookman Old Style</vt:lpstr>
      <vt:lpstr>Calibri</vt:lpstr>
      <vt:lpstr>Cambria</vt:lpstr>
      <vt:lpstr>Century Gothic</vt:lpstr>
      <vt:lpstr>Wingdings 3</vt:lpstr>
      <vt:lpstr>Ion</vt:lpstr>
      <vt:lpstr>PowerPoint Presentation</vt:lpstr>
      <vt:lpstr>SPRING &amp; FOAM MATTRESS CURRENT SHOP FLOOR PROCESS DETAILS</vt:lpstr>
      <vt:lpstr>DAILY CUSTOMER ORDER RECEIVED QTY  SPRING - 575 nos  CIRRUS - 230 nos  TOTAL  - 805 nos </vt:lpstr>
      <vt:lpstr>CURRENT MACHINARY OUTPUT EFFECENCY </vt:lpstr>
      <vt:lpstr>DAILY PRODUCTION OUTPUT QTY  SPRING - 587 nos  CIRRUS - 235 nos  TOTAL - 822 nos  </vt:lpstr>
      <vt:lpstr>FAST MOVING VARIETY  CYCLE TIME STUDY REPORT</vt:lpstr>
      <vt:lpstr>PowerPoint Presentation</vt:lpstr>
      <vt:lpstr>PRODUCTION PROCESS MANPOWER DETAILS   </vt:lpstr>
      <vt:lpstr>DAILY AVEARAGE DESPATCH DETAILS   NO.OF MATTRESS : 750  NO.OF VEHICLES : 22</vt:lpstr>
      <vt:lpstr>CURRENT WORKING MACHINERYS  </vt:lpstr>
      <vt:lpstr>PowerPoint Presentation</vt:lpstr>
      <vt:lpstr>PowerPoint Presentation</vt:lpstr>
      <vt:lpstr>PowerPoint Presentation</vt:lpstr>
      <vt:lpstr>PowerPoint Presentation</vt:lpstr>
      <vt:lpstr>      FINISHED GOODS STORAGE AREA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QC-DEPT</dc:creator>
  <cp:lastModifiedBy>MAINTENANCE</cp:lastModifiedBy>
  <cp:revision>122</cp:revision>
  <dcterms:created xsi:type="dcterms:W3CDTF">2025-01-11T10:48:04Z</dcterms:created>
  <dcterms:modified xsi:type="dcterms:W3CDTF">2025-09-30T12:34:59Z</dcterms:modified>
</cp:coreProperties>
</file>