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Vollkorn"/>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Vollkorn-bold.fntdata"/><Relationship Id="rId12" Type="http://schemas.openxmlformats.org/officeDocument/2006/relationships/font" Target="fonts/Vollkor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Vollkorn-boldItalic.fntdata"/><Relationship Id="rId14" Type="http://schemas.openxmlformats.org/officeDocument/2006/relationships/font" Target="fonts/Vollkor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330e34c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330e34c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330e34cc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330e34cc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330e34c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330e34c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330e34cc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330e34cc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330e34c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330e34c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DB39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1pPr>
            <a:lvl2pPr lvl="1">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2pPr>
            <a:lvl3pPr lvl="2">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3pPr>
            <a:lvl4pPr lvl="3">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4pPr>
            <a:lvl5pPr lvl="4">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5pPr>
            <a:lvl6pPr lvl="5">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6pPr>
            <a:lvl7pPr lvl="6">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7pPr>
            <a:lvl8pPr lvl="7">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8pPr>
            <a:lvl9pPr lvl="8">
              <a:spcBef>
                <a:spcPts val="0"/>
              </a:spcBef>
              <a:spcAft>
                <a:spcPts val="0"/>
              </a:spcAft>
              <a:buClr>
                <a:schemeClr val="dk1"/>
              </a:buClr>
              <a:buSzPts val="2800"/>
              <a:buFont typeface="Vollkorn"/>
              <a:buNone/>
              <a:defRPr sz="2800">
                <a:solidFill>
                  <a:schemeClr val="dk1"/>
                </a:solidFill>
                <a:latin typeface="Vollkorn"/>
                <a:ea typeface="Vollkorn"/>
                <a:cs typeface="Vollkorn"/>
                <a:sym typeface="Vollkor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Vollkorn"/>
              <a:buChar char="●"/>
              <a:defRPr sz="1800">
                <a:solidFill>
                  <a:schemeClr val="dk1"/>
                </a:solidFill>
                <a:latin typeface="Vollkorn"/>
                <a:ea typeface="Vollkorn"/>
                <a:cs typeface="Vollkorn"/>
                <a:sym typeface="Vollkorn"/>
              </a:defRPr>
            </a:lvl1pPr>
            <a:lvl2pPr indent="-317500" lvl="1" marL="9144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2pPr>
            <a:lvl3pPr indent="-317500" lvl="2" marL="13716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3pPr>
            <a:lvl4pPr indent="-317500" lvl="3" marL="18288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4pPr>
            <a:lvl5pPr indent="-317500" lvl="4" marL="22860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5pPr>
            <a:lvl6pPr indent="-317500" lvl="5" marL="27432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6pPr>
            <a:lvl7pPr indent="-317500" lvl="6" marL="32004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7pPr>
            <a:lvl8pPr indent="-317500" lvl="7" marL="36576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8pPr>
            <a:lvl9pPr indent="-317500" lvl="8" marL="4114800">
              <a:lnSpc>
                <a:spcPct val="115000"/>
              </a:lnSpc>
              <a:spcBef>
                <a:spcPts val="0"/>
              </a:spcBef>
              <a:spcAft>
                <a:spcPts val="0"/>
              </a:spcAft>
              <a:buClr>
                <a:schemeClr val="dk1"/>
              </a:buClr>
              <a:buSzPts val="1400"/>
              <a:buFont typeface="Vollkorn"/>
              <a:buChar char="■"/>
              <a:defRPr>
                <a:solidFill>
                  <a:schemeClr val="dk1"/>
                </a:solidFill>
                <a:latin typeface="Vollkorn"/>
                <a:ea typeface="Vollkorn"/>
                <a:cs typeface="Vollkorn"/>
                <a:sym typeface="Vollkor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181238" y="0"/>
            <a:ext cx="2962762" cy="5143500"/>
          </a:xfrm>
          <a:prstGeom prst="rect">
            <a:avLst/>
          </a:prstGeom>
          <a:noFill/>
          <a:ln>
            <a:noFill/>
          </a:ln>
        </p:spPr>
      </p:pic>
      <p:sp>
        <p:nvSpPr>
          <p:cNvPr id="55" name="Google Shape;55;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GB" sz="5200">
                <a:latin typeface="Vollkorn"/>
                <a:ea typeface="Vollkorn"/>
                <a:cs typeface="Vollkorn"/>
                <a:sym typeface="Vollkorn"/>
              </a:rPr>
              <a:t>Concept Art</a:t>
            </a:r>
            <a:endParaRPr sz="5200">
              <a:solidFill>
                <a:srgbClr val="000000"/>
              </a:solidFill>
              <a:latin typeface="Vollkorn"/>
              <a:ea typeface="Vollkorn"/>
              <a:cs typeface="Vollkorn"/>
              <a:sym typeface="Vollkorn"/>
            </a:endParaRPr>
          </a:p>
        </p:txBody>
      </p:sp>
      <p:sp>
        <p:nvSpPr>
          <p:cNvPr id="56" name="Google Shape;56;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2800">
                <a:solidFill>
                  <a:srgbClr val="000000"/>
                </a:solidFill>
                <a:latin typeface="Vollkorn"/>
                <a:ea typeface="Vollkorn"/>
                <a:cs typeface="Vollkorn"/>
                <a:sym typeface="Vollkorn"/>
              </a:rPr>
              <a:t>Project 7 - Accessibility</a:t>
            </a:r>
            <a:endParaRPr sz="1132">
              <a:solidFill>
                <a:srgbClr val="4285F4"/>
              </a:solidFill>
              <a:latin typeface="Vollkorn"/>
              <a:ea typeface="Vollkorn"/>
              <a:cs typeface="Vollkorn"/>
              <a:sym typeface="Vollkor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Characters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Secondary Sheep Design</a:t>
            </a:r>
            <a:endParaRPr/>
          </a:p>
        </p:txBody>
      </p:sp>
      <p:sp>
        <p:nvSpPr>
          <p:cNvPr id="73" name="Google Shape;73;p16"/>
          <p:cNvSpPr txBox="1"/>
          <p:nvPr>
            <p:ph idx="1" type="body"/>
          </p:nvPr>
        </p:nvSpPr>
        <p:spPr>
          <a:xfrm>
            <a:off x="5057400" y="1152475"/>
            <a:ext cx="385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These are backup designs for the wizard sheep - in case they end up being more generic and not representative of any specific element/power. Though they have different colours, someone with </a:t>
            </a:r>
            <a:r>
              <a:rPr lang="en-GB" sz="1100"/>
              <a:t>colorblindness</a:t>
            </a:r>
            <a:r>
              <a:rPr lang="en-GB" sz="1100"/>
              <a:t> might</a:t>
            </a:r>
            <a:r>
              <a:rPr lang="en-GB" sz="1100"/>
              <a:t> struggle telling them apart based on this. That’s why the hats are also different shapes, to identify the sheep from an isometric perspective, and the wizard-like robes have a variety of patterns, making each sheep more unique. Since the game takes in a snowy, and therefore mostly white environment, it was also a good idea to make the character colours vibrant to stand out against the less colourful background. </a:t>
            </a:r>
            <a:endParaRPr sz="1100"/>
          </a:p>
          <a:p>
            <a:pPr indent="0" lvl="0" marL="0" rtl="0" algn="l">
              <a:spcBef>
                <a:spcPts val="1200"/>
              </a:spcBef>
              <a:spcAft>
                <a:spcPts val="1200"/>
              </a:spcAft>
              <a:buNone/>
            </a:pPr>
            <a:r>
              <a:rPr lang="en-GB" sz="1100"/>
              <a:t>As a stretch, we thought it would be cool if the sheep also had magical staff since this imagery is often associated with sorcery, but the animation workload would increase so we will probably have spells coming out of the sheeps’ hands.</a:t>
            </a:r>
            <a:endParaRPr sz="1100"/>
          </a:p>
        </p:txBody>
      </p:sp>
      <p:pic>
        <p:nvPicPr>
          <p:cNvPr id="74" name="Google Shape;74;p16"/>
          <p:cNvPicPr preferRelativeResize="0"/>
          <p:nvPr/>
        </p:nvPicPr>
        <p:blipFill>
          <a:blip r:embed="rId3">
            <a:alphaModFix/>
          </a:blip>
          <a:stretch>
            <a:fillRect/>
          </a:stretch>
        </p:blipFill>
        <p:spPr>
          <a:xfrm>
            <a:off x="274125" y="1152475"/>
            <a:ext cx="4783273" cy="33819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Nightmares - Wolf Ghost</a:t>
            </a:r>
            <a:endParaRPr/>
          </a:p>
        </p:txBody>
      </p:sp>
      <p:sp>
        <p:nvSpPr>
          <p:cNvPr id="80" name="Google Shape;80;p17"/>
          <p:cNvSpPr txBox="1"/>
          <p:nvPr>
            <p:ph idx="1" type="body"/>
          </p:nvPr>
        </p:nvSpPr>
        <p:spPr>
          <a:xfrm>
            <a:off x="311700" y="1152475"/>
            <a:ext cx="36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This is concept art for one of the main enemies </a:t>
            </a:r>
            <a:r>
              <a:rPr lang="en-GB" sz="1100"/>
              <a:t>which is a wolf ghost. By giving it dark colours and sharply pointed fur as well as an angular eye shape, a sense of menace is created, contrasting the fluffy,  more rounded sheep. The eye glow and floating body also make the design more supernatural and eerie since it is meant to be a nightmare. As well as that, the idea that one of the nightmares is a wolf while the main characters are sheep also creates a thematic dynamic since the imagery of sheep vs wolf is a quite traditional one - the wolf presenting danger. </a:t>
            </a:r>
            <a:endParaRPr sz="1100"/>
          </a:p>
          <a:p>
            <a:pPr indent="0" lvl="0" marL="0" rtl="0" algn="l">
              <a:spcBef>
                <a:spcPts val="1200"/>
              </a:spcBef>
              <a:spcAft>
                <a:spcPts val="1200"/>
              </a:spcAft>
              <a:buNone/>
            </a:pPr>
            <a:r>
              <a:rPr lang="en-GB" sz="1100"/>
              <a:t>The wolves will float in packs towards the base and can be repelled/destroyed by spells. They will probably be the most common/lowest ranking enemy as they won’t have any special attacks. </a:t>
            </a:r>
            <a:endParaRPr sz="1100"/>
          </a:p>
        </p:txBody>
      </p:sp>
      <p:pic>
        <p:nvPicPr>
          <p:cNvPr id="81" name="Google Shape;81;p17"/>
          <p:cNvPicPr preferRelativeResize="0"/>
          <p:nvPr/>
        </p:nvPicPr>
        <p:blipFill>
          <a:blip r:embed="rId3">
            <a:alphaModFix/>
          </a:blip>
          <a:stretch>
            <a:fillRect/>
          </a:stretch>
        </p:blipFill>
        <p:spPr>
          <a:xfrm>
            <a:off x="4000251" y="1152475"/>
            <a:ext cx="4832051"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Environment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