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9" r:id="rId3"/>
    <p:sldId id="273" r:id="rId4"/>
    <p:sldId id="274" r:id="rId5"/>
    <p:sldId id="275" r:id="rId6"/>
    <p:sldId id="276" r:id="rId7"/>
    <p:sldId id="288" r:id="rId8"/>
    <p:sldId id="278" r:id="rId9"/>
    <p:sldId id="277" r:id="rId10"/>
    <p:sldId id="279" r:id="rId11"/>
    <p:sldId id="285" r:id="rId12"/>
    <p:sldId id="286" r:id="rId13"/>
    <p:sldId id="272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73303" autoAdjust="0"/>
  </p:normalViewPr>
  <p:slideViewPr>
    <p:cSldViewPr snapToGrid="0">
      <p:cViewPr varScale="1">
        <p:scale>
          <a:sx n="82" d="100"/>
          <a:sy n="8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El problema y el dominio – Los problemas pertenecen a un dominio </a:t>
            </a:r>
          </a:p>
          <a:p>
            <a:r>
              <a:rPr lang="es-ES" sz="1200" dirty="0" smtClean="0"/>
              <a:t>Es muy importante acotar parte del dominio en el momento del análisis.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¿cual es el limite que debo tener a la hora de acotar el dominio?</a:t>
            </a:r>
          </a:p>
          <a:p>
            <a:r>
              <a:rPr lang="en-US" dirty="0" smtClean="0"/>
              <a:t>Como se </a:t>
            </a:r>
            <a:r>
              <a:rPr lang="en-US" dirty="0" err="1" smtClean="0"/>
              <a:t>responde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r>
              <a:rPr lang="en-US" dirty="0" smtClean="0"/>
              <a:t> ???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lvl="1"/>
            <a:r>
              <a:rPr lang="es-ES" dirty="0" smtClean="0"/>
              <a:t>Esta pregunta no posee como respuesta una receta.</a:t>
            </a:r>
          </a:p>
          <a:p>
            <a:pPr lvl="1"/>
            <a:r>
              <a:rPr lang="es-ES" dirty="0" smtClean="0"/>
              <a:t>Surge de la practica, la experiencia, la intuición y el conocimiento de buenas practicas.</a:t>
            </a:r>
          </a:p>
          <a:p>
            <a:endParaRPr lang="es-A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i="1" dirty="0" smtClean="0"/>
              <a:t>No modelar </a:t>
            </a:r>
            <a:r>
              <a:rPr lang="es-ES" sz="2000" b="1" i="1" u="sng" dirty="0" smtClean="0"/>
              <a:t>TODO</a:t>
            </a:r>
            <a:r>
              <a:rPr lang="es-ES" sz="2000" i="1" dirty="0" smtClean="0"/>
              <a:t> el dominio, ni tampoco modelar </a:t>
            </a:r>
            <a:r>
              <a:rPr lang="es-ES" sz="2000" b="1" i="1" u="sng" dirty="0" smtClean="0"/>
              <a:t>SOLAMENTE</a:t>
            </a:r>
            <a:r>
              <a:rPr lang="es-ES" sz="2000" i="1" dirty="0" smtClean="0"/>
              <a:t> el problema expresado, se tiene que encontrar un </a:t>
            </a:r>
            <a:r>
              <a:rPr lang="es-ES" sz="2000" b="1" i="1" u="sng" dirty="0" smtClean="0"/>
              <a:t>EQUILIBRIO</a:t>
            </a:r>
            <a:endParaRPr lang="es-ES" sz="2000" b="1" i="1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Modelar parque automotor desde dos puntos de vista distintos:</a:t>
            </a:r>
          </a:p>
          <a:p>
            <a:endParaRPr lang="es-AR" dirty="0" smtClean="0"/>
          </a:p>
          <a:p>
            <a:r>
              <a:rPr lang="es-AR" dirty="0" smtClean="0"/>
              <a:t>  - Seguridad</a:t>
            </a:r>
            <a:r>
              <a:rPr lang="es-AR" baseline="0" dirty="0" smtClean="0"/>
              <a:t> vial </a:t>
            </a:r>
          </a:p>
          <a:p>
            <a:r>
              <a:rPr lang="es-AR" baseline="0" dirty="0" smtClean="0"/>
              <a:t>  - AFIP</a:t>
            </a:r>
          </a:p>
          <a:p>
            <a:endParaRPr lang="es-AR" baseline="0" dirty="0" smtClean="0"/>
          </a:p>
          <a:p>
            <a:r>
              <a:rPr lang="es-AR" baseline="0" dirty="0" smtClean="0"/>
              <a:t>Que comportamiento pertenece a cada uno? Que le es de </a:t>
            </a:r>
            <a:r>
              <a:rPr lang="es-AR" baseline="0" dirty="0" err="1" smtClean="0"/>
              <a:t>interes</a:t>
            </a:r>
            <a:r>
              <a:rPr lang="es-AR" baseline="0" dirty="0" smtClean="0"/>
              <a:t> a cada uno? </a:t>
            </a:r>
          </a:p>
          <a:p>
            <a:endParaRPr lang="es-AR" baseline="0" dirty="0" smtClean="0"/>
          </a:p>
          <a:p>
            <a:r>
              <a:rPr lang="es-AR" baseline="0" dirty="0" smtClean="0"/>
              <a:t>Ambos son el parque automotor? SI.</a:t>
            </a:r>
          </a:p>
          <a:p>
            <a:endParaRPr lang="es-AR" baseline="0" dirty="0" smtClean="0"/>
          </a:p>
          <a:p>
            <a:r>
              <a:rPr lang="es-AR" baseline="0" dirty="0" smtClean="0"/>
              <a:t>Por ejemplo:</a:t>
            </a:r>
          </a:p>
          <a:p>
            <a:r>
              <a:rPr lang="es-AR" baseline="0" dirty="0" smtClean="0"/>
              <a:t>  - Que autos son seguros? </a:t>
            </a:r>
          </a:p>
          <a:p>
            <a:r>
              <a:rPr lang="es-AR" baseline="0" dirty="0" smtClean="0"/>
              <a:t>  - Que porcentaje de autos protegen al conductor y al acompañante? </a:t>
            </a:r>
          </a:p>
          <a:p>
            <a:r>
              <a:rPr lang="es-AR" baseline="0" dirty="0" smtClean="0"/>
              <a:t>  - Que cantidad de accidentes son provocados por fallas mecánicas?</a:t>
            </a:r>
          </a:p>
          <a:p>
            <a:endParaRPr lang="es-AR" baseline="0" dirty="0" smtClean="0"/>
          </a:p>
          <a:p>
            <a:r>
              <a:rPr lang="es-AR" dirty="0" smtClean="0"/>
              <a:t>  - Que cantidad</a:t>
            </a:r>
            <a:r>
              <a:rPr lang="es-AR" baseline="0" dirty="0" smtClean="0"/>
              <a:t> de autos de alta gama tienen dueños que deben impuestos?</a:t>
            </a:r>
          </a:p>
          <a:p>
            <a:r>
              <a:rPr lang="es-AR" baseline="0" dirty="0" smtClean="0"/>
              <a:t>  - Que autos son pagados en efectivo? </a:t>
            </a:r>
          </a:p>
          <a:p>
            <a:r>
              <a:rPr lang="es-AR" baseline="0" dirty="0" smtClean="0"/>
              <a:t>  - Cuantos autos pertenecen a cada ciudadano promedio?</a:t>
            </a:r>
          </a:p>
          <a:p>
            <a:endParaRPr lang="es-A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Paradigma de Objetos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1:	</a:t>
            </a:r>
            <a:r>
              <a:rPr lang="es-ES" sz="1700" b="1" i="1" dirty="0" smtClean="0"/>
              <a:t>«Un objeto es una abstracción de una entidad en el dominio»</a:t>
            </a:r>
            <a:endParaRPr lang="en-US" sz="1700" b="1" i="1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Mensaje: </a:t>
            </a:r>
          </a:p>
          <a:p>
            <a:pPr lvl="1"/>
            <a:r>
              <a:rPr lang="es-ES" dirty="0" smtClean="0"/>
              <a:t>Es lo que se envía a un objeto. </a:t>
            </a:r>
          </a:p>
          <a:p>
            <a:pPr lvl="1"/>
            <a:r>
              <a:rPr lang="es-ES" dirty="0" smtClean="0"/>
              <a:t>Indica QUE hacer, pero no el COMO.</a:t>
            </a:r>
          </a:p>
          <a:p>
            <a:endParaRPr lang="es-ES" dirty="0" smtClean="0"/>
          </a:p>
          <a:p>
            <a:r>
              <a:rPr lang="es-ES" dirty="0" smtClean="0"/>
              <a:t>Método: </a:t>
            </a:r>
          </a:p>
          <a:p>
            <a:pPr lvl="1"/>
            <a:r>
              <a:rPr lang="es-ES" dirty="0" smtClean="0"/>
              <a:t>Es la implementación usualmente asociada a un mensaje.</a:t>
            </a:r>
          </a:p>
          <a:p>
            <a:pPr lvl="1"/>
            <a:r>
              <a:rPr lang="es-ES" dirty="0" smtClean="0"/>
              <a:t>Indica COMO hace la tarea.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cada mensaje que un objeto entiende, hay un método vinculado.</a:t>
            </a:r>
          </a:p>
          <a:p>
            <a:endParaRPr lang="es-ES" dirty="0" smtClean="0"/>
          </a:p>
          <a:p>
            <a:r>
              <a:rPr lang="es-ES" dirty="0" smtClean="0"/>
              <a:t>Es importante tener en cuenta la distinción entre estos dos conceptos.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relación entre polimorfismo y </a:t>
            </a:r>
            <a:r>
              <a:rPr lang="es-ES" dirty="0" err="1" smtClean="0"/>
              <a:t>binding</a:t>
            </a:r>
            <a:r>
              <a:rPr lang="es-ES" dirty="0" smtClean="0"/>
              <a:t> dinámico es un ejemplo claro de la inseparabilidad del diseño de la implementación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</a:p>
          <a:p>
            <a:r>
              <a:rPr lang="en-US" dirty="0" smtClean="0"/>
              <a:t>s - single </a:t>
            </a:r>
            <a:r>
              <a:rPr lang="en-US" dirty="0" err="1" smtClean="0"/>
              <a:t>responsability</a:t>
            </a:r>
            <a:r>
              <a:rPr lang="en-US" dirty="0" smtClean="0"/>
              <a:t> - a class should have a single </a:t>
            </a:r>
            <a:r>
              <a:rPr lang="en-US" dirty="0" err="1" smtClean="0"/>
              <a:t>responsability</a:t>
            </a:r>
            <a:endParaRPr lang="en-US" dirty="0" smtClean="0"/>
          </a:p>
          <a:p>
            <a:r>
              <a:rPr lang="en-US" dirty="0" smtClean="0"/>
              <a:t>o - open / closed - entities should be open by extension but closed for modification</a:t>
            </a:r>
          </a:p>
          <a:p>
            <a:r>
              <a:rPr lang="en-US" dirty="0" smtClean="0"/>
              <a:t>l - </a:t>
            </a:r>
            <a:r>
              <a:rPr lang="en-US" dirty="0" err="1" smtClean="0"/>
              <a:t>liskov</a:t>
            </a:r>
            <a:r>
              <a:rPr lang="en-US" dirty="0" smtClean="0"/>
              <a:t> substitution - object should be replaceable with instances of their subtypes without problems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- interface segregation - many specific interfaces are better than a super/general interface</a:t>
            </a:r>
          </a:p>
          <a:p>
            <a:r>
              <a:rPr lang="en-US" dirty="0" smtClean="0"/>
              <a:t>d - dependency inversion - should depend upon abstraction not upon concretions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843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51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0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6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  <p:sldLayoutId id="2147483681" r:id="rId17"/>
    <p:sldLayoutId id="2147483682" r:id="rId18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HexactaLabs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Programación Orientada a </a:t>
            </a:r>
            <a:r>
              <a:rPr lang="es-ES" dirty="0" smtClean="0"/>
              <a:t>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99" y="1473562"/>
            <a:ext cx="11713897" cy="457727"/>
          </a:xfrm>
        </p:spPr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8399" y="1995928"/>
            <a:ext cx="11534600" cy="103467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AR" dirty="0" smtClean="0"/>
              <a:t>Es </a:t>
            </a:r>
            <a:r>
              <a:rPr lang="es-AR" dirty="0"/>
              <a:t>una propiedad que permite que los objetos sean creados a partir de otros ya existentes, obteniendo características (métodos y atributos) similares a los ya existentes. </a:t>
            </a:r>
            <a:endParaRPr lang="es-AR" dirty="0" smtClean="0"/>
          </a:p>
          <a:p>
            <a:r>
              <a:rPr lang="es-AR" dirty="0" smtClean="0"/>
              <a:t>Es </a:t>
            </a:r>
            <a:r>
              <a:rPr lang="es-AR" dirty="0"/>
              <a:t>la relación entre una clase general y otra clase más específica. </a:t>
            </a:r>
            <a:endParaRPr lang="es-AR" dirty="0" smtClean="0"/>
          </a:p>
        </p:txBody>
      </p:sp>
      <p:pic>
        <p:nvPicPr>
          <p:cNvPr id="5" name="Picture 2" descr="Resultado de imagen para herencia p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79" y="2625970"/>
            <a:ext cx="3259893" cy="23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8401" y="3886503"/>
            <a:ext cx="7106297" cy="114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indent="-239713" defTabSz="1219170">
              <a:lnSpc>
                <a:spcPct val="90000"/>
              </a:lnSpc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</a:pPr>
            <a:r>
              <a:rPr lang="es-ES" sz="17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Es la característica por la cual diferentes objetos pueden responder de diferente manera ( con diferente comportamiento) al mismo </a:t>
            </a:r>
            <a:r>
              <a:rPr lang="es-ES" sz="17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mensaje</a:t>
            </a:r>
            <a:endParaRPr lang="en-US" sz="17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239713" indent="-239713" defTabSz="1219170">
              <a:lnSpc>
                <a:spcPct val="90000"/>
              </a:lnSpc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</a:pPr>
            <a:r>
              <a:rPr lang="es-ES" sz="17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 Aumenta la capacidad de extensibilidad y </a:t>
            </a:r>
            <a:r>
              <a:rPr lang="es-ES" sz="17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claridad del código orientado </a:t>
            </a:r>
            <a:r>
              <a:rPr lang="es-ES" sz="17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a objetos.</a:t>
            </a:r>
            <a:endParaRPr lang="en-US" sz="17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8399" y="3341226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8399" y="1500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Abstracción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8401" y="673008"/>
            <a:ext cx="10996091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indent="-239713" defTabSz="1219170">
              <a:lnSpc>
                <a:spcPct val="90000"/>
              </a:lnSpc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</a:pPr>
            <a:r>
              <a:rPr lang="es-AR" sz="17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Expresa las características esenciales de un objeto, las cuales distinguen un objeto de los demás</a:t>
            </a:r>
            <a:r>
              <a:rPr lang="es-AR" sz="17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.</a:t>
            </a:r>
            <a:endParaRPr lang="es-AR" sz="17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239713" indent="-239713" defTabSz="1219170">
              <a:lnSpc>
                <a:spcPct val="90000"/>
              </a:lnSpc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</a:pPr>
            <a:r>
              <a:rPr lang="es-AR" sz="17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rPr>
              <a:t>La abstracción consiste en captar las características esenciales de un objeto, así como su comportamiento.</a:t>
            </a:r>
            <a:endParaRPr lang="en-US" sz="17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</a:t>
            </a:r>
            <a:r>
              <a:rPr lang="es-ES" dirty="0" smtClean="0"/>
              <a:t>S.O.L.I.D.</a:t>
            </a:r>
            <a:endParaRPr lang="es-ES" dirty="0"/>
          </a:p>
        </p:txBody>
      </p:sp>
      <p:sp>
        <p:nvSpPr>
          <p:cNvPr id="6" name="Content Placeholder 10"/>
          <p:cNvSpPr>
            <a:spLocks noGrp="1"/>
          </p:cNvSpPr>
          <p:nvPr>
            <p:ph type="body" sz="quarter" idx="15"/>
          </p:nvPr>
        </p:nvSpPr>
        <p:spPr>
          <a:xfrm>
            <a:off x="5739603" y="961292"/>
            <a:ext cx="6112427" cy="5040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 smtClean="0"/>
              <a:t>Una </a:t>
            </a:r>
            <a:r>
              <a:rPr lang="es-AR" sz="2400" dirty="0"/>
              <a:t>clase debe tener una, y solamente una, razón para cambiar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endParaRPr lang="es-AR" sz="100" dirty="0" smtClean="0"/>
          </a:p>
          <a:p>
            <a:pPr marL="0" indent="0">
              <a:buNone/>
            </a:pPr>
            <a:r>
              <a:rPr lang="es-AR" sz="2400" dirty="0" smtClean="0"/>
              <a:t>Una </a:t>
            </a:r>
            <a:r>
              <a:rPr lang="es-AR" sz="2400" dirty="0"/>
              <a:t>clase </a:t>
            </a:r>
            <a:r>
              <a:rPr lang="es-AR" sz="2400" dirty="0"/>
              <a:t>deben estar abiertas para su extensión, pero cerradas para su modificación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endParaRPr lang="es-AR" sz="100" dirty="0" smtClean="0"/>
          </a:p>
          <a:p>
            <a:pPr marL="0" indent="0">
              <a:buNone/>
            </a:pPr>
            <a:r>
              <a:rPr lang="es-AR" sz="2400" dirty="0" smtClean="0"/>
              <a:t>Las </a:t>
            </a:r>
            <a:r>
              <a:rPr lang="es-AR" sz="2400" dirty="0"/>
              <a:t>clases derivadas deben poder ser sustituibles por sus </a:t>
            </a:r>
            <a:r>
              <a:rPr lang="es-AR" sz="2400" dirty="0" smtClean="0"/>
              <a:t>clases</a:t>
            </a:r>
          </a:p>
          <a:p>
            <a:pPr marL="0" indent="0">
              <a:buNone/>
            </a:pPr>
            <a:endParaRPr lang="es-AR" sz="100" dirty="0" smtClean="0"/>
          </a:p>
          <a:p>
            <a:pPr marL="0" indent="0">
              <a:buNone/>
            </a:pPr>
            <a:r>
              <a:rPr lang="es-AR" sz="2400" dirty="0" smtClean="0"/>
              <a:t>Muchas </a:t>
            </a:r>
            <a:r>
              <a:rPr lang="es-AR" sz="2400" dirty="0"/>
              <a:t>interfaces </a:t>
            </a:r>
            <a:r>
              <a:rPr lang="es-AR" sz="2400" dirty="0" smtClean="0"/>
              <a:t>específicas </a:t>
            </a:r>
            <a:r>
              <a:rPr lang="es-AR" sz="2400" dirty="0"/>
              <a:t>son mejores que una interfaz de propósito </a:t>
            </a:r>
            <a:r>
              <a:rPr lang="es-AR" sz="2400" dirty="0" smtClean="0"/>
              <a:t>general</a:t>
            </a:r>
          </a:p>
          <a:p>
            <a:pPr marL="0" indent="0">
              <a:buNone/>
            </a:pPr>
            <a:r>
              <a:rPr lang="es-AR" sz="2400" dirty="0" smtClean="0"/>
              <a:t>Las </a:t>
            </a:r>
            <a:r>
              <a:rPr lang="es-AR" sz="2400" dirty="0"/>
              <a:t>clases de alto nivel no deberían depender de las clases de bajo nivel. Ambas deberían depender </a:t>
            </a:r>
            <a:r>
              <a:rPr lang="es-AR" sz="2400" dirty="0" smtClean="0"/>
              <a:t>de abstracciones</a:t>
            </a:r>
            <a:endParaRPr lang="en-US" sz="2400" dirty="0"/>
          </a:p>
        </p:txBody>
      </p:sp>
      <p:pic>
        <p:nvPicPr>
          <p:cNvPr id="7170" name="Picture 2" descr="principios SOL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6"/>
          <a:stretch/>
        </p:blipFill>
        <p:spPr bwMode="auto">
          <a:xfrm>
            <a:off x="238753" y="848636"/>
            <a:ext cx="5500850" cy="48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5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39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Programación Orientada a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42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02356" y="3478324"/>
            <a:ext cx="6953521" cy="21839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AR" dirty="0" smtClean="0"/>
              <a:t>Descomponer un programa en un número pequeño de abstracciones coherentes que pertenecen al dominio del problema y enmascaran la complejidad interna. </a:t>
            </a:r>
          </a:p>
          <a:p>
            <a:r>
              <a:rPr lang="es-AR" dirty="0" smtClean="0"/>
              <a:t>Método de diseño que tiende a dividir el problema, de forma lógica, en partes perfectamente diferenciadas que pueden ser analizadas, programadas y puesta a punto independientemente. 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02356" y="740835"/>
            <a:ext cx="11186690" cy="1452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400" dirty="0"/>
              <a:t>La resolución de un problema consiste en el proceso que a partir de la descripción de un problema, expresado habitualmente en lenguaje natural y términos propio del dominio del problema, permite desarrollar un programa que resuelva dicho problema.</a:t>
            </a:r>
            <a:endParaRPr lang="en-US" sz="2400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304800" y="616214"/>
            <a:ext cx="7010400" cy="48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8448" y="2066424"/>
            <a:ext cx="5817522" cy="831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s-ES" sz="3600" dirty="0" smtClean="0"/>
              <a:t>Podemos decir entonces:</a:t>
            </a:r>
            <a:endParaRPr lang="en-US" sz="6000" i="1" dirty="0" smtClean="0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 fontScale="90000"/>
          </a:bodyPr>
          <a:lstStyle/>
          <a:p>
            <a:r>
              <a:rPr lang="es-AR" sz="2400" dirty="0" smtClean="0"/>
              <a:t>El Problema</a:t>
            </a:r>
            <a:r>
              <a:rPr lang="en-US" sz="2400" dirty="0"/>
              <a:t/>
            </a:r>
            <a:br>
              <a:rPr lang="en-US" sz="2400" dirty="0"/>
            </a:br>
            <a:endParaRPr lang="es-A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8448" y="2710696"/>
            <a:ext cx="11070598" cy="842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egoe UI" panose="020B0502040204020203" pitchFamily="34" charset="0"/>
              <a:buNone/>
            </a:pPr>
            <a:r>
              <a:rPr lang="es-AR" sz="3600" b="1" i="1" dirty="0" smtClean="0"/>
              <a:t>Los problemas pertenecen a un dominio </a:t>
            </a:r>
            <a:endParaRPr lang="en-US" sz="6000" i="1" dirty="0" smtClean="0"/>
          </a:p>
        </p:txBody>
      </p:sp>
      <p:pic>
        <p:nvPicPr>
          <p:cNvPr id="1026" name="Picture 2" descr="Resultado de imagen para modelo de dominio del problema programacion obje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73" y="3384258"/>
            <a:ext cx="4002465" cy="28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4433" y="2851019"/>
            <a:ext cx="2479105" cy="22508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es-ES" sz="3200" b="1" i="1" dirty="0" smtClean="0"/>
              <a:t>Objetos </a:t>
            </a:r>
            <a:r>
              <a:rPr lang="es-ES" sz="3200" b="1" i="1" dirty="0"/>
              <a:t>que colaboran enviándose </a:t>
            </a:r>
            <a:r>
              <a:rPr lang="es-ES" sz="3200" b="1" i="1" dirty="0" smtClean="0"/>
              <a:t>mensajes</a:t>
            </a:r>
            <a:endParaRPr lang="es-ES" sz="3200" b="1" i="1" dirty="0"/>
          </a:p>
          <a:p>
            <a:pPr marL="228600" lvl="1" indent="0">
              <a:buNone/>
            </a:pPr>
            <a:endParaRPr lang="es-ES" sz="1800" dirty="0"/>
          </a:p>
          <a:p>
            <a:pPr marL="173038" lvl="1">
              <a:buClrTx/>
              <a:buNone/>
            </a:pPr>
            <a:endParaRPr lang="es-ES" sz="1800" dirty="0"/>
          </a:p>
        </p:txBody>
      </p:sp>
      <p:sp>
        <p:nvSpPr>
          <p:cNvPr id="5" name="Title 26"/>
          <p:cNvSpPr>
            <a:spLocks noGrp="1"/>
          </p:cNvSpPr>
          <p:nvPr>
            <p:ph type="title"/>
          </p:nvPr>
        </p:nvSpPr>
        <p:spPr>
          <a:xfrm>
            <a:off x="334433" y="238562"/>
            <a:ext cx="11713897" cy="457727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Paradigma de Objetos</a:t>
            </a:r>
            <a:br>
              <a:rPr lang="es-ES" sz="2400" dirty="0"/>
            </a:br>
            <a:endParaRPr lang="es-AR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33754" y="797169"/>
            <a:ext cx="11255292" cy="15474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AR" dirty="0"/>
              <a:t>El paradigma orientado a objetos (OO) define los programas en términos de comunidades de objetos</a:t>
            </a:r>
            <a:r>
              <a:rPr lang="es-AR" dirty="0" smtClean="0"/>
              <a:t>.</a:t>
            </a:r>
          </a:p>
          <a:p>
            <a:r>
              <a:rPr lang="es-AR" dirty="0" smtClean="0"/>
              <a:t>Los </a:t>
            </a:r>
            <a:r>
              <a:rPr lang="es-AR" dirty="0"/>
              <a:t>objetos con características comunes se agrupan en </a:t>
            </a:r>
            <a:r>
              <a:rPr lang="es-AR" dirty="0" smtClean="0"/>
              <a:t>clases.</a:t>
            </a:r>
          </a:p>
          <a:p>
            <a:r>
              <a:rPr lang="es-AR" dirty="0" smtClean="0"/>
              <a:t>Los </a:t>
            </a:r>
            <a:r>
              <a:rPr lang="es-AR" dirty="0"/>
              <a:t>objetos son entidades que combinan un estado </a:t>
            </a:r>
            <a:r>
              <a:rPr lang="es-AR" dirty="0" smtClean="0"/>
              <a:t>(datos</a:t>
            </a:r>
            <a:r>
              <a:rPr lang="es-AR" dirty="0"/>
              <a:t>) y un comportamiento </a:t>
            </a:r>
            <a:r>
              <a:rPr lang="es-AR" dirty="0" smtClean="0"/>
              <a:t>(procedimientos </a:t>
            </a:r>
            <a:r>
              <a:rPr lang="es-AR" dirty="0"/>
              <a:t>o métodos). Estos objetos se comunican entre ellos para realizar tareas. </a:t>
            </a:r>
            <a:endParaRPr lang="en-US" sz="3600" dirty="0"/>
          </a:p>
        </p:txBody>
      </p:sp>
      <p:pic>
        <p:nvPicPr>
          <p:cNvPr id="3074" name="Picture 2" descr="Resultado de imagen para Objetos  enviando mensaj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26605" r="612" b="33645"/>
          <a:stretch/>
        </p:blipFill>
        <p:spPr bwMode="auto">
          <a:xfrm>
            <a:off x="3071446" y="2602520"/>
            <a:ext cx="8714006" cy="27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793" y="3409278"/>
            <a:ext cx="4303141" cy="17000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Un objeto es básicamente un bloque de memoria que se ha asignado y configurado de acuerdo </a:t>
            </a:r>
            <a:r>
              <a:rPr lang="es-AR" dirty="0" smtClean="0"/>
              <a:t>a la plantilla. </a:t>
            </a:r>
            <a:r>
              <a:rPr lang="es-AR" dirty="0"/>
              <a:t>Un programa puede crear muchos objetos de la misma clase</a:t>
            </a:r>
            <a:r>
              <a:rPr lang="es-AR" dirty="0" smtClean="0"/>
              <a:t>.</a:t>
            </a:r>
            <a:r>
              <a:rPr lang="es-AR" dirty="0"/>
              <a:t> </a:t>
            </a:r>
            <a:endParaRPr lang="es-ES" sz="4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40228" y="1066801"/>
            <a:ext cx="844905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3038" indent="-173038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400" dirty="0" smtClean="0"/>
              <a:t>¿Qué </a:t>
            </a:r>
            <a:r>
              <a:rPr lang="es-ES" sz="2400" dirty="0"/>
              <a:t>es un </a:t>
            </a:r>
            <a:r>
              <a:rPr lang="es-ES" sz="2400" dirty="0" smtClean="0"/>
              <a:t>Clase y un Objeto </a:t>
            </a:r>
            <a:r>
              <a:rPr lang="es-ES" sz="2400" dirty="0"/>
              <a:t>?</a:t>
            </a:r>
            <a:br>
              <a:rPr lang="es-ES" sz="2400" dirty="0"/>
            </a:br>
            <a:r>
              <a:rPr lang="es-ES" sz="2400" dirty="0"/>
              <a:t/>
            </a:r>
            <a:br>
              <a:rPr lang="es-ES" sz="2400" dirty="0"/>
            </a:br>
            <a:endParaRPr lang="es-AR" dirty="0"/>
          </a:p>
        </p:txBody>
      </p:sp>
      <p:pic>
        <p:nvPicPr>
          <p:cNvPr id="2052" name="Picture 4" descr="Resultado de imagen para clase instancia obje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3" y="542421"/>
            <a:ext cx="662940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3793" y="5619245"/>
            <a:ext cx="11183815" cy="597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s-ES" sz="4000" i="1" dirty="0" smtClean="0"/>
              <a:t>Un objeto es una abstracción de una entidad en el dominio</a:t>
            </a:r>
            <a:endParaRPr lang="en-US" sz="4000" i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0713" y="1069562"/>
            <a:ext cx="4303141" cy="11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s-AR" dirty="0" smtClean="0"/>
              <a:t>Las clases son plantillas que agrupan comportamiento (métodos) y estados (atributos) de los futuros objetos.</a:t>
            </a:r>
            <a:endParaRPr lang="es-ES" sz="4000" dirty="0"/>
          </a:p>
        </p:txBody>
      </p:sp>
      <p:sp>
        <p:nvSpPr>
          <p:cNvPr id="2" name="Down Arrow 1"/>
          <p:cNvSpPr/>
          <p:nvPr/>
        </p:nvSpPr>
        <p:spPr>
          <a:xfrm>
            <a:off x="2110990" y="2334081"/>
            <a:ext cx="855785" cy="1031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38882" y="2529659"/>
            <a:ext cx="2151186" cy="409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s-AR" b="1" dirty="0" smtClean="0"/>
              <a:t>Instancia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4042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3416" y="909567"/>
            <a:ext cx="6260123" cy="465406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800" b="1" dirty="0"/>
              <a:t>Mensaje: </a:t>
            </a:r>
          </a:p>
          <a:p>
            <a:pPr lvl="1"/>
            <a:r>
              <a:rPr lang="es-ES" sz="2800" dirty="0"/>
              <a:t>Es lo que se envía a un objeto. </a:t>
            </a:r>
          </a:p>
          <a:p>
            <a:pPr lvl="1"/>
            <a:r>
              <a:rPr lang="es-ES" sz="2800" dirty="0"/>
              <a:t>Indica </a:t>
            </a:r>
            <a:r>
              <a:rPr lang="es-ES" sz="2800" dirty="0" smtClean="0"/>
              <a:t>QUÉ </a:t>
            </a:r>
            <a:r>
              <a:rPr lang="es-ES" sz="2800" dirty="0"/>
              <a:t>hacer, pero no el </a:t>
            </a:r>
            <a:r>
              <a:rPr lang="es-ES" sz="2800" dirty="0" smtClean="0"/>
              <a:t>CÓMO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800" b="1" dirty="0"/>
              <a:t>Método: </a:t>
            </a:r>
          </a:p>
          <a:p>
            <a:pPr lvl="1"/>
            <a:r>
              <a:rPr lang="es-ES" sz="2800" dirty="0"/>
              <a:t>Implementación asociada a un mensaje.</a:t>
            </a:r>
          </a:p>
          <a:p>
            <a:pPr lvl="1"/>
            <a:r>
              <a:rPr lang="es-ES" sz="2800" dirty="0"/>
              <a:t>Indica </a:t>
            </a:r>
            <a:r>
              <a:rPr lang="es-ES" sz="2800" dirty="0" smtClean="0"/>
              <a:t>CÓMO </a:t>
            </a:r>
            <a:r>
              <a:rPr lang="es-ES" sz="2800" dirty="0"/>
              <a:t>hace la tarea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5" name="Title 2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/>
          </a:bodyPr>
          <a:lstStyle/>
          <a:p>
            <a:r>
              <a:rPr lang="es-ES" sz="2400" dirty="0"/>
              <a:t>¿Mensajes  y métodos?</a:t>
            </a:r>
          </a:p>
        </p:txBody>
      </p:sp>
      <p:pic>
        <p:nvPicPr>
          <p:cNvPr id="4098" name="Picture 2" descr="Resultado de imagen para Objetos  metodo mensa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39" y="1299873"/>
            <a:ext cx="5164596" cy="38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Componentes de POO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0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programacion orientada a objetos mapa concept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5" y="145230"/>
            <a:ext cx="8075911" cy="61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153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/>
          </a:bodyPr>
          <a:lstStyle/>
          <a:p>
            <a:r>
              <a:rPr lang="es-ES" sz="2400" dirty="0"/>
              <a:t>Encapsulamiento</a:t>
            </a:r>
          </a:p>
        </p:txBody>
      </p:sp>
      <p:pic>
        <p:nvPicPr>
          <p:cNvPr id="5122" name="Picture 2" descr="Resultado de imagen para Objetos  encapsulamien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17194" r="6046" b="19592"/>
          <a:stretch/>
        </p:blipFill>
        <p:spPr bwMode="auto">
          <a:xfrm>
            <a:off x="2304594" y="2375705"/>
            <a:ext cx="7582213" cy="38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38753" y="951852"/>
            <a:ext cx="11531216" cy="177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2400" dirty="0" smtClean="0"/>
              <a:t>La </a:t>
            </a:r>
            <a:r>
              <a:rPr lang="es-AR" sz="2400" dirty="0"/>
              <a:t>encapsulación se encarga de mantener ocultos los procesos internos que necesita para hacer lo que sea que haga, dándole </a:t>
            </a:r>
            <a:r>
              <a:rPr lang="es-AR" sz="2400" dirty="0" smtClean="0"/>
              <a:t>acceso</a:t>
            </a:r>
            <a:r>
              <a:rPr lang="es-AR" sz="2400" dirty="0"/>
              <a:t> </a:t>
            </a:r>
            <a:r>
              <a:rPr lang="es-AR" sz="2400" dirty="0" smtClean="0"/>
              <a:t>al resto </a:t>
            </a:r>
            <a:r>
              <a:rPr lang="es-AR" sz="2400" b="1" dirty="0" smtClean="0"/>
              <a:t>sólo </a:t>
            </a:r>
            <a:r>
              <a:rPr lang="es-AR" sz="2400" b="1" dirty="0"/>
              <a:t>a lo que </a:t>
            </a:r>
            <a:r>
              <a:rPr lang="es-AR" sz="2400" b="1" dirty="0" smtClean="0"/>
              <a:t>necesitan</a:t>
            </a:r>
            <a:r>
              <a:rPr lang="es-AR" sz="2400" dirty="0" smtClean="0"/>
              <a:t>.</a:t>
            </a:r>
          </a:p>
          <a:p>
            <a:pPr marL="0" indent="0" algn="ctr">
              <a:buNone/>
            </a:pPr>
            <a:r>
              <a:rPr lang="es-AR" sz="2400" dirty="0" smtClean="0"/>
              <a:t>El </a:t>
            </a:r>
            <a:r>
              <a:rPr lang="es-AR" sz="2400" dirty="0"/>
              <a:t>ocultamiento del estado, </a:t>
            </a:r>
            <a:r>
              <a:rPr lang="es-AR" sz="2400" dirty="0" smtClean="0"/>
              <a:t>los </a:t>
            </a:r>
            <a:r>
              <a:rPr lang="es-AR" sz="2400" dirty="0"/>
              <a:t>datos miembro, de un objeto de manera que sólo se puede cambiar mediante las operaciones definidas para ese objeto.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254</TotalTime>
  <Words>944</Words>
  <Application>Microsoft Office PowerPoint</Application>
  <PresentationFormat>Widescreen</PresentationFormat>
  <Paragraphs>119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HexactaLabs</vt:lpstr>
      <vt:lpstr>PowerPoint Presentation</vt:lpstr>
      <vt:lpstr>El Problema </vt:lpstr>
      <vt:lpstr>Paradigma de Objetos </vt:lpstr>
      <vt:lpstr>¿Qué es un Clase y un Objeto ?  </vt:lpstr>
      <vt:lpstr>¿Mensajes  y métodos?</vt:lpstr>
      <vt:lpstr>PowerPoint Presentation</vt:lpstr>
      <vt:lpstr>Componentes</vt:lpstr>
      <vt:lpstr>Encapsulamiento</vt:lpstr>
      <vt:lpstr>Herencia</vt:lpstr>
      <vt:lpstr>Principios S.O.L.I.D.</vt:lpstr>
      <vt:lpstr>¿Preguntas?</vt:lpstr>
      <vt:lpstr>PowerPoint Presentation</vt:lpstr>
    </vt:vector>
  </TitlesOfParts>
  <Company>Hexacta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HexactaLabs</dc:title>
  <dc:creator>Emanuel Alvea</dc:creator>
  <cp:lastModifiedBy>Carlos S. Rodulfo</cp:lastModifiedBy>
  <cp:revision>26</cp:revision>
  <dcterms:created xsi:type="dcterms:W3CDTF">2017-04-24T13:13:55Z</dcterms:created>
  <dcterms:modified xsi:type="dcterms:W3CDTF">2017-10-11T16:07:23Z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