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5"/>
  </p:notesMasterIdLst>
  <p:sldIdLst>
    <p:sldId id="308" r:id="rId2"/>
    <p:sldId id="305" r:id="rId3"/>
    <p:sldId id="307" r:id="rId4"/>
    <p:sldId id="304" r:id="rId5"/>
    <p:sldId id="306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73" r:id="rId47"/>
    <p:sldId id="374" r:id="rId48"/>
    <p:sldId id="375" r:id="rId49"/>
    <p:sldId id="376" r:id="rId50"/>
    <p:sldId id="377" r:id="rId51"/>
    <p:sldId id="368" r:id="rId52"/>
    <p:sldId id="369" r:id="rId53"/>
    <p:sldId id="370" r:id="rId54"/>
    <p:sldId id="371" r:id="rId55"/>
    <p:sldId id="372" r:id="rId56"/>
    <p:sldId id="341" r:id="rId57"/>
    <p:sldId id="342" r:id="rId58"/>
    <p:sldId id="343" r:id="rId59"/>
    <p:sldId id="344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45" r:id="rId74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 autoAdjust="0"/>
    <p:restoredTop sz="84083" autoAdjust="0"/>
  </p:normalViewPr>
  <p:slideViewPr>
    <p:cSldViewPr snapToGrid="0">
      <p:cViewPr varScale="1">
        <p:scale>
          <a:sx n="117" d="100"/>
          <a:sy n="117" d="100"/>
        </p:scale>
        <p:origin x="108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17/10/2014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53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html.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$filter </a:t>
            </a:r>
            <a:r>
              <a:rPr lang="en-US" baseline="0" dirty="0" err="1" smtClean="0"/>
              <a:t>pasando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y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10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Ejemplo</a:t>
            </a:r>
            <a:r>
              <a:rPr lang="en-US" dirty="0" smtClean="0"/>
              <a:t> de uppercase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un controller,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custom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criterios</a:t>
            </a:r>
            <a:r>
              <a:rPr lang="en-US" dirty="0" smtClean="0"/>
              <a:t> mas </a:t>
            </a:r>
            <a:r>
              <a:rPr lang="en-US" dirty="0" err="1" smtClean="0"/>
              <a:t>complejos</a:t>
            </a:r>
            <a:r>
              <a:rPr lang="en-US" dirty="0" smtClean="0"/>
              <a:t> y </a:t>
            </a:r>
            <a:r>
              <a:rPr lang="en-US" dirty="0" err="1" smtClean="0"/>
              <a:t>reusables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quisieramos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publicaron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644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Declaramos</a:t>
            </a:r>
            <a:r>
              <a:rPr lang="en-US" dirty="0" smtClean="0"/>
              <a:t> el filter se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Usamos</a:t>
            </a:r>
            <a:r>
              <a:rPr lang="en-US" dirty="0" smtClean="0"/>
              <a:t> la function filter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Nuevo.</a:t>
            </a:r>
          </a:p>
          <a:p>
            <a:r>
              <a:rPr lang="en-US" dirty="0" smtClean="0"/>
              <a:t>El primer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del filter (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HTML)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la function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el filter.</a:t>
            </a:r>
          </a:p>
          <a:p>
            <a:r>
              <a:rPr lang="en-US" baseline="0" dirty="0" err="1" smtClean="0"/>
              <a:t>Devuelve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con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filtrados</a:t>
            </a:r>
            <a:r>
              <a:rPr lang="en-US" baseline="0" dirty="0" smtClean="0"/>
              <a:t>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189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obtenemos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al filter.</a:t>
            </a:r>
          </a:p>
          <a:p>
            <a:r>
              <a:rPr lang="en-US" baseline="0" dirty="0" err="1" smtClean="0"/>
              <a:t>Segun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condicion</a:t>
            </a:r>
            <a:r>
              <a:rPr lang="en-US" baseline="0" dirty="0" smtClean="0"/>
              <a:t> de el </a:t>
            </a:r>
            <a:r>
              <a:rPr lang="en-US" baseline="0" dirty="0" err="1" smtClean="0"/>
              <a:t>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agregamos</a:t>
            </a:r>
            <a:r>
              <a:rPr lang="en-US" baseline="0" dirty="0" smtClean="0"/>
              <a:t> o no el </a:t>
            </a:r>
            <a:r>
              <a:rPr lang="en-US" baseline="0" dirty="0" err="1" smtClean="0"/>
              <a:t>libro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resultante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62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295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dirty="0" smtClean="0"/>
              <a:t>Punto 2: Baja el acoplamiento -&gt; simplifica el </a:t>
            </a:r>
            <a:r>
              <a:rPr lang="es-AR" sz="1200" dirty="0" err="1" smtClean="0"/>
              <a:t>testing</a:t>
            </a:r>
            <a:r>
              <a:rPr lang="es-AR" sz="1200" dirty="0" smtClean="0"/>
              <a:t>. Alta cohesión.</a:t>
            </a:r>
          </a:p>
          <a:p>
            <a:r>
              <a:rPr lang="en-US" dirty="0" smtClean="0"/>
              <a:t>Punto</a:t>
            </a:r>
            <a:r>
              <a:rPr lang="en-US" baseline="0" dirty="0" smtClean="0"/>
              <a:t> 3: O</a:t>
            </a:r>
            <a:r>
              <a:rPr lang="es-AR" sz="1200" dirty="0" err="1" smtClean="0"/>
              <a:t>yeron</a:t>
            </a:r>
            <a:r>
              <a:rPr lang="es-AR" sz="1200" dirty="0" smtClean="0"/>
              <a:t> hablar de </a:t>
            </a:r>
            <a:r>
              <a:rPr lang="es-AR" sz="1200" dirty="0" err="1" smtClean="0"/>
              <a:t>polymer</a:t>
            </a:r>
            <a:r>
              <a:rPr lang="es-AR" sz="1200" dirty="0" smtClean="0"/>
              <a:t>? Shadow DOM?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5351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intimidante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dificil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lo </a:t>
            </a: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341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ponemos el HTML que va a generar la directiva cuando sea compilada, mientras que templateUrl toma la ruta en donde se encuentra definido el HTML. Es destacable el hecho de que en este </a:t>
            </a:r>
            <a:r>
              <a:rPr lang="es-AR" baseline="0" dirty="0" err="1" smtClean="0"/>
              <a:t>template</a:t>
            </a:r>
            <a:r>
              <a:rPr lang="es-AR" baseline="0" dirty="0" smtClean="0"/>
              <a:t> se pueda utilizar directivas ya definidas. El $</a:t>
            </a:r>
            <a:r>
              <a:rPr lang="es-AR" baseline="0" dirty="0" err="1" smtClean="0"/>
              <a:t>compiler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angularjs</a:t>
            </a:r>
            <a:r>
              <a:rPr lang="es-AR" baseline="0" dirty="0" smtClean="0"/>
              <a:t> lo compilará tomando 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 que tiene definida la directiva.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Replace</a:t>
            </a:r>
            <a:r>
              <a:rPr lang="es-AR" baseline="0" dirty="0" smtClean="0"/>
              <a:t> indica si se va a reemplazar el HTML de la directiva o si se va a insertar como contenido.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Restrict</a:t>
            </a:r>
            <a:r>
              <a:rPr lang="es-AR" baseline="0" dirty="0" smtClean="0"/>
              <a:t> indica si la directiva es un elemento, un atributo, una clase o un comentario. Por favor nada de usar comentarios y respecto a las clases habría que ver el caso particular.</a:t>
            </a:r>
          </a:p>
          <a:p>
            <a:endParaRPr lang="es-AR" baseline="0" dirty="0" smtClean="0"/>
          </a:p>
          <a:p>
            <a:r>
              <a:rPr lang="es-MX" baseline="0" dirty="0" err="1" smtClean="0"/>
              <a:t>Scope</a:t>
            </a:r>
            <a:r>
              <a:rPr lang="es-MX" baseline="0" dirty="0" smtClean="0"/>
              <a:t> es el pegamento con el que unimos el </a:t>
            </a:r>
            <a:r>
              <a:rPr lang="es-MX" baseline="0" dirty="0" err="1" smtClean="0"/>
              <a:t>controller</a:t>
            </a:r>
            <a:r>
              <a:rPr lang="es-MX" baseline="0" dirty="0" smtClean="0"/>
              <a:t> padre, la directiva y el </a:t>
            </a:r>
            <a:r>
              <a:rPr lang="es-MX" baseline="0" dirty="0" err="1" smtClean="0"/>
              <a:t>template</a:t>
            </a:r>
            <a:r>
              <a:rPr lang="es-MX" baseline="0" dirty="0" smtClean="0"/>
              <a:t> de la directiva (canal de comunicación), existen 3 tipos:</a:t>
            </a:r>
          </a:p>
          <a:p>
            <a:r>
              <a:rPr lang="es-MX" baseline="0" dirty="0" smtClean="0"/>
              <a:t>  False: Opción por default no crea ningún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toma 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padre (el que está definido para esa porción de HTML).</a:t>
            </a:r>
          </a:p>
          <a:p>
            <a:r>
              <a:rPr lang="es-MX" baseline="0" dirty="0" smtClean="0"/>
              <a:t>  Casos de uso: Si la directiva no accede/</a:t>
            </a:r>
            <a:r>
              <a:rPr lang="es-MX" baseline="0" dirty="0" err="1" smtClean="0"/>
              <a:t>setea</a:t>
            </a:r>
            <a:r>
              <a:rPr lang="es-MX" baseline="0" dirty="0" smtClean="0"/>
              <a:t> ninguna variable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o bien sea una directiva hija que es usada en el contexto de una directiva padre. Probablemente esté haciendo algo que no tenga que ver con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, utilizando </a:t>
            </a:r>
            <a:r>
              <a:rPr lang="es-MX" baseline="0" dirty="0" err="1" smtClean="0"/>
              <a:t>algun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plugin</a:t>
            </a:r>
            <a:r>
              <a:rPr lang="es-MX" baseline="0" dirty="0" smtClean="0"/>
              <a:t> de </a:t>
            </a:r>
            <a:r>
              <a:rPr lang="es-MX" baseline="0" dirty="0" err="1" smtClean="0"/>
              <a:t>jquery</a:t>
            </a:r>
            <a:r>
              <a:rPr lang="es-MX" baseline="0" dirty="0" smtClean="0"/>
              <a:t> por ejemplo.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True: 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en donde pueda crear variables y métodos que no son relevantes fuera de la directiva (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hermanos y padres), si directivas hijas con </a:t>
            </a:r>
            <a:r>
              <a:rPr lang="es-MX" baseline="0" dirty="0" err="1" smtClean="0"/>
              <a:t>scope:true</a:t>
            </a:r>
            <a:r>
              <a:rPr lang="es-MX" baseline="0" dirty="0" smtClean="0"/>
              <a:t>. (Esto es para una clase aparte, no lo vamos a usar por el momento.)</a:t>
            </a:r>
          </a:p>
          <a:p>
            <a:endParaRPr lang="es-MX" baseline="0" dirty="0" smtClean="0"/>
          </a:p>
          <a:p>
            <a:r>
              <a:rPr lang="es-MX" baseline="0" dirty="0" smtClean="0"/>
              <a:t>  </a:t>
            </a:r>
            <a:r>
              <a:rPr lang="es-MX" baseline="0" dirty="0" err="1" smtClean="0"/>
              <a:t>Isolate</a:t>
            </a:r>
            <a:r>
              <a:rPr lang="es-MX" baseline="0" dirty="0" smtClean="0"/>
              <a:t>: Crea un nuevo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que no hereda del padre de forma </a:t>
            </a:r>
            <a:r>
              <a:rPr lang="es-MX" baseline="0" dirty="0" err="1" smtClean="0"/>
              <a:t>prototipada</a:t>
            </a:r>
            <a:r>
              <a:rPr lang="es-MX" baseline="0" dirty="0" smtClean="0"/>
              <a:t> pero que puede acceder a las propiedades de este mediante la propiedad $</a:t>
            </a:r>
            <a:r>
              <a:rPr lang="es-MX" baseline="0" dirty="0" err="1" smtClean="0"/>
              <a:t>parent</a:t>
            </a:r>
            <a:r>
              <a:rPr lang="es-MX" baseline="0" dirty="0" smtClean="0"/>
              <a:t>. Esta es para componentes reusables. Puedo crear todas las variables y métodos que quiera y solo existirán para esta directiva.</a:t>
            </a:r>
          </a:p>
          <a:p>
            <a:r>
              <a:rPr lang="es-MX" baseline="0" dirty="0" smtClean="0"/>
              <a:t>La directiva tiene identidad propia. Yo decido que información del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tendré en el mío.</a:t>
            </a:r>
          </a:p>
          <a:p>
            <a:r>
              <a:rPr lang="es-MX" baseline="0" dirty="0" smtClean="0"/>
              <a:t>La forma de usarlo es definiendo un {} objeto como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y en este definir las propiedades que quiero del padre en mi </a:t>
            </a:r>
            <a:r>
              <a:rPr lang="es-MX" baseline="0" dirty="0" err="1" smtClean="0"/>
              <a:t>scope</a:t>
            </a:r>
            <a:r>
              <a:rPr lang="es-MX" baseline="0" dirty="0" smtClean="0"/>
              <a:t> local.</a:t>
            </a:r>
          </a:p>
          <a:p>
            <a:r>
              <a:rPr lang="es-MX" baseline="0" dirty="0" smtClean="0"/>
              <a:t>Existen 3 formas de acceder, nosotros veremos la que hace una unión bidireccional que es utilizando el signo =.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Link: Puedo registrar </a:t>
            </a:r>
            <a:r>
              <a:rPr lang="es-AR" baseline="0" dirty="0" err="1" smtClean="0"/>
              <a:t>event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listeners</a:t>
            </a:r>
            <a:r>
              <a:rPr lang="es-AR" baseline="0" dirty="0" smtClean="0"/>
              <a:t>. Observar cambios en el elemento de la directiva o registrar </a:t>
            </a:r>
            <a:r>
              <a:rPr lang="es-AR" baseline="0" dirty="0" err="1" smtClean="0"/>
              <a:t>watches</a:t>
            </a:r>
            <a:r>
              <a:rPr lang="es-AR" baseline="0" dirty="0" smtClean="0"/>
              <a:t> de las propiedades del </a:t>
            </a:r>
            <a:r>
              <a:rPr lang="es-AR" baseline="0" dirty="0" err="1" smtClean="0"/>
              <a:t>scope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71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8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 </a:t>
            </a:r>
            <a:r>
              <a:rPr lang="en-US" dirty="0" err="1" smtClean="0"/>
              <a:t>caso</a:t>
            </a:r>
            <a:r>
              <a:rPr lang="en-US" dirty="0" smtClean="0"/>
              <a:t> mas </a:t>
            </a:r>
            <a:r>
              <a:rPr lang="en-US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filter </a:t>
            </a:r>
            <a:r>
              <a:rPr lang="en-US" baseline="0" dirty="0" err="1" smtClean="0"/>
              <a:t>llamado</a:t>
            </a:r>
            <a:r>
              <a:rPr lang="en-US" baseline="0" dirty="0" smtClean="0"/>
              <a:t> “filter”.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base a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contenido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433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strings.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base a un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ingresamos</a:t>
            </a:r>
            <a:r>
              <a:rPr lang="en-US" dirty="0" smtClean="0"/>
              <a:t> “</a:t>
            </a:r>
            <a:r>
              <a:rPr lang="en-US" dirty="0" err="1" smtClean="0"/>
              <a:t>na</a:t>
            </a:r>
            <a:r>
              <a:rPr lang="en-US" dirty="0" smtClean="0"/>
              <a:t>”, 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filtraria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dejando</a:t>
            </a:r>
            <a:r>
              <a:rPr lang="en-US" baseline="0" dirty="0" smtClean="0"/>
              <a:t> solo los </a:t>
            </a:r>
            <a:r>
              <a:rPr lang="en-US" baseline="0" dirty="0" err="1" smtClean="0"/>
              <a:t>elementos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coinciden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texto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usamos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manzana</a:t>
            </a:r>
            <a:r>
              <a:rPr lang="en-US" baseline="0" dirty="0" smtClean="0"/>
              <a:t>” y “banana”.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77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Ahora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cambiar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string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propiedades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importantes</a:t>
            </a:r>
            <a:r>
              <a:rPr lang="en-US" baseline="0" dirty="0" smtClean="0"/>
              <a:t>): </a:t>
            </a:r>
            <a:r>
              <a:rPr lang="en-US" baseline="0" dirty="0" err="1" smtClean="0"/>
              <a:t>título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, y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filtrar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ambas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0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a filter le </a:t>
            </a:r>
            <a:r>
              <a:rPr lang="en-US" dirty="0" err="1" smtClean="0"/>
              <a:t>pasamos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con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fitrando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pongamos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son los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comparar</a:t>
            </a:r>
            <a:r>
              <a:rPr lang="en-US" baseline="0" dirty="0" smtClean="0"/>
              <a:t> contra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coleccion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sacamos</a:t>
            </a:r>
            <a:r>
              <a:rPr lang="en-US" baseline="0" dirty="0" smtClean="0"/>
              <a:t> de 2 inputs,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ellos</a:t>
            </a:r>
            <a:r>
              <a:rPr lang="en-US" baseline="0" dirty="0" smtClean="0"/>
              <a:t> se van a </a:t>
            </a:r>
            <a:r>
              <a:rPr lang="en-US" baseline="0" dirty="0" err="1" smtClean="0"/>
              <a:t>mostrar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coinciden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titulo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ingresamos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respectivamente</a:t>
            </a:r>
            <a:r>
              <a:rPr lang="en-US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96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criterio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filtrado</a:t>
            </a:r>
            <a:r>
              <a:rPr lang="en-US" baseline="0" dirty="0" smtClean="0"/>
              <a:t>. La function </a:t>
            </a:r>
            <a:r>
              <a:rPr lang="en-US" baseline="0" dirty="0" err="1" smtClean="0"/>
              <a:t>recibe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el element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iterando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devuelve</a:t>
            </a:r>
            <a:r>
              <a:rPr lang="en-US" baseline="0" dirty="0" smtClean="0"/>
              <a:t> true o false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quiera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conservar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o no.</a:t>
            </a:r>
          </a:p>
          <a:p>
            <a:r>
              <a:rPr lang="en-US" baseline="0" dirty="0" smtClean="0"/>
              <a:t>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filtran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dejando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definida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genero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11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de </a:t>
            </a:r>
            <a:r>
              <a:rPr lang="en-US" dirty="0" err="1" smtClean="0"/>
              <a:t>orderBy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Ordena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 smtClean="0"/>
              <a:t> de la </a:t>
            </a:r>
            <a:r>
              <a:rPr lang="en-US" dirty="0" err="1" smtClean="0"/>
              <a:t>coleccion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base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orden</a:t>
            </a:r>
            <a:r>
              <a:rPr lang="en-US" baseline="0" dirty="0" smtClean="0"/>
              <a:t>: true para </a:t>
            </a:r>
            <a:r>
              <a:rPr lang="en-US" baseline="0" dirty="0" err="1" smtClean="0"/>
              <a:t>ascendente</a:t>
            </a:r>
            <a:r>
              <a:rPr lang="en-US" baseline="0" dirty="0" smtClean="0"/>
              <a:t>, false para </a:t>
            </a:r>
            <a:r>
              <a:rPr lang="en-US" baseline="0" dirty="0" err="1" smtClean="0"/>
              <a:t>descendente</a:t>
            </a:r>
            <a:r>
              <a:rPr lang="en-US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348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ordenamos</a:t>
            </a:r>
            <a:r>
              <a:rPr lang="en-US" dirty="0" smtClean="0"/>
              <a:t> 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base a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elegimos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el combo y la </a:t>
            </a:r>
            <a:r>
              <a:rPr lang="en-US" baseline="0" dirty="0" err="1" smtClean="0"/>
              <a:t>direccion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el valor del checkbox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00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60604"/>
            <a:ext cx="8449056" cy="2226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4773168"/>
            <a:ext cx="1399032" cy="157734"/>
          </a:xfrm>
          <a:prstGeom prst="rect">
            <a:avLst/>
          </a:prstGeom>
        </p:spPr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480060"/>
            <a:ext cx="8449056" cy="171450"/>
          </a:xfrm>
        </p:spPr>
        <p:txBody>
          <a:bodyPr lIns="0" tIns="0" rIns="0" bIns="0">
            <a:noAutofit/>
          </a:bodyPr>
          <a:lstStyle>
            <a:lvl1pPr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angularjs.org/2014/02/an-angularjs-style-guide-and-best.html" TargetMode="Externa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js.blogspot.com.ar/2014/02/an-angularjs-style-guide-and-best.html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smtClean="0"/>
              <a:t>Hexacta </a:t>
            </a:r>
            <a:r>
              <a:rPr lang="es-ES_tradnl" dirty="0" err="1" smtClean="0"/>
              <a:t>Labs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dirty="0" smtClean="0"/>
              <a:t>Teoría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341590"/>
          </a:xfrm>
        </p:spPr>
        <p:txBody>
          <a:bodyPr/>
          <a:lstStyle/>
          <a:p>
            <a:r>
              <a:rPr lang="es-ES_tradnl" sz="1800" dirty="0" err="1" smtClean="0"/>
              <a:t>ng-controller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6372202" y="1059581"/>
            <a:ext cx="2448520" cy="358886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Escribimos </a:t>
            </a:r>
            <a:r>
              <a:rPr lang="es-ES" dirty="0"/>
              <a:t>un </a:t>
            </a:r>
            <a:r>
              <a:rPr lang="es-ES" dirty="0" err="1"/>
              <a:t>javascript</a:t>
            </a:r>
            <a:r>
              <a:rPr lang="es-ES" dirty="0"/>
              <a:t> donde</a:t>
            </a:r>
            <a:r>
              <a:rPr lang="es-ES" dirty="0" smtClean="0"/>
              <a:t>:</a:t>
            </a:r>
          </a:p>
          <a:p>
            <a:r>
              <a:rPr lang="es-ES" dirty="0" smtClean="0"/>
              <a:t>Creamos </a:t>
            </a:r>
            <a:r>
              <a:rPr lang="es-ES" dirty="0"/>
              <a:t>nuestro propio modulo Angular. Lo llamamos “</a:t>
            </a:r>
            <a:r>
              <a:rPr lang="es-ES" dirty="0" err="1">
                <a:solidFill>
                  <a:schemeClr val="accent2"/>
                </a:solidFill>
              </a:rPr>
              <a:t>myApp</a:t>
            </a:r>
            <a:r>
              <a:rPr lang="es-ES" dirty="0"/>
              <a:t>”. </a:t>
            </a:r>
            <a:r>
              <a:rPr lang="es-ES" i="1" dirty="0"/>
              <a:t>Noten que es el nombre que usamos en la directiva </a:t>
            </a:r>
            <a:r>
              <a:rPr lang="es-ES" i="1" dirty="0" err="1"/>
              <a:t>ng</a:t>
            </a:r>
            <a:r>
              <a:rPr lang="es-ES" i="1" dirty="0"/>
              <a:t>-app del </a:t>
            </a:r>
            <a:r>
              <a:rPr lang="es-ES" i="1" dirty="0" smtClean="0"/>
              <a:t>HTML</a:t>
            </a:r>
          </a:p>
          <a:p>
            <a:r>
              <a:rPr lang="es-ES" dirty="0"/>
              <a:t>Dentro de nuestro modulo creamos el </a:t>
            </a: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>
                <a:solidFill>
                  <a:schemeClr val="accent2"/>
                </a:solidFill>
              </a:rPr>
              <a:t>myCtrl</a:t>
            </a:r>
            <a:r>
              <a:rPr lang="es-ES" dirty="0"/>
              <a:t>. Le mismo </a:t>
            </a:r>
            <a:r>
              <a:rPr lang="es-ES" dirty="0" err="1"/>
              <a:t>mediane</a:t>
            </a:r>
            <a:r>
              <a:rPr lang="es-ES" dirty="0"/>
              <a:t>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r>
              <a:rPr lang="es-ES" dirty="0"/>
              <a:t> recibe su $</a:t>
            </a:r>
            <a:r>
              <a:rPr lang="es-ES" dirty="0" err="1"/>
              <a:t>scope</a:t>
            </a:r>
            <a:r>
              <a:rPr lang="es-ES" dirty="0"/>
              <a:t>, el cual se usará para </a:t>
            </a:r>
            <a:r>
              <a:rPr lang="es-ES" dirty="0" err="1"/>
              <a:t>bindiar</a:t>
            </a:r>
            <a:r>
              <a:rPr lang="es-ES" dirty="0"/>
              <a:t> el </a:t>
            </a:r>
            <a:r>
              <a:rPr lang="es-ES" dirty="0" err="1"/>
              <a:t>controller</a:t>
            </a:r>
            <a:r>
              <a:rPr lang="es-ES" dirty="0"/>
              <a:t> con el elemento </a:t>
            </a:r>
            <a:r>
              <a:rPr lang="es-ES" dirty="0" smtClean="0"/>
              <a:t>div</a:t>
            </a:r>
          </a:p>
          <a:p>
            <a:r>
              <a:rPr lang="es-ES" dirty="0"/>
              <a:t>Dentro del </a:t>
            </a:r>
            <a:r>
              <a:rPr lang="es-ES" dirty="0" err="1"/>
              <a:t>codigo</a:t>
            </a:r>
            <a:r>
              <a:rPr lang="es-ES" dirty="0"/>
              <a:t> del </a:t>
            </a:r>
            <a:r>
              <a:rPr lang="es-ES" dirty="0" err="1"/>
              <a:t>controller</a:t>
            </a:r>
            <a:r>
              <a:rPr lang="es-ES" dirty="0"/>
              <a:t> inicializamos la variable </a:t>
            </a:r>
            <a:r>
              <a:rPr lang="es-ES" dirty="0" err="1"/>
              <a:t>name</a:t>
            </a:r>
            <a:r>
              <a:rPr lang="es-ES" dirty="0"/>
              <a:t> “hola”. Noten que al cargar la aplicación en un browser tanto el input </a:t>
            </a:r>
            <a:r>
              <a:rPr lang="es-ES" dirty="0" err="1"/>
              <a:t>text</a:t>
            </a:r>
            <a:r>
              <a:rPr lang="es-ES" dirty="0"/>
              <a:t> como </a:t>
            </a:r>
            <a:r>
              <a:rPr lang="es-ES" dirty="0" err="1"/>
              <a:t>asi</a:t>
            </a:r>
            <a:r>
              <a:rPr lang="es-ES" dirty="0"/>
              <a:t> </a:t>
            </a:r>
            <a:r>
              <a:rPr lang="es-ES" dirty="0" err="1"/>
              <a:t>tambien</a:t>
            </a:r>
            <a:r>
              <a:rPr lang="es-ES" dirty="0"/>
              <a:t> {{</a:t>
            </a:r>
            <a:r>
              <a:rPr lang="es-ES" dirty="0" err="1"/>
              <a:t>name</a:t>
            </a:r>
            <a:r>
              <a:rPr lang="es-ES" dirty="0"/>
              <a:t>}} van a mostrar este valor inicializado. </a:t>
            </a:r>
            <a:r>
              <a:rPr lang="es-ES" dirty="0" err="1"/>
              <a:t>Aca</a:t>
            </a:r>
            <a:r>
              <a:rPr lang="es-ES" dirty="0"/>
              <a:t> vemos claramente el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 smtClean="0"/>
              <a:t>databinding</a:t>
            </a:r>
            <a:endParaRPr lang="es-ES" dirty="0"/>
          </a:p>
          <a:p>
            <a:endParaRPr lang="es-ES" i="1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72201" y="725370"/>
            <a:ext cx="2448272" cy="288032"/>
          </a:xfrm>
        </p:spPr>
        <p:txBody>
          <a:bodyPr/>
          <a:lstStyle/>
          <a:p>
            <a:r>
              <a:rPr lang="es-ES_tradnl" dirty="0" smtClean="0"/>
              <a:t>Puntos a tener en cuenta: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7284" r="43125" b="41358"/>
          <a:stretch/>
        </p:blipFill>
        <p:spPr bwMode="auto">
          <a:xfrm>
            <a:off x="179511" y="1166286"/>
            <a:ext cx="4622542" cy="2231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15185" r="60972" b="68765"/>
          <a:stretch/>
        </p:blipFill>
        <p:spPr bwMode="auto">
          <a:xfrm>
            <a:off x="1494687" y="3397647"/>
            <a:ext cx="4589481" cy="1250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1891" y="1320800"/>
            <a:ext cx="912796" cy="12930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494687" y="1385455"/>
            <a:ext cx="3003422" cy="22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1239" y="2537506"/>
            <a:ext cx="1343888" cy="13180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115127" y="2603408"/>
            <a:ext cx="1385455" cy="140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5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511" y="131729"/>
            <a:ext cx="8785101" cy="360189"/>
          </a:xfrm>
        </p:spPr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391596"/>
            <a:ext cx="5903960" cy="431354"/>
          </a:xfrm>
        </p:spPr>
        <p:txBody>
          <a:bodyPr/>
          <a:lstStyle/>
          <a:p>
            <a:r>
              <a:rPr lang="es-ES_tradnl" sz="1800" dirty="0" err="1" smtClean="0"/>
              <a:t>ng-repeat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smtClean="0"/>
              <a:t>Este es un ejemplo extraído de la aplicación de </a:t>
            </a:r>
            <a:r>
              <a:rPr lang="es-ES_tradnl" dirty="0" err="1" smtClean="0"/>
              <a:t>Books</a:t>
            </a:r>
            <a:endParaRPr lang="es-ES_tradnl" dirty="0" smtClean="0"/>
          </a:p>
          <a:p>
            <a:r>
              <a:rPr lang="es-ES_tradnl" dirty="0" smtClean="0"/>
              <a:t>Vemos que en el $</a:t>
            </a:r>
            <a:r>
              <a:rPr lang="es-ES_tradnl" dirty="0" err="1" smtClean="0"/>
              <a:t>scope</a:t>
            </a:r>
            <a:r>
              <a:rPr lang="es-ES_tradnl" dirty="0" smtClean="0"/>
              <a:t>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se trae la lista de libros</a:t>
            </a:r>
          </a:p>
          <a:p>
            <a:r>
              <a:rPr lang="es-ES_tradnl" dirty="0" smtClean="0"/>
              <a:t>La vista muestra el nombre, descripción y editorial del libro. </a:t>
            </a:r>
          </a:p>
          <a:p>
            <a:r>
              <a:rPr lang="es-ES_tradnl" dirty="0" smtClean="0"/>
              <a:t>Dentro del </a:t>
            </a:r>
            <a:r>
              <a:rPr lang="es-ES_tradnl" dirty="0" err="1" smtClean="0"/>
              <a:t>ng-repeat</a:t>
            </a:r>
            <a:r>
              <a:rPr lang="es-ES_tradnl" dirty="0" smtClean="0"/>
              <a:t> de </a:t>
            </a:r>
            <a:r>
              <a:rPr lang="es-ES_tradnl" dirty="0" err="1" smtClean="0"/>
              <a:t>books</a:t>
            </a:r>
            <a:r>
              <a:rPr lang="es-ES_tradnl" dirty="0" smtClean="0"/>
              <a:t>, se realiza otro </a:t>
            </a:r>
            <a:r>
              <a:rPr lang="es-ES_tradnl" dirty="0" err="1" smtClean="0"/>
              <a:t>ng-repeat</a:t>
            </a:r>
            <a:r>
              <a:rPr lang="es-ES_tradnl" dirty="0" smtClean="0"/>
              <a:t> para mostrar el nombre de las categorías de los mismos.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Aclaraciones: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180255" y="979884"/>
            <a:ext cx="5903913" cy="203295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2837" y="736572"/>
            <a:ext cx="339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Extracto de </a:t>
            </a:r>
            <a:r>
              <a:rPr lang="es-ES_tradnl" sz="1100" dirty="0" smtClean="0">
                <a:solidFill>
                  <a:schemeClr val="accent2"/>
                </a:solidFill>
              </a:rPr>
              <a:t>bookListPage.html </a:t>
            </a:r>
            <a:r>
              <a:rPr lang="es-ES_tradnl" sz="1100" dirty="0" smtClean="0"/>
              <a:t>(</a:t>
            </a:r>
            <a:r>
              <a:rPr lang="es-ES_tradnl" sz="1100" dirty="0" err="1" smtClean="0"/>
              <a:t>view</a:t>
            </a:r>
            <a:r>
              <a:rPr lang="es-ES_tradnl" sz="1100" dirty="0" smtClean="0"/>
              <a:t>)</a:t>
            </a: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58" y="3049826"/>
            <a:ext cx="4229100" cy="170136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9511" y="3117390"/>
            <a:ext cx="1585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100" dirty="0" smtClean="0"/>
              <a:t>Extracto de </a:t>
            </a:r>
            <a:r>
              <a:rPr lang="es-ES_tradnl" sz="1100" dirty="0" smtClean="0">
                <a:solidFill>
                  <a:schemeClr val="accent2"/>
                </a:solidFill>
              </a:rPr>
              <a:t>bookListController.js </a:t>
            </a:r>
            <a:r>
              <a:rPr lang="es-ES_tradnl" sz="1100" dirty="0" smtClean="0"/>
              <a:t>(</a:t>
            </a:r>
            <a:r>
              <a:rPr lang="es-ES_tradnl" sz="1100" dirty="0" err="1" smtClean="0"/>
              <a:t>controller</a:t>
            </a:r>
            <a:r>
              <a:rPr lang="es-ES_tradnl" sz="1100" dirty="0" smtClean="0"/>
              <a:t>)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0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180255" y="1486919"/>
            <a:ext cx="5903913" cy="1011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err="1" smtClean="0"/>
              <a:t>ng</a:t>
            </a:r>
            <a:r>
              <a:rPr lang="es-ES_tradnl" dirty="0" smtClean="0"/>
              <a:t>-show &amp; </a:t>
            </a:r>
            <a:r>
              <a:rPr lang="es-ES_tradnl" dirty="0" err="1" smtClean="0"/>
              <a:t>ng-hide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err="1" smtClean="0"/>
              <a:t>ng</a:t>
            </a:r>
            <a:r>
              <a:rPr lang="es-ES_tradnl" dirty="0" smtClean="0"/>
              <a:t>-show muestra el elemento si “</a:t>
            </a:r>
            <a:r>
              <a:rPr lang="es-ES_tradnl" dirty="0" err="1" smtClean="0"/>
              <a:t>LoggedIn</a:t>
            </a:r>
            <a:r>
              <a:rPr lang="es-ES_tradnl" dirty="0" smtClean="0"/>
              <a:t>” es true, mientras que n-</a:t>
            </a:r>
            <a:r>
              <a:rPr lang="es-ES_tradnl" dirty="0" err="1" smtClean="0"/>
              <a:t>hide</a:t>
            </a:r>
            <a:r>
              <a:rPr lang="es-ES_tradnl" dirty="0" smtClean="0"/>
              <a:t> lo oculta</a:t>
            </a:r>
          </a:p>
          <a:p>
            <a:r>
              <a:rPr lang="es-ES_tradnl" dirty="0" smtClean="0"/>
              <a:t>La variable </a:t>
            </a:r>
            <a:r>
              <a:rPr lang="es-ES_tradnl" dirty="0" err="1" smtClean="0"/>
              <a:t>loggedIn</a:t>
            </a:r>
            <a:r>
              <a:rPr lang="es-ES_tradnl" dirty="0" smtClean="0"/>
              <a:t> es modificada una vez iniciada la </a:t>
            </a:r>
            <a:r>
              <a:rPr lang="es-ES_tradnl" dirty="0" err="1" smtClean="0"/>
              <a:t>seción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2753976"/>
            <a:ext cx="5798570" cy="147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97565" y="1486894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7564" y="1814311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564" y="2133752"/>
            <a:ext cx="970059" cy="874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ng-click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1933513" y="1592131"/>
            <a:ext cx="5276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_tradnl" dirty="0" smtClean="0"/>
              <a:t>Hay una discusión constante sobre si AngularJS es MVC o MVVM, etc…</a:t>
            </a:r>
          </a:p>
          <a:p>
            <a:r>
              <a:rPr lang="es-ES_tradnl" dirty="0" smtClean="0"/>
              <a:t>Inicialmente se acercaba más a lo que era MVC, en la actualidad se acerca más a MVVM</a:t>
            </a:r>
          </a:p>
          <a:p>
            <a:r>
              <a:rPr lang="es-ES_tradnl" dirty="0" err="1" smtClean="0">
                <a:solidFill>
                  <a:schemeClr val="accent2"/>
                </a:solidFill>
              </a:rPr>
              <a:t>Model</a:t>
            </a:r>
            <a:r>
              <a:rPr lang="es-ES_tradnl" dirty="0" smtClean="0">
                <a:solidFill>
                  <a:schemeClr val="accent2"/>
                </a:solidFill>
              </a:rPr>
              <a:t>-View-</a:t>
            </a:r>
            <a:r>
              <a:rPr lang="es-ES_tradnl" dirty="0" err="1" smtClean="0">
                <a:solidFill>
                  <a:schemeClr val="accent2"/>
                </a:solidFill>
              </a:rPr>
              <a:t>ViewModel</a:t>
            </a:r>
            <a:r>
              <a:rPr lang="es-ES_tradnl" dirty="0" smtClean="0">
                <a:solidFill>
                  <a:schemeClr val="tx1"/>
                </a:solidFill>
              </a:rPr>
              <a:t> (MVVM) es un patrón de arquitectura basado en MVC y dedicado a UI </a:t>
            </a:r>
            <a:r>
              <a:rPr lang="es-ES_tradnl" dirty="0" err="1" smtClean="0">
                <a:solidFill>
                  <a:schemeClr val="tx1"/>
                </a:solidFill>
              </a:rPr>
              <a:t>development</a:t>
            </a:r>
            <a:endParaRPr lang="es-ES_tradnl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MVVM ayuda a separar la capa lógica del negocio (</a:t>
            </a:r>
            <a:r>
              <a:rPr lang="es-ES_tradnl" dirty="0" err="1" smtClean="0">
                <a:solidFill>
                  <a:schemeClr val="tx1"/>
                </a:solidFill>
              </a:rPr>
              <a:t>model</a:t>
            </a:r>
            <a:r>
              <a:rPr lang="es-ES_tradnl" dirty="0" smtClean="0">
                <a:solidFill>
                  <a:schemeClr val="tx1"/>
                </a:solidFill>
              </a:rPr>
              <a:t>) de la UI (</a:t>
            </a:r>
            <a:r>
              <a:rPr lang="es-ES_tradnl" dirty="0" err="1" smtClean="0">
                <a:solidFill>
                  <a:schemeClr val="tx1"/>
                </a:solidFill>
              </a:rPr>
              <a:t>view</a:t>
            </a:r>
            <a:r>
              <a:rPr lang="es-ES_tradnl" dirty="0" smtClean="0">
                <a:solidFill>
                  <a:schemeClr val="tx1"/>
                </a:solidFill>
              </a:rPr>
              <a:t>) usando el </a:t>
            </a:r>
            <a:r>
              <a:rPr lang="es-ES_tradnl" dirty="0" err="1" smtClean="0">
                <a:solidFill>
                  <a:schemeClr val="tx1"/>
                </a:solidFill>
              </a:rPr>
              <a:t>view-model</a:t>
            </a:r>
            <a:r>
              <a:rPr lang="es-ES_tradnl" dirty="0" smtClean="0">
                <a:solidFill>
                  <a:schemeClr val="tx1"/>
                </a:solidFill>
              </a:rPr>
              <a:t>, que adapta la data del modelo para que la vista pueda manejarla fácilmente.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AngularJS usa objetos planos de JavaScript  para el </a:t>
            </a:r>
            <a:r>
              <a:rPr lang="es-ES_tradnl" dirty="0" err="1" smtClean="0">
                <a:solidFill>
                  <a:schemeClr val="tx1"/>
                </a:solidFill>
              </a:rPr>
              <a:t>model</a:t>
            </a:r>
            <a:r>
              <a:rPr lang="es-ES_tradnl" dirty="0" smtClean="0">
                <a:solidFill>
                  <a:schemeClr val="tx1"/>
                </a:solidFill>
              </a:rPr>
              <a:t>, mientras que el objeto $</a:t>
            </a:r>
            <a:r>
              <a:rPr lang="es-ES_tradnl" dirty="0" err="1" smtClean="0">
                <a:solidFill>
                  <a:schemeClr val="tx1"/>
                </a:solidFill>
              </a:rPr>
              <a:t>scope</a:t>
            </a:r>
            <a:r>
              <a:rPr lang="es-ES_tradnl" dirty="0" smtClean="0">
                <a:solidFill>
                  <a:schemeClr val="tx1"/>
                </a:solidFill>
              </a:rPr>
              <a:t> representa al </a:t>
            </a:r>
            <a:r>
              <a:rPr lang="es-ES_tradnl" dirty="0" err="1" smtClean="0">
                <a:solidFill>
                  <a:schemeClr val="tx1"/>
                </a:solidFill>
              </a:rPr>
              <a:t>view-model</a:t>
            </a:r>
            <a:endParaRPr lang="es-ES_tradnl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$</a:t>
            </a:r>
            <a:r>
              <a:rPr lang="es-ES_tradnl" dirty="0" err="1" smtClean="0">
                <a:solidFill>
                  <a:schemeClr val="tx1"/>
                </a:solidFill>
              </a:rPr>
              <a:t>scope</a:t>
            </a:r>
            <a:r>
              <a:rPr lang="es-ES_tradnl" dirty="0" smtClean="0">
                <a:solidFill>
                  <a:schemeClr val="tx1"/>
                </a:solidFill>
              </a:rPr>
              <a:t> permite definir tanto data y métodos que estarán disponibles para el </a:t>
            </a:r>
            <a:r>
              <a:rPr lang="es-ES_tradnl" dirty="0" err="1" smtClean="0">
                <a:solidFill>
                  <a:schemeClr val="tx1"/>
                </a:solidFill>
              </a:rPr>
              <a:t>view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MVVM? MVC? MV*?</a:t>
            </a:r>
            <a:endParaRPr lang="es-AR" dirty="0"/>
          </a:p>
          <a:p>
            <a:endParaRPr lang="en-US" dirty="0"/>
          </a:p>
        </p:txBody>
      </p:sp>
      <p:pic>
        <p:nvPicPr>
          <p:cNvPr id="5" name="Picture 2" descr="http://1.f.ix.de/developer/imgs/06/1/0/7/5/8/4/0/No0001-0c638557e0293fa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7" b="14031"/>
          <a:stretch/>
        </p:blipFill>
        <p:spPr bwMode="auto">
          <a:xfrm>
            <a:off x="3081902" y="2885553"/>
            <a:ext cx="2980197" cy="158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err="1" smtClean="0"/>
              <a:t>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controller y </a:t>
            </a:r>
            <a:r>
              <a:rPr lang="en-US" dirty="0" err="1"/>
              <a:t>ViewModel</a:t>
            </a:r>
            <a:r>
              <a:rPr lang="en-US" dirty="0"/>
              <a:t> (scope). El controller </a:t>
            </a:r>
            <a:r>
              <a:rPr lang="en-US" dirty="0" err="1"/>
              <a:t>inicializa</a:t>
            </a:r>
            <a:r>
              <a:rPr lang="en-US" dirty="0"/>
              <a:t> y </a:t>
            </a:r>
            <a:r>
              <a:rPr lang="en-US" dirty="0" err="1"/>
              <a:t>manipula</a:t>
            </a:r>
            <a:r>
              <a:rPr lang="en-US" dirty="0"/>
              <a:t> el scope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2" y="915988"/>
            <a:ext cx="468971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47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smtClean="0"/>
              <a:t>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>
                <a:solidFill>
                  <a:schemeClr val="tx1"/>
                </a:solidFill>
              </a:rPr>
              <a:t>Ejemplo de como se referencia el </a:t>
            </a:r>
            <a:r>
              <a:rPr lang="es-ES_tradnl" dirty="0" err="1">
                <a:solidFill>
                  <a:schemeClr val="tx1"/>
                </a:solidFill>
              </a:rPr>
              <a:t>controller</a:t>
            </a:r>
            <a:r>
              <a:rPr lang="es-ES_tradnl" dirty="0">
                <a:solidFill>
                  <a:schemeClr val="tx1"/>
                </a:solidFill>
              </a:rPr>
              <a:t> en el HTML en el </a:t>
            </a:r>
            <a:r>
              <a:rPr lang="es-ES_tradnl" dirty="0" err="1">
                <a:solidFill>
                  <a:schemeClr val="tx1"/>
                </a:solidFill>
              </a:rPr>
              <a:t>tag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dirty="0" err="1">
                <a:solidFill>
                  <a:schemeClr val="tx1"/>
                </a:solidFill>
              </a:rPr>
              <a:t>body</a:t>
            </a:r>
            <a:r>
              <a:rPr lang="es-ES_tradnl" dirty="0">
                <a:solidFill>
                  <a:schemeClr val="tx1"/>
                </a:solidFill>
              </a:rPr>
              <a:t>. Dentro de ese </a:t>
            </a:r>
            <a:r>
              <a:rPr lang="es-ES_tradnl" dirty="0" err="1">
                <a:solidFill>
                  <a:schemeClr val="tx1"/>
                </a:solidFill>
              </a:rPr>
              <a:t>tag</a:t>
            </a:r>
            <a:r>
              <a:rPr lang="es-ES_tradnl" dirty="0">
                <a:solidFill>
                  <a:schemeClr val="tx1"/>
                </a:solidFill>
              </a:rPr>
              <a:t> se puede hacer referencia a cualquier cosa declarada en el </a:t>
            </a:r>
            <a:r>
              <a:rPr lang="es-ES_tradnl" dirty="0" err="1">
                <a:solidFill>
                  <a:schemeClr val="tx1"/>
                </a:solidFill>
              </a:rPr>
              <a:t>scope</a:t>
            </a:r>
            <a:r>
              <a:rPr lang="es-ES_tradnl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Aclaraciones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03398"/>
            <a:ext cx="5903913" cy="356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41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Es lo que permite que la </a:t>
            </a:r>
            <a:r>
              <a:rPr lang="es-ES_tradnl" sz="1400" dirty="0"/>
              <a:t>vista, el modelo y el </a:t>
            </a:r>
            <a:r>
              <a:rPr lang="es-ES_tradnl" sz="1400" dirty="0" err="1"/>
              <a:t>controller</a:t>
            </a:r>
            <a:r>
              <a:rPr lang="es-ES_tradnl" sz="1400" dirty="0"/>
              <a:t> trabajen de forma sincronizada</a:t>
            </a:r>
            <a:r>
              <a:rPr lang="es-ES_tradnl" sz="1400" dirty="0" smtClean="0"/>
              <a:t>.</a:t>
            </a:r>
          </a:p>
          <a:p>
            <a:r>
              <a:rPr lang="es-ES_tradnl" sz="1400" dirty="0"/>
              <a:t>Provee una manera de observar cambios en el modelo (</a:t>
            </a:r>
            <a:r>
              <a:rPr lang="es-ES_tradnl" sz="1400" dirty="0">
                <a:solidFill>
                  <a:schemeClr val="tx2"/>
                </a:solidFill>
              </a:rPr>
              <a:t>$</a:t>
            </a:r>
            <a:r>
              <a:rPr lang="es-ES_tradnl" sz="1400" dirty="0" err="1">
                <a:solidFill>
                  <a:schemeClr val="tx2"/>
                </a:solidFill>
              </a:rPr>
              <a:t>watch</a:t>
            </a:r>
            <a:r>
              <a:rPr lang="es-ES_tradnl" sz="1400" dirty="0"/>
              <a:t>) y propagar cambios a la vista (</a:t>
            </a:r>
            <a:r>
              <a:rPr lang="es-ES_tradnl" sz="1400" dirty="0">
                <a:solidFill>
                  <a:schemeClr val="tx2"/>
                </a:solidFill>
              </a:rPr>
              <a:t>$</a:t>
            </a:r>
            <a:r>
              <a:rPr lang="es-ES_tradnl" sz="1400" dirty="0" err="1">
                <a:solidFill>
                  <a:schemeClr val="tx2"/>
                </a:solidFill>
              </a:rPr>
              <a:t>apply</a:t>
            </a:r>
            <a:r>
              <a:rPr lang="es-ES_tradnl" sz="1400" dirty="0"/>
              <a:t>) </a:t>
            </a:r>
            <a:r>
              <a:rPr lang="es-ES_tradnl" sz="1050" dirty="0"/>
              <a:t>(y viceversa</a:t>
            </a:r>
            <a:r>
              <a:rPr lang="es-ES_tradnl" sz="1050" dirty="0" smtClean="0"/>
              <a:t>)</a:t>
            </a:r>
          </a:p>
          <a:p>
            <a:r>
              <a:rPr lang="es-ES_tradnl" sz="1400" i="1" dirty="0" smtClean="0"/>
              <a:t>Jerarquía </a:t>
            </a:r>
            <a:r>
              <a:rPr lang="es-ES_tradnl" sz="1400" i="1" dirty="0"/>
              <a:t>y herencia de </a:t>
            </a:r>
            <a:r>
              <a:rPr lang="es-ES_tradnl" sz="1400" i="1" dirty="0" err="1"/>
              <a:t>scopes</a:t>
            </a:r>
            <a:r>
              <a:rPr lang="es-ES_tradnl" sz="1400" i="1" dirty="0"/>
              <a:t> </a:t>
            </a:r>
            <a:r>
              <a:rPr lang="es-ES_tradnl" sz="1400" dirty="0" smtClean="0"/>
              <a:t>: Cada </a:t>
            </a:r>
            <a:r>
              <a:rPr lang="es-ES_tradnl" sz="1400" dirty="0"/>
              <a:t>aplicación tiene un único </a:t>
            </a:r>
            <a:r>
              <a:rPr lang="es-ES_tradnl" sz="1400" dirty="0" err="1"/>
              <a:t>rootScope</a:t>
            </a:r>
            <a:r>
              <a:rPr lang="es-ES_tradnl" sz="1400" dirty="0"/>
              <a:t> pero puede tener varios </a:t>
            </a:r>
            <a:r>
              <a:rPr lang="es-ES_tradnl" sz="1400" dirty="0" err="1"/>
              <a:t>scopes</a:t>
            </a:r>
            <a:r>
              <a:rPr lang="es-ES_tradnl" sz="1400" dirty="0"/>
              <a:t> hijos que definen </a:t>
            </a:r>
            <a:r>
              <a:rPr lang="es-ES_tradnl" sz="1400" dirty="0" smtClean="0"/>
              <a:t>jerarquías. </a:t>
            </a:r>
            <a:endParaRPr lang="es-ES_tradnl" sz="1400" dirty="0" smtClean="0">
              <a:solidFill>
                <a:schemeClr val="tx2"/>
              </a:solidFill>
            </a:endParaRPr>
          </a:p>
          <a:p>
            <a:pPr marL="685800" lvl="3" indent="0">
              <a:buNone/>
            </a:pP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var padre = $</a:t>
            </a:r>
            <a:r>
              <a:rPr lang="es-AR" sz="1100" dirty="0" err="1" smtClean="0">
                <a:latin typeface="Courier New" pitchFamily="49" charset="0"/>
                <a:cs typeface="Courier New" pitchFamily="49" charset="0"/>
              </a:rPr>
              <a:t>rootScope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3" indent="0">
              <a:buNone/>
            </a:pP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hijo = 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padre.$new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3" indent="0">
              <a:buNone/>
            </a:pPr>
            <a:r>
              <a:rPr lang="es-AR" sz="11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 = “hola”;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(‘hola’);</a:t>
            </a:r>
          </a:p>
          <a:p>
            <a:pPr marL="685800" lvl="3" indent="0">
              <a:buNone/>
            </a:pPr>
            <a:r>
              <a:rPr lang="es-AR" sz="11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 = “chau”;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hijo.saludo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(‘chau’);</a:t>
            </a:r>
          </a:p>
          <a:p>
            <a:pPr marL="685800" lvl="3" indent="0">
              <a:buNone/>
            </a:pP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expect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padre.saludo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s-AR" sz="1100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(‘hola’);</a:t>
            </a:r>
          </a:p>
          <a:p>
            <a:endParaRPr lang="es-ES_tradnl" sz="1400" dirty="0" smtClean="0">
              <a:solidFill>
                <a:schemeClr val="tx2"/>
              </a:solidFill>
            </a:endParaRPr>
          </a:p>
          <a:p>
            <a:r>
              <a:rPr lang="es-ES_tradnl" sz="1400" dirty="0" smtClean="0"/>
              <a:t>El </a:t>
            </a:r>
            <a:r>
              <a:rPr lang="es-ES_tradnl" sz="1400" dirty="0" err="1" smtClean="0"/>
              <a:t>root</a:t>
            </a:r>
            <a:r>
              <a:rPr lang="es-ES_tradnl" sz="1400" dirty="0" smtClean="0"/>
              <a:t> puede recuperarse usando </a:t>
            </a:r>
            <a:r>
              <a:rPr lang="es-ES_tradnl" sz="1400" dirty="0" smtClean="0">
                <a:solidFill>
                  <a:schemeClr val="tx2"/>
                </a:solidFill>
              </a:rPr>
              <a:t>$</a:t>
            </a:r>
            <a:r>
              <a:rPr lang="es-ES_tradnl" sz="1400" dirty="0" err="1" smtClean="0">
                <a:solidFill>
                  <a:schemeClr val="tx2"/>
                </a:solidFill>
              </a:rPr>
              <a:t>rootScope</a:t>
            </a:r>
            <a:endParaRPr lang="es-ES_tradnl" sz="1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scope</a:t>
            </a:r>
            <a:r>
              <a:rPr lang="es-ES_tradnl" sz="14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es-ES_tradnl" sz="1400" dirty="0" err="1">
                <a:latin typeface="Courier New" pitchFamily="49" charset="0"/>
                <a:cs typeface="Courier New" pitchFamily="49" charset="0"/>
              </a:rPr>
              <a:t>rootScope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1400" dirty="0">
              <a:latin typeface="Courier New" pitchFamily="49" charset="0"/>
              <a:cs typeface="Courier New" pitchFamily="49" charset="0"/>
            </a:endParaRPr>
          </a:p>
          <a:p>
            <a:endParaRPr lang="es-ES_tradnl" sz="1400" dirty="0"/>
          </a:p>
          <a:p>
            <a:pPr marL="0" indent="0">
              <a:buNone/>
            </a:pPr>
            <a:endParaRPr lang="es-ES_tradnl" sz="140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¿Qué 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2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7"/>
          </p:nvPr>
        </p:nvSpPr>
        <p:spPr>
          <a:xfrm>
            <a:off x="2987824" y="1157819"/>
            <a:ext cx="5760640" cy="359494"/>
          </a:xfrm>
        </p:spPr>
        <p:txBody>
          <a:bodyPr/>
          <a:lstStyle/>
          <a:p>
            <a:r>
              <a:rPr lang="es-ES_tradnl" dirty="0" smtClean="0"/>
              <a:t>MVVM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5"/>
          </p:nvPr>
        </p:nvSpPr>
        <p:spPr>
          <a:xfrm>
            <a:off x="2987824" y="798325"/>
            <a:ext cx="5760640" cy="359494"/>
          </a:xfrm>
        </p:spPr>
        <p:txBody>
          <a:bodyPr/>
          <a:lstStyle/>
          <a:p>
            <a:r>
              <a:rPr lang="es-ES_tradnl" dirty="0" smtClean="0"/>
              <a:t>Directivas Típicas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5"/>
          </p:nvPr>
        </p:nvSpPr>
        <p:spPr>
          <a:xfrm>
            <a:off x="2987824" y="438831"/>
            <a:ext cx="5760640" cy="359494"/>
          </a:xfrm>
        </p:spPr>
        <p:txBody>
          <a:bodyPr/>
          <a:lstStyle/>
          <a:p>
            <a:r>
              <a:rPr lang="es-ES_tradnl" dirty="0" smtClean="0"/>
              <a:t>Introducción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5"/>
          </p:nvPr>
        </p:nvSpPr>
        <p:spPr>
          <a:xfrm>
            <a:off x="2987824" y="1517313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Scope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5"/>
          </p:nvPr>
        </p:nvSpPr>
        <p:spPr>
          <a:xfrm>
            <a:off x="2987824" y="1876807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5"/>
          </p:nvPr>
        </p:nvSpPr>
        <p:spPr>
          <a:xfrm>
            <a:off x="2987824" y="2236301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Filters</a:t>
            </a:r>
            <a:r>
              <a:rPr lang="es-ES_tradnl" dirty="0" smtClean="0"/>
              <a:t> </a:t>
            </a:r>
            <a:r>
              <a:rPr lang="es-ES_tradnl" dirty="0" err="1" smtClean="0"/>
              <a:t>Custom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5"/>
          </p:nvPr>
        </p:nvSpPr>
        <p:spPr>
          <a:xfrm>
            <a:off x="2987824" y="2595795"/>
            <a:ext cx="5760640" cy="359494"/>
          </a:xfrm>
        </p:spPr>
        <p:txBody>
          <a:bodyPr/>
          <a:lstStyle/>
          <a:p>
            <a:r>
              <a:rPr lang="es-ES_tradnl" dirty="0" smtClean="0"/>
              <a:t>Directivas </a:t>
            </a:r>
            <a:r>
              <a:rPr lang="es-ES_tradnl" dirty="0" err="1" smtClean="0"/>
              <a:t>Custom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2987824" y="2955289"/>
            <a:ext cx="5760640" cy="359494"/>
          </a:xfrm>
        </p:spPr>
        <p:txBody>
          <a:bodyPr/>
          <a:lstStyle/>
          <a:p>
            <a:r>
              <a:rPr lang="es-ES_tradnl" dirty="0" smtClean="0"/>
              <a:t>Módulos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5"/>
          </p:nvPr>
        </p:nvSpPr>
        <p:spPr>
          <a:xfrm>
            <a:off x="2987824" y="3314783"/>
            <a:ext cx="5760640" cy="359494"/>
          </a:xfrm>
        </p:spPr>
        <p:txBody>
          <a:bodyPr/>
          <a:lstStyle/>
          <a:p>
            <a:r>
              <a:rPr lang="es-ES_tradnl" dirty="0" err="1" smtClean="0"/>
              <a:t>Services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5"/>
          </p:nvPr>
        </p:nvSpPr>
        <p:spPr>
          <a:xfrm>
            <a:off x="2987824" y="3674277"/>
            <a:ext cx="5760640" cy="359494"/>
          </a:xfrm>
        </p:spPr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15"/>
          </p:nvPr>
        </p:nvSpPr>
        <p:spPr>
          <a:xfrm>
            <a:off x="2987824" y="4033771"/>
            <a:ext cx="5760640" cy="359494"/>
          </a:xfrm>
        </p:spPr>
        <p:txBody>
          <a:bodyPr/>
          <a:lstStyle/>
          <a:p>
            <a:r>
              <a:rPr lang="es-ES_tradnl" dirty="0" smtClean="0"/>
              <a:t>Routing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15"/>
          </p:nvPr>
        </p:nvSpPr>
        <p:spPr>
          <a:xfrm>
            <a:off x="2987824" y="4393265"/>
            <a:ext cx="5760640" cy="359494"/>
          </a:xfrm>
        </p:spPr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2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ES_tradnl" dirty="0" smtClean="0"/>
              <a:t>New();</a:t>
            </a:r>
          </a:p>
          <a:p>
            <a:r>
              <a:rPr lang="es-ES_tradnl" dirty="0" err="1" smtClean="0"/>
              <a:t>Destroy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Digest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Watch</a:t>
            </a:r>
            <a:r>
              <a:rPr lang="es-ES_tradnl" dirty="0" smtClean="0"/>
              <a:t>();</a:t>
            </a:r>
          </a:p>
          <a:p>
            <a:r>
              <a:rPr lang="es-ES_tradnl" dirty="0" err="1" smtClean="0"/>
              <a:t>Listener</a:t>
            </a:r>
            <a:r>
              <a:rPr lang="es-ES_tradnl" dirty="0" smtClean="0"/>
              <a:t>();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Scopes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Métodos más comunes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5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1280434"/>
            <a:ext cx="8785423" cy="1892137"/>
          </a:xfrm>
        </p:spPr>
        <p:txBody>
          <a:bodyPr/>
          <a:lstStyle/>
          <a:p>
            <a:r>
              <a:rPr lang="es-ES_tradnl" dirty="0" smtClean="0"/>
              <a:t>Los </a:t>
            </a:r>
            <a:r>
              <a:rPr lang="es-ES_tradnl" dirty="0" err="1" smtClean="0"/>
              <a:t>filters</a:t>
            </a:r>
            <a:r>
              <a:rPr lang="es-ES_tradnl" dirty="0" smtClean="0"/>
              <a:t> se usan </a:t>
            </a:r>
            <a:r>
              <a:rPr lang="en-US" dirty="0" smtClean="0"/>
              <a:t>con </a:t>
            </a:r>
            <a:r>
              <a:rPr lang="en-US" dirty="0" err="1"/>
              <a:t>expresiones</a:t>
            </a:r>
            <a:r>
              <a:rPr lang="en-US" dirty="0"/>
              <a:t> de data binding. Su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lo dice el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tomar</a:t>
            </a:r>
            <a:r>
              <a:rPr lang="en-US" dirty="0"/>
              <a:t> un valor (string,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o </a:t>
            </a:r>
            <a:r>
              <a:rPr lang="en-US" dirty="0" err="1"/>
              <a:t>coleccion</a:t>
            </a:r>
            <a:r>
              <a:rPr lang="en-US" dirty="0"/>
              <a:t> (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propiedades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), </a:t>
            </a:r>
            <a:r>
              <a:rPr lang="en-US" dirty="0" err="1"/>
              <a:t>aplicar</a:t>
            </a:r>
            <a:r>
              <a:rPr lang="en-US" dirty="0"/>
              <a:t> un </a:t>
            </a:r>
            <a:r>
              <a:rPr lang="en-US" dirty="0" err="1"/>
              <a:t>filtrado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transformacion</a:t>
            </a:r>
            <a:r>
              <a:rPr lang="en-US" dirty="0"/>
              <a:t> y </a:t>
            </a:r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ese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pipe | para </a:t>
            </a:r>
            <a:r>
              <a:rPr lang="en-US" dirty="0" err="1"/>
              <a:t>separar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van a </a:t>
            </a:r>
            <a:r>
              <a:rPr lang="en-US" dirty="0" err="1"/>
              <a:t>procesar</a:t>
            </a:r>
            <a:r>
              <a:rPr lang="en-US" dirty="0"/>
              <a:t> del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aplicar</a:t>
            </a:r>
            <a:r>
              <a:rPr lang="en-US" dirty="0" smtClean="0"/>
              <a:t>.</a:t>
            </a:r>
          </a:p>
          <a:p>
            <a:endParaRPr lang="es-AR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¿Qué son?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9204" y="2239007"/>
            <a:ext cx="4125593" cy="408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Segoe UI" panose="020B0502040204020203" pitchFamily="34" charset="0"/>
              <a:buNone/>
            </a:pPr>
            <a:r>
              <a:rPr lang="en-US" sz="2000" dirty="0" err="1" smtClean="0"/>
              <a:t>data_binding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|</a:t>
            </a:r>
            <a:r>
              <a:rPr lang="en-US" sz="2000" dirty="0" smtClean="0"/>
              <a:t> filter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13394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Filters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 smtClean="0"/>
              <a:t>Ejemplos Típicos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sz="1000" dirty="0" smtClean="0"/>
              <a:t>1. </a:t>
            </a:r>
            <a:r>
              <a:rPr lang="en-US" sz="1000" dirty="0"/>
              <a:t>En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ejemplo</a:t>
            </a:r>
            <a:r>
              <a:rPr lang="en-US" sz="1000" dirty="0"/>
              <a:t> el valor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ingresamos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“</a:t>
            </a:r>
            <a:r>
              <a:rPr lang="en-US" sz="1000" dirty="0" err="1"/>
              <a:t>nombre</a:t>
            </a:r>
            <a:r>
              <a:rPr lang="en-US" sz="1000" dirty="0"/>
              <a:t>” </a:t>
            </a:r>
            <a:r>
              <a:rPr lang="en-US" sz="1000" dirty="0" err="1"/>
              <a:t>pasa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el </a:t>
            </a:r>
            <a:r>
              <a:rPr lang="en-US" sz="1000" dirty="0" err="1"/>
              <a:t>filtro</a:t>
            </a:r>
            <a:r>
              <a:rPr lang="en-US" sz="1000" dirty="0"/>
              <a:t> uppercase,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toma</a:t>
            </a:r>
            <a:r>
              <a:rPr lang="en-US" sz="1000" dirty="0"/>
              <a:t> el string y lo </a:t>
            </a:r>
            <a:r>
              <a:rPr lang="en-US" sz="1000" dirty="0" err="1"/>
              <a:t>pasa</a:t>
            </a:r>
            <a:r>
              <a:rPr lang="en-US" sz="1000" dirty="0"/>
              <a:t> a </a:t>
            </a:r>
            <a:r>
              <a:rPr lang="en-US" sz="1000" dirty="0" err="1" smtClean="0"/>
              <a:t>mayuscula</a:t>
            </a:r>
            <a:r>
              <a:rPr lang="en-US" sz="1000" dirty="0" smtClean="0"/>
              <a:t>. </a:t>
            </a:r>
            <a:r>
              <a:rPr lang="en-US" sz="1000" i="1" dirty="0" err="1" smtClean="0"/>
              <a:t>Entonces</a:t>
            </a:r>
            <a:r>
              <a:rPr lang="en-US" sz="1000" i="1" dirty="0" smtClean="0"/>
              <a:t> </a:t>
            </a:r>
            <a:r>
              <a:rPr lang="en-US" sz="1000" i="1" dirty="0" err="1"/>
              <a:t>cualquier</a:t>
            </a:r>
            <a:r>
              <a:rPr lang="en-US" sz="1000" i="1" dirty="0"/>
              <a:t> </a:t>
            </a:r>
            <a:r>
              <a:rPr lang="en-US" sz="1000" i="1" dirty="0" err="1"/>
              <a:t>texto</a:t>
            </a:r>
            <a:r>
              <a:rPr lang="en-US" sz="1000" i="1" dirty="0"/>
              <a:t> </a:t>
            </a:r>
            <a:r>
              <a:rPr lang="en-US" sz="1000" i="1" dirty="0" err="1"/>
              <a:t>que</a:t>
            </a:r>
            <a:r>
              <a:rPr lang="en-US" sz="1000" i="1" dirty="0"/>
              <a:t> </a:t>
            </a:r>
            <a:r>
              <a:rPr lang="en-US" sz="1000" i="1" dirty="0" err="1"/>
              <a:t>ingresemos</a:t>
            </a:r>
            <a:r>
              <a:rPr lang="en-US" sz="1000" i="1" dirty="0"/>
              <a:t> </a:t>
            </a:r>
            <a:r>
              <a:rPr lang="en-US" sz="1000" i="1" dirty="0" err="1"/>
              <a:t>en</a:t>
            </a:r>
            <a:r>
              <a:rPr lang="en-US" sz="1000" i="1" dirty="0"/>
              <a:t> el input se </a:t>
            </a:r>
            <a:r>
              <a:rPr lang="en-US" sz="1000" i="1" dirty="0" err="1"/>
              <a:t>va</a:t>
            </a:r>
            <a:r>
              <a:rPr lang="en-US" sz="1000" i="1" dirty="0"/>
              <a:t> a </a:t>
            </a:r>
            <a:r>
              <a:rPr lang="en-US" sz="1000" i="1" dirty="0" err="1"/>
              <a:t>renderizar</a:t>
            </a:r>
            <a:r>
              <a:rPr lang="en-US" sz="1000" i="1" dirty="0"/>
              <a:t> </a:t>
            </a:r>
            <a:r>
              <a:rPr lang="en-US" sz="1000" i="1" dirty="0" err="1"/>
              <a:t>abajo</a:t>
            </a:r>
            <a:r>
              <a:rPr lang="en-US" sz="1000" i="1" dirty="0"/>
              <a:t> </a:t>
            </a:r>
            <a:r>
              <a:rPr lang="en-US" sz="1000" i="1" dirty="0" err="1"/>
              <a:t>en</a:t>
            </a:r>
            <a:r>
              <a:rPr lang="en-US" sz="1000" i="1" dirty="0"/>
              <a:t> </a:t>
            </a:r>
            <a:r>
              <a:rPr lang="en-US" sz="1000" i="1" dirty="0" err="1" smtClean="0"/>
              <a:t>mayusculas</a:t>
            </a:r>
            <a:r>
              <a:rPr lang="en-US" sz="1000" i="1" dirty="0" smtClean="0"/>
              <a:t/>
            </a:r>
            <a:br>
              <a:rPr lang="en-US" sz="1000" i="1" dirty="0" smtClean="0"/>
            </a:br>
            <a:endParaRPr lang="en-US" sz="1000" i="1" dirty="0" smtClean="0"/>
          </a:p>
          <a:p>
            <a:r>
              <a:rPr lang="es-ES_tradnl" sz="1000" dirty="0" smtClean="0"/>
              <a:t>2. </a:t>
            </a:r>
            <a:r>
              <a:rPr lang="en-US" sz="1000" dirty="0"/>
              <a:t>En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ejemplo</a:t>
            </a:r>
            <a:r>
              <a:rPr lang="en-US" sz="1000" dirty="0"/>
              <a:t> </a:t>
            </a:r>
            <a:r>
              <a:rPr lang="en-US" sz="1000" dirty="0" err="1"/>
              <a:t>vemos</a:t>
            </a:r>
            <a:r>
              <a:rPr lang="en-US" sz="1000" dirty="0"/>
              <a:t> </a:t>
            </a:r>
            <a:r>
              <a:rPr lang="en-US" sz="1000" dirty="0" err="1"/>
              <a:t>que</a:t>
            </a:r>
            <a:r>
              <a:rPr lang="en-US" sz="1000" dirty="0"/>
              <a:t> </a:t>
            </a:r>
            <a:r>
              <a:rPr lang="en-US" sz="1000" dirty="0" err="1"/>
              <a:t>algunos</a:t>
            </a:r>
            <a:r>
              <a:rPr lang="en-US" sz="1000" dirty="0"/>
              <a:t> filters </a:t>
            </a:r>
            <a:r>
              <a:rPr lang="en-US" sz="1000" dirty="0" err="1"/>
              <a:t>pueden</a:t>
            </a:r>
            <a:r>
              <a:rPr lang="en-US" sz="1000" dirty="0"/>
              <a:t> </a:t>
            </a:r>
            <a:r>
              <a:rPr lang="en-US" sz="1000" dirty="0" err="1"/>
              <a:t>operar</a:t>
            </a:r>
            <a:r>
              <a:rPr lang="en-US" sz="1000" dirty="0"/>
              <a:t> </a:t>
            </a:r>
            <a:r>
              <a:rPr lang="en-US" sz="1000" dirty="0" err="1"/>
              <a:t>sobre</a:t>
            </a:r>
            <a:r>
              <a:rPr lang="en-US" sz="1000" dirty="0"/>
              <a:t> </a:t>
            </a:r>
            <a:r>
              <a:rPr lang="en-US" sz="1000" dirty="0" err="1"/>
              <a:t>distintos</a:t>
            </a:r>
            <a:r>
              <a:rPr lang="en-US" sz="1000" dirty="0"/>
              <a:t> </a:t>
            </a:r>
            <a:r>
              <a:rPr lang="en-US" sz="1000" dirty="0" err="1"/>
              <a:t>tipos</a:t>
            </a:r>
            <a:r>
              <a:rPr lang="en-US" sz="1000" dirty="0"/>
              <a:t> de </a:t>
            </a:r>
            <a:r>
              <a:rPr lang="en-US" sz="1000" dirty="0" err="1" smtClean="0"/>
              <a:t>datos</a:t>
            </a:r>
            <a:r>
              <a:rPr lang="en-US" sz="1000" dirty="0" smtClean="0"/>
              <a:t>. </a:t>
            </a:r>
            <a:r>
              <a:rPr lang="en-US" sz="1000" i="1" dirty="0" err="1" smtClean="0"/>
              <a:t>Vemos</a:t>
            </a:r>
            <a:r>
              <a:rPr lang="en-US" sz="1000" i="1" dirty="0" smtClean="0"/>
              <a:t> </a:t>
            </a:r>
            <a:r>
              <a:rPr lang="en-US" sz="1000" i="1" dirty="0" err="1"/>
              <a:t>que</a:t>
            </a:r>
            <a:r>
              <a:rPr lang="en-US" sz="1000" i="1" dirty="0"/>
              <a:t> </a:t>
            </a:r>
            <a:r>
              <a:rPr lang="en-US" sz="1000" i="1" dirty="0" err="1"/>
              <a:t>limitTo</a:t>
            </a:r>
            <a:r>
              <a:rPr lang="en-US" sz="1000" i="1" dirty="0"/>
              <a:t> </a:t>
            </a:r>
            <a:r>
              <a:rPr lang="en-US" sz="1000" i="1" dirty="0" err="1"/>
              <a:t>aplica</a:t>
            </a:r>
            <a:r>
              <a:rPr lang="en-US" sz="1000" i="1" dirty="0"/>
              <a:t> </a:t>
            </a:r>
            <a:r>
              <a:rPr lang="en-US" sz="1000" i="1" dirty="0" err="1"/>
              <a:t>tanto</a:t>
            </a:r>
            <a:r>
              <a:rPr lang="en-US" sz="1000" i="1" dirty="0"/>
              <a:t> a strings (</a:t>
            </a:r>
            <a:r>
              <a:rPr lang="en-US" sz="1000" i="1" dirty="0" err="1"/>
              <a:t>limitando</a:t>
            </a:r>
            <a:r>
              <a:rPr lang="en-US" sz="1000" i="1" dirty="0"/>
              <a:t> el largo del </a:t>
            </a:r>
            <a:r>
              <a:rPr lang="en-US" sz="1000" i="1" dirty="0" err="1"/>
              <a:t>mismo</a:t>
            </a:r>
            <a:r>
              <a:rPr lang="en-US" sz="1000" i="1" dirty="0"/>
              <a:t>) </a:t>
            </a:r>
            <a:r>
              <a:rPr lang="en-US" sz="1000" i="1" dirty="0" err="1"/>
              <a:t>como</a:t>
            </a:r>
            <a:r>
              <a:rPr lang="en-US" sz="1000" i="1" dirty="0"/>
              <a:t> a </a:t>
            </a:r>
            <a:r>
              <a:rPr lang="en-US" sz="1000" i="1" dirty="0" err="1"/>
              <a:t>colecciones</a:t>
            </a:r>
            <a:r>
              <a:rPr lang="en-US" sz="1000" i="1" dirty="0"/>
              <a:t> (</a:t>
            </a:r>
            <a:r>
              <a:rPr lang="en-US" sz="1000" i="1" dirty="0" err="1"/>
              <a:t>limitando</a:t>
            </a:r>
            <a:r>
              <a:rPr lang="en-US" sz="1000" i="1" dirty="0"/>
              <a:t> la </a:t>
            </a:r>
            <a:r>
              <a:rPr lang="en-US" sz="1000" i="1" dirty="0" err="1"/>
              <a:t>cantidad</a:t>
            </a:r>
            <a:r>
              <a:rPr lang="en-US" sz="1000" i="1" dirty="0"/>
              <a:t> de </a:t>
            </a:r>
            <a:r>
              <a:rPr lang="en-US" sz="1000" i="1" dirty="0" err="1"/>
              <a:t>elementos</a:t>
            </a:r>
            <a:r>
              <a:rPr lang="en-US" sz="1000" i="1" dirty="0"/>
              <a:t> de la </a:t>
            </a:r>
            <a:r>
              <a:rPr lang="en-US" sz="1000" i="1" dirty="0" err="1"/>
              <a:t>misma</a:t>
            </a:r>
            <a:r>
              <a:rPr lang="en-US" sz="1000" i="1" dirty="0" smtClean="0"/>
              <a:t>).</a:t>
            </a:r>
            <a:br>
              <a:rPr lang="en-US" sz="1000" i="1" dirty="0" smtClean="0"/>
            </a:br>
            <a:endParaRPr lang="en-US" sz="1000" i="1" dirty="0" smtClean="0"/>
          </a:p>
          <a:p>
            <a:r>
              <a:rPr lang="es-ES_tradnl" sz="1000" dirty="0" smtClean="0"/>
              <a:t>3.</a:t>
            </a:r>
            <a:r>
              <a:rPr lang="en-US" sz="1000" dirty="0"/>
              <a:t> Los filter </a:t>
            </a:r>
            <a:r>
              <a:rPr lang="en-US" sz="1000" dirty="0" err="1"/>
              <a:t>tambien</a:t>
            </a:r>
            <a:r>
              <a:rPr lang="en-US" sz="1000" dirty="0"/>
              <a:t> se </a:t>
            </a:r>
            <a:r>
              <a:rPr lang="en-US" sz="1000" dirty="0" err="1"/>
              <a:t>pueden</a:t>
            </a:r>
            <a:r>
              <a:rPr lang="en-US" sz="1000" dirty="0"/>
              <a:t> </a:t>
            </a:r>
            <a:r>
              <a:rPr lang="en-US" sz="1000" dirty="0" err="1" smtClean="0"/>
              <a:t>encadenar</a:t>
            </a:r>
            <a:r>
              <a:rPr lang="en-US" sz="1000" dirty="0" smtClean="0"/>
              <a:t>. En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 smtClean="0"/>
              <a:t>caso</a:t>
            </a:r>
            <a:r>
              <a:rPr lang="en-US" sz="1000" dirty="0" smtClean="0"/>
              <a:t>, </a:t>
            </a:r>
            <a:r>
              <a:rPr lang="en-US" sz="1000" dirty="0"/>
              <a:t>primero </a:t>
            </a:r>
            <a:r>
              <a:rPr lang="en-US" sz="1000" dirty="0" err="1"/>
              <a:t>pasamos</a:t>
            </a:r>
            <a:r>
              <a:rPr lang="en-US" sz="1000" dirty="0"/>
              <a:t> el string a </a:t>
            </a:r>
            <a:r>
              <a:rPr lang="en-US" sz="1000" dirty="0" err="1" smtClean="0"/>
              <a:t>mayúscula</a:t>
            </a:r>
            <a:r>
              <a:rPr lang="en-US" sz="1000" dirty="0" smtClean="0"/>
              <a:t> </a:t>
            </a:r>
            <a:r>
              <a:rPr lang="en-US" sz="1000" dirty="0"/>
              <a:t>y </a:t>
            </a:r>
            <a:r>
              <a:rPr lang="en-US" sz="1000" dirty="0" err="1"/>
              <a:t>luego</a:t>
            </a:r>
            <a:r>
              <a:rPr lang="en-US" sz="1000" dirty="0"/>
              <a:t> </a:t>
            </a:r>
            <a:r>
              <a:rPr lang="en-US" sz="1000" dirty="0" err="1"/>
              <a:t>ese</a:t>
            </a:r>
            <a:r>
              <a:rPr lang="en-US" sz="1000" dirty="0"/>
              <a:t> </a:t>
            </a:r>
            <a:r>
              <a:rPr lang="en-US" sz="1000" dirty="0" err="1"/>
              <a:t>resultado</a:t>
            </a:r>
            <a:r>
              <a:rPr lang="en-US" sz="1000" dirty="0"/>
              <a:t> lo </a:t>
            </a:r>
            <a:r>
              <a:rPr lang="en-US" sz="1000" dirty="0" err="1"/>
              <a:t>limitamos</a:t>
            </a:r>
            <a:r>
              <a:rPr lang="en-US" sz="1000" dirty="0"/>
              <a:t> a 3 </a:t>
            </a:r>
            <a:r>
              <a:rPr lang="en-US" sz="1000" dirty="0" err="1"/>
              <a:t>letras</a:t>
            </a:r>
            <a:r>
              <a:rPr lang="en-US" sz="1000" dirty="0"/>
              <a:t>.</a:t>
            </a:r>
            <a:endParaRPr lang="es-AR" sz="1000" dirty="0"/>
          </a:p>
          <a:p>
            <a:endParaRPr lang="en-US" sz="1000" i="1" dirty="0" smtClean="0"/>
          </a:p>
          <a:p>
            <a:endParaRPr lang="es-AR" i="1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180208" y="1201821"/>
            <a:ext cx="5903960" cy="642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uppercase}}</a:t>
            </a:r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1" y="1153930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1" y="2264248"/>
            <a:ext cx="5903960" cy="1241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“color in [‘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rojo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azul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amarillo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|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limitTo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{{color}}</a:t>
            </a: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s-ES_trad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814" y="2216357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2</a:t>
            </a:r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511" y="3601316"/>
            <a:ext cx="5903960" cy="6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8000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3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 algn="ctr">
              <a:buFont typeface="Segoe UI" panose="020B0502040204020203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uppercase | limitTo:3}}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814" y="3553425"/>
            <a:ext cx="216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filter: </a:t>
            </a:r>
            <a:r>
              <a:rPr lang="en-US" dirty="0" err="1">
                <a:cs typeface="Courier New" panose="02070309020205020404" pitchFamily="49" charset="0"/>
              </a:rPr>
              <a:t>expresion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7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387" y="1791856"/>
            <a:ext cx="8785423" cy="357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manzana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‘banana’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Filters </a:t>
            </a:r>
            <a:r>
              <a:rPr lang="en-US" sz="1800" dirty="0" err="1"/>
              <a:t>tipicos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39931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60275"/>
            <a:ext cx="7592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Vinci’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Mistery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Hobbit’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‘Fantasy’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Principito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‘Fable’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9570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books| filter: {name: t, genre: g}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16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scope.filtrarPorGenero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angular.isDefined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filter: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filtrarPorGenero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26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orderBy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>
                <a:cs typeface="Courier New" panose="02070309020205020404" pitchFamily="49" charset="0"/>
              </a:rPr>
              <a:t>propiedad:reverse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3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58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411256"/>
            <a:ext cx="7592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propiedad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“genre”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propiedad:direccion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2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$filter(‘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nombre_del_filtro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11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filtrar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textoMayusculas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$filter(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‘uppercase’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1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Filters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83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publicadoEn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‘Argentina’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8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392783"/>
            <a:ext cx="7592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nombreDelFilter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(input, parametro1, parametro2)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son los elementos de la </a:t>
            </a:r>
            <a:r>
              <a:rPr lang="es-AR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opcionales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Devolvemos la colección filtrada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80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80849"/>
            <a:ext cx="75922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publicadaEn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libros, </a:t>
            </a:r>
            <a:r>
              <a:rPr lang="es-AR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libro.paisPublicacion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8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2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179066" y="914673"/>
            <a:ext cx="8785423" cy="1545499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s-419" sz="1200" dirty="0"/>
              <a:t>$http es el servicio en AngularJS por el cual vamos a realizar comunicaciones HTTP</a:t>
            </a:r>
          </a:p>
          <a:p>
            <a:pPr>
              <a:spcAft>
                <a:spcPts val="900"/>
              </a:spcAft>
            </a:pPr>
            <a:r>
              <a:rPr lang="es-419" sz="1200" dirty="0"/>
              <a:t>Las comunicaciones pueden ser utilizando </a:t>
            </a:r>
            <a:r>
              <a:rPr lang="es-AR" sz="1200" dirty="0" err="1"/>
              <a:t>XMLHttpRequest</a:t>
            </a:r>
            <a:r>
              <a:rPr lang="es-AR" sz="1200" dirty="0"/>
              <a:t> </a:t>
            </a:r>
            <a:r>
              <a:rPr lang="es-AR" sz="1200" dirty="0" err="1"/>
              <a:t>object</a:t>
            </a:r>
            <a:r>
              <a:rPr lang="es-AR" sz="1200" dirty="0"/>
              <a:t> o JSONP</a:t>
            </a:r>
          </a:p>
          <a:p>
            <a:pPr>
              <a:spcAft>
                <a:spcPts val="900"/>
              </a:spcAft>
            </a:pPr>
            <a:r>
              <a:rPr lang="es-419" dirty="0"/>
              <a:t>JSONP se inserta un </a:t>
            </a:r>
            <a:r>
              <a:rPr lang="es-419" dirty="0" err="1"/>
              <a:t>tag</a:t>
            </a:r>
            <a:r>
              <a:rPr lang="es-419" dirty="0"/>
              <a:t> script, adentro esta la respuesta del servicio en JS donde llama a la </a:t>
            </a:r>
            <a:r>
              <a:rPr lang="es-419" dirty="0" err="1"/>
              <a:t>funcion</a:t>
            </a:r>
            <a:r>
              <a:rPr lang="es-419" dirty="0"/>
              <a:t> JS para pasarle la respuesta</a:t>
            </a:r>
            <a:endParaRPr lang="es-AR" dirty="0"/>
          </a:p>
          <a:p>
            <a:pPr>
              <a:spcAft>
                <a:spcPts val="900"/>
              </a:spcAft>
            </a:pPr>
            <a:r>
              <a:rPr lang="en-US" dirty="0" err="1" smtClean="0"/>
              <a:t>Ejemplo</a:t>
            </a:r>
            <a:r>
              <a:rPr lang="es-ES_tradnl" dirty="0"/>
              <a:t>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Servicio</a:t>
            </a:r>
            <a:r>
              <a:rPr lang="en-US" dirty="0" smtClean="0"/>
              <a:t> $http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76" y="2460172"/>
            <a:ext cx="5231849" cy="189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866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GB" sz="1200" dirty="0"/>
              <a:t>method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s-419" sz="1200" dirty="0" err="1"/>
              <a:t>string</a:t>
            </a:r>
            <a:r>
              <a:rPr lang="es-419" sz="1200" dirty="0"/>
              <a:t>}  </a:t>
            </a:r>
            <a:r>
              <a:rPr lang="en-GB" sz="1200" dirty="0"/>
              <a:t>'GET', 'POST', </a:t>
            </a:r>
            <a:r>
              <a:rPr lang="es-419" sz="1200" dirty="0"/>
              <a:t>…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url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s-419" sz="1200" dirty="0" err="1"/>
              <a:t>string</a:t>
            </a:r>
            <a:r>
              <a:rPr lang="es-419" sz="1200" dirty="0"/>
              <a:t>} URL absoluta o relativa al servicio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params</a:t>
            </a:r>
            <a:r>
              <a:rPr lang="es-419" sz="1200" dirty="0"/>
              <a:t>:</a:t>
            </a:r>
            <a:r>
              <a:rPr lang="en-GB" sz="1200" dirty="0"/>
              <a:t> </a:t>
            </a:r>
            <a:r>
              <a:rPr lang="es-419" sz="1200" dirty="0"/>
              <a:t>{</a:t>
            </a:r>
            <a:r>
              <a:rPr lang="en-GB" sz="1200" dirty="0" err="1"/>
              <a:t>string|Object</a:t>
            </a:r>
            <a:r>
              <a:rPr lang="es-419" sz="1200" dirty="0"/>
              <a:t>}</a:t>
            </a:r>
            <a:r>
              <a:rPr lang="en-GB" sz="1200" dirty="0"/>
              <a:t> </a:t>
            </a:r>
            <a:r>
              <a:rPr lang="es-419" sz="1200" dirty="0" err="1"/>
              <a:t>Parametros</a:t>
            </a:r>
            <a:r>
              <a:rPr lang="es-419" sz="1200" dirty="0"/>
              <a:t> GET “</a:t>
            </a:r>
            <a:r>
              <a:rPr lang="en-GB" sz="1200" dirty="0"/>
              <a:t>?key1=value1&amp;key2=value2</a:t>
            </a:r>
            <a:r>
              <a:rPr lang="es-419" sz="1200" dirty="0"/>
              <a:t>”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data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string|Object</a:t>
            </a:r>
            <a:r>
              <a:rPr lang="en-GB" sz="1200" dirty="0"/>
              <a:t>} </a:t>
            </a:r>
            <a:r>
              <a:rPr lang="es-419" sz="1200" dirty="0"/>
              <a:t>Datos a enviar al servicio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headers</a:t>
            </a:r>
            <a:r>
              <a:rPr lang="es-419" sz="1200" dirty="0"/>
              <a:t>:</a:t>
            </a:r>
            <a:r>
              <a:rPr lang="en-GB" sz="1200" dirty="0"/>
              <a:t> {Object} – </a:t>
            </a:r>
            <a:r>
              <a:rPr lang="es-419" sz="1200" dirty="0"/>
              <a:t>Para modificar el </a:t>
            </a:r>
            <a:r>
              <a:rPr lang="es-419" sz="1200" dirty="0" err="1"/>
              <a:t>header</a:t>
            </a:r>
            <a:r>
              <a:rPr lang="es-419" sz="1200" dirty="0"/>
              <a:t> del </a:t>
            </a:r>
            <a:r>
              <a:rPr lang="es-419" sz="1200" dirty="0" err="1"/>
              <a:t>envio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transformRequest</a:t>
            </a:r>
            <a:r>
              <a:rPr lang="es-419" sz="1200" dirty="0"/>
              <a:t>: </a:t>
            </a:r>
            <a:r>
              <a:rPr lang="en-GB" sz="1200" dirty="0"/>
              <a:t>  {function</a:t>
            </a:r>
            <a:r>
              <a:rPr lang="es-419" sz="1200" dirty="0"/>
              <a:t>…</a:t>
            </a:r>
            <a:r>
              <a:rPr lang="en-GB" sz="1200" dirty="0"/>
              <a:t>} </a:t>
            </a:r>
            <a:r>
              <a:rPr lang="es-419" sz="1200" dirty="0"/>
              <a:t>Para transformar el </a:t>
            </a:r>
            <a:r>
              <a:rPr lang="es-419" sz="1200" dirty="0" err="1"/>
              <a:t>request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 err="1"/>
              <a:t>transformResponse</a:t>
            </a:r>
            <a:r>
              <a:rPr lang="es-419" sz="1200" dirty="0"/>
              <a:t>: </a:t>
            </a:r>
            <a:r>
              <a:rPr lang="en-GB" sz="1200" dirty="0"/>
              <a:t>{function</a:t>
            </a:r>
            <a:r>
              <a:rPr lang="es-419" sz="1200" dirty="0"/>
              <a:t>…</a:t>
            </a:r>
            <a:r>
              <a:rPr lang="en-GB" sz="1200" dirty="0"/>
              <a:t>} </a:t>
            </a:r>
            <a:r>
              <a:rPr lang="es-419" sz="1200" dirty="0"/>
              <a:t>Para transformar la respuesta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cache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boolean|Cache</a:t>
            </a:r>
            <a:r>
              <a:rPr lang="en-GB" sz="1200" dirty="0"/>
              <a:t>} </a:t>
            </a:r>
            <a:r>
              <a:rPr lang="es-419" sz="1200" dirty="0"/>
              <a:t>Si es GET, con true hace cache, en falso no hace cache (+)</a:t>
            </a:r>
            <a:endParaRPr lang="en-GB" sz="1200" dirty="0"/>
          </a:p>
          <a:p>
            <a:pPr>
              <a:spcAft>
                <a:spcPts val="900"/>
              </a:spcAft>
            </a:pPr>
            <a:r>
              <a:rPr lang="en-GB" sz="1200" dirty="0"/>
              <a:t>timeout</a:t>
            </a:r>
            <a:r>
              <a:rPr lang="es-419" sz="1200" dirty="0"/>
              <a:t>:</a:t>
            </a:r>
            <a:r>
              <a:rPr lang="en-GB" sz="1200" dirty="0"/>
              <a:t> {</a:t>
            </a:r>
            <a:r>
              <a:rPr lang="en-GB" sz="1200" dirty="0" err="1"/>
              <a:t>number|Promise</a:t>
            </a:r>
            <a:r>
              <a:rPr lang="en-GB" sz="1200" dirty="0"/>
              <a:t>} </a:t>
            </a:r>
            <a:r>
              <a:rPr lang="es-419" sz="1200" dirty="0"/>
              <a:t>Tiempo en</a:t>
            </a:r>
            <a:r>
              <a:rPr lang="en-GB" sz="1200" dirty="0"/>
              <a:t> milliseconds, </a:t>
            </a:r>
            <a:r>
              <a:rPr lang="es-419" sz="1200" dirty="0"/>
              <a:t>si utilizamos </a:t>
            </a:r>
            <a:r>
              <a:rPr lang="en-GB" sz="1200" dirty="0"/>
              <a:t>promise </a:t>
            </a:r>
            <a:r>
              <a:rPr lang="es-419" sz="1200" dirty="0"/>
              <a:t>corre el </a:t>
            </a:r>
            <a:r>
              <a:rPr lang="es-419" sz="1200" dirty="0" err="1"/>
              <a:t>metodo</a:t>
            </a:r>
            <a:r>
              <a:rPr lang="es-419" sz="1200" dirty="0"/>
              <a:t> </a:t>
            </a:r>
            <a:r>
              <a:rPr lang="en-GB" sz="1200" dirty="0"/>
              <a:t>abort.</a:t>
            </a:r>
          </a:p>
          <a:p>
            <a:pPr>
              <a:spcAft>
                <a:spcPts val="900"/>
              </a:spcAft>
            </a:pPr>
            <a:r>
              <a:rPr lang="en-GB" sz="1200" dirty="0" err="1"/>
              <a:t>responseType</a:t>
            </a:r>
            <a:r>
              <a:rPr lang="es-419" sz="1200" dirty="0"/>
              <a:t>:</a:t>
            </a:r>
            <a:r>
              <a:rPr lang="en-GB" sz="1200" dirty="0"/>
              <a:t> {string} </a:t>
            </a:r>
            <a:r>
              <a:rPr lang="es-419" sz="1200" dirty="0"/>
              <a:t>XML, HTML, JSON, TEXT, …</a:t>
            </a:r>
            <a:endParaRPr lang="es-AR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Configuración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0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1080656"/>
            <a:ext cx="8785423" cy="3578658"/>
          </a:xfrm>
        </p:spPr>
        <p:txBody>
          <a:bodyPr>
            <a:normAutofit/>
          </a:bodyPr>
          <a:lstStyle/>
          <a:p>
            <a:r>
              <a:rPr lang="en-US" sz="1800" dirty="0"/>
              <a:t>AngularJS </a:t>
            </a:r>
            <a:r>
              <a:rPr lang="en-US" sz="1800" dirty="0" err="1"/>
              <a:t>es</a:t>
            </a:r>
            <a:r>
              <a:rPr lang="en-US" sz="1800" dirty="0"/>
              <a:t> un framework </a:t>
            </a:r>
            <a:r>
              <a:rPr lang="en-US" sz="1800" dirty="0" err="1"/>
              <a:t>hecho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Google para </a:t>
            </a:r>
            <a:r>
              <a:rPr lang="en-US" sz="1800" dirty="0" err="1"/>
              <a:t>facilitar</a:t>
            </a:r>
            <a:r>
              <a:rPr lang="en-US" sz="1800" dirty="0"/>
              <a:t> la </a:t>
            </a:r>
            <a:r>
              <a:rPr lang="en-US" sz="1800" dirty="0" err="1"/>
              <a:t>implementacion</a:t>
            </a:r>
            <a:r>
              <a:rPr lang="en-US" sz="1800" dirty="0"/>
              <a:t> de </a:t>
            </a:r>
            <a:r>
              <a:rPr lang="en-US" sz="1800" dirty="0" err="1"/>
              <a:t>aplicaciones</a:t>
            </a:r>
            <a:r>
              <a:rPr lang="en-US" sz="1800" dirty="0"/>
              <a:t> web, </a:t>
            </a:r>
            <a:r>
              <a:rPr lang="en-US" sz="1800" dirty="0" err="1"/>
              <a:t>especialmente</a:t>
            </a:r>
            <a:r>
              <a:rPr lang="en-US" sz="1800" dirty="0"/>
              <a:t> </a:t>
            </a:r>
            <a:r>
              <a:rPr lang="en-US" sz="1800" dirty="0" err="1"/>
              <a:t>pensado</a:t>
            </a:r>
            <a:r>
              <a:rPr lang="en-US" sz="1800" dirty="0"/>
              <a:t> para </a:t>
            </a:r>
            <a:r>
              <a:rPr lang="en-US" sz="1800" dirty="0" err="1" smtClean="0"/>
              <a:t>páginas</a:t>
            </a:r>
            <a:r>
              <a:rPr lang="en-US" sz="1800" dirty="0" smtClean="0"/>
              <a:t> </a:t>
            </a:r>
            <a:r>
              <a:rPr lang="en-US" sz="1800" dirty="0" err="1" smtClean="0"/>
              <a:t>dinámicas</a:t>
            </a:r>
            <a:r>
              <a:rPr lang="en-US" sz="1800" dirty="0"/>
              <a:t>, y </a:t>
            </a:r>
            <a:r>
              <a:rPr lang="en-US" sz="1800" dirty="0" err="1"/>
              <a:t>aplicaciones</a:t>
            </a:r>
            <a:r>
              <a:rPr lang="en-US" sz="1800" dirty="0"/>
              <a:t> SPA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err="1"/>
              <a:t>Es</a:t>
            </a:r>
            <a:r>
              <a:rPr lang="en-US" sz="1800" dirty="0"/>
              <a:t> extensible </a:t>
            </a:r>
            <a:r>
              <a:rPr lang="en-US" sz="1800" dirty="0" err="1" smtClean="0"/>
              <a:t>ya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/>
              <a:t>permite</a:t>
            </a:r>
            <a:r>
              <a:rPr lang="en-US" sz="1800" dirty="0"/>
              <a:t> extender la </a:t>
            </a:r>
            <a:r>
              <a:rPr lang="es-AR" sz="1800" dirty="0" smtClean="0"/>
              <a:t>semántica</a:t>
            </a:r>
            <a:r>
              <a:rPr lang="en-US" sz="1800" dirty="0" smtClean="0"/>
              <a:t> </a:t>
            </a:r>
            <a:r>
              <a:rPr lang="en-US" sz="1800" dirty="0"/>
              <a:t>de HTML</a:t>
            </a:r>
            <a:r>
              <a:rPr lang="en-US" sz="1800" dirty="0" smtClean="0"/>
              <a:t>.</a:t>
            </a:r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AngularJS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 sz="1800" dirty="0" smtClean="0"/>
              <a:t>Introducción</a:t>
            </a:r>
            <a:endParaRPr lang="es-AR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15" y="2534373"/>
            <a:ext cx="3071571" cy="20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1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14313" indent="-214313"/>
            <a:r>
              <a:rPr lang="es-419" sz="1200" dirty="0"/>
              <a:t>Proporciona </a:t>
            </a:r>
            <a:r>
              <a:rPr lang="es-AR" sz="1200" dirty="0"/>
              <a:t>una interfaz bien definida para interactuar con un objeto que representa el resultado de una acción que se realiza de forma asíncrona</a:t>
            </a:r>
            <a:r>
              <a:rPr lang="es-419" sz="1200" dirty="0"/>
              <a:t>. </a:t>
            </a:r>
          </a:p>
          <a:p>
            <a:pPr marL="0" indent="0">
              <a:buNone/>
            </a:pPr>
            <a:endParaRPr lang="es-419" sz="1200" dirty="0"/>
          </a:p>
          <a:p>
            <a:pPr marL="214313" indent="-214313"/>
            <a:r>
              <a:rPr lang="es-AR" sz="1200" dirty="0"/>
              <a:t>Mediante la utilización de una interfaz estándar, diferentes componentes pueden </a:t>
            </a:r>
            <a:r>
              <a:rPr lang="es-419" sz="1200" dirty="0"/>
              <a:t>devolver</a:t>
            </a:r>
            <a:r>
              <a:rPr lang="es-AR" sz="1200" dirty="0"/>
              <a:t> </a:t>
            </a:r>
            <a:r>
              <a:rPr lang="es-419" sz="1200" dirty="0" err="1"/>
              <a:t>promise</a:t>
            </a:r>
            <a:r>
              <a:rPr lang="es-AR" sz="1200" dirty="0"/>
              <a:t> de acciones asíncronas y los consumidores pueden utilizar </a:t>
            </a:r>
            <a:r>
              <a:rPr lang="es-419" sz="1200" dirty="0"/>
              <a:t>los </a:t>
            </a:r>
            <a:r>
              <a:rPr lang="es-419" sz="1200" dirty="0" err="1"/>
              <a:t>promise</a:t>
            </a:r>
            <a:r>
              <a:rPr lang="es-AR" sz="1200" dirty="0"/>
              <a:t> de una manera predecible.</a:t>
            </a:r>
            <a:endParaRPr lang="es-419" sz="1200" dirty="0"/>
          </a:p>
          <a:p>
            <a:endParaRPr lang="es-419" sz="1200" dirty="0"/>
          </a:p>
          <a:p>
            <a:r>
              <a:rPr lang="es-419" sz="1200" dirty="0"/>
              <a:t>$http retorna:</a:t>
            </a:r>
          </a:p>
          <a:p>
            <a:pPr marL="0" indent="0">
              <a:buNone/>
            </a:pPr>
            <a:endParaRPr lang="es-419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success :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error: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then: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 status, headers,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419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(siempre)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69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9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REST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>
            <a:normAutofit fontScale="92500"/>
          </a:bodyPr>
          <a:lstStyle/>
          <a:p>
            <a:r>
              <a:rPr lang="en-US" sz="1350" dirty="0"/>
              <a:t>AngularJS </a:t>
            </a:r>
            <a:r>
              <a:rPr lang="en-US" sz="1350" dirty="0" err="1"/>
              <a:t>provee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$resource para </a:t>
            </a:r>
            <a:r>
              <a:rPr lang="en-US" sz="1350" dirty="0" err="1"/>
              <a:t>interactuar</a:t>
            </a:r>
            <a:r>
              <a:rPr lang="en-US" sz="1350" dirty="0"/>
              <a:t> con </a:t>
            </a:r>
            <a:r>
              <a:rPr lang="en-US" sz="1350" dirty="0" err="1"/>
              <a:t>servicios</a:t>
            </a:r>
            <a:r>
              <a:rPr lang="en-US" sz="1350" dirty="0"/>
              <a:t> REST</a:t>
            </a:r>
          </a:p>
          <a:p>
            <a:r>
              <a:rPr lang="en-US" sz="1350" dirty="0" err="1"/>
              <a:t>Usa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$http </a:t>
            </a:r>
            <a:r>
              <a:rPr lang="en-US" sz="1350" dirty="0" err="1"/>
              <a:t>pero</a:t>
            </a:r>
            <a:r>
              <a:rPr lang="en-US" sz="1350" dirty="0"/>
              <a:t> </a:t>
            </a:r>
            <a:r>
              <a:rPr lang="en-US" sz="1350" dirty="0" err="1"/>
              <a:t>expone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interface a mas alto </a:t>
            </a:r>
            <a:r>
              <a:rPr lang="en-US" sz="1350" dirty="0" err="1"/>
              <a:t>nivel</a:t>
            </a:r>
            <a:endParaRPr lang="en-US" sz="1350" dirty="0"/>
          </a:p>
          <a:p>
            <a:r>
              <a:rPr lang="en-US" sz="1425" dirty="0" err="1"/>
              <a:t>Provee</a:t>
            </a:r>
            <a:r>
              <a:rPr lang="en-US" sz="1425" dirty="0"/>
              <a:t> los </a:t>
            </a:r>
            <a:r>
              <a:rPr lang="en-US" sz="1425" dirty="0" err="1"/>
              <a:t>siguientes</a:t>
            </a:r>
            <a:r>
              <a:rPr lang="en-US" sz="1425" dirty="0"/>
              <a:t> </a:t>
            </a:r>
            <a:r>
              <a:rPr lang="en-US" sz="1425" dirty="0" err="1"/>
              <a:t>metodos</a:t>
            </a:r>
            <a:r>
              <a:rPr lang="en-US" sz="1425" dirty="0"/>
              <a:t> </a:t>
            </a:r>
            <a:r>
              <a:rPr lang="en-US" sz="1425" dirty="0" err="1"/>
              <a:t>por</a:t>
            </a:r>
            <a:r>
              <a:rPr lang="en-US" sz="1425" dirty="0"/>
              <a:t> default: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get: 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save: 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delete: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25" dirty="0"/>
              <a:t>query: GET</a:t>
            </a:r>
          </a:p>
          <a:p>
            <a:r>
              <a:rPr lang="en-US" sz="1425" dirty="0"/>
              <a:t>La </a:t>
            </a:r>
            <a:r>
              <a:rPr lang="en-US" sz="1425" dirty="0" err="1"/>
              <a:t>diferencia</a:t>
            </a:r>
            <a:r>
              <a:rPr lang="en-US" sz="1425" dirty="0"/>
              <a:t> entre get y query </a:t>
            </a:r>
            <a:r>
              <a:rPr lang="en-US" sz="1425" dirty="0" err="1"/>
              <a:t>es</a:t>
            </a:r>
            <a:r>
              <a:rPr lang="en-US" sz="1425" dirty="0"/>
              <a:t> </a:t>
            </a:r>
            <a:r>
              <a:rPr lang="en-US" sz="1425" dirty="0" err="1"/>
              <a:t>que</a:t>
            </a:r>
            <a:r>
              <a:rPr lang="en-US" sz="1425" dirty="0"/>
              <a:t> get </a:t>
            </a:r>
            <a:r>
              <a:rPr lang="en-US" sz="1425" dirty="0" err="1"/>
              <a:t>espera</a:t>
            </a:r>
            <a:r>
              <a:rPr lang="en-US" sz="1425" dirty="0"/>
              <a:t> un </a:t>
            </a:r>
            <a:r>
              <a:rPr lang="en-US" sz="1425" dirty="0" err="1"/>
              <a:t>unico</a:t>
            </a:r>
            <a:r>
              <a:rPr lang="en-US" sz="1425" dirty="0"/>
              <a:t> </a:t>
            </a:r>
            <a:r>
              <a:rPr lang="en-US" sz="1425" dirty="0" err="1"/>
              <a:t>objeto</a:t>
            </a:r>
            <a:r>
              <a:rPr lang="en-US" sz="1425" dirty="0"/>
              <a:t> de JSON {}. En </a:t>
            </a:r>
            <a:r>
              <a:rPr lang="en-US" sz="1425" dirty="0" err="1"/>
              <a:t>cambio</a:t>
            </a:r>
            <a:r>
              <a:rPr lang="en-US" sz="1425" dirty="0"/>
              <a:t> query </a:t>
            </a:r>
            <a:r>
              <a:rPr lang="en-US" sz="1425" dirty="0" err="1"/>
              <a:t>espera</a:t>
            </a:r>
            <a:r>
              <a:rPr lang="en-US" sz="1425" dirty="0"/>
              <a:t> </a:t>
            </a:r>
            <a:r>
              <a:rPr lang="en-US" sz="1425" dirty="0" err="1"/>
              <a:t>una</a:t>
            </a:r>
            <a:r>
              <a:rPr lang="en-US" sz="1425" dirty="0"/>
              <a:t> </a:t>
            </a:r>
            <a:r>
              <a:rPr lang="en-US" sz="1425" dirty="0" err="1"/>
              <a:t>colleccion</a:t>
            </a:r>
            <a:r>
              <a:rPr lang="en-US" sz="1425" dirty="0"/>
              <a:t> [].</a:t>
            </a:r>
          </a:p>
          <a:p>
            <a:r>
              <a:rPr lang="en-US" sz="1425" dirty="0" err="1"/>
              <a:t>Podemos</a:t>
            </a:r>
            <a:r>
              <a:rPr lang="en-US" sz="1425" dirty="0"/>
              <a:t> </a:t>
            </a:r>
            <a:r>
              <a:rPr lang="en-US" sz="1425" dirty="0" err="1"/>
              <a:t>agregar</a:t>
            </a:r>
            <a:r>
              <a:rPr lang="en-US" sz="1425" dirty="0"/>
              <a:t>, </a:t>
            </a:r>
            <a:r>
              <a:rPr lang="en-US" sz="1425" dirty="0" err="1"/>
              <a:t>redefinir</a:t>
            </a:r>
            <a:r>
              <a:rPr lang="en-US" sz="1425" dirty="0"/>
              <a:t> y </a:t>
            </a:r>
            <a:r>
              <a:rPr lang="en-US" sz="1425" dirty="0" err="1"/>
              <a:t>configurar</a:t>
            </a:r>
            <a:r>
              <a:rPr lang="en-US" sz="1425" dirty="0"/>
              <a:t> </a:t>
            </a:r>
            <a:r>
              <a:rPr lang="en-US" sz="1425" dirty="0" err="1"/>
              <a:t>cada</a:t>
            </a:r>
            <a:r>
              <a:rPr lang="en-US" sz="1425" dirty="0"/>
              <a:t> </a:t>
            </a:r>
            <a:r>
              <a:rPr lang="en-US" sz="1425" dirty="0" err="1"/>
              <a:t>metodo</a:t>
            </a:r>
            <a:r>
              <a:rPr lang="en-US" sz="1425" dirty="0"/>
              <a:t>.</a:t>
            </a:r>
          </a:p>
          <a:p>
            <a:endParaRPr lang="en-US" sz="1425" dirty="0"/>
          </a:p>
          <a:p>
            <a:endParaRPr lang="en-US" sz="135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20"/>
          </p:nvPr>
        </p:nvSpPr>
        <p:spPr>
          <a:xfrm>
            <a:off x="4716016" y="987573"/>
            <a:ext cx="4248473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AR" sz="1500" dirty="0"/>
              <a:t>var </a:t>
            </a:r>
            <a:r>
              <a:rPr lang="es-AR" sz="1500" dirty="0" err="1"/>
              <a:t>movies</a:t>
            </a:r>
            <a:r>
              <a:rPr lang="es-AR" sz="1500" dirty="0"/>
              <a:t> = $</a:t>
            </a:r>
            <a:r>
              <a:rPr lang="es-AR" sz="1500" dirty="0" err="1"/>
              <a:t>resource</a:t>
            </a:r>
            <a:r>
              <a:rPr lang="es-AR" sz="1500" dirty="0"/>
              <a:t>(</a:t>
            </a:r>
            <a:r>
              <a:rPr lang="es-AR" sz="1500" dirty="0">
                <a:solidFill>
                  <a:srgbClr val="C00000"/>
                </a:solidFill>
              </a:rPr>
              <a:t>'http://server/movies'</a:t>
            </a:r>
            <a:r>
              <a:rPr lang="es-AR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movie = {title: </a:t>
            </a:r>
            <a:r>
              <a:rPr lang="en-US" sz="1500" dirty="0">
                <a:solidFill>
                  <a:srgbClr val="C00000"/>
                </a:solidFill>
              </a:rPr>
              <a:t>'Scarface'</a:t>
            </a:r>
            <a:r>
              <a:rPr lang="en-US" sz="1500" dirty="0"/>
              <a:t>, year: </a:t>
            </a:r>
            <a:r>
              <a:rPr lang="en-US" sz="1500" dirty="0">
                <a:solidFill>
                  <a:srgbClr val="C00000"/>
                </a:solidFill>
              </a:rPr>
              <a:t>1982</a:t>
            </a:r>
            <a:r>
              <a:rPr lang="en-US" sz="1500" dirty="0"/>
              <a:t>};</a:t>
            </a:r>
            <a:endParaRPr lang="es-AR" sz="1500" dirty="0"/>
          </a:p>
          <a:p>
            <a:pPr marL="0" indent="0">
              <a:buNone/>
            </a:pPr>
            <a:r>
              <a:rPr lang="en-US" sz="1500" dirty="0" err="1"/>
              <a:t>movies.save</a:t>
            </a:r>
            <a:r>
              <a:rPr lang="en-US" sz="1500" dirty="0"/>
              <a:t>(movie);</a:t>
            </a:r>
          </a:p>
          <a:p>
            <a:pPr marL="0" indent="0">
              <a:buNone/>
            </a:pPr>
            <a:r>
              <a:rPr lang="en-US" sz="1500" dirty="0" err="1"/>
              <a:t>movies.delete</a:t>
            </a:r>
            <a:r>
              <a:rPr lang="en-US" sz="1500" dirty="0"/>
              <a:t>(movie);</a:t>
            </a:r>
          </a:p>
          <a:p>
            <a:pPr marL="0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movies2011 = </a:t>
            </a:r>
            <a:r>
              <a:rPr lang="en-US" sz="1500" dirty="0" err="1"/>
              <a:t>movies.query</a:t>
            </a:r>
            <a:r>
              <a:rPr lang="en-US" sz="1500" dirty="0"/>
              <a:t>({year: </a:t>
            </a:r>
            <a:r>
              <a:rPr lang="en-US" sz="1500" dirty="0">
                <a:solidFill>
                  <a:srgbClr val="C00000"/>
                </a:solidFill>
              </a:rPr>
              <a:t>2011</a:t>
            </a:r>
            <a:r>
              <a:rPr lang="en-US" sz="15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5305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0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8372" y="1715908"/>
            <a:ext cx="11550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 smtClean="0"/>
              <a:t>/</a:t>
            </a:r>
            <a:r>
              <a:rPr lang="es-ES_tradnl" sz="1350" dirty="0" err="1" smtClean="0"/>
              <a:t>createBook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359379" y="1715908"/>
            <a:ext cx="10812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/</a:t>
            </a:r>
            <a:r>
              <a:rPr lang="es-ES_tradnl" sz="1350" dirty="0" err="1"/>
              <a:t>lendBook</a:t>
            </a: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67" y="2015990"/>
            <a:ext cx="2189687" cy="268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44" y="2015990"/>
            <a:ext cx="2185692" cy="2689222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idx="4294967295"/>
          </p:nvPr>
        </p:nvSpPr>
        <p:spPr>
          <a:xfrm>
            <a:off x="179387" y="578258"/>
            <a:ext cx="8785423" cy="10641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nuestra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creciendo</a:t>
            </a:r>
            <a:r>
              <a:rPr lang="en-US" dirty="0"/>
              <a:t> </a:t>
            </a:r>
            <a:r>
              <a:rPr lang="en-US" dirty="0" err="1"/>
              <a:t>solemos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. Lo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queramos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distinta</a:t>
            </a:r>
            <a:r>
              <a:rPr lang="en-US" dirty="0"/>
              <a:t> a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accederla</a:t>
            </a:r>
            <a:r>
              <a:rPr lang="en-US" dirty="0"/>
              <a:t>.</a:t>
            </a:r>
          </a:p>
          <a:p>
            <a:r>
              <a:rPr lang="en-US" dirty="0" err="1"/>
              <a:t>Por</a:t>
            </a:r>
            <a:r>
              <a:rPr lang="en-US" dirty="0"/>
              <a:t> default,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encagar</a:t>
            </a:r>
            <a:r>
              <a:rPr lang="en-US" dirty="0"/>
              <a:t> de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hostea</a:t>
            </a:r>
            <a:r>
              <a:rPr lang="en-US" dirty="0"/>
              <a:t>, y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web </a:t>
            </a:r>
            <a:r>
              <a:rPr lang="en-US" dirty="0" err="1"/>
              <a:t>estática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1753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179065" y="596265"/>
            <a:ext cx="8785423" cy="554898"/>
          </a:xfrm>
        </p:spPr>
        <p:txBody>
          <a:bodyPr/>
          <a:lstStyle/>
          <a:p>
            <a:r>
              <a:rPr lang="en-US" dirty="0" err="1" smtClean="0"/>
              <a:t>Pero</a:t>
            </a:r>
            <a:r>
              <a:rPr lang="en-US" dirty="0" smtClean="0"/>
              <a:t> lo mas probable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web </a:t>
            </a:r>
            <a:r>
              <a:rPr lang="en-US" dirty="0" err="1" smtClean="0"/>
              <a:t>dinámica</a:t>
            </a:r>
            <a:r>
              <a:rPr lang="en-US" dirty="0" smtClean="0"/>
              <a:t> </a:t>
            </a:r>
            <a:r>
              <a:rPr lang="en-US" dirty="0" err="1" smtClean="0"/>
              <a:t>tengamos</a:t>
            </a:r>
            <a:r>
              <a:rPr lang="en-US" dirty="0" smtClean="0"/>
              <a:t> un layout </a:t>
            </a:r>
            <a:r>
              <a:rPr lang="en-US" dirty="0" err="1" smtClean="0"/>
              <a:t>común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queramos</a:t>
            </a:r>
            <a:r>
              <a:rPr lang="en-US" dirty="0" smtClean="0"/>
              <a:t>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y solo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66" y="1404069"/>
            <a:ext cx="2811268" cy="2430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2" y="2043039"/>
            <a:ext cx="1725855" cy="2119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82" y="1998817"/>
            <a:ext cx="1758648" cy="2163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214" y="2506431"/>
            <a:ext cx="14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accent1"/>
                </a:solidFill>
              </a:rPr>
              <a:t>CONTENIDO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Curved Connector 8"/>
          <p:cNvCxnSpPr>
            <a:endCxn id="5" idx="0"/>
          </p:cNvCxnSpPr>
          <p:nvPr/>
        </p:nvCxnSpPr>
        <p:spPr>
          <a:xfrm rot="10800000" flipV="1">
            <a:off x="1548861" y="1512949"/>
            <a:ext cx="1605881" cy="5300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5987338" y="1477848"/>
            <a:ext cx="1515976" cy="52096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ross 13"/>
          <p:cNvSpPr/>
          <p:nvPr/>
        </p:nvSpPr>
        <p:spPr>
          <a:xfrm flipV="1">
            <a:off x="2393005" y="1713918"/>
            <a:ext cx="267889" cy="258191"/>
          </a:xfrm>
          <a:prstGeom prst="plus">
            <a:avLst>
              <a:gd name="adj" fmla="val 444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flipV="1">
            <a:off x="6238073" y="1713917"/>
            <a:ext cx="267889" cy="258191"/>
          </a:xfrm>
          <a:prstGeom prst="plus">
            <a:avLst>
              <a:gd name="adj" fmla="val 444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3781" y="1777994"/>
            <a:ext cx="11550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350" dirty="0" smtClean="0"/>
              <a:t>/</a:t>
            </a:r>
            <a:r>
              <a:rPr lang="es-ES_tradnl" sz="1350" dirty="0" err="1" smtClean="0"/>
              <a:t>createBook</a:t>
            </a:r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7491597" y="1777994"/>
            <a:ext cx="10812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/</a:t>
            </a:r>
            <a:r>
              <a:rPr lang="es-ES_tradnl" sz="1350" dirty="0" err="1"/>
              <a:t>lendBook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4113193" y="3875284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index.html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8919" y="4162615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createOrEditBookPage.html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0339" y="4162615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100" dirty="0" smtClean="0"/>
              <a:t>lendBookPage.html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1442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179065" y="596265"/>
            <a:ext cx="8785423" cy="554898"/>
          </a:xfrm>
        </p:spPr>
        <p:txBody>
          <a:bodyPr/>
          <a:lstStyle/>
          <a:p>
            <a:r>
              <a:rPr lang="en-US" dirty="0" err="1"/>
              <a:t>Pero</a:t>
            </a:r>
            <a:r>
              <a:rPr lang="en-US" dirty="0"/>
              <a:t> lo mas probable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err="1" smtClean="0"/>
              <a:t>dinámica</a:t>
            </a:r>
            <a:r>
              <a:rPr lang="en-US" dirty="0" smtClean="0"/>
              <a:t> </a:t>
            </a:r>
            <a:r>
              <a:rPr lang="en-US" dirty="0" err="1"/>
              <a:t>tengamos</a:t>
            </a:r>
            <a:r>
              <a:rPr lang="en-US" dirty="0"/>
              <a:t> un layout </a:t>
            </a:r>
            <a:r>
              <a:rPr lang="en-US" dirty="0" err="1" smtClean="0"/>
              <a:t>común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queramos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/>
              <a:t>y solo </a:t>
            </a:r>
            <a:r>
              <a:rPr lang="en-US" dirty="0" err="1"/>
              <a:t>cambiar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 smtClean="0"/>
              <a:t>mismo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66" y="1404069"/>
            <a:ext cx="2811268" cy="2430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2" y="2043039"/>
            <a:ext cx="1725855" cy="2119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82" y="1998817"/>
            <a:ext cx="1758648" cy="2163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214" y="2506431"/>
            <a:ext cx="14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accent1"/>
                </a:solidFill>
              </a:rPr>
              <a:t>CONTENIDO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Curved Connector 8"/>
          <p:cNvCxnSpPr>
            <a:endCxn id="5" idx="0"/>
          </p:cNvCxnSpPr>
          <p:nvPr/>
        </p:nvCxnSpPr>
        <p:spPr>
          <a:xfrm rot="10800000" flipV="1">
            <a:off x="1548861" y="1512949"/>
            <a:ext cx="1605881" cy="53009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5987338" y="1477848"/>
            <a:ext cx="1515976" cy="52096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ross 13"/>
          <p:cNvSpPr/>
          <p:nvPr/>
        </p:nvSpPr>
        <p:spPr>
          <a:xfrm flipV="1">
            <a:off x="2393005" y="1713918"/>
            <a:ext cx="267889" cy="258191"/>
          </a:xfrm>
          <a:prstGeom prst="plus">
            <a:avLst>
              <a:gd name="adj" fmla="val 444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flipV="1">
            <a:off x="6238073" y="1713917"/>
            <a:ext cx="267889" cy="258191"/>
          </a:xfrm>
          <a:prstGeom prst="plus">
            <a:avLst>
              <a:gd name="adj" fmla="val 444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3781" y="1777994"/>
            <a:ext cx="11550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350" dirty="0" smtClean="0"/>
              <a:t>/</a:t>
            </a:r>
            <a:r>
              <a:rPr lang="es-ES_tradnl" sz="1350" dirty="0" err="1" smtClean="0"/>
              <a:t>createBook</a:t>
            </a:r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7491597" y="1777994"/>
            <a:ext cx="10812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/>
              <a:t>/</a:t>
            </a:r>
            <a:r>
              <a:rPr lang="es-ES_tradnl" sz="1350" dirty="0" err="1"/>
              <a:t>lendBook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4113193" y="3875284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index.html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8919" y="4162615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smtClean="0"/>
              <a:t>createOrEditBookPage.html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0339" y="4162615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100" dirty="0" smtClean="0"/>
              <a:t>lendBookPage.html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993156" y="1106750"/>
            <a:ext cx="1157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200" dirty="0" err="1" smtClean="0">
                <a:solidFill>
                  <a:schemeClr val="accent1"/>
                </a:solidFill>
              </a:rPr>
              <a:t>viewController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2223" y="4324197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900" dirty="0" err="1" smtClean="0">
                <a:solidFill>
                  <a:schemeClr val="accent1"/>
                </a:solidFill>
              </a:rPr>
              <a:t>createBookCtrl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6858" y="4354138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900" dirty="0" err="1" smtClean="0">
                <a:solidFill>
                  <a:schemeClr val="accent1"/>
                </a:solidFill>
              </a:rPr>
              <a:t>lendBookCtrl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50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20"/>
          </p:nvPr>
        </p:nvSpPr>
        <p:spPr>
          <a:xfrm>
            <a:off x="4716016" y="889907"/>
            <a:ext cx="4248597" cy="3625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1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booksApp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lang="es-AR" sz="1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(‘BooksApp’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‘ngRoute</a:t>
            </a:r>
            <a:r>
              <a:rPr lang="es-AR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n-US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'ui.bootstrap', 'ngStorage'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s-A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A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booksApp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AR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s-AR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lang="es-AR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‘, '$locationProvider'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AR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routeProvider, $locationProvider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A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$routeProvider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0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templateUrl: </a:t>
            </a:r>
            <a:r>
              <a:rPr lang="es-AR" sz="10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</a:t>
            </a:r>
            <a:r>
              <a:rPr lang="es-AR" sz="10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</a:t>
            </a: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}).</a:t>
            </a:r>
          </a:p>
          <a:p>
            <a:pPr marL="0" indent="0">
              <a:buNone/>
            </a:pPr>
            <a:r>
              <a:rPr lang="es-AR" sz="1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redirectTo: </a:t>
            </a:r>
            <a:r>
              <a:rPr lang="es-AR" sz="10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s-AR" sz="1200" dirty="0" smtClean="0"/>
              <a:t>Esto</a:t>
            </a:r>
            <a:r>
              <a:rPr lang="en-US" sz="1200" dirty="0" smtClean="0"/>
              <a:t> </a:t>
            </a:r>
            <a:r>
              <a:rPr lang="en-US" sz="1200" dirty="0"/>
              <a:t>lo </a:t>
            </a:r>
            <a:r>
              <a:rPr lang="es-AR" sz="1200" dirty="0" smtClean="0"/>
              <a:t>hacemos</a:t>
            </a:r>
            <a:r>
              <a:rPr lang="en-US" sz="1200" dirty="0" smtClean="0"/>
              <a:t> </a:t>
            </a:r>
            <a:r>
              <a:rPr lang="en-US" sz="1200" dirty="0"/>
              <a:t>con el </a:t>
            </a:r>
            <a:r>
              <a:rPr lang="en-US" sz="1200" i="1" dirty="0">
                <a:solidFill>
                  <a:schemeClr val="accent1"/>
                </a:solidFill>
              </a:rPr>
              <a:t>routeProvider</a:t>
            </a:r>
            <a:r>
              <a:rPr lang="en-US" sz="1200" dirty="0"/>
              <a:t>.</a:t>
            </a:r>
          </a:p>
          <a:p>
            <a:r>
              <a:rPr lang="en-US" sz="1200" dirty="0"/>
              <a:t>En nuestra </a:t>
            </a:r>
            <a:r>
              <a:rPr lang="es-AR" sz="1200" dirty="0" smtClean="0"/>
              <a:t>aplicación</a:t>
            </a:r>
            <a:r>
              <a:rPr lang="en-US" sz="1200" dirty="0" smtClean="0"/>
              <a:t> </a:t>
            </a:r>
            <a:r>
              <a:rPr lang="es-AR" sz="1200" dirty="0" smtClean="0"/>
              <a:t>configuramos</a:t>
            </a:r>
            <a:r>
              <a:rPr lang="en-US" sz="1200" dirty="0" smtClean="0"/>
              <a:t> </a:t>
            </a:r>
            <a:r>
              <a:rPr lang="en-US" sz="1200" dirty="0"/>
              <a:t>el </a:t>
            </a:r>
            <a:r>
              <a:rPr lang="en-US" sz="1200" i="1" dirty="0">
                <a:solidFill>
                  <a:schemeClr val="accent1"/>
                </a:solidFill>
              </a:rPr>
              <a:t>routeProvider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usando el </a:t>
            </a:r>
            <a:r>
              <a:rPr lang="en-US" sz="1200" dirty="0" err="1" smtClean="0"/>
              <a:t>método</a:t>
            </a:r>
            <a:r>
              <a:rPr lang="en-US" sz="1200" dirty="0" smtClean="0"/>
              <a:t> </a:t>
            </a:r>
            <a:r>
              <a:rPr lang="en-US" sz="1200" i="1" dirty="0">
                <a:solidFill>
                  <a:schemeClr val="accent1"/>
                </a:solidFill>
              </a:rPr>
              <a:t>when</a:t>
            </a:r>
            <a:r>
              <a:rPr lang="en-US" sz="1200" dirty="0"/>
              <a:t> para </a:t>
            </a:r>
            <a:r>
              <a:rPr lang="en-US" sz="1200" dirty="0" err="1"/>
              <a:t>especificar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hacer</a:t>
            </a:r>
            <a:r>
              <a:rPr lang="en-US" sz="1200" dirty="0"/>
              <a:t> </a:t>
            </a:r>
            <a:r>
              <a:rPr lang="en-US" sz="1200" dirty="0" err="1"/>
              <a:t>cuando</a:t>
            </a:r>
            <a:r>
              <a:rPr lang="en-US" sz="1200" dirty="0"/>
              <a:t> </a:t>
            </a:r>
            <a:r>
              <a:rPr lang="en-US" sz="1200" dirty="0" err="1"/>
              <a:t>recibe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. </a:t>
            </a:r>
          </a:p>
          <a:p>
            <a:r>
              <a:rPr lang="en-US" sz="1200" dirty="0"/>
              <a:t>El primer </a:t>
            </a:r>
            <a:r>
              <a:rPr lang="en-US" sz="1200" dirty="0" err="1" smtClean="0"/>
              <a:t>parámetro</a:t>
            </a:r>
            <a:r>
              <a:rPr lang="en-US" sz="1200" dirty="0" smtClean="0"/>
              <a:t> </a:t>
            </a:r>
            <a:r>
              <a:rPr lang="en-US" sz="1200" dirty="0" err="1"/>
              <a:t>es</a:t>
            </a:r>
            <a:r>
              <a:rPr lang="en-US" sz="1200" dirty="0"/>
              <a:t> la </a:t>
            </a:r>
            <a:r>
              <a:rPr lang="en-US" sz="1200" dirty="0" err="1"/>
              <a:t>url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recibe</a:t>
            </a:r>
            <a:r>
              <a:rPr lang="en-US" sz="1200" dirty="0"/>
              <a:t> (solo el path, no la </a:t>
            </a:r>
            <a:r>
              <a:rPr lang="en-US" sz="1200" dirty="0" err="1"/>
              <a:t>url</a:t>
            </a:r>
            <a:r>
              <a:rPr lang="en-US" sz="1200" dirty="0"/>
              <a:t> complete con el </a:t>
            </a:r>
            <a:r>
              <a:rPr lang="en-US" sz="1200" dirty="0" err="1" smtClean="0"/>
              <a:t>servidor</a:t>
            </a:r>
            <a:r>
              <a:rPr lang="en-US" sz="1200" dirty="0" smtClean="0"/>
              <a:t>: Puerto/</a:t>
            </a:r>
            <a:r>
              <a:rPr lang="en-US" sz="1200" dirty="0" err="1" smtClean="0"/>
              <a:t>nombreDeLaAplicacion</a:t>
            </a:r>
            <a:r>
              <a:rPr lang="en-US" sz="1200" dirty="0"/>
              <a:t>).</a:t>
            </a:r>
          </a:p>
          <a:p>
            <a:r>
              <a:rPr lang="en-US" sz="1200" dirty="0"/>
              <a:t>El 2do </a:t>
            </a:r>
            <a:r>
              <a:rPr lang="en-US" sz="1200" dirty="0" err="1" smtClean="0"/>
              <a:t>parámetro</a:t>
            </a:r>
            <a:r>
              <a:rPr lang="en-US" sz="1200" dirty="0" smtClean="0"/>
              <a:t> </a:t>
            </a:r>
            <a:r>
              <a:rPr lang="en-US" sz="1200" dirty="0" err="1"/>
              <a:t>es</a:t>
            </a:r>
            <a:r>
              <a:rPr lang="en-US" sz="1200" dirty="0"/>
              <a:t> un </a:t>
            </a:r>
            <a:r>
              <a:rPr lang="en-US" sz="1200" dirty="0" err="1"/>
              <a:t>objeto</a:t>
            </a:r>
            <a:r>
              <a:rPr lang="en-US" sz="1200" dirty="0"/>
              <a:t> </a:t>
            </a:r>
            <a:r>
              <a:rPr lang="en-US" sz="1200" dirty="0" err="1"/>
              <a:t>donde</a:t>
            </a:r>
            <a:r>
              <a:rPr lang="en-US" sz="1200" dirty="0"/>
              <a:t> se configure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hacer</a:t>
            </a:r>
            <a:r>
              <a:rPr lang="en-US" sz="1200" dirty="0"/>
              <a:t> con </a:t>
            </a:r>
            <a:r>
              <a:rPr lang="en-US" sz="1200" dirty="0" err="1"/>
              <a:t>esa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. </a:t>
            </a:r>
            <a:r>
              <a:rPr lang="en-US" sz="1200" dirty="0" err="1"/>
              <a:t>Generalmente</a:t>
            </a:r>
            <a:r>
              <a:rPr lang="en-US" sz="1200" dirty="0"/>
              <a:t> se </a:t>
            </a:r>
            <a:r>
              <a:rPr lang="en-US" sz="1200" dirty="0" err="1"/>
              <a:t>configura</a:t>
            </a:r>
            <a:r>
              <a:rPr lang="en-US" sz="1200" dirty="0"/>
              <a:t> la </a:t>
            </a:r>
            <a:r>
              <a:rPr lang="en-US" sz="1200" dirty="0" err="1"/>
              <a:t>propiedad</a:t>
            </a:r>
            <a:r>
              <a:rPr lang="en-US" sz="1200" dirty="0"/>
              <a:t> </a:t>
            </a:r>
            <a:r>
              <a:rPr lang="en-US" sz="1200" dirty="0" err="1"/>
              <a:t>templateUrl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tiene</a:t>
            </a:r>
            <a:r>
              <a:rPr lang="en-US" sz="1200" dirty="0"/>
              <a:t> la </a:t>
            </a:r>
            <a:r>
              <a:rPr lang="en-US" sz="1200" dirty="0" err="1"/>
              <a:t>ruta</a:t>
            </a:r>
            <a:r>
              <a:rPr lang="en-US" sz="1200" dirty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donde</a:t>
            </a:r>
            <a:r>
              <a:rPr lang="en-US" sz="1200" dirty="0" smtClean="0"/>
              <a:t> </a:t>
            </a:r>
            <a:r>
              <a:rPr lang="en-US" sz="1200" dirty="0" err="1" smtClean="0"/>
              <a:t>está</a:t>
            </a:r>
            <a:r>
              <a:rPr lang="en-US" sz="1200" dirty="0" smtClean="0"/>
              <a:t> </a:t>
            </a:r>
            <a:r>
              <a:rPr lang="en-US" sz="1200" dirty="0"/>
              <a:t>el html con el </a:t>
            </a:r>
            <a:r>
              <a:rPr lang="en-US" sz="1200" dirty="0" err="1"/>
              <a:t>contenido</a:t>
            </a:r>
            <a:r>
              <a:rPr lang="en-US" sz="1200" dirty="0"/>
              <a:t> de la </a:t>
            </a:r>
            <a:r>
              <a:rPr lang="en-US" sz="1200" dirty="0" err="1" smtClean="0"/>
              <a:t>página</a:t>
            </a:r>
            <a:r>
              <a:rPr lang="en-US" sz="1200" dirty="0"/>
              <a:t>, y controller, con la </a:t>
            </a:r>
            <a:r>
              <a:rPr lang="en-US" sz="1200" dirty="0" err="1"/>
              <a:t>referencia</a:t>
            </a:r>
            <a:r>
              <a:rPr lang="en-US" sz="1200" dirty="0"/>
              <a:t> al controller.</a:t>
            </a:r>
          </a:p>
          <a:p>
            <a:r>
              <a:rPr lang="en-US" sz="1200" dirty="0" err="1"/>
              <a:t>Agregando</a:t>
            </a:r>
            <a:r>
              <a:rPr lang="en-US" sz="1200" dirty="0"/>
              <a:t> </a:t>
            </a:r>
            <a:r>
              <a:rPr lang="en-US" sz="1200" dirty="0" err="1"/>
              <a:t>distintos</a:t>
            </a:r>
            <a:r>
              <a:rPr lang="en-US" sz="1200" dirty="0"/>
              <a:t> </a:t>
            </a:r>
            <a:r>
              <a:rPr lang="en-US" sz="1200" i="1" dirty="0">
                <a:solidFill>
                  <a:schemeClr val="accent1"/>
                </a:solidFill>
              </a:rPr>
              <a:t>when</a:t>
            </a:r>
            <a:r>
              <a:rPr lang="en-US" sz="1200" dirty="0"/>
              <a:t> </a:t>
            </a:r>
            <a:r>
              <a:rPr lang="en-US" sz="1200" dirty="0" err="1"/>
              <a:t>configuramos</a:t>
            </a:r>
            <a:r>
              <a:rPr lang="en-US" sz="1200" dirty="0"/>
              <a:t>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queremos</a:t>
            </a:r>
            <a:r>
              <a:rPr lang="en-US" sz="1200" dirty="0"/>
              <a:t> </a:t>
            </a:r>
            <a:r>
              <a:rPr lang="en-US" sz="1200" dirty="0" err="1"/>
              <a:t>manejar</a:t>
            </a:r>
            <a:r>
              <a:rPr lang="en-US" sz="1200" dirty="0" smtClean="0"/>
              <a:t>.</a:t>
            </a:r>
          </a:p>
          <a:p>
            <a:r>
              <a:rPr lang="en-US" dirty="0"/>
              <a:t>Con el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i="1" dirty="0">
                <a:solidFill>
                  <a:schemeClr val="accent1"/>
                </a:solidFill>
              </a:rPr>
              <a:t>otherwise</a:t>
            </a:r>
            <a:r>
              <a:rPr lang="en-US" dirty="0"/>
              <a:t> </a:t>
            </a:r>
            <a:r>
              <a:rPr lang="en-US" dirty="0" err="1"/>
              <a:t>configuramos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/>
              <a:t>configurada</a:t>
            </a:r>
            <a:r>
              <a:rPr lang="en-US" dirty="0"/>
              <a:t>.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redirigimos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74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s-ES_tradnl" dirty="0"/>
          </a:p>
        </p:txBody>
      </p:sp>
      <p:sp>
        <p:nvSpPr>
          <p:cNvPr id="4" name="Tex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ES_tradnl" dirty="0" smtClean="0"/>
              <a:t>Ejemplo con la aplicación</a:t>
            </a:r>
            <a:endParaRPr lang="es-ES_tradnl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55019" y="1059582"/>
            <a:ext cx="4536503" cy="3456384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Segoe UI" panose="020B0502040204020203" pitchFamily="34" charset="0"/>
              <a:buNone/>
            </a:pPr>
            <a:r>
              <a:rPr lang="es-AR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booksApp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angular.</a:t>
            </a:r>
            <a:r>
              <a:rPr lang="es-AR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(‘BooksApp’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‘ngRoute’,</a:t>
            </a:r>
            <a:r>
              <a:rPr lang="en-US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'ui.bootstrap', 'ngStorage'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indent="0">
              <a:buFont typeface="Segoe UI" panose="020B0502040204020203" pitchFamily="34" charset="0"/>
              <a:buNone/>
            </a:pPr>
            <a:endParaRPr lang="es-A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Font typeface="Segoe UI" panose="020B0502040204020203" pitchFamily="34" charset="0"/>
              <a:buNone/>
            </a:pPr>
            <a:r>
              <a:rPr lang="es-AR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booksApp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AR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'$routeProvider‘, '$locationProvider'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0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$routeProvider, $locationProvider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$routeProvider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indent="0"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’/</a:t>
            </a:r>
            <a:r>
              <a:rPr lang="es-AR" sz="1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createBook</a:t>
            </a:r>
            <a:r>
              <a:rPr lang="es-AR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 indent="0"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templateUrl: </a:t>
            </a:r>
            <a:r>
              <a:rPr lang="es-AR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app/</a:t>
            </a:r>
            <a:r>
              <a:rPr lang="es-AR" sz="1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/createOrEditBookPage.html’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indent="0"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AR" sz="10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createBookCtrl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AR" sz="1000" b="1" i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}).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AR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indent="0"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redirectTo: </a:t>
            </a:r>
            <a:r>
              <a:rPr lang="es-AR" sz="1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’/</a:t>
            </a:r>
            <a:r>
              <a:rPr lang="es-AR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s-AR" sz="1000" b="1" i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Font typeface="Segoe UI" panose="020B0502040204020203" pitchFamily="34" charset="0"/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A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875280" y="1058913"/>
            <a:ext cx="4089331" cy="3456384"/>
          </a:xfrm>
          <a:prstGeom prst="rect">
            <a:avLst/>
          </a:prstGeom>
        </p:spPr>
        <p:txBody>
          <a:bodyPr>
            <a:no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Segoe UI" panose="020B0502040204020203" pitchFamily="34" charset="0"/>
              <a:buNone/>
            </a:pPr>
            <a:r>
              <a:rPr lang="es-ES_tradnl" sz="1000" i="1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 bookListPage.html: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ES_tradnl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_tradnl" sz="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_tradnl" sz="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9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sz="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sz="9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_tradnl" sz="9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_tradnl" sz="9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_tradnl" sz="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9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s-ES_tradnl" sz="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sz="9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_tradnl" sz="9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linkToCreateBook</a:t>
            </a:r>
            <a:r>
              <a:rPr lang="es-ES_tradnl" sz="9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</a:t>
            </a:r>
            <a:r>
              <a:rPr lang="es-ES_tradnl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_tradnl" sz="9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Crear Nuevo Libro </a:t>
            </a:r>
            <a:r>
              <a:rPr lang="es-ES_tradnl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_tradnl" sz="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_tradnl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s-ES_tradnl" sz="1000" i="1" dirty="0">
                <a:solidFill>
                  <a:srgbClr val="4D4D4D"/>
                </a:solidFill>
                <a:latin typeface="Segoe UI"/>
                <a:cs typeface="Courier New" panose="02070309020205020404" pitchFamily="49" charset="0"/>
              </a:rPr>
              <a:t>En </a:t>
            </a:r>
            <a:r>
              <a:rPr lang="es-ES_tradnl" sz="1000" i="1" dirty="0" smtClean="0">
                <a:solidFill>
                  <a:srgbClr val="4D4D4D"/>
                </a:solidFill>
                <a:latin typeface="Segoe UI"/>
                <a:cs typeface="Courier New" panose="02070309020205020404" pitchFamily="49" charset="0"/>
              </a:rPr>
              <a:t>bookListCtrl.js:</a:t>
            </a:r>
          </a:p>
          <a:p>
            <a:pPr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_tradnl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scope.linkToCreateBook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s-ES_tradnl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_tradnl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</a:t>
            </a:r>
            <a:r>
              <a:rPr lang="es-ES_tradnl" sz="9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createBook</a:t>
            </a:r>
            <a:r>
              <a:rPr lang="es-ES_tradnl" sz="9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s-ES_tradnl" sz="9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s-ES_tradnl" sz="1000" i="1" dirty="0" smtClean="0">
              <a:solidFill>
                <a:srgbClr val="4D4D4D"/>
              </a:solidFill>
              <a:latin typeface="Segoe UI"/>
              <a:cs typeface="Courier New" panose="02070309020205020404" pitchFamily="49" charset="0"/>
            </a:endParaRPr>
          </a:p>
          <a:p>
            <a:pPr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s-ES_tradnl" sz="1000" i="1" dirty="0" smtClean="0">
                <a:solidFill>
                  <a:srgbClr val="4D4D4D"/>
                </a:solidFill>
                <a:latin typeface="Segoe UI"/>
                <a:cs typeface="Courier New" panose="02070309020205020404" pitchFamily="49" charset="0"/>
              </a:rPr>
              <a:t>En createBookCtrl.js:</a:t>
            </a:r>
            <a:endParaRPr lang="es-ES_tradnl" sz="1000" i="1" dirty="0">
              <a:solidFill>
                <a:srgbClr val="4D4D4D"/>
              </a:solidFill>
              <a:latin typeface="Segoe UI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booksApp.controller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createBookCtrl</a:t>
            </a:r>
            <a:r>
              <a:rPr lang="en-US" sz="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($scope,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location, $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_tradnl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indent="0">
              <a:buNone/>
            </a:pP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0">
              <a:buNone/>
            </a:pPr>
            <a:r>
              <a:rPr lang="es-ES_tradnl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_tradnl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Font typeface="Segoe UI" panose="020B0502040204020203" pitchFamily="34" charset="0"/>
              <a:buNone/>
            </a:pPr>
            <a:endParaRPr lang="en-US" sz="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0800000" flipV="1">
            <a:off x="2008415" y="1200149"/>
            <a:ext cx="2930979" cy="1240971"/>
          </a:xfrm>
          <a:prstGeom prst="bentConnector3">
            <a:avLst>
              <a:gd name="adj1" fmla="val 9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2873828" y="2653392"/>
            <a:ext cx="2009614" cy="302078"/>
          </a:xfrm>
          <a:prstGeom prst="bentConnector3">
            <a:avLst>
              <a:gd name="adj1" fmla="val 8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5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parametrizar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urls</a:t>
            </a:r>
            <a:r>
              <a:rPr lang="en-US" dirty="0"/>
              <a:t> para </a:t>
            </a:r>
            <a:r>
              <a:rPr lang="en-US" dirty="0" err="1"/>
              <a:t>que</a:t>
            </a:r>
            <a:r>
              <a:rPr lang="en-US" dirty="0"/>
              <a:t> parte de </a:t>
            </a:r>
            <a:r>
              <a:rPr lang="en-US" dirty="0" err="1"/>
              <a:t>ellas</a:t>
            </a:r>
            <a:r>
              <a:rPr lang="en-US" dirty="0"/>
              <a:t> </a:t>
            </a:r>
            <a:r>
              <a:rPr lang="en-US" dirty="0" err="1"/>
              <a:t>funcionen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/>
              <a:t>a la hora de </a:t>
            </a:r>
            <a:r>
              <a:rPr lang="en-US" dirty="0" err="1"/>
              <a:t>mostar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vista.</a:t>
            </a:r>
          </a:p>
          <a:p>
            <a:endParaRPr lang="es-AR" dirty="0"/>
          </a:p>
          <a:p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s-ES_trad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Parámetros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8" y="1786973"/>
            <a:ext cx="2303691" cy="2815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696" y="142278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/</a:t>
            </a:r>
            <a:r>
              <a:rPr lang="es-ES_tradnl" sz="1400" dirty="0" err="1" smtClean="0"/>
              <a:t>editBook</a:t>
            </a:r>
            <a:r>
              <a:rPr lang="es-ES_tradnl" sz="1400" dirty="0" smtClean="0"/>
              <a:t>/</a:t>
            </a:r>
            <a:r>
              <a:rPr lang="es-ES_tradnl" sz="1400" dirty="0" smtClean="0">
                <a:solidFill>
                  <a:schemeClr val="accent1"/>
                </a:solidFill>
              </a:rPr>
              <a:t>3</a:t>
            </a:r>
            <a:endParaRPr lang="es-ES_tradnl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02379" y="2116880"/>
            <a:ext cx="142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397" y="1607450"/>
            <a:ext cx="4563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lang="es-ES_tradnl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editBook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/' + </a:t>
            </a:r>
            <a:r>
              <a:rPr lang="es-ES_tradnl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ES_tradnl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'app/</a:t>
            </a:r>
            <a:r>
              <a:rPr lang="es-ES_tradnl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s-ES_tradnl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/createOrEditBookPage.html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_tradnl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editBookCtrl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publicAccess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ES_tradnl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1000" dirty="0"/>
              <a:t>En donde:</a:t>
            </a:r>
          </a:p>
          <a:p>
            <a:r>
              <a:rPr lang="es-ES_tradnl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BOOKID = 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r>
              <a:rPr lang="es-ES_tradnl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bookId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1397" y="3363347"/>
            <a:ext cx="2739853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smtClean="0"/>
              <a:t>Para poder acceder al id en el editBookCtrl.js:</a:t>
            </a:r>
            <a:endParaRPr lang="es-ES_tradn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1397" y="3655899"/>
            <a:ext cx="4563836" cy="100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booksApp.controller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_tradnl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editBookCtrl</a:t>
            </a:r>
            <a:r>
              <a:rPr lang="es-ES_tradnl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routeParams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$http) 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scope.bookId</a:t>
            </a:r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s-ES_trad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routeParams.bookId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1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  <a:endParaRPr lang="es-ES_tradnl" sz="11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_trad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1397" y="1407929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smtClean="0"/>
              <a:t>En app.js:</a:t>
            </a:r>
            <a:endParaRPr lang="es-ES_tradnl" sz="1000" dirty="0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6523315" y="3054000"/>
            <a:ext cx="0" cy="30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4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AngularJS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3" y="986384"/>
            <a:ext cx="8401050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529" y="2060496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AngularJS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KnockoutJS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BackboneJS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Introducción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603548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1665241"/>
          </a:xfrm>
        </p:spPr>
        <p:txBody>
          <a:bodyPr/>
          <a:lstStyle/>
          <a:p>
            <a:r>
              <a:rPr lang="es-ES_tradnl" dirty="0" smtClean="0"/>
              <a:t>Otro servicio útil es el $</a:t>
            </a:r>
            <a:r>
              <a:rPr lang="es-ES_tradnl" dirty="0" err="1" smtClean="0"/>
              <a:t>location</a:t>
            </a:r>
            <a:endParaRPr lang="es-ES_tradnl" dirty="0" smtClean="0"/>
          </a:p>
          <a:p>
            <a:r>
              <a:rPr lang="en-US" dirty="0" smtClean="0"/>
              <a:t>Con </a:t>
            </a:r>
            <a:r>
              <a:rPr lang="en-US" dirty="0"/>
              <a:t>el </a:t>
            </a:r>
            <a:r>
              <a:rPr lang="en-US" dirty="0" err="1"/>
              <a:t>metodo</a:t>
            </a:r>
            <a:r>
              <a:rPr lang="en-US" dirty="0"/>
              <a:t> path() sin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/>
              <a:t>obtenemos</a:t>
            </a:r>
            <a:r>
              <a:rPr lang="en-US" dirty="0"/>
              <a:t> el path actual. Solo el path, sin </a:t>
            </a:r>
            <a:r>
              <a:rPr lang="en-US" dirty="0" err="1" smtClean="0"/>
              <a:t>incluír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, Puerto y context de la </a:t>
            </a:r>
            <a:r>
              <a:rPr lang="en-US" dirty="0" err="1" smtClean="0"/>
              <a:t>aplicación</a:t>
            </a:r>
            <a:r>
              <a:rPr lang="en-US" dirty="0"/>
              <a:t>.</a:t>
            </a:r>
          </a:p>
          <a:p>
            <a:r>
              <a:rPr lang="en-US" dirty="0"/>
              <a:t>Si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/>
              <a:t>le </a:t>
            </a:r>
            <a:r>
              <a:rPr lang="en-US" dirty="0" err="1"/>
              <a:t>pasamos</a:t>
            </a:r>
            <a:r>
              <a:rPr lang="en-US" dirty="0"/>
              <a:t> un Nuevo path,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redirigir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. De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navegamos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/>
              <a:t>desde</a:t>
            </a:r>
            <a:r>
              <a:rPr lang="en-US" dirty="0"/>
              <a:t> un controller.</a:t>
            </a:r>
          </a:p>
          <a:p>
            <a:pPr marL="0" indent="0">
              <a:buNone/>
            </a:pPr>
            <a:r>
              <a:rPr lang="es-ES_tradnl" dirty="0" smtClean="0"/>
              <a:t>En editBookCtrl.js: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Routing</a:t>
            </a:r>
            <a:endParaRPr lang="es-ES_trad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Ejemplo Aplicación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2289858" y="2653393"/>
            <a:ext cx="4563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booksApp.controller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_tradnl" sz="1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editBookCtrl</a:t>
            </a:r>
            <a:r>
              <a:rPr lang="es-ES_tradnl" sz="1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s-ES_trad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_trad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s-ES_trad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ES_trad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scope.backToHome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s-ES_trad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(“/”);</a:t>
            </a:r>
          </a:p>
          <a:p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  <a:endParaRPr lang="es-ES_trad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_trad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err="1" smtClean="0"/>
              <a:t>NodeJS</a:t>
            </a:r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179389" y="2733675"/>
            <a:ext cx="4248596" cy="1781622"/>
          </a:xfrm>
        </p:spPr>
        <p:txBody>
          <a:bodyPr/>
          <a:lstStyle/>
          <a:p>
            <a:r>
              <a:rPr lang="es-AR" sz="1350" dirty="0" err="1"/>
              <a:t>NodeJS</a:t>
            </a:r>
            <a:r>
              <a:rPr lang="es-AR" sz="1350" dirty="0"/>
              <a:t> es una plataforma basada en el </a:t>
            </a:r>
            <a:r>
              <a:rPr lang="es-AR" sz="1350" dirty="0" err="1"/>
              <a:t>runtime</a:t>
            </a:r>
            <a:r>
              <a:rPr lang="es-AR" sz="1350" dirty="0"/>
              <a:t> </a:t>
            </a:r>
            <a:r>
              <a:rPr lang="es-AR" sz="1350" dirty="0" err="1"/>
              <a:t>Javascript</a:t>
            </a:r>
            <a:r>
              <a:rPr lang="es-AR" sz="1350" dirty="0"/>
              <a:t> de Chrome.</a:t>
            </a:r>
          </a:p>
          <a:p>
            <a:endParaRPr lang="es-AR" sz="1350" dirty="0"/>
          </a:p>
          <a:p>
            <a:r>
              <a:rPr lang="es-AR" sz="1350" dirty="0"/>
              <a:t>Permite implementar aplicaciones en </a:t>
            </a:r>
            <a:r>
              <a:rPr lang="es-AR" sz="1350" dirty="0" err="1"/>
              <a:t>Javascript</a:t>
            </a:r>
            <a:r>
              <a:rPr lang="es-AR" sz="1350" dirty="0"/>
              <a:t> que manejen tareas como IO, eventos, </a:t>
            </a:r>
            <a:r>
              <a:rPr lang="es-AR" sz="1350" dirty="0" err="1"/>
              <a:t>requests</a:t>
            </a:r>
            <a:r>
              <a:rPr lang="es-AR" sz="1350" dirty="0"/>
              <a:t> y responses, y cualquier otra tarea </a:t>
            </a:r>
            <a:r>
              <a:rPr lang="es-AR" sz="1350" dirty="0" err="1"/>
              <a:t>tipicamente</a:t>
            </a:r>
            <a:r>
              <a:rPr lang="es-AR" sz="1350" dirty="0"/>
              <a:t> asociada a un servidor o aplicación de </a:t>
            </a:r>
            <a:r>
              <a:rPr lang="es-AR" sz="1350" dirty="0" err="1"/>
              <a:t>backend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err="1" smtClean="0"/>
              <a:t>NodeJS</a:t>
            </a:r>
            <a:endParaRPr lang="es-A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NPM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20"/>
          </p:nvPr>
        </p:nvSpPr>
        <p:spPr>
          <a:xfrm>
            <a:off x="4716017" y="2733675"/>
            <a:ext cx="4248597" cy="1781622"/>
          </a:xfrm>
        </p:spPr>
        <p:txBody>
          <a:bodyPr/>
          <a:lstStyle/>
          <a:p>
            <a:r>
              <a:rPr lang="es-AR" sz="1350" dirty="0" err="1"/>
              <a:t>Node</a:t>
            </a:r>
            <a:r>
              <a:rPr lang="es-AR" sz="1350" dirty="0"/>
              <a:t> </a:t>
            </a:r>
            <a:r>
              <a:rPr lang="es-AR" sz="1350" dirty="0" err="1"/>
              <a:t>Package</a:t>
            </a:r>
            <a:r>
              <a:rPr lang="es-AR" sz="1350" dirty="0"/>
              <a:t> Manager es un </a:t>
            </a:r>
            <a:r>
              <a:rPr lang="es-AR" sz="1350" dirty="0" err="1"/>
              <a:t>package</a:t>
            </a:r>
            <a:r>
              <a:rPr lang="es-AR" sz="1350" dirty="0"/>
              <a:t> manager :O</a:t>
            </a:r>
          </a:p>
          <a:p>
            <a:r>
              <a:rPr lang="es-AR" sz="1350" dirty="0"/>
              <a:t>Se encargar de resolver dependencias a la hora de instalar un modulo de </a:t>
            </a:r>
            <a:r>
              <a:rPr lang="es-AR" sz="1350" dirty="0" err="1"/>
              <a:t>node</a:t>
            </a:r>
            <a:r>
              <a:rPr lang="es-AR" sz="1350" dirty="0"/>
              <a:t>.</a:t>
            </a:r>
          </a:p>
          <a:p>
            <a:r>
              <a:rPr lang="es-AR" sz="1350" dirty="0"/>
              <a:t>Todas las herramientas que vemos a continuación se instalan a través de NPM.</a:t>
            </a:r>
            <a:endParaRPr lang="en-US" sz="1350" dirty="0"/>
          </a:p>
          <a:p>
            <a:r>
              <a:rPr lang="en-US" sz="1350" dirty="0" err="1"/>
              <a:t>Es</a:t>
            </a:r>
            <a:r>
              <a:rPr lang="en-US" sz="1350" dirty="0"/>
              <a:t> cross </a:t>
            </a:r>
            <a:r>
              <a:rPr lang="en-US" sz="1350" dirty="0" err="1"/>
              <a:t>plataforma</a:t>
            </a:r>
            <a:endParaRPr lang="es-AR" sz="1350" dirty="0"/>
          </a:p>
          <a:p>
            <a:endParaRPr lang="en-US" dirty="0"/>
          </a:p>
        </p:txBody>
      </p:sp>
      <p:pic>
        <p:nvPicPr>
          <p:cNvPr id="9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5" y="1050714"/>
            <a:ext cx="3095624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www.npmjs.org/static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97" y="1449716"/>
            <a:ext cx="2369511" cy="9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17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>
          <a:xfrm>
            <a:off x="179389" y="3114675"/>
            <a:ext cx="4248596" cy="1400622"/>
          </a:xfrm>
        </p:spPr>
        <p:txBody>
          <a:bodyPr>
            <a:normAutofit fontScale="92500" lnSpcReduction="10000"/>
          </a:bodyPr>
          <a:lstStyle/>
          <a:p>
            <a:r>
              <a:rPr lang="es-AR" sz="1350" dirty="0" err="1"/>
              <a:t>Grunt</a:t>
            </a:r>
            <a:r>
              <a:rPr lang="es-AR" sz="1350" dirty="0"/>
              <a:t> es una herramienta para automatizar tareas.</a:t>
            </a:r>
          </a:p>
          <a:p>
            <a:r>
              <a:rPr lang="es-AR" sz="1350" dirty="0"/>
              <a:t>Por ejemplo: Levantar la aplicación, correr </a:t>
            </a:r>
            <a:r>
              <a:rPr lang="es-AR" sz="1350" dirty="0" err="1"/>
              <a:t>tests</a:t>
            </a:r>
            <a:r>
              <a:rPr lang="es-AR" sz="1350" dirty="0"/>
              <a:t>, empaquetar, </a:t>
            </a:r>
            <a:r>
              <a:rPr lang="es-AR" sz="1350" dirty="0" err="1"/>
              <a:t>minificar</a:t>
            </a:r>
            <a:r>
              <a:rPr lang="es-AR" sz="1350" dirty="0"/>
              <a:t>, procesar imágenes, </a:t>
            </a:r>
            <a:r>
              <a:rPr lang="es-AR" sz="1350" dirty="0" err="1"/>
              <a:t>css</a:t>
            </a:r>
            <a:r>
              <a:rPr lang="es-AR" sz="1350" dirty="0"/>
              <a:t>, etc.</a:t>
            </a:r>
          </a:p>
          <a:p>
            <a:r>
              <a:rPr lang="en-US" sz="1350" dirty="0"/>
              <a:t>Las </a:t>
            </a:r>
            <a:r>
              <a:rPr lang="en-US" sz="1350" dirty="0" err="1"/>
              <a:t>tareas</a:t>
            </a:r>
            <a:r>
              <a:rPr lang="en-US" sz="1350" dirty="0"/>
              <a:t> se </a:t>
            </a:r>
            <a:r>
              <a:rPr lang="en-US" sz="1350" dirty="0" err="1"/>
              <a:t>pueden</a:t>
            </a:r>
            <a:r>
              <a:rPr lang="en-US" sz="1350" dirty="0"/>
              <a:t> </a:t>
            </a:r>
            <a:r>
              <a:rPr lang="en-US" sz="1350" dirty="0" err="1"/>
              <a:t>configurar</a:t>
            </a:r>
            <a:r>
              <a:rPr lang="en-US" sz="1350" dirty="0"/>
              <a:t> y </a:t>
            </a:r>
            <a:r>
              <a:rPr lang="en-US" sz="1350" dirty="0" err="1"/>
              <a:t>definir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el archive Gruntfile.js</a:t>
            </a:r>
            <a:r>
              <a:rPr lang="es-AR" sz="1350" dirty="0"/>
              <a:t/>
            </a:r>
            <a:br>
              <a:rPr lang="es-AR" sz="1350" dirty="0"/>
            </a:br>
            <a:endParaRPr lang="es-AR" sz="135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Grunt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err="1" smtClean="0"/>
              <a:t>KarmaJS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20"/>
          </p:nvPr>
        </p:nvSpPr>
        <p:spPr>
          <a:xfrm>
            <a:off x="4716017" y="3114675"/>
            <a:ext cx="4248597" cy="1400622"/>
          </a:xfrm>
        </p:spPr>
        <p:txBody>
          <a:bodyPr>
            <a:normAutofit lnSpcReduction="10000"/>
          </a:bodyPr>
          <a:lstStyle/>
          <a:p>
            <a:r>
              <a:rPr lang="es-AR" sz="1350" dirty="0" err="1"/>
              <a:t>KarmaJS</a:t>
            </a:r>
            <a:r>
              <a:rPr lang="es-AR" sz="1350" dirty="0"/>
              <a:t> se encarga de automatizar la corrida de los </a:t>
            </a:r>
            <a:r>
              <a:rPr lang="es-AR" sz="1350" dirty="0" err="1"/>
              <a:t>tests</a:t>
            </a:r>
            <a:r>
              <a:rPr lang="es-AR" sz="1350" dirty="0"/>
              <a:t>. </a:t>
            </a:r>
          </a:p>
          <a:p>
            <a:r>
              <a:rPr lang="es-AR" sz="1350" dirty="0"/>
              <a:t>Administra donde correr los </a:t>
            </a:r>
            <a:r>
              <a:rPr lang="es-AR" sz="1350" dirty="0" err="1"/>
              <a:t>tests</a:t>
            </a:r>
            <a:r>
              <a:rPr lang="es-AR" sz="1350" dirty="0"/>
              <a:t>.</a:t>
            </a:r>
          </a:p>
          <a:p>
            <a:r>
              <a:rPr lang="es-AR" sz="1350" dirty="0"/>
              <a:t>Delega la escritura de los casos de test en otros </a:t>
            </a:r>
            <a:r>
              <a:rPr lang="es-AR" sz="1350" dirty="0" err="1"/>
              <a:t>frameworks</a:t>
            </a:r>
            <a:r>
              <a:rPr lang="es-AR" sz="1350" dirty="0"/>
              <a:t> como Jasmine.</a:t>
            </a:r>
            <a:br>
              <a:rPr lang="es-AR" sz="1350" dirty="0"/>
            </a:br>
            <a:endParaRPr lang="en-US" dirty="0"/>
          </a:p>
        </p:txBody>
      </p:sp>
      <p:pic>
        <p:nvPicPr>
          <p:cNvPr id="9" name="Picture 2" descr="http://static.grayghostvisuals.com/imgblog/gru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79" y="1266412"/>
            <a:ext cx="1497415" cy="14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karma-runner.github.io/assets/img/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98" y="1700789"/>
            <a:ext cx="2702309" cy="6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34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179389" y="3286125"/>
            <a:ext cx="4248596" cy="1229172"/>
          </a:xfrm>
        </p:spPr>
        <p:txBody>
          <a:bodyPr/>
          <a:lstStyle/>
          <a:p>
            <a:r>
              <a:rPr lang="es-AR" sz="1350" dirty="0"/>
              <a:t>Permite implementar casos de prueba en un lenguaje mas natural.</a:t>
            </a:r>
          </a:p>
          <a:p>
            <a:r>
              <a:rPr lang="es-AR" sz="1350" dirty="0"/>
              <a:t>Orientado a BDD.</a:t>
            </a:r>
            <a:br>
              <a:rPr lang="es-AR" sz="1350" dirty="0"/>
            </a:br>
            <a:endParaRPr lang="es-AR" sz="1350" dirty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err="1" smtClean="0"/>
              <a:t>JasmineJS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err="1" smtClean="0"/>
              <a:t>JSHint</a:t>
            </a:r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4716017" y="3286125"/>
            <a:ext cx="4248597" cy="1229172"/>
          </a:xfrm>
        </p:spPr>
        <p:txBody>
          <a:bodyPr/>
          <a:lstStyle/>
          <a:p>
            <a:r>
              <a:rPr lang="en-US" sz="1200" dirty="0" err="1"/>
              <a:t>JSHint</a:t>
            </a:r>
            <a:r>
              <a:rPr lang="en-US" sz="1200" dirty="0"/>
              <a:t> </a:t>
            </a:r>
            <a:r>
              <a:rPr lang="en-US" sz="1200" dirty="0" err="1"/>
              <a:t>es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herramienta</a:t>
            </a:r>
            <a:r>
              <a:rPr lang="en-US" sz="1200" dirty="0"/>
              <a:t> de </a:t>
            </a:r>
            <a:r>
              <a:rPr lang="en-US" sz="1200" dirty="0" err="1"/>
              <a:t>analisis</a:t>
            </a:r>
            <a:r>
              <a:rPr lang="en-US" sz="1200" dirty="0"/>
              <a:t> de </a:t>
            </a:r>
            <a:r>
              <a:rPr lang="en-US" sz="1200" dirty="0" err="1"/>
              <a:t>codigo</a:t>
            </a:r>
            <a:endParaRPr lang="en-US" sz="1200" dirty="0"/>
          </a:p>
          <a:p>
            <a:r>
              <a:rPr lang="en-US" sz="1200" dirty="0" err="1"/>
              <a:t>Es</a:t>
            </a:r>
            <a:r>
              <a:rPr lang="en-US" sz="1200" dirty="0"/>
              <a:t> configurable y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detectar</a:t>
            </a:r>
            <a:r>
              <a:rPr lang="en-US" sz="1200" dirty="0"/>
              <a:t> </a:t>
            </a:r>
            <a:r>
              <a:rPr lang="en-US" sz="1200" dirty="0" err="1"/>
              <a:t>problemas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codigo</a:t>
            </a:r>
            <a:r>
              <a:rPr lang="en-US" sz="1200" dirty="0"/>
              <a:t>.</a:t>
            </a:r>
            <a:endParaRPr lang="es-AR" sz="1200" dirty="0"/>
          </a:p>
          <a:p>
            <a:endParaRPr lang="es-AR" dirty="0"/>
          </a:p>
        </p:txBody>
      </p:sp>
      <p:sp>
        <p:nvSpPr>
          <p:cNvPr id="7" name="AutoShape 2" descr="data:image/png;base64,iVBORw0KGgoAAAANSUhEUgAAAa0AAAB1CAMAAADKkk7zAAAAkFBMVEX///+KQYKHO3+JPoGlb5+EM3uGOX6FNn3Uu9GYV5GTU4yVVo6DMXqUUI37+Pv9+/327/Xv5+7YwdapdqSORofUwNHq3undydutf6ju5O3h0OCse6e7k7b07fOMRIS1ibDEocCAKXfIp8Tg0t6haJrMsMm8mLeaXZPCob7Qus23j7KdZJfIq8Xo3ed9IXTLs8j9N0vdAAATbklEQVR4nO1daYOqLBsuULBCs7I0WxzLsmmZ/v+/e0VllZY5y9R5H68P50yKilxwc29gp9OiRYsWLVq0aNGiRYsWLVq0aNGiRYsWvwLP9+fb7cj3h6+uSYt78EfjzeLUd113vS7+6Z+iTTjyX12rFgbMnWNuE4wgRbdb/gcwsU9HZ/XqurVQMN/1iI0KkpqACJOeM391DVswhJGLjUxxxrAbxa+uZQuKaUbAXa6qEUas8NU1bRGeAHhEVQUAB+34eilWEXqSq0ogJq3C8TJ4Bxs9zxUFwpvWCnsNVhPcHD6g0OG7cL2GVBlszmcQTVoD7BUYB0hngth5cnDC7XY2225D55AUFpjOGHLHr675fw/Dg2ZeIZQnju+ppbyVE+VIZRWCzWuq/B/G0lYYwGkSeuaSfhilijkG8f5n6/pfhzeRyYL2YHODqrr4R9+W+SLR3eIt/ii8SNYvUPDxUHNY7deyPLSTlq4fgyWRVRhRo2eumUdEGl529Lfr2KLC8CiJQTB42qEUupIlbbdz189gKY0sYuneie3+UGM/006tciLRdfip+v6nMRZNDu1d47ST4hpfzVG3kZQN1Npdfx9zlzc4BOfmeYeLSWKQkZKVBt3Wq/G34Z24bgehacq6z1ZnLHwbyGoVw7+MgyALTNlBX1LhjWwNr5yYsZj18IOp6zI2QJ8M3wrDsK7le8Ty5sIrga/sYHz6Ehqeka1dmvFWPgiN0r4vC48paeDr40++zp+GH9TVdF9dE4rhhCvhRHj7phgih/0wsTXDkHzw4geupqD7VtfSEI95NB5fC79fdWbYe3VNKKa8/UAmHV7a0GWavIEt7wTQQsxRwxOnHN2VGC1bv4eAyUE4UOysHCGrDjMa2DracC3LvJErbnPvaS1bvwWHyzCiplhcXIjqZmyyNQW69hjyMncHV8vW78DLmAjD+oRzJd200iMabPkQEt3NtGA8oMmdyH/L1u/gkw0t6DYcuUcE++VBnS3PQuCkl553mSxM7wyuow2AHHoufgHSsvUkLDa0DD4+vw+qAaezdcAwaNpIR2Z1ocXt521OWQFO1pr+ypu+rjeC74IypRy9XoOfsWaDfYMT4gIhpo4oja047RKnWZorGtB9ZO6Kkn/gHf4y/ElW4jR5dU06GzaNYIN7sLCACYQXna1RD6KjqfSBDS5hZN/Av8RWx2N4dUWGJzaF4FodH+2VSSfDaOBrbE1s4Eo1H4739YznpWyg5g+e+0+x9Ta4sPblHogrwd1FyBWOVQ6v+tjarLsXdn4eLyAmzLnIvSLpg/UnD9jyZ9vtdbfdzh+nla5mlwLPpQuPtgUMZb1ZeeKpcPntilzoPR7WeHQJd4fksItn349WnJnsspmtFYEuBHY/GtejJ6Yn9Hmr1go8J3JxQRBK6oun/HaGaU3GXbbCYxbYxLYJHkx25dsPQ0eCGPyrXZQHxW2CPNp5xSAvT5dvolxQ0RBGA0QIAbm2NGa+zFzqBlzn0Vhv67F8Gxa7m8sH64Vs4yQPMCHd/uRwh/ThOMohsTHCNgmy43ed2Yt6MMBTzbRXa6uA2ItPfjfJghZ+ws8FIXVki9THRoOaBc7fDdxma3UIiruy04AEtGf4eUEeQ8qCMvMlsUFZtFDYSDD2BrRUWj46S8UFZQQ1PqV1ZSFKsy1/3oWm2vGXDhx1clpLz+Ve3euXLR2l1E95nSHAX5MbCzn8M5TyZos6p3mje9yDn7PWZVqDFEQGOJicq9TPLR9bdinivNXGcrGwczmHkc7+Ddxky+lrq8YgXow63km20CZVi366ShI4BPuyVPUqlpQuQmu3g/JKDMBDrruuYq1DbClDoy89l9tbn0omX9zxErXOqHswKSRj/dVox7G2hpI3sF0zEpjkiuSXKkQiXJwpPwdq0zI7dna1gK0kV3Oyd+xF1vdH+Q22fCWHqgbujUxs7dLGu0t10djaaEnIzBOTNBoQKYbkE2xthxOi3QOSRYOu4dFuvlrxMsSoixsxZc9J66Ew7+u3BJhmMg2PVgn6jksb6yuG4KDukSN2Q3J/WZeZrdg1Lm8B+TxrsOXYpqJdI1uxo7dn0T9pK+2bx7vAlbr7E2xdouY6jy7qabJldDKUqiqSPWsZMAMJBow+0z1JUf1hZXEUYjY2NROp39BjNOD77gkjW7P1jXVjaNFga7QWEwAqZm0pkafBFj67zW4Nu9tOaHwekOr0mK0gMd7EVg1S37pFFn27J+liSgZgZvrE9GggT0J+birCtAoe2QR3nE832JoF6p2haClF7JZsiYw67B531/1ARAASna1u1ySDUOYZSKSQ0iIfs9W90cOwnP3lSWQVChFJiTyT2Pe84BJ6bCSw+jXmAvH+DJFJWgFQP/BYn31gHxvY8k7Se0MMAjeADZFbTKUAF2yteFAORKUK7XPffj22MNBX4xYDsNDYxAsG9YCFuDhhyw8X/u0+ErcRbKWqY5qeQzZCygYIitQQEhd0T8vxdh7uCnNCpB4959Vm5e3P6re/76fNFiJKkmBzDgA47TEt6MpkK/wuW1L+KSC9Q7idzeLdSV+oaU0m1nLYiVklRLibjeqqby2LghNXuhCRxWcYh+ee0GMqlZvA/TQOp5Gs4nJrMaLPW2tshVlx71xmhsDjZxh+JlDSJGwxc8eIFzzxSdF3+sKKfUoz/KpLY57p1JkfLKgpSli5xlfnLWivJwehRo15T/wmW7HoBNgSLzqLoNwsQd3r94xaoc1cqj1YIBaSQJLrOGLjZQwVseqyCdYTExBQ/LfmiMlUNAPo80l6I4QrbspTGKj+0z0T0eCpvL6UtYKswXmXTQ9IIwxovmepDYr5vbe7yFL3l9kSEw3eK1V3JPnC2eKGhnBxjXJZg9dqKkdap2vphu5FnOCJW1zpKnGDLSHcBpKJtuV9AXDlgamvsKvH/aZsLOIncpyHRrYo5tcJYhOhNPBKfFb9ujTGdro/cMoaCNz1ujXYCrkcQro2uZUSiRtskXuvydlS++6VNzTsXuTy/K5Q1r8fsKVls2z5vbl7qI7Ow0YriwymZyKds5tsUXfF2SqdgFiPKc/pqi2E3cnOsKMar+w32WLaqSkoKpjkbCXskD7wFXC2iGKre1xH1BZ0hjwRSK78A7b0SB+rGs8Yu9QlbZMdzEQ6euwz9O+wRTH/jFKcNM5NI0Kiqfn2/IW/x5bHtQZTJ+OzFGdrIxT25e2nMLaglpXAFFc9VMBVeiDP+g/YsrWHXpjcC2q2avXJHG7wavltDi+qeMAWvZvRFDAfpRhz9efug3W2uKIJTCkd/oBP0zVbF6GToNwZ3agOY8vWgqPMBwC72gXMwQXk9rjPViOrwa/NIs5Wbp5QatRKNHjCRGY6obGNRrv7646Ng2v6a1oG6+0gMzb8kvtcarY4f/QgcRcH43J2bqprnZEJACXblcIyXXCfrUa+llc/lbE1q0xDODALG68airD/ONzFZa/O+/ByPqWVZz3e9JSz196hiiB9wWPYeASzt7rg7oM1trgLBH8Yi7OhxNlS3YR0z8Q0O2x1xthdA82cYc7shsOFmdjfYKux6GZYuw8YW6xruBMjFkH9yMcBVe7VUzqId9mfAlxnDB4QBkCs//YiADCiQvZoQwQG+h4N3PPYf+rBNVtM++6Si7G47zLpwjuopbtUAO6ezmrvYb1cT+qpu/ufYavR0TW2Pnn/NaM++yjaXoBlfgLJHNkeclIQhNPgWHTJsNSfcF73zjinz6Ye0aGTpxgBRNzEEW00bHgezdDZYoItNQtfFjGR2PKtpne5sNSVbvcTbNmPxtb1VrBAxV1TpAJTtri+EifrwjCGGJz2ZS/3amMPgMOQ7thV764GyiWQ/mYRFEYZQt1syvJo2CC5IdIYNLZY88HgBlt8LhDCf5gYtuWD+CRJvZ9gq6Gg/T22eKIuqSf3jNAtuIL91q9bhDvv0h0NALJftd48nDsZxgiCtH5vj1WtISBU3GCrC2+wlTXGVoGwh5seZiBR80+x9XgtXwy0stPUtg5Cgp4l591HYeUIx2vKlWLfiQLCcql5ogAyT0AM35SEQitWFaswgY0dwoAo815swbtIH2dc8VAxM+pH57nUXlvJAUpLSGzJLTBchYnmY7ilrzJobPnM0LnRw+YNnZBh5SwGWmBFuHXfgi3mXFoP7sJ9IsmOGxgmJ7AScUqLWoWp1IVNASyeP/FggSRfM8YmTKacmHOAOx+6vSXDj88WkeJTIkX/LdiK2Ztu/bu43VgcwqdjkFyJFJ2uAmZ7aZ6wDS6fmDvg+JJYJ2GQZzJGO2OL02Eck1x3MbJVlthJGj3f8OMt2GKX499fZM6jSoYN66bSyAJVqoc3kI81FQkeUUx5+xwJqkCkCPRIZyvk9fgw1PLK3Vm32KL6Ku9b3Bn0Fmwx+fUw2/wxPC6S1vqpkZQsxluJK2/0YNNxy6MIwu/EI/AwF8KWeyKAVb8id4uTppU459PnHbbkJ7Hw1HuwxXygT+joj8BlG9Ic/56cUEODZbsk2qpx/kayDj8p+Ua4K0oOffPcDj6/8VEJcp2ulQhUcrbmYQ2psIj/MOvxPdhaMUdMv9nVZpsaz61g4zONrmfI+4DaVIglJKWdYyFv36V6NKUcTWGiCnkKTsxjOxZ3qBNCRFysizS6/FzMSCLS/1XvtCEL8DdlS8SwMl2V8Aek2j4rfXKjW+7MVpXnUCIFWPQpCSqHsq+kJinX8Jgsk28UUuIfsqraxpKJxJUbvrCyC9aS899z5IxQ3gJcK5EaoLke6UfYaiTANNhasfcFPbUjztmOTY8S0Tl4XA+cpMG1khPp0rJJa7Y6W0kWKgsqh/waJVtYyuzD2Xk7cxLBHxB5qiOR9AdxVrseV7uJmtGz3o3H41iwJe8fwM1QmvUU061+2FgPzvRXeUuf/rVhWUxZWN2OvhbdGoiHLz9oMa/j0f8cJsncsNo+aO4U//NZsixaE0Nv4rBM1bKu5VIdvvULcOWWEXs7pg+W5AheeNaD0LrpKnDRQnWiBGOrs5OGHZamLq6UqYtiY2VPUZLKWXdEEtdSElEX2GlgTTI3tXVXICaErjHhbIncvzmXEjTul9ENiqB0FaniwVv6J68RJPR25eURvQDIF3yNOitagGed0R8koGtMiv+RXJTJJbotkq08FdPR5E1EilpwiFdFN1htrz2evNnYTeE2RCOLbIRZX9pmKxmqbHUmgkosJpkL19zUPBjulm8C9mRaE6Sca2RYMtBc3Q8hN/sxvckw5jnEZVqLpT8UVuso+DoN6XaGp5fvNpK6Mr+Nq+fqlkdrtvb6TWBQto9IVi06LBzk1ikPhNAA+fPr/HhKRKHj8cDtaME6Jt9xULDF3wGSBZe3w4z3n7Wqr8wN60aqgmpMd7i46f8EgfxDYat4/Xx5PljiIaUcfi+2isfKsz0Eck4j6H9n1Z0wK2UTeVNnpfNZVLDFFi4U6oAofxSiQY99q/mWAkjLHBkuGi1W33FjyW8n2KonFITl9Mdyu6M3Y6tzcW9JGDT41lfnViLHQV7HcwloiwglXWKrUu+xnDnJnRGqtlLhbBpd8g5sjK6jueCxsX6rYgsamgCtS7Hybmx15rlRckA7++YnAoWzFkqGUme4tKHknZXZKrQQiPdSwkssBHNqyJ+K1WWMZasGpl0awkFjTRoAh+bayIotMsq0+/KXfzu2aASj+VlHBL+/zbfQA4AyLMdrKWlVZqszwq7sJZwLsWz2vo+SrqKK4+7CPLOu9oFSECD6OTY/xyKRga4x+SD0r6+hv5C/FQbxmmWQWFjPf6jZgkg7jmu2bP0CUrC11g+ioF5joh6t2VoS/QyU2vOSrLWviXQX98OARozEyEC5HGe5SENNYasTy6yOxJouk3ulxHYPCUa0qRBOwfH20sn5NU9J2aQI2emp3A7WSywJy2HHyegfVOaGGbGr0jjt7vnLLy0dk7LGs8Zxq4olbDL9eGF4+5NG6QV9ZONo3U7nxpmJEraaHXqFBYPqd+sevrHoWMJYjGA0uEG3ypaMWJo+0J0VrLNNEmXZIvmIH2Q6rpxlssis6NhIszdhtDuWtz3E/8JH20bOMlpkk+Ldfn17DskrqKy7lZDg1MzWVlrT+PBLQc9vv/OtjXpev6vPt/C7tZWma2hMr+/s854xnraXZLF9f/1qiz+EUSYHSCKDk9HzDUtKOqNIUpBQ45MaLf4OVvL2H7j/+fgKCieQffVBS9ZP4TJQdOFnNknZWrJGCr5nlLf4LVyUL3wCmDxwX20TJTMMBL9gO7T4ZWj7paD0NL2pZc6nWaoY7jhrxeDPYqStBACofwybK+uG3jjpaxs14EVL1k+jsXUURARbBydmmyR689g5WDZpbHJ1/Bcs0/87jIOGW5t+SXztuu4gd931mn5NXC+B3Pf4fM5/D/PcGDxkyfWmU+T01l9k+v+G4zY27bsHu99+ffCVGB27N4K4TSC4/3XvZIs/gtnRbkbODDIQ4/2vOf1b/FGMjgNyM1epArAHy1ZtfxOMnCw1xKbrUYVwat22nVu8AP456dkYKKog/fwKJv3jrv1U7vthddlEp37QBQDZNKIO1/1TtHny2wYtXgFvFk+nn9fr53Qaz/6tKG2LFi1atGjRokWLFi1atGjRokWLFi1a/OP4H6IGX9Tx/IOiAAAAAElFTkSuQmCC"/>
          <p:cNvSpPr>
            <a:spLocks noChangeAspect="1" noChangeArrowheads="1"/>
          </p:cNvSpPr>
          <p:nvPr/>
        </p:nvSpPr>
        <p:spPr bwMode="auto">
          <a:xfrm>
            <a:off x="116682" y="-639366"/>
            <a:ext cx="4864894" cy="13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2" y="1682937"/>
            <a:ext cx="3064669" cy="835819"/>
          </a:xfrm>
          <a:prstGeom prst="rect">
            <a:avLst/>
          </a:prstGeom>
        </p:spPr>
      </p:pic>
      <p:pic>
        <p:nvPicPr>
          <p:cNvPr id="11" name="Picture 2" descr="http://www.jshint.com/res/jshint-d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23" y="1595744"/>
            <a:ext cx="2322258" cy="101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4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Herramientas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179389" y="3143250"/>
            <a:ext cx="4248596" cy="1372047"/>
          </a:xfrm>
        </p:spPr>
        <p:txBody>
          <a:bodyPr/>
          <a:lstStyle/>
          <a:p>
            <a:r>
              <a:rPr lang="es-AR" sz="1350" dirty="0"/>
              <a:t>Herramienta de arquetipos </a:t>
            </a:r>
            <a:r>
              <a:rPr lang="es-AR" sz="1350" dirty="0" err="1"/>
              <a:t>templates</a:t>
            </a:r>
            <a:r>
              <a:rPr lang="es-AR" sz="1350" dirty="0"/>
              <a:t> </a:t>
            </a:r>
            <a:r>
              <a:rPr lang="es-AR" sz="1350" dirty="0" err="1"/>
              <a:t>generators</a:t>
            </a:r>
            <a:r>
              <a:rPr lang="es-AR" sz="1350" dirty="0"/>
              <a:t>.</a:t>
            </a:r>
          </a:p>
          <a:p>
            <a:r>
              <a:rPr lang="es-AR" sz="1350" dirty="0"/>
              <a:t>Simplifica la creación de una aplicación en base a distintos </a:t>
            </a:r>
            <a:r>
              <a:rPr lang="es-AR" sz="1350" dirty="0" err="1"/>
              <a:t>generators</a:t>
            </a:r>
            <a:r>
              <a:rPr lang="es-AR" sz="1350" dirty="0"/>
              <a:t> </a:t>
            </a:r>
            <a:r>
              <a:rPr lang="es-AR" sz="1350" dirty="0" err="1"/>
              <a:t>customizables</a:t>
            </a:r>
            <a:r>
              <a:rPr lang="es-AR" sz="1350" dirty="0"/>
              <a:t>, permitiendo usar todas las herramientas mencionadas con una configuración típica.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Yeoman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err="1" smtClean="0"/>
              <a:t>Brackets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>
          <a:xfrm>
            <a:off x="4716017" y="3143250"/>
            <a:ext cx="4248597" cy="1372047"/>
          </a:xfrm>
        </p:spPr>
        <p:txBody>
          <a:bodyPr/>
          <a:lstStyle/>
          <a:p>
            <a:r>
              <a:rPr lang="en-US" sz="1200" dirty="0"/>
              <a:t>Brackets </a:t>
            </a:r>
            <a:r>
              <a:rPr lang="en-US" sz="1200" dirty="0" err="1"/>
              <a:t>es</a:t>
            </a:r>
            <a:r>
              <a:rPr lang="en-US" sz="1200" dirty="0"/>
              <a:t> un IDE para </a:t>
            </a:r>
            <a:r>
              <a:rPr lang="en-US" sz="1200" dirty="0" err="1"/>
              <a:t>Javascript</a:t>
            </a:r>
            <a:r>
              <a:rPr lang="en-US" sz="1200" dirty="0"/>
              <a:t>, </a:t>
            </a:r>
            <a:r>
              <a:rPr lang="en-US" sz="1200" dirty="0" err="1"/>
              <a:t>hecho</a:t>
            </a:r>
            <a:r>
              <a:rPr lang="en-US" sz="1200" dirty="0"/>
              <a:t> con </a:t>
            </a:r>
            <a:r>
              <a:rPr lang="es-AR" sz="1200" b="1" dirty="0">
                <a:solidFill>
                  <a:srgbClr val="C00000"/>
                </a:solidFill>
              </a:rPr>
              <a:t>♥</a:t>
            </a:r>
            <a:r>
              <a:rPr lang="en-US" sz="1200" dirty="0"/>
              <a:t> y </a:t>
            </a:r>
            <a:r>
              <a:rPr lang="en-US" sz="1200" dirty="0" err="1"/>
              <a:t>Javascript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facilidades</a:t>
            </a:r>
            <a:r>
              <a:rPr lang="en-US" sz="1200" dirty="0"/>
              <a:t> para </a:t>
            </a:r>
            <a:r>
              <a:rPr lang="en-US" sz="1200" dirty="0" err="1"/>
              <a:t>Javascript</a:t>
            </a:r>
            <a:r>
              <a:rPr lang="en-US" sz="1200" dirty="0"/>
              <a:t>, HTML, CSS.</a:t>
            </a:r>
          </a:p>
          <a:p>
            <a:r>
              <a:rPr lang="en-US" sz="1200" dirty="0"/>
              <a:t>Integra </a:t>
            </a:r>
            <a:r>
              <a:rPr lang="en-US" sz="1200" dirty="0" err="1"/>
              <a:t>varias</a:t>
            </a:r>
            <a:r>
              <a:rPr lang="en-US" sz="1200" dirty="0"/>
              <a:t> de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herramientas</a:t>
            </a:r>
            <a:r>
              <a:rPr lang="en-US" sz="1200" dirty="0"/>
              <a:t> </a:t>
            </a:r>
            <a:r>
              <a:rPr lang="en-US" sz="1200" dirty="0" err="1"/>
              <a:t>nombradas</a:t>
            </a:r>
            <a:r>
              <a:rPr lang="en-US" sz="1200" dirty="0"/>
              <a:t> </a:t>
            </a:r>
            <a:r>
              <a:rPr lang="en-US" sz="1200" dirty="0" err="1"/>
              <a:t>anteriormente</a:t>
            </a:r>
            <a:r>
              <a:rPr lang="en-US" sz="1200" dirty="0"/>
              <a:t> para </a:t>
            </a:r>
            <a:r>
              <a:rPr lang="en-US" sz="1200" dirty="0" err="1"/>
              <a:t>facilitar</a:t>
            </a:r>
            <a:r>
              <a:rPr lang="en-US" sz="1200" dirty="0"/>
              <a:t> el </a:t>
            </a:r>
            <a:r>
              <a:rPr lang="en-US" sz="1200" dirty="0" err="1"/>
              <a:t>desarrollo</a:t>
            </a:r>
            <a:endParaRPr lang="es-AR" sz="1200" dirty="0"/>
          </a:p>
        </p:txBody>
      </p:sp>
      <p:pic>
        <p:nvPicPr>
          <p:cNvPr id="7" name="Picture 4" descr="http://yeoman.io/assets/img/yeoman-logo.a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93" y="1242891"/>
            <a:ext cx="1815788" cy="15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roidweb.com/wp-content/uploads/2013/05/052813_1128_BracketsOp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3" t="29686" r="18798" b="29995"/>
          <a:stretch/>
        </p:blipFill>
        <p:spPr bwMode="auto">
          <a:xfrm>
            <a:off x="5544108" y="1597360"/>
            <a:ext cx="259228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33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cs typeface="Courier New" panose="02070309020205020404" pitchFamily="49" charset="0"/>
              </a:rPr>
              <a:t>Directivas</a:t>
            </a:r>
            <a:r>
              <a:rPr lang="en-US" dirty="0" smtClean="0">
                <a:cs typeface="Courier New" panose="02070309020205020404" pitchFamily="49" charset="0"/>
              </a:rPr>
              <a:t>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97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Motivación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382588" y="3334522"/>
            <a:ext cx="759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9065" y="1173020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Nos dan la posibilidad de transformar HTML en DSL (DOMAIN SPECIFIC LANGUAGE). </a:t>
            </a:r>
            <a:r>
              <a:rPr lang="es-AR" sz="1800" dirty="0" err="1"/>
              <a:t>Ej</a:t>
            </a:r>
            <a:r>
              <a:rPr lang="es-AR" sz="1800" dirty="0"/>
              <a:t>: </a:t>
            </a:r>
            <a:r>
              <a:rPr lang="es-AR" sz="1800" dirty="0" smtClean="0"/>
              <a:t>&lt;</a:t>
            </a:r>
            <a:r>
              <a:rPr lang="es-AR" sz="1800" dirty="0" err="1" smtClean="0"/>
              <a:t>qr-code</a:t>
            </a:r>
            <a:r>
              <a:rPr lang="es-AR" sz="1800" dirty="0" smtClean="0"/>
              <a:t> </a:t>
            </a:r>
            <a:r>
              <a:rPr lang="es-AR" sz="1800" dirty="0" err="1"/>
              <a:t>src</a:t>
            </a:r>
            <a:r>
              <a:rPr lang="es-AR" sz="1800" dirty="0"/>
              <a:t>=“</a:t>
            </a:r>
            <a:r>
              <a:rPr lang="es-AR" sz="1800" dirty="0" err="1"/>
              <a:t>qrUrl</a:t>
            </a:r>
            <a:r>
              <a:rPr lang="es-AR" sz="1800" dirty="0"/>
              <a:t>”&gt;&lt;/</a:t>
            </a:r>
            <a:r>
              <a:rPr lang="es-AR" sz="1800" dirty="0" err="1"/>
              <a:t>qr-code</a:t>
            </a:r>
            <a:r>
              <a:rPr lang="es-AR" sz="1800" dirty="0"/>
              <a:t>&gt;</a:t>
            </a:r>
          </a:p>
          <a:p>
            <a:r>
              <a:rPr lang="es-AR" sz="1800" dirty="0"/>
              <a:t>Provee una capa de abstracción la cual nos evitar manipular el DOM desde los </a:t>
            </a:r>
            <a:r>
              <a:rPr lang="es-AR" sz="1800" dirty="0" err="1"/>
              <a:t>Controllers</a:t>
            </a:r>
            <a:r>
              <a:rPr lang="es-AR" sz="1800" dirty="0"/>
              <a:t>. Las directivas pueden acceder al </a:t>
            </a:r>
            <a:r>
              <a:rPr lang="es-AR" sz="1800" dirty="0" err="1"/>
              <a:t>scope</a:t>
            </a:r>
            <a:r>
              <a:rPr lang="es-AR" sz="1800" dirty="0"/>
              <a:t> del Controller en el que están definidas</a:t>
            </a:r>
            <a:r>
              <a:rPr lang="es-AR" sz="1800" dirty="0" smtClean="0"/>
              <a:t>.</a:t>
            </a:r>
          </a:p>
          <a:p>
            <a:r>
              <a:rPr lang="es-AR" sz="1800" dirty="0"/>
              <a:t>Un gran paso hacia el lado de la reutilización</a:t>
            </a:r>
          </a:p>
          <a:p>
            <a:r>
              <a:rPr lang="es-AR" sz="1800" dirty="0"/>
              <a:t>Uno de los temas más </a:t>
            </a:r>
            <a:r>
              <a:rPr lang="es-AR" sz="1800" dirty="0" err="1"/>
              <a:t>heavys</a:t>
            </a:r>
            <a:r>
              <a:rPr lang="es-AR" sz="1800" dirty="0"/>
              <a:t> de Angular, acá es donde definitivamente está la pendiente máxima de la curva de aprendizaje del </a:t>
            </a:r>
            <a:r>
              <a:rPr lang="es-AR" sz="1800" dirty="0" err="1"/>
              <a:t>framework</a:t>
            </a:r>
            <a:r>
              <a:rPr lang="es-AR" sz="1800" dirty="0"/>
              <a:t> y todo el </a:t>
            </a:r>
            <a:r>
              <a:rPr lang="es-AR" sz="1800" dirty="0" err="1"/>
              <a:t>power</a:t>
            </a:r>
            <a:r>
              <a:rPr lang="es-AR" sz="1800" dirty="0"/>
              <a:t>. Qué tan difícil puede ser, ¿</a:t>
            </a:r>
            <a:r>
              <a:rPr lang="es-AR" sz="1800" dirty="0" smtClean="0"/>
              <a:t>no</a:t>
            </a:r>
            <a:r>
              <a:rPr lang="es-AR" sz="1800" dirty="0"/>
              <a:t>?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223624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Directive</a:t>
            </a:r>
            <a:r>
              <a:rPr lang="es-AR" sz="1800" dirty="0" smtClean="0"/>
              <a:t> </a:t>
            </a:r>
            <a:r>
              <a:rPr lang="es-AR" sz="1800" dirty="0" err="1" smtClean="0"/>
              <a:t>Definition</a:t>
            </a:r>
            <a:r>
              <a:rPr lang="es-AR" sz="1800" dirty="0" smtClean="0"/>
              <a:t> </a:t>
            </a:r>
            <a:r>
              <a:rPr lang="es-AR" sz="1800" dirty="0" err="1" smtClean="0"/>
              <a:t>Object</a:t>
            </a:r>
            <a:endParaRPr lang="es-AR" sz="1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7" y="986385"/>
            <a:ext cx="6067377" cy="3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16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For</a:t>
            </a:r>
            <a:r>
              <a:rPr lang="es-AR" sz="1800" dirty="0" smtClean="0"/>
              <a:t> Human </a:t>
            </a:r>
            <a:r>
              <a:rPr lang="es-AR" sz="1800" dirty="0" err="1" smtClean="0"/>
              <a:t>Beings</a:t>
            </a:r>
            <a:endParaRPr lang="es-A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9" y="2247664"/>
            <a:ext cx="6526279" cy="2393178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9901" y="1062184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Vamos a explicar el ABC del tema con las propiedades que nos van a permitir poder comenzar a trabajar con ellas.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template</a:t>
            </a:r>
            <a:r>
              <a:rPr lang="es-AR" sz="2000" dirty="0"/>
              <a:t> o templateUrl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replace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restrict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/>
              <a:t>scope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36792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9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smtClean="0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73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6"/>
          </p:nvPr>
        </p:nvSpPr>
        <p:spPr>
          <a:xfrm>
            <a:off x="105497" y="247165"/>
            <a:ext cx="8785100" cy="408617"/>
          </a:xfrm>
        </p:spPr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s-AR" sz="2600" dirty="0" smtClean="0"/>
              <a:t>Módulos</a:t>
            </a:r>
            <a:endParaRPr lang="es-AR" sz="2600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497" y="539218"/>
            <a:ext cx="8448675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módulo</a:t>
            </a:r>
            <a:r>
              <a:rPr lang="en-US" dirty="0" smtClean="0"/>
              <a:t>?	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t="15556" r="26380" b="23107"/>
          <a:stretch/>
        </p:blipFill>
        <p:spPr bwMode="auto">
          <a:xfrm>
            <a:off x="2698850" y="1230685"/>
            <a:ext cx="4375855" cy="313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5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s-ES" sz="1500" b="1" dirty="0"/>
              <a:t>Se recomienda escribir:</a:t>
            </a:r>
          </a:p>
          <a:p>
            <a:pPr indent="0">
              <a:buNone/>
            </a:pPr>
            <a:r>
              <a:rPr lang="en-US" sz="1500" dirty="0"/>
              <a:t> - Un modulo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feature de la </a:t>
            </a:r>
            <a:r>
              <a:rPr lang="en-US" sz="1500" dirty="0" err="1"/>
              <a:t>aplicacion</a:t>
            </a:r>
            <a:endParaRPr lang="en-US" sz="1500" dirty="0"/>
          </a:p>
          <a:p>
            <a:pPr indent="0">
              <a:buNone/>
            </a:pPr>
            <a:r>
              <a:rPr lang="en-US" sz="1500" dirty="0"/>
              <a:t>-  Un modulo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componente</a:t>
            </a:r>
            <a:r>
              <a:rPr lang="en-US" sz="1500" dirty="0"/>
              <a:t> reusable</a:t>
            </a:r>
          </a:p>
          <a:p>
            <a:pPr indent="0">
              <a:buNone/>
            </a:pPr>
            <a:r>
              <a:rPr lang="en-US" sz="1500" dirty="0"/>
              <a:t>-  Un modulo a </a:t>
            </a:r>
            <a:r>
              <a:rPr lang="en-US" sz="1500" dirty="0" err="1"/>
              <a:t>nivel</a:t>
            </a:r>
            <a:r>
              <a:rPr lang="en-US" sz="1500" dirty="0"/>
              <a:t> de </a:t>
            </a:r>
            <a:r>
              <a:rPr lang="en-US" sz="1500" dirty="0" err="1"/>
              <a:t>aplicacion</a:t>
            </a:r>
            <a:r>
              <a:rPr lang="en-US" sz="1500" dirty="0"/>
              <a:t>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dependa</a:t>
            </a:r>
            <a:r>
              <a:rPr lang="en-US" sz="1500" dirty="0"/>
              <a:t> de </a:t>
            </a:r>
            <a:r>
              <a:rPr lang="en-US" sz="1500" dirty="0" err="1"/>
              <a:t>todos</a:t>
            </a:r>
            <a:r>
              <a:rPr lang="en-US" sz="1500" dirty="0"/>
              <a:t> los </a:t>
            </a:r>
            <a:r>
              <a:rPr lang="en-US" sz="1500" dirty="0" err="1"/>
              <a:t>modulos</a:t>
            </a:r>
            <a:r>
              <a:rPr lang="en-US" sz="1500" dirty="0"/>
              <a:t> de </a:t>
            </a:r>
            <a:r>
              <a:rPr lang="en-US" sz="1500" dirty="0" err="1"/>
              <a:t>arriba</a:t>
            </a:r>
            <a:r>
              <a:rPr lang="en-US" sz="1500" dirty="0"/>
              <a:t> y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contenga</a:t>
            </a:r>
            <a:r>
              <a:rPr lang="en-US" sz="1500" dirty="0"/>
              <a:t> </a:t>
            </a:r>
            <a:r>
              <a:rPr lang="en-US" sz="1500" dirty="0" err="1"/>
              <a:t>codigo</a:t>
            </a:r>
            <a:r>
              <a:rPr lang="en-US" sz="1500" dirty="0"/>
              <a:t> </a:t>
            </a:r>
            <a:r>
              <a:rPr lang="en-US" sz="1500" dirty="0" err="1"/>
              <a:t>cualquier</a:t>
            </a:r>
            <a:r>
              <a:rPr lang="en-US" sz="1500" dirty="0"/>
              <a:t> </a:t>
            </a:r>
            <a:r>
              <a:rPr lang="en-US" sz="1500" dirty="0" err="1"/>
              <a:t>codigo</a:t>
            </a:r>
            <a:r>
              <a:rPr lang="en-US" sz="1500" dirty="0"/>
              <a:t> de </a:t>
            </a:r>
            <a:r>
              <a:rPr lang="en-US" sz="1500" dirty="0" err="1"/>
              <a:t>inicializacion</a:t>
            </a:r>
            <a:r>
              <a:rPr lang="en-US" sz="1500" dirty="0"/>
              <a:t>.</a:t>
            </a:r>
          </a:p>
          <a:p>
            <a:endParaRPr lang="es-ES" sz="1500" dirty="0"/>
          </a:p>
          <a:p>
            <a:r>
              <a:rPr lang="es-ES" sz="1500" dirty="0"/>
              <a:t>Pueden encontrar una </a:t>
            </a:r>
            <a:r>
              <a:rPr lang="es-ES" sz="1500" dirty="0" err="1"/>
              <a:t>guia</a:t>
            </a:r>
            <a:r>
              <a:rPr lang="es-ES" sz="1500" dirty="0"/>
              <a:t> de </a:t>
            </a:r>
            <a:r>
              <a:rPr lang="es-ES" sz="1500" dirty="0" err="1"/>
              <a:t>Best</a:t>
            </a:r>
            <a:r>
              <a:rPr lang="es-ES" sz="1500" dirty="0"/>
              <a:t> </a:t>
            </a:r>
            <a:r>
              <a:rPr lang="es-ES" sz="1500" dirty="0" err="1"/>
              <a:t>Practices</a:t>
            </a:r>
            <a:r>
              <a:rPr lang="es-ES" sz="1500" dirty="0"/>
              <a:t> en:</a:t>
            </a:r>
          </a:p>
          <a:p>
            <a:endParaRPr lang="es-ES" sz="1500" dirty="0"/>
          </a:p>
          <a:p>
            <a:r>
              <a:rPr lang="es-AR" sz="1500" dirty="0">
                <a:hlinkClick r:id="rId2"/>
              </a:rPr>
              <a:t>http://blog.angularjs.org/2014/02/an-angularjs-style-guide-and-best.html</a:t>
            </a:r>
            <a:endParaRPr lang="es-AR" sz="1500" dirty="0"/>
          </a:p>
        </p:txBody>
      </p:sp>
    </p:spTree>
    <p:extLst>
      <p:ext uri="{BB962C8B-B14F-4D97-AF65-F5344CB8AC3E}">
        <p14:creationId xmlns:p14="http://schemas.microsoft.com/office/powerpoint/2010/main" val="3672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Buenas Prácticas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Segoe UI" panose="020B0502040204020203" pitchFamily="34" charset="0"/>
              <a:buNone/>
            </a:pPr>
            <a:r>
              <a:rPr lang="es-ES" sz="1500" b="1" dirty="0" smtClean="0"/>
              <a:t>Se recomienda escribir:</a:t>
            </a:r>
          </a:p>
          <a:p>
            <a:r>
              <a:rPr lang="en-US" sz="1500" dirty="0" smtClean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feature de la </a:t>
            </a:r>
            <a:r>
              <a:rPr lang="en-US" sz="1500" dirty="0" err="1" smtClean="0"/>
              <a:t>aplicación</a:t>
            </a:r>
            <a:endParaRPr lang="en-US" sz="1500" dirty="0"/>
          </a:p>
          <a:p>
            <a:r>
              <a:rPr lang="en-US" sz="1500" dirty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componente</a:t>
            </a:r>
            <a:r>
              <a:rPr lang="en-US" sz="1500" dirty="0"/>
              <a:t> reusable</a:t>
            </a:r>
          </a:p>
          <a:p>
            <a:r>
              <a:rPr lang="en-US" sz="1500" dirty="0"/>
              <a:t>Un </a:t>
            </a:r>
            <a:r>
              <a:rPr lang="en-US" sz="1500" dirty="0" err="1" smtClean="0"/>
              <a:t>módulo</a:t>
            </a:r>
            <a:r>
              <a:rPr lang="en-US" sz="1500" dirty="0" smtClean="0"/>
              <a:t> </a:t>
            </a:r>
            <a:r>
              <a:rPr lang="en-US" sz="1500" dirty="0"/>
              <a:t>a </a:t>
            </a:r>
            <a:r>
              <a:rPr lang="en-US" sz="1500" dirty="0" err="1"/>
              <a:t>nivel</a:t>
            </a:r>
            <a:r>
              <a:rPr lang="en-US" sz="1500" dirty="0"/>
              <a:t> de </a:t>
            </a:r>
            <a:r>
              <a:rPr lang="en-US" sz="1500" dirty="0" err="1" smtClean="0"/>
              <a:t>aplicación</a:t>
            </a:r>
            <a:r>
              <a:rPr lang="en-US" sz="1500" dirty="0" smtClean="0"/>
              <a:t>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/>
              <a:t>dependa</a:t>
            </a:r>
            <a:r>
              <a:rPr lang="en-US" sz="1500" dirty="0"/>
              <a:t> de </a:t>
            </a:r>
            <a:r>
              <a:rPr lang="en-US" sz="1500" dirty="0" err="1"/>
              <a:t>todos</a:t>
            </a:r>
            <a:r>
              <a:rPr lang="en-US" sz="1500" dirty="0"/>
              <a:t> los </a:t>
            </a:r>
            <a:r>
              <a:rPr lang="en-US" sz="1500" dirty="0" err="1" smtClean="0"/>
              <a:t>módulos</a:t>
            </a:r>
            <a:r>
              <a:rPr lang="en-US" sz="1500" dirty="0" smtClean="0"/>
              <a:t> </a:t>
            </a:r>
            <a:r>
              <a:rPr lang="en-US" sz="1500" dirty="0"/>
              <a:t>de </a:t>
            </a:r>
            <a:r>
              <a:rPr lang="en-US" sz="1500" dirty="0" err="1"/>
              <a:t>arriba</a:t>
            </a:r>
            <a:r>
              <a:rPr lang="en-US" sz="1500" dirty="0"/>
              <a:t> y </a:t>
            </a:r>
            <a:r>
              <a:rPr lang="en-US" sz="1500" dirty="0" err="1"/>
              <a:t>que</a:t>
            </a:r>
            <a:r>
              <a:rPr lang="en-US" sz="1500" dirty="0"/>
              <a:t> </a:t>
            </a:r>
            <a:r>
              <a:rPr lang="en-US" sz="1500" dirty="0" err="1" smtClean="0"/>
              <a:t>contenga</a:t>
            </a:r>
            <a:r>
              <a:rPr lang="en-US" sz="1500" dirty="0" smtClean="0"/>
              <a:t> </a:t>
            </a:r>
            <a:r>
              <a:rPr lang="en-US" sz="1500" dirty="0" err="1"/>
              <a:t>cualquier</a:t>
            </a:r>
            <a:r>
              <a:rPr lang="en-US" sz="1500" dirty="0"/>
              <a:t> </a:t>
            </a:r>
            <a:r>
              <a:rPr lang="en-US" sz="1500" dirty="0" err="1" smtClean="0"/>
              <a:t>código</a:t>
            </a:r>
            <a:r>
              <a:rPr lang="en-US" sz="1500" dirty="0" smtClean="0"/>
              <a:t> </a:t>
            </a:r>
            <a:r>
              <a:rPr lang="en-US" sz="1500" dirty="0"/>
              <a:t>de </a:t>
            </a:r>
            <a:r>
              <a:rPr lang="en-US" sz="1500" dirty="0" err="1" smtClean="0"/>
              <a:t>inicialización</a:t>
            </a:r>
            <a:r>
              <a:rPr lang="en-US" sz="1500" dirty="0"/>
              <a:t>. </a:t>
            </a:r>
            <a:endParaRPr lang="en-US" sz="1500" dirty="0" smtClean="0"/>
          </a:p>
          <a:p>
            <a:pPr indent="0">
              <a:buNone/>
            </a:pPr>
            <a:endParaRPr lang="es-ES" sz="1500" dirty="0" smtClean="0"/>
          </a:p>
          <a:p>
            <a:r>
              <a:rPr lang="es-ES" sz="1500" dirty="0"/>
              <a:t>Pueden encontrar una </a:t>
            </a:r>
            <a:r>
              <a:rPr lang="es-ES" sz="1500" dirty="0" smtClean="0"/>
              <a:t>guía </a:t>
            </a:r>
            <a:r>
              <a:rPr lang="es-ES" sz="1500" dirty="0"/>
              <a:t>de </a:t>
            </a:r>
            <a:r>
              <a:rPr lang="es-ES" sz="1500" dirty="0" err="1"/>
              <a:t>Best</a:t>
            </a:r>
            <a:r>
              <a:rPr lang="es-ES" sz="1500" dirty="0"/>
              <a:t> </a:t>
            </a:r>
            <a:r>
              <a:rPr lang="es-ES" sz="1500" dirty="0" err="1"/>
              <a:t>Practices</a:t>
            </a:r>
            <a:r>
              <a:rPr lang="es-ES" sz="1500" dirty="0"/>
              <a:t> en</a:t>
            </a:r>
            <a:r>
              <a:rPr lang="es-ES" sz="1500" dirty="0" smtClean="0"/>
              <a:t>:</a:t>
            </a:r>
          </a:p>
          <a:p>
            <a:pPr indent="0">
              <a:buNone/>
            </a:pPr>
            <a:r>
              <a:rPr lang="es-ES" sz="1500" dirty="0">
                <a:hlinkClick r:id="rId2"/>
              </a:rPr>
              <a:t>http://angularjs.blogspot.com.ar/2014/02/an-angularjs-style-guide-and-best.html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229151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Módulos</a:t>
            </a:r>
            <a:endParaRPr lang="es-A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388" y="804551"/>
            <a:ext cx="8650950" cy="3319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 smtClean="0"/>
              <a:t>Declaracion</a:t>
            </a:r>
            <a:r>
              <a:rPr lang="es-ES" sz="1800" dirty="0" smtClean="0"/>
              <a:t> de un module</a:t>
            </a:r>
          </a:p>
          <a:p>
            <a:pPr indent="0" algn="ctr">
              <a:buFont typeface="Segoe UI" panose="020B0502040204020203" pitchFamily="34" charset="0"/>
              <a:buNone/>
            </a:pPr>
            <a:endParaRPr lang="es-AR" sz="1800" dirty="0" smtClean="0"/>
          </a:p>
          <a:p>
            <a:pPr indent="0" algn="ctr">
              <a:buFont typeface="Segoe UI" panose="020B0502040204020203" pitchFamily="34" charset="0"/>
              <a:buNone/>
            </a:pP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angular.module(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s-A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modules])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No confundir con:</a:t>
            </a:r>
          </a:p>
          <a:p>
            <a:pPr indent="0" algn="ctr">
              <a:buFont typeface="Segoe UI" panose="020B0502040204020203" pitchFamily="34" charset="0"/>
              <a:buNone/>
            </a:pPr>
            <a:r>
              <a:rPr lang="es-ES" sz="1800" dirty="0" smtClean="0"/>
              <a:t> 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angular.module(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indent="0">
              <a:buFont typeface="Segoe UI" panose="020B0502040204020203" pitchFamily="34" charset="0"/>
              <a:buNone/>
            </a:pPr>
            <a:r>
              <a:rPr lang="es-AR" sz="1600" dirty="0" smtClean="0"/>
              <a:t>Este método solo devuelve el modulo ‘</a:t>
            </a:r>
            <a:r>
              <a:rPr lang="es-AR" sz="1600" dirty="0" err="1" smtClean="0"/>
              <a:t>name</a:t>
            </a:r>
            <a:r>
              <a:rPr lang="es-AR" sz="1600" dirty="0" smtClean="0"/>
              <a:t>’.</a:t>
            </a:r>
            <a:endParaRPr lang="es-ES" sz="1600" dirty="0" smtClean="0"/>
          </a:p>
          <a:p>
            <a:endParaRPr lang="es-ES" sz="1800" dirty="0" smtClean="0"/>
          </a:p>
          <a:p>
            <a:pPr indent="0" algn="ctr">
              <a:buFont typeface="Segoe UI" panose="020B0502040204020203" pitchFamily="34" charset="0"/>
              <a:buNone/>
            </a:pPr>
            <a:endParaRPr lang="es-ES" sz="1800" dirty="0" smtClean="0"/>
          </a:p>
          <a:p>
            <a:pPr indent="0">
              <a:buFont typeface="Segoe UI" panose="020B0502040204020203" pitchFamily="34" charset="0"/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290422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 err="1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2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0"/>
          </p:nvPr>
        </p:nvSpPr>
        <p:spPr>
          <a:xfrm>
            <a:off x="4716017" y="2765932"/>
            <a:ext cx="4248597" cy="1749366"/>
          </a:xfrm>
        </p:spPr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s-ES_tradnl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es-ES_tradnl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_tradnl" dirty="0" smtClean="0"/>
              <a:t>se creamos los métodos del servicio con </a:t>
            </a:r>
            <a:r>
              <a:rPr lang="es-ES_tradnl" dirty="0" err="1" smtClean="0">
                <a:latin typeface="+mn-lt"/>
              </a:rPr>
              <a:t>this.methodname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Servicios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sz="1350" dirty="0">
                <a:solidFill>
                  <a:schemeClr val="tx1"/>
                </a:solidFill>
              </a:rPr>
              <a:t>Los servicios de Angular son objetos sustituibles que están conectados entre sí mediante la inyección de dependencias (DI). Se pueden usar los servicios para organizar y compartir código a través de su aplicación.</a:t>
            </a:r>
            <a:endParaRPr lang="en-US" sz="13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50" dirty="0">
                <a:solidFill>
                  <a:schemeClr val="tx1"/>
                </a:solidFill>
              </a:rPr>
              <a:t>Los </a:t>
            </a:r>
            <a:r>
              <a:rPr lang="en-US" sz="1350" dirty="0" err="1">
                <a:solidFill>
                  <a:schemeClr val="tx1"/>
                </a:solidFill>
              </a:rPr>
              <a:t>servicios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pueden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ser</a:t>
            </a:r>
            <a:r>
              <a:rPr lang="en-US" sz="1350" dirty="0">
                <a:solidFill>
                  <a:schemeClr val="tx1"/>
                </a:solidFill>
              </a:rPr>
              <a:t>:</a:t>
            </a:r>
          </a:p>
          <a:p>
            <a:r>
              <a:rPr lang="en-US" sz="1350" dirty="0" err="1">
                <a:solidFill>
                  <a:schemeClr val="tx1"/>
                </a:solidFill>
              </a:rPr>
              <a:t>Instanciados</a:t>
            </a:r>
            <a:r>
              <a:rPr lang="en-US" sz="1350" dirty="0">
                <a:solidFill>
                  <a:schemeClr val="tx1"/>
                </a:solidFill>
              </a:rPr>
              <a:t> de forma lazy – solo se </a:t>
            </a:r>
            <a:r>
              <a:rPr lang="en-US" sz="1350" dirty="0" err="1">
                <a:solidFill>
                  <a:schemeClr val="tx1"/>
                </a:solidFill>
              </a:rPr>
              <a:t>instancian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cuando</a:t>
            </a:r>
            <a:r>
              <a:rPr lang="en-US" sz="1350" dirty="0">
                <a:solidFill>
                  <a:schemeClr val="tx1"/>
                </a:solidFill>
              </a:rPr>
              <a:t> un </a:t>
            </a:r>
            <a:r>
              <a:rPr lang="en-US" sz="1350" dirty="0" err="1">
                <a:solidFill>
                  <a:schemeClr val="tx1"/>
                </a:solidFill>
              </a:rPr>
              <a:t>componente</a:t>
            </a:r>
            <a:r>
              <a:rPr lang="en-US" sz="1350" dirty="0">
                <a:solidFill>
                  <a:schemeClr val="tx1"/>
                </a:solidFill>
              </a:rPr>
              <a:t> de la </a:t>
            </a:r>
            <a:r>
              <a:rPr lang="en-US" sz="1350" dirty="0" err="1">
                <a:solidFill>
                  <a:schemeClr val="tx1"/>
                </a:solidFill>
              </a:rPr>
              <a:t>aplicación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depende</a:t>
            </a:r>
            <a:r>
              <a:rPr lang="en-US" sz="1350" dirty="0">
                <a:solidFill>
                  <a:schemeClr val="tx1"/>
                </a:solidFill>
              </a:rPr>
              <a:t> de </a:t>
            </a:r>
            <a:r>
              <a:rPr lang="en-US" sz="1350" dirty="0" err="1">
                <a:solidFill>
                  <a:schemeClr val="tx1"/>
                </a:solidFill>
              </a:rPr>
              <a:t>ellos</a:t>
            </a:r>
            <a:r>
              <a:rPr lang="en-US" sz="1350" dirty="0">
                <a:solidFill>
                  <a:schemeClr val="tx1"/>
                </a:solidFill>
              </a:rPr>
              <a:t>.</a:t>
            </a:r>
          </a:p>
          <a:p>
            <a:r>
              <a:rPr lang="en-US" sz="1350" dirty="0">
                <a:solidFill>
                  <a:schemeClr val="tx1"/>
                </a:solidFill>
              </a:rPr>
              <a:t>Singletons – </a:t>
            </a:r>
            <a:r>
              <a:rPr lang="en-US" sz="1350" dirty="0" err="1">
                <a:solidFill>
                  <a:schemeClr val="tx1"/>
                </a:solidFill>
              </a:rPr>
              <a:t>Cada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componente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que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depende</a:t>
            </a:r>
            <a:r>
              <a:rPr lang="en-US" sz="1350" dirty="0">
                <a:solidFill>
                  <a:schemeClr val="tx1"/>
                </a:solidFill>
              </a:rPr>
              <a:t> de un </a:t>
            </a:r>
            <a:r>
              <a:rPr lang="en-US" sz="1350" dirty="0" err="1">
                <a:solidFill>
                  <a:schemeClr val="tx1"/>
                </a:solidFill>
              </a:rPr>
              <a:t>servicio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obtiene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una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referencia</a:t>
            </a:r>
            <a:r>
              <a:rPr lang="en-US" sz="1350" dirty="0">
                <a:solidFill>
                  <a:schemeClr val="tx1"/>
                </a:solidFill>
              </a:rPr>
              <a:t> a la </a:t>
            </a:r>
            <a:r>
              <a:rPr lang="en-US" sz="1350" dirty="0" err="1">
                <a:solidFill>
                  <a:schemeClr val="tx1"/>
                </a:solidFill>
              </a:rPr>
              <a:t>única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instancia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creada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por</a:t>
            </a:r>
            <a:r>
              <a:rPr lang="en-US" sz="1350" dirty="0">
                <a:solidFill>
                  <a:schemeClr val="tx1"/>
                </a:solidFill>
              </a:rPr>
              <a:t> la service factory.</a:t>
            </a:r>
            <a:endParaRPr lang="es-ES_tradnl" dirty="0"/>
          </a:p>
          <a:p>
            <a:r>
              <a:rPr lang="en-US" sz="1350" dirty="0">
                <a:solidFill>
                  <a:schemeClr val="tx1"/>
                </a:solidFill>
              </a:rPr>
              <a:t>Los </a:t>
            </a:r>
            <a:r>
              <a:rPr lang="en-US" sz="1350" dirty="0" err="1">
                <a:solidFill>
                  <a:schemeClr val="tx1"/>
                </a:solidFill>
              </a:rPr>
              <a:t>desarrolladores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pueden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definir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sus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propios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>
                <a:solidFill>
                  <a:schemeClr val="tx1"/>
                </a:solidFill>
              </a:rPr>
              <a:t>servicios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7" y="795157"/>
            <a:ext cx="424859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_tradnl" sz="135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.method1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.method2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76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6" y="3963230"/>
            <a:ext cx="8785423" cy="696083"/>
          </a:xfrm>
        </p:spPr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smtClean="0">
                <a:latin typeface="+mn-lt"/>
                <a:cs typeface="Segoe UI Light" panose="020B0502040204020203" pitchFamily="34" charset="0"/>
              </a:rPr>
              <a:t>.</a:t>
            </a:r>
            <a:r>
              <a:rPr lang="es-ES_tradnl" dirty="0" err="1" smtClean="0">
                <a:latin typeface="+mn-lt"/>
                <a:cs typeface="Segoe UI Light" panose="020B0502040204020203" pitchFamily="34" charset="0"/>
              </a:rPr>
              <a:t>factory</a:t>
            </a:r>
            <a:r>
              <a:rPr lang="es-ES_tradnl" dirty="0" smtClean="0">
                <a:latin typeface="+mn-lt"/>
                <a:cs typeface="Segoe UI Light" panose="020B0502040204020203" pitchFamily="34" charset="0"/>
              </a:rPr>
              <a:t> </a:t>
            </a:r>
            <a:r>
              <a:rPr lang="es-ES_tradnl" dirty="0" smtClean="0">
                <a:latin typeface="+mj-lt"/>
                <a:cs typeface="Segoe UI Light" panose="020B0502040204020203" pitchFamily="34" charset="0"/>
              </a:rPr>
              <a:t>creamos el objeto </a:t>
            </a:r>
            <a:r>
              <a:rPr lang="es-ES_tradnl" dirty="0" err="1" smtClean="0">
                <a:latin typeface="+mj-lt"/>
                <a:cs typeface="Segoe UI Light" panose="020B0502040204020203" pitchFamily="34" charset="0"/>
              </a:rPr>
              <a:t>factory</a:t>
            </a:r>
            <a:r>
              <a:rPr lang="es-ES_tradnl" dirty="0" smtClean="0">
                <a:latin typeface="+mj-lt"/>
                <a:cs typeface="Segoe UI Light" panose="020B0502040204020203" pitchFamily="34" charset="0"/>
              </a:rPr>
              <a:t>, y le asignamos métodos</a:t>
            </a:r>
            <a:endParaRPr lang="en-US" dirty="0"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Servicios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err="1" smtClean="0"/>
              <a:t>Factories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7562" y="1327248"/>
            <a:ext cx="4588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ES_tradnl" sz="135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s-ES_tradnl" sz="13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factory.method1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factory.method2 = 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_tradnl" sz="135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_tradnl" sz="13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_trad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374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err="1" smtClean="0"/>
              <a:t>Service</a:t>
            </a:r>
            <a:r>
              <a:rPr lang="es-ES_tradnl" dirty="0" smtClean="0"/>
              <a:t> vs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declaramos</a:t>
            </a:r>
            <a:r>
              <a:rPr lang="en-US" sz="1350" dirty="0"/>
              <a:t> un </a:t>
            </a:r>
            <a:r>
              <a:rPr lang="en-US" sz="1350" dirty="0" err="1"/>
              <a:t>servicio</a:t>
            </a:r>
            <a:r>
              <a:rPr lang="en-US" sz="1350" dirty="0"/>
              <a:t> </a:t>
            </a:r>
            <a:r>
              <a:rPr lang="en-US" sz="1350" dirty="0" err="1"/>
              <a:t>como</a:t>
            </a:r>
            <a:r>
              <a:rPr lang="en-US" sz="1350" dirty="0"/>
              <a:t> un </a:t>
            </a:r>
            <a:r>
              <a:rPr lang="en-US" sz="1350" dirty="0" err="1"/>
              <a:t>argumento</a:t>
            </a:r>
            <a:r>
              <a:rPr lang="en-US" sz="1350" dirty="0"/>
              <a:t> </a:t>
            </a:r>
            <a:r>
              <a:rPr lang="en-US" sz="1350" dirty="0" err="1"/>
              <a:t>inyectable</a:t>
            </a:r>
            <a:r>
              <a:rPr lang="en-US" sz="1350" dirty="0"/>
              <a:t>, </a:t>
            </a:r>
            <a:r>
              <a:rPr lang="en-US" sz="1350" dirty="0" err="1"/>
              <a:t>estamos</a:t>
            </a:r>
            <a:r>
              <a:rPr lang="en-US" sz="1350" dirty="0"/>
              <a:t> </a:t>
            </a:r>
            <a:r>
              <a:rPr lang="en-US" sz="1350" dirty="0" err="1"/>
              <a:t>obteniendo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</a:t>
            </a:r>
            <a:r>
              <a:rPr lang="en-US" sz="1350" dirty="0" err="1"/>
              <a:t>instancia</a:t>
            </a:r>
            <a:r>
              <a:rPr lang="en-US" sz="1350" dirty="0"/>
              <a:t> de la </a:t>
            </a:r>
            <a:r>
              <a:rPr lang="en-US" sz="1350" dirty="0" err="1"/>
              <a:t>función</a:t>
            </a:r>
            <a:r>
              <a:rPr lang="en-US" sz="1350" dirty="0"/>
              <a:t>: </a:t>
            </a:r>
          </a:p>
          <a:p>
            <a:pPr marL="0" indent="0" algn="ctr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35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FunctionYouPassedToService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dirty="0"/>
              <a:t> </a:t>
            </a:r>
          </a:p>
          <a:p>
            <a:r>
              <a:rPr lang="en-US" sz="1350" dirty="0" err="1"/>
              <a:t>Esta</a:t>
            </a:r>
            <a:r>
              <a:rPr lang="en-US" sz="1350" dirty="0"/>
              <a:t> </a:t>
            </a:r>
            <a:r>
              <a:rPr lang="en-US" sz="1350" dirty="0" err="1"/>
              <a:t>instancia</a:t>
            </a:r>
            <a:r>
              <a:rPr lang="en-US" sz="1350" dirty="0"/>
              <a:t> del </a:t>
            </a:r>
            <a:r>
              <a:rPr lang="en-US" sz="1350" dirty="0" err="1"/>
              <a:t>objeto</a:t>
            </a:r>
            <a:r>
              <a:rPr lang="en-US" sz="1350" dirty="0"/>
              <a:t> se </a:t>
            </a:r>
            <a:r>
              <a:rPr lang="en-US" sz="1350" dirty="0" err="1"/>
              <a:t>convierte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el </a:t>
            </a:r>
            <a:r>
              <a:rPr lang="en-US" sz="1350" dirty="0" err="1"/>
              <a:t>servicio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Angular </a:t>
            </a:r>
            <a:r>
              <a:rPr lang="en-US" sz="1350" dirty="0" err="1"/>
              <a:t>registra</a:t>
            </a:r>
            <a:r>
              <a:rPr lang="en-US" sz="1350" dirty="0"/>
              <a:t> e </a:t>
            </a:r>
            <a:r>
              <a:rPr lang="en-US" sz="1350" dirty="0" err="1"/>
              <a:t>inyecta</a:t>
            </a:r>
            <a:r>
              <a:rPr lang="en-US" sz="1350" dirty="0"/>
              <a:t> </a:t>
            </a:r>
            <a:r>
              <a:rPr lang="en-US" sz="1350" dirty="0" err="1"/>
              <a:t>en</a:t>
            </a:r>
            <a:r>
              <a:rPr lang="en-US" sz="1350" dirty="0"/>
              <a:t> </a:t>
            </a:r>
            <a:r>
              <a:rPr lang="en-US" sz="1350" dirty="0" err="1"/>
              <a:t>otros</a:t>
            </a:r>
            <a:r>
              <a:rPr lang="en-US" sz="1350" dirty="0"/>
              <a:t> </a:t>
            </a:r>
            <a:r>
              <a:rPr lang="en-US" sz="1350" dirty="0" err="1"/>
              <a:t>servicios</a:t>
            </a:r>
            <a:r>
              <a:rPr lang="en-US" sz="1350" dirty="0"/>
              <a:t> y controllers.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err="1" smtClean="0"/>
              <a:t>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 smtClean="0"/>
              <a:t>Factory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declaramos</a:t>
            </a:r>
            <a:r>
              <a:rPr lang="en-US" sz="1350" dirty="0"/>
              <a:t> </a:t>
            </a:r>
            <a:r>
              <a:rPr lang="en-US" sz="1350" dirty="0" err="1"/>
              <a:t>una</a:t>
            </a:r>
            <a:r>
              <a:rPr lang="en-US" sz="1350" dirty="0"/>
              <a:t> factory con un </a:t>
            </a:r>
            <a:r>
              <a:rPr lang="en-US" sz="1350" dirty="0" err="1"/>
              <a:t>argumento</a:t>
            </a:r>
            <a:r>
              <a:rPr lang="en-US" sz="1350" dirty="0"/>
              <a:t> </a:t>
            </a:r>
            <a:r>
              <a:rPr lang="en-US" sz="1350" dirty="0" err="1"/>
              <a:t>inyectable</a:t>
            </a:r>
            <a:r>
              <a:rPr lang="en-US" sz="1350" dirty="0"/>
              <a:t> </a:t>
            </a:r>
            <a:r>
              <a:rPr lang="en-US" sz="1350" dirty="0" err="1"/>
              <a:t>estamos</a:t>
            </a:r>
            <a:r>
              <a:rPr lang="en-US" sz="1350" dirty="0"/>
              <a:t> </a:t>
            </a:r>
            <a:r>
              <a:rPr lang="en-US" sz="1350" dirty="0" err="1"/>
              <a:t>obteniendo</a:t>
            </a:r>
            <a:r>
              <a:rPr lang="en-US" sz="1350" dirty="0"/>
              <a:t> el valor </a:t>
            </a:r>
            <a:r>
              <a:rPr lang="en-US" sz="1350" dirty="0" err="1"/>
              <a:t>que</a:t>
            </a:r>
            <a:r>
              <a:rPr lang="en-US" sz="1350" dirty="0"/>
              <a:t> </a:t>
            </a:r>
            <a:r>
              <a:rPr lang="en-US" sz="1350" dirty="0" err="1"/>
              <a:t>es</a:t>
            </a:r>
            <a:r>
              <a:rPr lang="en-US" sz="1350" dirty="0"/>
              <a:t> </a:t>
            </a:r>
            <a:r>
              <a:rPr lang="en-US" sz="1350" dirty="0" err="1"/>
              <a:t>retornado</a:t>
            </a:r>
            <a:r>
              <a:rPr lang="en-US" sz="1350" dirty="0"/>
              <a:t> </a:t>
            </a:r>
            <a:r>
              <a:rPr lang="en-US" sz="1350" dirty="0" err="1"/>
              <a:t>cuando</a:t>
            </a:r>
            <a:r>
              <a:rPr lang="en-US" sz="1350" dirty="0"/>
              <a:t> </a:t>
            </a:r>
            <a:r>
              <a:rPr lang="en-US" sz="1350" dirty="0" err="1"/>
              <a:t>invocamos</a:t>
            </a:r>
            <a:r>
              <a:rPr lang="en-US" sz="1350" dirty="0"/>
              <a:t> la </a:t>
            </a:r>
            <a:r>
              <a:rPr lang="en-US" sz="1350" dirty="0" err="1"/>
              <a:t>referencia</a:t>
            </a:r>
            <a:r>
              <a:rPr lang="en-US" sz="1350" dirty="0"/>
              <a:t> a la </a:t>
            </a:r>
            <a:r>
              <a:rPr lang="en-US" sz="1350" dirty="0" err="1"/>
              <a:t>función</a:t>
            </a:r>
            <a:r>
              <a:rPr lang="en-US" sz="1350" dirty="0"/>
              <a:t> </a:t>
            </a:r>
            <a:r>
              <a:rPr lang="en-US" sz="1350" dirty="0" err="1"/>
              <a:t>que</a:t>
            </a:r>
            <a:r>
              <a:rPr lang="en-US" sz="1350" dirty="0"/>
              <a:t> le </a:t>
            </a:r>
            <a:r>
              <a:rPr lang="en-US" sz="1350" dirty="0" err="1"/>
              <a:t>pasamos</a:t>
            </a:r>
            <a:r>
              <a:rPr lang="en-US" sz="1350" dirty="0"/>
              <a:t> a la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9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sz="1500" dirty="0"/>
              <a:t>La inyección de dependencias (DI) es un patrón de diseño de software que se ocupa de cómo el código maneja las dependencias. </a:t>
            </a:r>
          </a:p>
          <a:p>
            <a:endParaRPr lang="es-AR" sz="1500" dirty="0"/>
          </a:p>
          <a:p>
            <a:r>
              <a:rPr lang="es-AR" sz="1500" dirty="0"/>
              <a:t>El subsistema de inyección es el encargado de la creación de instancias de servicios, resolución de dependencias, y la provisión de dependencias a los componente que los solicitaron. </a:t>
            </a:r>
          </a:p>
          <a:p>
            <a:endParaRPr lang="es-ES_tradnl" sz="1500" dirty="0"/>
          </a:p>
          <a:p>
            <a:r>
              <a:rPr lang="es-ES_tradnl" sz="1500" dirty="0"/>
              <a:t>Existen dos clases de inyección de dependencias:</a:t>
            </a:r>
          </a:p>
          <a:p>
            <a:pPr marL="257175" lvl="1" indent="-257175" algn="ctr">
              <a:buFont typeface="Arial" panose="020B0604020202020204" pitchFamily="34" charset="0"/>
              <a:buChar char="•"/>
            </a:pPr>
            <a:r>
              <a:rPr lang="es-AR" sz="1500" dirty="0"/>
              <a:t>Implícita</a:t>
            </a:r>
          </a:p>
          <a:p>
            <a:pPr marL="257175" lvl="1" indent="-257175" algn="ctr">
              <a:buFont typeface="Arial" panose="020B0604020202020204" pitchFamily="34" charset="0"/>
              <a:buChar char="•"/>
            </a:pPr>
            <a:r>
              <a:rPr lang="es-AR" sz="1500" dirty="0"/>
              <a:t>Explícita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smtClean="0"/>
              <a:t>Services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483866"/>
            <a:ext cx="8785225" cy="287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39994" indent="-241294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733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300" dirty="0">
                <a:latin typeface="+mn-lt"/>
              </a:rPr>
              <a:t>Inyección de Dependencias </a:t>
            </a:r>
            <a:r>
              <a:rPr lang="es-ES_tradnl" sz="1300" i="1" dirty="0">
                <a:latin typeface="+mn-lt"/>
              </a:rPr>
              <a:t>(</a:t>
            </a:r>
            <a:r>
              <a:rPr lang="es-ES_tradnl" sz="1300" i="1" dirty="0" err="1">
                <a:latin typeface="+mn-lt"/>
              </a:rPr>
              <a:t>Dependency</a:t>
            </a:r>
            <a:r>
              <a:rPr lang="es-ES_tradnl" sz="1300" i="1" dirty="0">
                <a:latin typeface="+mn-lt"/>
              </a:rPr>
              <a:t> </a:t>
            </a:r>
            <a:r>
              <a:rPr lang="es-ES_tradnl" sz="1300" i="1" dirty="0" err="1">
                <a:latin typeface="+mn-lt"/>
              </a:rPr>
              <a:t>Injection</a:t>
            </a:r>
            <a:r>
              <a:rPr lang="es-ES_tradnl" sz="1300" i="1" dirty="0">
                <a:latin typeface="+mn-lt"/>
              </a:rPr>
              <a:t> DI)</a:t>
            </a:r>
            <a:endParaRPr lang="en-US" sz="13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21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179065" y="1136073"/>
            <a:ext cx="8785423" cy="3523240"/>
          </a:xfrm>
        </p:spPr>
        <p:txBody>
          <a:bodyPr/>
          <a:lstStyle/>
          <a:p>
            <a:r>
              <a:rPr lang="en-US" sz="1600" dirty="0"/>
              <a:t>En AngularJS la </a:t>
            </a:r>
            <a:r>
              <a:rPr lang="en-US" sz="1600" dirty="0" err="1"/>
              <a:t>directivas</a:t>
            </a:r>
            <a:r>
              <a:rPr lang="en-US" sz="1600" dirty="0"/>
              <a:t> son </a:t>
            </a:r>
            <a:r>
              <a:rPr lang="en-US" sz="1600" dirty="0" err="1"/>
              <a:t>usadas</a:t>
            </a:r>
            <a:r>
              <a:rPr lang="en-US" sz="1600" dirty="0"/>
              <a:t> para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HTML </a:t>
            </a:r>
            <a:r>
              <a:rPr lang="en-US" sz="1600" dirty="0" err="1"/>
              <a:t>customizados</a:t>
            </a:r>
            <a:r>
              <a:rPr lang="en-US" sz="1600" dirty="0"/>
              <a:t> y </a:t>
            </a:r>
            <a:r>
              <a:rPr lang="en-US" sz="1600" dirty="0" err="1"/>
              <a:t>simplificar</a:t>
            </a:r>
            <a:r>
              <a:rPr lang="en-US" sz="1600" dirty="0"/>
              <a:t> la </a:t>
            </a:r>
            <a:r>
              <a:rPr lang="en-US" sz="1600" dirty="0" err="1"/>
              <a:t>manipulación</a:t>
            </a:r>
            <a:r>
              <a:rPr lang="en-US" sz="1600" dirty="0"/>
              <a:t> de los </a:t>
            </a:r>
            <a:r>
              <a:rPr lang="en-US" sz="1600" dirty="0" err="1"/>
              <a:t>elementos</a:t>
            </a:r>
            <a:r>
              <a:rPr lang="en-US" sz="1600" dirty="0"/>
              <a:t> del </a:t>
            </a:r>
            <a:r>
              <a:rPr lang="en-US" sz="1600" dirty="0" smtClean="0"/>
              <a:t>DOM.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modificar</a:t>
            </a:r>
            <a:r>
              <a:rPr lang="en-US" sz="1600" dirty="0"/>
              <a:t> el </a:t>
            </a:r>
            <a:r>
              <a:rPr lang="en-US" sz="1600" dirty="0" err="1"/>
              <a:t>comportamiento</a:t>
            </a:r>
            <a:r>
              <a:rPr lang="en-US" sz="1600" dirty="0"/>
              <a:t> de los </a:t>
            </a:r>
            <a:r>
              <a:rPr lang="en-US" sz="1600" dirty="0" err="1"/>
              <a:t>elementos</a:t>
            </a:r>
            <a:r>
              <a:rPr lang="en-US" sz="1600" dirty="0"/>
              <a:t> del DOM </a:t>
            </a:r>
            <a:r>
              <a:rPr lang="en-US" sz="1600" dirty="0" err="1"/>
              <a:t>agregando</a:t>
            </a:r>
            <a:r>
              <a:rPr lang="en-US" sz="1600" dirty="0"/>
              <a:t> </a:t>
            </a:r>
            <a:r>
              <a:rPr lang="en-US" sz="1600" dirty="0" err="1"/>
              <a:t>funcionalidad</a:t>
            </a:r>
            <a:r>
              <a:rPr lang="en-US" sz="1600" dirty="0"/>
              <a:t> </a:t>
            </a:r>
            <a:r>
              <a:rPr lang="en-US" sz="1600" dirty="0" err="1" smtClean="0"/>
              <a:t>customizada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>
                <a:solidFill>
                  <a:schemeClr val="accent1"/>
                </a:solidFill>
              </a:rPr>
              <a:t>AngularJS </a:t>
            </a:r>
            <a:r>
              <a:rPr lang="en-US" sz="1600" dirty="0" err="1">
                <a:solidFill>
                  <a:schemeClr val="accent1"/>
                </a:solidFill>
              </a:rPr>
              <a:t>brinda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por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defecto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muchas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directivas</a:t>
            </a:r>
            <a:r>
              <a:rPr lang="en-US" sz="1600" dirty="0">
                <a:solidFill>
                  <a:schemeClr val="accent1"/>
                </a:solidFill>
              </a:rPr>
              <a:t> (built-in directives), </a:t>
            </a:r>
            <a:r>
              <a:rPr lang="en-US" sz="1600" dirty="0" err="1">
                <a:solidFill>
                  <a:schemeClr val="accent1"/>
                </a:solidFill>
              </a:rPr>
              <a:t>pero</a:t>
            </a:r>
            <a:r>
              <a:rPr lang="en-US" sz="1600" dirty="0">
                <a:solidFill>
                  <a:schemeClr val="accent1"/>
                </a:solidFill>
              </a:rPr>
              <a:t> a </a:t>
            </a:r>
            <a:r>
              <a:rPr lang="en-US" sz="1600" dirty="0" err="1">
                <a:solidFill>
                  <a:schemeClr val="accent1"/>
                </a:solidFill>
              </a:rPr>
              <a:t>su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vez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nos</a:t>
            </a:r>
            <a:r>
              <a:rPr lang="en-US" sz="1600" dirty="0">
                <a:solidFill>
                  <a:schemeClr val="accent1"/>
                </a:solidFill>
              </a:rPr>
              <a:t> da la </a:t>
            </a:r>
            <a:r>
              <a:rPr lang="en-US" sz="1600" dirty="0" err="1">
                <a:solidFill>
                  <a:schemeClr val="accent1"/>
                </a:solidFill>
              </a:rPr>
              <a:t>capacidad</a:t>
            </a:r>
            <a:r>
              <a:rPr lang="en-US" sz="1600" dirty="0">
                <a:solidFill>
                  <a:schemeClr val="accent1"/>
                </a:solidFill>
              </a:rPr>
              <a:t> de </a:t>
            </a:r>
            <a:r>
              <a:rPr lang="en-US" sz="1600" dirty="0" err="1">
                <a:solidFill>
                  <a:schemeClr val="accent1"/>
                </a:solidFill>
              </a:rPr>
              <a:t>crear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nuestras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propias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sz="1800" dirty="0" smtClean="0"/>
              <a:t>¿Para qué se utilizan?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4877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179388" y="130124"/>
            <a:ext cx="8785225" cy="360189"/>
          </a:xfrm>
        </p:spPr>
        <p:txBody>
          <a:bodyPr/>
          <a:lstStyle/>
          <a:p>
            <a:r>
              <a:rPr lang="es-ES_tradnl" dirty="0" smtClean="0"/>
              <a:t>Inyección de Dependencias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79389" y="490313"/>
            <a:ext cx="4248596" cy="288032"/>
          </a:xfrm>
        </p:spPr>
        <p:txBody>
          <a:bodyPr/>
          <a:lstStyle/>
          <a:p>
            <a:r>
              <a:rPr lang="es-ES_tradnl" dirty="0" smtClean="0"/>
              <a:t>Implícitas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716141" y="490313"/>
            <a:ext cx="4248472" cy="288032"/>
          </a:xfrm>
        </p:spPr>
        <p:txBody>
          <a:bodyPr/>
          <a:lstStyle/>
          <a:p>
            <a:r>
              <a:rPr lang="es-ES_tradnl" dirty="0" smtClean="0"/>
              <a:t>Explícita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76800"/>
            <a:ext cx="4248597" cy="269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idx="20"/>
          </p:nvPr>
        </p:nvSpPr>
        <p:spPr>
          <a:xfrm>
            <a:off x="4716141" y="1062773"/>
            <a:ext cx="4248597" cy="3308484"/>
          </a:xfrm>
        </p:spPr>
        <p:txBody>
          <a:bodyPr>
            <a:normAutofit fontScale="92500"/>
          </a:bodyPr>
          <a:lstStyle/>
          <a:p>
            <a:pPr marL="214313" indent="-214313"/>
            <a:r>
              <a:rPr lang="es-ES_tradnl" dirty="0"/>
              <a:t>Un componente debe explícitamente definir sus dependencias usando uno de los métodos de inyección: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i="1" dirty="0" err="1"/>
              <a:t>Inline</a:t>
            </a:r>
            <a:r>
              <a:rPr lang="es-AR" b="1" i="1" dirty="0"/>
              <a:t> </a:t>
            </a:r>
            <a:r>
              <a:rPr lang="es-AR" b="1" i="1" dirty="0" err="1"/>
              <a:t>array</a:t>
            </a:r>
            <a:r>
              <a:rPr lang="es-AR" b="1" i="1" dirty="0"/>
              <a:t> </a:t>
            </a:r>
            <a:r>
              <a:rPr lang="es-AR" b="1" i="1" dirty="0" err="1"/>
              <a:t>injection</a:t>
            </a:r>
            <a:r>
              <a:rPr lang="es-AR" b="1" i="1" dirty="0"/>
              <a:t> </a:t>
            </a:r>
            <a:r>
              <a:rPr lang="es-AR" b="1" i="1" dirty="0" err="1"/>
              <a:t>annotation</a:t>
            </a:r>
            <a:r>
              <a:rPr lang="es-AR" b="1" i="1" dirty="0"/>
              <a:t>:</a:t>
            </a:r>
          </a:p>
          <a:p>
            <a:pPr marL="171450" lvl="1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myModule.controller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['$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){...}]);</a:t>
            </a:r>
          </a:p>
          <a:p>
            <a:pPr marL="171450" lvl="1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i="1" dirty="0"/>
              <a:t>$</a:t>
            </a:r>
            <a:r>
              <a:rPr lang="es-AR" b="1" i="1" dirty="0" err="1"/>
              <a:t>inject</a:t>
            </a:r>
            <a:r>
              <a:rPr lang="es-AR" b="1" i="1" dirty="0"/>
              <a:t> </a:t>
            </a:r>
            <a:r>
              <a:rPr lang="es-AR" b="1" i="1" dirty="0" err="1"/>
              <a:t>property</a:t>
            </a:r>
            <a:r>
              <a:rPr lang="es-AR" b="1" i="1" dirty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171450" lvl="1" indent="0">
              <a:buNone/>
            </a:pP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};</a:t>
            </a:r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['$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171450" lvl="1" indent="0">
              <a:buNone/>
            </a:pP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myModule.controller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s-A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s-A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20"/>
          </p:nvPr>
        </p:nvSpPr>
        <p:spPr>
          <a:xfrm>
            <a:off x="293688" y="1062773"/>
            <a:ext cx="4248597" cy="538266"/>
          </a:xfrm>
        </p:spPr>
        <p:txBody>
          <a:bodyPr/>
          <a:lstStyle/>
          <a:p>
            <a:r>
              <a:rPr lang="es-ES_tradnl" dirty="0" smtClean="0"/>
              <a:t>Las dependencias pueden determinarse a partir del parámetro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3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HTML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40" y="1382486"/>
            <a:ext cx="7042322" cy="266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626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6" y="555627"/>
            <a:ext cx="5746162" cy="410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23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9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s-ES_tradnl" sz="1800" dirty="0" smtClean="0"/>
              <a:t>Directivas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sz="1800" dirty="0" err="1" smtClean="0"/>
              <a:t>ng</a:t>
            </a:r>
            <a:r>
              <a:rPr lang="es-ES_tradnl" sz="1800" dirty="0" smtClean="0"/>
              <a:t>-app &amp; </a:t>
            </a:r>
            <a:r>
              <a:rPr lang="es-ES_tradnl" sz="1800" dirty="0" err="1" smtClean="0"/>
              <a:t>ng-model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err="1">
                <a:solidFill>
                  <a:schemeClr val="accent2"/>
                </a:solidFill>
              </a:rPr>
              <a:t>ng</a:t>
            </a:r>
            <a:r>
              <a:rPr lang="es-ES_tradnl" dirty="0">
                <a:solidFill>
                  <a:schemeClr val="accent2"/>
                </a:solidFill>
              </a:rPr>
              <a:t>-app</a:t>
            </a:r>
            <a:r>
              <a:rPr lang="es-ES_tradnl" dirty="0" smtClean="0"/>
              <a:t> especifica el elemento </a:t>
            </a:r>
            <a:r>
              <a:rPr lang="es-ES_tradnl" dirty="0" err="1" smtClean="0"/>
              <a:t>root</a:t>
            </a:r>
            <a:r>
              <a:rPr lang="es-ES_tradnl" dirty="0" smtClean="0"/>
              <a:t> de la aplicación. Típicamente se coloca en el &lt;</a:t>
            </a:r>
            <a:r>
              <a:rPr lang="es-ES_tradnl" dirty="0" err="1" smtClean="0"/>
              <a:t>html</a:t>
            </a:r>
            <a:r>
              <a:rPr lang="es-ES_tradnl" dirty="0" smtClean="0"/>
              <a:t>&gt; o en &lt;</a:t>
            </a:r>
            <a:r>
              <a:rPr lang="es-ES_tradnl" dirty="0" err="1" smtClean="0"/>
              <a:t>body</a:t>
            </a:r>
            <a:r>
              <a:rPr lang="es-ES_tradnl" dirty="0" smtClean="0"/>
              <a:t>&gt;</a:t>
            </a:r>
          </a:p>
          <a:p>
            <a:r>
              <a:rPr lang="es-ES_tradnl" dirty="0" err="1" smtClean="0">
                <a:solidFill>
                  <a:schemeClr val="accent2"/>
                </a:solidFill>
              </a:rPr>
              <a:t>ng-model</a:t>
            </a:r>
            <a:r>
              <a:rPr lang="es-ES_tradnl" dirty="0" smtClean="0"/>
              <a:t> realiza un </a:t>
            </a:r>
            <a:r>
              <a:rPr lang="es-ES_tradnl" dirty="0" err="1" smtClean="0"/>
              <a:t>binding</a:t>
            </a:r>
            <a:r>
              <a:rPr lang="es-ES_tradnl" dirty="0" smtClean="0"/>
              <a:t> entre un elemento de la vista y un elemento del modelo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18744" r="20294" b="45330"/>
          <a:stretch/>
        </p:blipFill>
        <p:spPr bwMode="auto">
          <a:xfrm>
            <a:off x="180975" y="1947539"/>
            <a:ext cx="5903913" cy="175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1892" y="2087419"/>
            <a:ext cx="849745" cy="17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08727" y="1274618"/>
            <a:ext cx="1219200" cy="378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Directiva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31637" y="1653309"/>
            <a:ext cx="295563" cy="43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59529" y="3313177"/>
            <a:ext cx="1177634" cy="17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329" y="4041033"/>
            <a:ext cx="1219200" cy="378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Directiva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49929" y="3491344"/>
            <a:ext cx="609600" cy="54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24477" y="3313177"/>
            <a:ext cx="645559" cy="17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31492" y="3995016"/>
            <a:ext cx="1219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Data </a:t>
            </a:r>
            <a:r>
              <a:rPr lang="es-ES_tradnl" dirty="0" err="1" smtClean="0">
                <a:solidFill>
                  <a:schemeClr val="tx1"/>
                </a:solidFill>
              </a:rPr>
              <a:t>Binding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870036" y="3491344"/>
            <a:ext cx="471056" cy="50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532606" y="1058863"/>
            <a:ext cx="5200650" cy="36004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 smtClean="0"/>
              <a:t>Directivas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431354"/>
          </a:xfrm>
        </p:spPr>
        <p:txBody>
          <a:bodyPr/>
          <a:lstStyle/>
          <a:p>
            <a:r>
              <a:rPr lang="es-ES_tradnl" sz="1800" dirty="0" err="1" smtClean="0"/>
              <a:t>ng-controller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 err="1" smtClean="0">
                <a:solidFill>
                  <a:schemeClr val="accent2"/>
                </a:solidFill>
              </a:rPr>
              <a:t>ng-controller</a:t>
            </a:r>
            <a:r>
              <a:rPr lang="es-ES_tradnl" dirty="0" smtClean="0"/>
              <a:t> se encarga de adjuntar una clase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a la vista. Este es un aspecto clave de como </a:t>
            </a:r>
            <a:r>
              <a:rPr lang="es-ES_tradnl" dirty="0" err="1" smtClean="0"/>
              <a:t>AngularJs</a:t>
            </a:r>
            <a:r>
              <a:rPr lang="es-ES_tradnl" dirty="0" smtClean="0"/>
              <a:t> se basa en un modelo MVC (</a:t>
            </a:r>
            <a:r>
              <a:rPr lang="es-ES_tradnl" dirty="0" err="1" smtClean="0"/>
              <a:t>model-view-controller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La clase del </a:t>
            </a:r>
            <a:r>
              <a:rPr lang="es-ES_tradnl" dirty="0" err="1" smtClean="0"/>
              <a:t>controller</a:t>
            </a:r>
            <a:r>
              <a:rPr lang="es-ES_tradnl" dirty="0" smtClean="0"/>
              <a:t> se encarga de la </a:t>
            </a:r>
            <a:r>
              <a:rPr lang="es-ES_tradnl" dirty="0" smtClean="0">
                <a:solidFill>
                  <a:schemeClr val="accent1"/>
                </a:solidFill>
              </a:rPr>
              <a:t>lógica del negocio</a:t>
            </a:r>
            <a:r>
              <a:rPr lang="es-ES_tradnl" dirty="0" smtClean="0"/>
              <a:t>, detrás de la aplicación, para decorar el </a:t>
            </a:r>
            <a:r>
              <a:rPr lang="es-ES_tradnl" dirty="0" err="1" smtClean="0"/>
              <a:t>scope</a:t>
            </a:r>
            <a:r>
              <a:rPr lang="es-ES_tradnl" dirty="0" smtClean="0"/>
              <a:t> con funciones y valores.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_tradnl" dirty="0" smtClean="0"/>
              <a:t>Explicación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93952" y="3321579"/>
            <a:ext cx="2624480" cy="324594"/>
            <a:chOff x="6293952" y="3321579"/>
            <a:chExt cx="2624480" cy="324594"/>
          </a:xfrm>
        </p:grpSpPr>
        <p:sp>
          <p:nvSpPr>
            <p:cNvPr id="8" name="TextBox 7"/>
            <p:cNvSpPr txBox="1"/>
            <p:nvPr/>
          </p:nvSpPr>
          <p:spPr>
            <a:xfrm>
              <a:off x="6293952" y="3374266"/>
              <a:ext cx="592017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 smtClean="0"/>
                <a:t>VIEW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4723" y="3353071"/>
              <a:ext cx="1043709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1100" dirty="0" smtClean="0"/>
                <a:t>CONTROLLER</a:t>
              </a: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5209" y="3321579"/>
              <a:ext cx="744098" cy="32459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sz="900" dirty="0" smtClean="0"/>
                <a:t>SCOPE</a:t>
              </a:r>
              <a:endParaRPr lang="en-US" sz="1050" dirty="0"/>
            </a:p>
          </p:txBody>
        </p:sp>
        <p:cxnSp>
          <p:nvCxnSpPr>
            <p:cNvPr id="12" name="Curved Connector 11"/>
            <p:cNvCxnSpPr>
              <a:stCxn id="10" idx="1"/>
              <a:endCxn id="8" idx="0"/>
            </p:cNvCxnSpPr>
            <p:nvPr/>
          </p:nvCxnSpPr>
          <p:spPr>
            <a:xfrm rot="16200000" flipH="1" flipV="1">
              <a:off x="6849495" y="3109580"/>
              <a:ext cx="5151" cy="524219"/>
            </a:xfrm>
            <a:prstGeom prst="curvedConnector3">
              <a:avLst>
                <a:gd name="adj1" fmla="val -5360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5400000" flipV="1">
              <a:off x="7908635" y="3106858"/>
              <a:ext cx="5151" cy="524219"/>
            </a:xfrm>
            <a:prstGeom prst="curvedConnector3">
              <a:avLst>
                <a:gd name="adj1" fmla="val -5360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9506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1535</TotalTime>
  <Words>4023</Words>
  <Application>Microsoft Office PowerPoint</Application>
  <PresentationFormat>On-screen Show (16:9)</PresentationFormat>
  <Paragraphs>605</Paragraphs>
  <Slides>73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es un módulo? </vt:lpstr>
      <vt:lpstr>Buenas Prácticas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Tatiana Inama</cp:lastModifiedBy>
  <cp:revision>96</cp:revision>
  <dcterms:created xsi:type="dcterms:W3CDTF">2014-05-23T14:33:26Z</dcterms:created>
  <dcterms:modified xsi:type="dcterms:W3CDTF">2014-10-17T12:27:01Z</dcterms:modified>
</cp:coreProperties>
</file>