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65" r:id="rId28"/>
    <p:sldId id="364" r:id="rId29"/>
    <p:sldId id="351" r:id="rId30"/>
    <p:sldId id="352" r:id="rId31"/>
    <p:sldId id="359" r:id="rId32"/>
    <p:sldId id="360" r:id="rId33"/>
    <p:sldId id="361" r:id="rId34"/>
    <p:sldId id="362" r:id="rId35"/>
    <p:sldId id="356" r:id="rId36"/>
    <p:sldId id="357" r:id="rId37"/>
    <p:sldId id="358" r:id="rId38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4293" autoAdjust="0"/>
  </p:normalViewPr>
  <p:slideViewPr>
    <p:cSldViewPr snapToGrid="0">
      <p:cViewPr varScale="1">
        <p:scale>
          <a:sx n="104" d="100"/>
          <a:sy n="104" d="100"/>
        </p:scale>
        <p:origin x="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17/10/2014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DF077F-6489-4039-B569-4B50D85A180B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8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69F98-3CEA-4F98-AF99-7CBE414CDB0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533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481E5-2DFD-4030-8724-19D9E39A5DFC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0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D1F121-C93E-4AEA-AE9B-EA8B27FD7FF8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614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3DF743-9BEE-4026-8813-E86DF36B83F2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8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7C822A-D83B-4CDC-B3B8-FF97E8305BCD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8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527123-935E-4AF9-A603-52BC74F871BD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5D62E-E31F-43CF-9E1E-4F98F5FDCABC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1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35E3B5-EE18-46B4-BA19-F7C6E1A1ACF1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0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4B6FEB-DFC6-4DCB-B647-2D07724F2C47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4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s-MX" altLang="es-AR" smtClean="0"/>
              <a:t> Explicar de nuevo hibernate</a:t>
            </a:r>
            <a:endParaRPr lang="en-US" altLang="es-AR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00553E-A4DF-4001-95AA-DDF08E9EC690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1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9D7485-1315-490F-B7FA-CEA27EA6357F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79BA22-8140-4121-9602-2EE798B07B99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95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es-AR" smtClean="0"/>
              <a:t>Tip: ng-maxlength, ng-minlength</a:t>
            </a:r>
            <a:endParaRPr lang="en-US" altLang="es-AR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3DA5A0-3161-46C2-A898-3DA21A23E85A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78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E52007-9B08-4DED-85B1-FCFADDD4AB26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64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282DDF-24FA-47FC-8AA6-9F0135CDC1D5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4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FB00B-D4A2-4183-8CFA-CAC685A875A3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4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A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282DDF-24FA-47FC-8AA6-9F0135CDC1D5}" type="slidenum">
              <a:rPr lang="en-US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76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FB00B-D4A2-4183-8CFA-CAC685A875A3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71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3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00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6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88D3A-7D4B-42FF-BA5C-6E00CC0791F0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5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</a:t>
            </a:r>
            <a:r>
              <a:rPr lang="es-ES_tradnl" baseline="0" dirty="0" smtClean="0"/>
              <a:t> primeras 3 líneas le dan formato al ISBN ya que es presentado con guiones y la API REST de Google no lo soporta con ese formato.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Luego se utiliza el servicio $http de </a:t>
            </a:r>
            <a:r>
              <a:rPr lang="es-ES_tradnl" baseline="0" dirty="0" err="1" smtClean="0"/>
              <a:t>AngularJS</a:t>
            </a:r>
            <a:r>
              <a:rPr lang="es-ES_tradnl" baseline="0" dirty="0" smtClean="0"/>
              <a:t> con el método GET, esta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de http es el standard de REST para solicitar recursos.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el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fue exitoso y la respuesta tiene código 200 (OK), se le asigna a la imagen del </a:t>
            </a:r>
            <a:r>
              <a:rPr lang="es-ES_tradnl" baseline="0" dirty="0" err="1" smtClean="0"/>
              <a:t>thumbnail</a:t>
            </a:r>
            <a:r>
              <a:rPr lang="es-ES_tradnl" baseline="0" dirty="0" smtClean="0"/>
              <a:t> del libro actual.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hubo un error se </a:t>
            </a:r>
            <a:r>
              <a:rPr lang="es-ES_tradnl" baseline="0" dirty="0" err="1" smtClean="0"/>
              <a:t>loguea</a:t>
            </a:r>
            <a:r>
              <a:rPr lang="es-ES_tradnl" baseline="0" dirty="0" smtClean="0"/>
              <a:t> en la consola del lado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800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D3F846-3487-4A66-93EE-1479472B5C34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4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smtClean="0"/>
              <a:t>Tip: Utilizar las herramientas de desarrollo de los navegadores (F12 por defecto en los 3 principales)</a:t>
            </a: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7EC791-0D3E-4B1B-A4D4-E7C881B5FCE2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51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460A22-84C7-4982-B086-A7663DB4453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70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37930-0C80-4762-993D-DA94A35D5265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959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D2F9A-24C2-4D85-91FA-2D07DD2CF6AB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2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smtClean="0"/>
              <a:t>Tip: Documentación de Bootstrap sobre botones.</a:t>
            </a: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E4B46-D246-48D4-860D-1E151B77E65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411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AF5158-FA29-4BE4-A07C-02B5C8A74322}" type="slidenum">
              <a:rPr lang="es-AR" altLang="es-A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2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logoH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6" y="4216003"/>
            <a:ext cx="1947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logosPP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138613"/>
            <a:ext cx="5638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4" y="1107281"/>
            <a:ext cx="5392737" cy="228600"/>
          </a:xfrm>
          <a:prstGeom prst="rect">
            <a:avLst/>
          </a:prstGeom>
        </p:spPr>
        <p:txBody>
          <a:bodyPr/>
          <a:lstStyle>
            <a:lvl1pPr>
              <a:defRPr sz="1575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4" y="1502569"/>
            <a:ext cx="5392737" cy="20774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1888331"/>
            <a:ext cx="3492500" cy="2143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defRPr sz="900" b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B84BEBED-B9B8-45AD-B6B6-62CF9CFE4863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17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93FD8C5-4E9C-45E6-9DE1-7CE027978671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2539" y="4932760"/>
            <a:ext cx="1398587" cy="157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F2774-06D5-4B2C-B88D-60549BF23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22264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4" y="750081"/>
            <a:ext cx="7888287" cy="3750495"/>
          </a:xfrm>
        </p:spPr>
        <p:txBody>
          <a:bodyPr/>
          <a:lstStyle>
            <a:lvl1pPr>
              <a:defRPr sz="1950"/>
            </a:lvl1pPr>
            <a:lvl2pPr>
              <a:defRPr sz="1950"/>
            </a:lvl2pPr>
            <a:lvl3pPr>
              <a:defRPr sz="1950"/>
            </a:lvl3pPr>
            <a:lvl4pPr>
              <a:defRPr sz="1950"/>
            </a:lvl4pPr>
            <a:lvl5pPr>
              <a:defRPr sz="19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72375" y="4879181"/>
            <a:ext cx="1398588" cy="157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EF5BC-DEA3-4EA3-A53F-44FEFE517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98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books/v1/volumes?q=isbn+ISBN_SIN_GUIONES" TargetMode="Externa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smtClean="0"/>
              <a:t>Hexacta Labs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Ejercicios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027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82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70189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3</a:t>
            </a:r>
            <a:endParaRPr lang="en-US" altLang="es-AR" dirty="0" smtClean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476250" y="715101"/>
            <a:ext cx="8109966" cy="2575322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2100" dirty="0"/>
              <a:t>Agregar a la base de datos: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el libro "El </a:t>
            </a:r>
            <a:r>
              <a:rPr lang="es-ES" altLang="es-AR" sz="2100" dirty="0" err="1"/>
              <a:t>Aleph</a:t>
            </a:r>
            <a:r>
              <a:rPr lang="es-ES" altLang="es-AR" sz="2100" dirty="0"/>
              <a:t>" con  2 copias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el libro "</a:t>
            </a:r>
            <a:r>
              <a:rPr lang="es-ES" altLang="es-AR" sz="2100" dirty="0" err="1"/>
              <a:t>Patoruzito</a:t>
            </a:r>
            <a:r>
              <a:rPr lang="es-ES" altLang="es-AR" sz="2100" dirty="0"/>
              <a:t>" con 3 copias </a:t>
            </a:r>
          </a:p>
          <a:p>
            <a:pPr marL="301229" lvl="2">
              <a:lnSpc>
                <a:spcPct val="95000"/>
              </a:lnSpc>
              <a:buClr>
                <a:srgbClr val="92D050"/>
              </a:buClr>
              <a:defRPr/>
            </a:pPr>
            <a:r>
              <a:rPr lang="es-ES" altLang="es-AR" sz="2100" dirty="0"/>
              <a:t> un usuario "Lionel </a:t>
            </a:r>
            <a:r>
              <a:rPr lang="es-ES" altLang="es-AR" sz="2100" dirty="0" err="1"/>
              <a:t>Messi</a:t>
            </a:r>
            <a:r>
              <a:rPr lang="es-ES" altLang="es-AR" sz="2100" dirty="0"/>
              <a:t>“.</a:t>
            </a:r>
          </a:p>
          <a:p>
            <a:pPr lvl="1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endParaRPr lang="es-ES" altLang="es-AR" sz="2100" dirty="0"/>
          </a:p>
          <a:p>
            <a:pPr lvl="1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r>
              <a:rPr lang="es-ES" altLang="es-AR" sz="2100" dirty="0"/>
              <a:t>NOTA: Agregar dichos datos desde el </a:t>
            </a:r>
            <a:r>
              <a:rPr lang="es-ES" altLang="es-AR" sz="2100" dirty="0" err="1"/>
              <a:t>backend</a:t>
            </a:r>
            <a:r>
              <a:rPr lang="es-ES" altLang="es-AR" sz="2100" dirty="0"/>
              <a:t>, y no a través del botón “Agregar libro”</a:t>
            </a:r>
          </a:p>
        </p:txBody>
      </p:sp>
    </p:spTree>
    <p:extLst>
      <p:ext uri="{BB962C8B-B14F-4D97-AF65-F5344CB8AC3E}">
        <p14:creationId xmlns:p14="http://schemas.microsoft.com/office/powerpoint/2010/main" val="2470515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88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3339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4</a:t>
            </a:r>
            <a:endParaRPr lang="en-US" altLang="es-AR" dirty="0" smtClean="0"/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>
          <a:xfrm>
            <a:off x="476250" y="665576"/>
            <a:ext cx="6041231" cy="684610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Cambiar el orden de las columnas “Editorial” x “Categoría”</a:t>
            </a:r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1" y="1350186"/>
            <a:ext cx="6733309" cy="340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5100904" y="2321735"/>
            <a:ext cx="902375" cy="27027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5100902" y="2753933"/>
            <a:ext cx="902375" cy="27027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28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1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88477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5</a:t>
            </a:r>
            <a:endParaRPr lang="en-US" altLang="es-AR" dirty="0" smtClean="0"/>
          </a:p>
        </p:txBody>
      </p:sp>
      <p:sp>
        <p:nvSpPr>
          <p:cNvPr id="35843" name="Content Placeholder 4"/>
          <p:cNvSpPr>
            <a:spLocks noGrp="1"/>
          </p:cNvSpPr>
          <p:nvPr>
            <p:ph idx="1"/>
          </p:nvPr>
        </p:nvSpPr>
        <p:spPr>
          <a:xfrm>
            <a:off x="476250" y="649224"/>
            <a:ext cx="5916215" cy="738188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2"/>
              </a:buBlip>
            </a:pPr>
            <a:r>
              <a:rPr lang="es-ES" altLang="es-AR" sz="2100" dirty="0"/>
              <a:t>Agregar una columna ISBN en la tabla de libros disponibles. </a:t>
            </a: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1482839"/>
            <a:ext cx="6638307" cy="329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093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365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96200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6</a:t>
            </a:r>
            <a:endParaRPr lang="en-US" altLang="es-AR" dirty="0" smtClean="0"/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xfrm>
            <a:off x="476250" y="656947"/>
            <a:ext cx="5916215" cy="790575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el campo ISBN  en el formulario de alta </a:t>
            </a:r>
            <a:r>
              <a:rPr lang="es-ES" altLang="es-AR" sz="2100" dirty="0" smtClean="0"/>
              <a:t>(y especificar que es </a:t>
            </a:r>
            <a:r>
              <a:rPr lang="es-ES" altLang="es-AR" sz="2100" dirty="0" err="1" smtClean="0"/>
              <a:t>required</a:t>
            </a:r>
            <a:r>
              <a:rPr lang="es-ES" altLang="es-AR" sz="2100" dirty="0"/>
              <a:t>) :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69" y="1447522"/>
            <a:ext cx="4132613" cy="35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56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3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71259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7</a:t>
            </a:r>
            <a:endParaRPr lang="en-US" altLang="es-AR" dirty="0" smtClean="0"/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>
          <a:xfrm>
            <a:off x="476250" y="632006"/>
            <a:ext cx="5916215" cy="672703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el campo ISBN  en el formulario de edición (</a:t>
            </a:r>
            <a:r>
              <a:rPr lang="es-ES" altLang="es-AR" sz="2100" dirty="0" err="1"/>
              <a:t>required</a:t>
            </a:r>
            <a:r>
              <a:rPr lang="es-ES" altLang="es-AR" sz="2100" dirty="0"/>
              <a:t>) :</a:t>
            </a:r>
          </a:p>
        </p:txBody>
      </p:sp>
      <p:pic>
        <p:nvPicPr>
          <p:cNvPr id="4301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47" y="1304709"/>
            <a:ext cx="3990110" cy="363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40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69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32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84386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8</a:t>
            </a:r>
            <a:endParaRPr lang="en-US" altLang="es-AR" dirty="0" smtClean="0"/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>
          <a:xfrm>
            <a:off x="476250" y="645133"/>
            <a:ext cx="5916216" cy="377429"/>
          </a:xfrm>
        </p:spPr>
        <p:txBody>
          <a:bodyPr>
            <a:normAutofit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/>
              <a:t>  Persistir el nuevo campo ISBN</a:t>
            </a: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1184301"/>
            <a:ext cx="6614556" cy="348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110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207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90464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9</a:t>
            </a:r>
            <a:endParaRPr lang="en-US" altLang="es-AR" dirty="0" smtClean="0"/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76250" y="651211"/>
            <a:ext cx="5916216" cy="1500188"/>
          </a:xfrm>
        </p:spPr>
        <p:txBody>
          <a:bodyPr>
            <a:normAutofit fontScale="92500" lnSpcReduction="1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2100" dirty="0"/>
              <a:t> Agregar las siguientes validaciones </a:t>
            </a:r>
            <a:r>
              <a:rPr lang="es-ES" altLang="es-AR" sz="2100" dirty="0" smtClean="0"/>
              <a:t>al </a:t>
            </a:r>
            <a:r>
              <a:rPr lang="es-ES" altLang="es-AR" sz="2100" dirty="0"/>
              <a:t>formulario de creación de libro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Editorial : Mínimo 4 – Máximo 10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Titulo : Mínimo 2.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es-ES" altLang="es-AR" sz="1500" dirty="0"/>
              <a:t> Descripción : Máximo 40.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  <a:defRPr/>
            </a:pPr>
            <a:endParaRPr lang="es-ES" altLang="es-AR" sz="1500" dirty="0"/>
          </a:p>
          <a:p>
            <a:pPr marL="342900" lvl="3" indent="0">
              <a:lnSpc>
                <a:spcPct val="95000"/>
              </a:lnSpc>
              <a:buClr>
                <a:srgbClr val="000000"/>
              </a:buClr>
              <a:buNone/>
              <a:defRPr/>
            </a:pPr>
            <a:endParaRPr lang="es-ES" altLang="es-AR" sz="1500" dirty="0"/>
          </a:p>
        </p:txBody>
      </p:sp>
    </p:spTree>
    <p:extLst>
      <p:ext uri="{BB962C8B-B14F-4D97-AF65-F5344CB8AC3E}">
        <p14:creationId xmlns:p14="http://schemas.microsoft.com/office/powerpoint/2010/main" val="2380140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81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24730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10</a:t>
            </a:r>
            <a:endParaRPr lang="en-US" altLang="es-AR" dirty="0" smtClean="0"/>
          </a:p>
        </p:txBody>
      </p:sp>
      <p:sp>
        <p:nvSpPr>
          <p:cNvPr id="55299" name="Content Placeholder 4"/>
          <p:cNvSpPr>
            <a:spLocks noGrp="1"/>
          </p:cNvSpPr>
          <p:nvPr>
            <p:ph idx="1"/>
          </p:nvPr>
        </p:nvSpPr>
        <p:spPr>
          <a:xfrm>
            <a:off x="476250" y="685477"/>
            <a:ext cx="6161484" cy="2580238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 Agregar una validación para que ISBN (al crear y editar) tenga :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2100" dirty="0"/>
              <a:t> Exactamente 13 caracteres.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2100" dirty="0"/>
              <a:t> Cuarto carácter sea “-”.</a:t>
            </a:r>
          </a:p>
          <a:p>
            <a:pPr marL="472679" lvl="3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endParaRPr lang="es-ES" altLang="es-AR" sz="2100" dirty="0"/>
          </a:p>
          <a:p>
            <a:pPr marL="472679" lvl="3">
              <a:lnSpc>
                <a:spcPct val="95000"/>
              </a:lnSpc>
              <a:buClr>
                <a:srgbClr val="000000"/>
              </a:buClr>
            </a:pPr>
            <a:r>
              <a:rPr lang="es-ES" altLang="es-AR" sz="1800" dirty="0"/>
              <a:t>AYUDA</a:t>
            </a:r>
            <a:r>
              <a:rPr lang="es-ES" altLang="es-AR" sz="1800" i="1" dirty="0"/>
              <a:t>: </a:t>
            </a:r>
            <a:r>
              <a:rPr lang="es-ES" altLang="es-AR" sz="1800" dirty="0"/>
              <a:t>Angular permite utilizar expresiones regulares para validar </a:t>
            </a:r>
            <a:r>
              <a:rPr lang="es-ES" altLang="es-AR" sz="1800" dirty="0" smtClean="0"/>
              <a:t>campos.</a:t>
            </a:r>
            <a:endParaRPr lang="es-ES" altLang="es-AR" sz="1350" i="1" dirty="0"/>
          </a:p>
          <a:p>
            <a:pPr marL="644129" lvl="4">
              <a:lnSpc>
                <a:spcPct val="95000"/>
              </a:lnSpc>
              <a:buClr>
                <a:srgbClr val="000000"/>
              </a:buClr>
              <a:buNone/>
            </a:pPr>
            <a:endParaRPr lang="es-ES" altLang="es-AR" sz="2100" dirty="0"/>
          </a:p>
        </p:txBody>
      </p:sp>
    </p:spTree>
    <p:extLst>
      <p:ext uri="{BB962C8B-B14F-4D97-AF65-F5344CB8AC3E}">
        <p14:creationId xmlns:p14="http://schemas.microsoft.com/office/powerpoint/2010/main" val="3432601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999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24730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11</a:t>
            </a:r>
            <a:endParaRPr lang="en-US" altLang="es-AR" dirty="0" smtClean="0"/>
          </a:p>
        </p:txBody>
      </p:sp>
      <p:sp>
        <p:nvSpPr>
          <p:cNvPr id="55299" name="Content Placeholder 4"/>
          <p:cNvSpPr>
            <a:spLocks noGrp="1"/>
          </p:cNvSpPr>
          <p:nvPr>
            <p:ph idx="1"/>
          </p:nvPr>
        </p:nvSpPr>
        <p:spPr>
          <a:xfrm>
            <a:off x="476249" y="685477"/>
            <a:ext cx="8448675" cy="795851"/>
          </a:xfrm>
        </p:spPr>
        <p:txBody>
          <a:bodyPr>
            <a:normAutofit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 smtClean="0"/>
              <a:t>Hacer que el mensaje de que no hay copias disponibles, aparezca solo cuando dicha condición se cumple.</a:t>
            </a:r>
            <a:endParaRPr lang="es-ES" altLang="es-AR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9" y="1481327"/>
            <a:ext cx="4590288" cy="33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1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17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846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12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76250" y="709211"/>
            <a:ext cx="5916215" cy="1079897"/>
          </a:xfrm>
        </p:spPr>
        <p:txBody>
          <a:bodyPr/>
          <a:lstStyle/>
          <a:p>
            <a:r>
              <a:rPr lang="es-ES_tradnl" dirty="0" smtClean="0"/>
              <a:t> En la sección “Lista de préstamos” se ha implementado el filtro por usuario. Filtrar por título del libro.</a:t>
            </a:r>
            <a:endParaRPr lang="en-US" dirty="0" smtClean="0"/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8" y="1789107"/>
            <a:ext cx="6543304" cy="28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728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615679" y="3381376"/>
            <a:ext cx="60483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sz="1350"/>
              <a:t>Para visualizar los controles de crear, editar, borrar y prestar libro, es necesario estar “logueado” como administrador, utilizando los datos indicados en esta imagen.</a:t>
            </a:r>
            <a:endParaRPr lang="en-US" sz="1350"/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79" y="141685"/>
            <a:ext cx="6048375" cy="32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3583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051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846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13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76250" y="709211"/>
            <a:ext cx="8448675" cy="1915117"/>
          </a:xfrm>
        </p:spPr>
        <p:txBody>
          <a:bodyPr>
            <a:normAutofit/>
          </a:bodyPr>
          <a:lstStyle/>
          <a:p>
            <a:r>
              <a:rPr lang="es-ES_tradnl" dirty="0" smtClean="0"/>
              <a:t> </a:t>
            </a:r>
            <a:r>
              <a:rPr lang="es-ES_tradnl" sz="1800" dirty="0" smtClean="0"/>
              <a:t>En la sección “Lista de préstamos” agregar una columna llamada “Devolución”, cuyo valor dependa de la cantidad de días que faltan para la devolución del libro según </a:t>
            </a:r>
            <a:r>
              <a:rPr lang="es-ES_tradnl" sz="1800" dirty="0" smtClean="0"/>
              <a:t>la siguiente </a:t>
            </a:r>
            <a:r>
              <a:rPr lang="es-ES_tradnl" sz="1800" dirty="0" smtClean="0"/>
              <a:t>especificación:</a:t>
            </a:r>
          </a:p>
          <a:p>
            <a:pPr lvl="5"/>
            <a:r>
              <a:rPr lang="es-ES_tradnl" sz="1600" dirty="0" smtClean="0"/>
              <a:t>Próxima: Si faltan 7 días o menos para la devolución.</a:t>
            </a:r>
          </a:p>
          <a:p>
            <a:pPr lvl="5"/>
            <a:r>
              <a:rPr lang="es-ES_tradnl" sz="1600" dirty="0" smtClean="0"/>
              <a:t>Intermedia: Si faltan entre 8 y 14 días.</a:t>
            </a:r>
          </a:p>
          <a:p>
            <a:pPr lvl="5"/>
            <a:r>
              <a:rPr lang="es-ES_tradnl" sz="1600" dirty="0" smtClean="0"/>
              <a:t>Lejana: Si faltan 15 o más.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3" y="2853414"/>
            <a:ext cx="7631475" cy="13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34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3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8463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14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(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Borrador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)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76250" y="709211"/>
            <a:ext cx="8448675" cy="2107141"/>
          </a:xfrm>
        </p:spPr>
        <p:txBody>
          <a:bodyPr>
            <a:normAutofit/>
          </a:bodyPr>
          <a:lstStyle/>
          <a:p>
            <a:r>
              <a:rPr lang="es-ES_tradnl" dirty="0" smtClean="0"/>
              <a:t> </a:t>
            </a:r>
            <a:r>
              <a:rPr lang="es-ES_tradnl" sz="1800" dirty="0" smtClean="0"/>
              <a:t>Ordenar la lista de préstamos por el nuevo campo “Devolución”, pero no de forma lexicográfica sino de la siguiente forma:</a:t>
            </a:r>
          </a:p>
          <a:p>
            <a:pPr lvl="5"/>
            <a:r>
              <a:rPr lang="es-ES_tradnl" sz="1600" dirty="0" smtClean="0"/>
              <a:t>Próximo</a:t>
            </a:r>
          </a:p>
          <a:p>
            <a:pPr lvl="5"/>
            <a:r>
              <a:rPr lang="es-ES_tradnl" sz="1600" dirty="0" smtClean="0"/>
              <a:t>Intermedio</a:t>
            </a:r>
          </a:p>
          <a:p>
            <a:pPr lvl="5"/>
            <a:r>
              <a:rPr lang="es-ES_tradnl" sz="1600" dirty="0" smtClean="0"/>
              <a:t>Lejano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4396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249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42568"/>
          </a:xfrm>
        </p:spPr>
        <p:txBody>
          <a:bodyPr/>
          <a:lstStyle/>
          <a:p>
            <a:pPr lvl="0">
              <a:spcBef>
                <a:spcPts val="100"/>
              </a:spcBef>
              <a:spcAft>
                <a:spcPts val="600"/>
              </a:spcAft>
              <a:buClr>
                <a:srgbClr val="1EA89B"/>
              </a:buClr>
              <a:buSzPct val="85000"/>
            </a:pP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0" y="686073"/>
            <a:ext cx="8337812" cy="3141209"/>
          </a:xfrm>
        </p:spPr>
        <p:txBody>
          <a:bodyPr/>
          <a:lstStyle/>
          <a:p>
            <a:r>
              <a:rPr lang="es-ES_tradnl" sz="1600" dirty="0" smtClean="0"/>
              <a:t>Basándose en la implementación de servicios REST que han visto y utilizado en la aplicación de ejemplo “</a:t>
            </a:r>
            <a:r>
              <a:rPr lang="es-ES_tradnl" sz="1600" dirty="0" err="1" smtClean="0"/>
              <a:t>Tpl</a:t>
            </a:r>
            <a:r>
              <a:rPr lang="es-ES_tradnl" sz="1600" dirty="0" smtClean="0"/>
              <a:t>”, obtener el </a:t>
            </a:r>
            <a:r>
              <a:rPr lang="es-ES_tradnl" sz="1600" dirty="0" err="1" smtClean="0"/>
              <a:t>thunmbnail</a:t>
            </a:r>
            <a:r>
              <a:rPr lang="es-ES_tradnl" sz="1600" dirty="0" smtClean="0"/>
              <a:t> de la portada de cada libro a través de la API REST de Google </a:t>
            </a:r>
            <a:r>
              <a:rPr lang="es-ES_tradnl" sz="1600" dirty="0" err="1" smtClean="0"/>
              <a:t>Books</a:t>
            </a:r>
            <a:r>
              <a:rPr lang="es-ES_tradnl" sz="1600" dirty="0" smtClean="0"/>
              <a:t>.</a:t>
            </a:r>
          </a:p>
          <a:p>
            <a:r>
              <a:rPr lang="es-ES_tradnl" sz="1600" dirty="0" smtClean="0"/>
              <a:t>Información adicional</a:t>
            </a:r>
          </a:p>
          <a:p>
            <a:pPr marL="744538" lvl="5"/>
            <a:r>
              <a:rPr lang="es-ES_tradnl" sz="1600" dirty="0" smtClean="0"/>
              <a:t>Utilizar el servicio $http de </a:t>
            </a:r>
            <a:r>
              <a:rPr lang="es-ES_tradnl" sz="1600" dirty="0" err="1" smtClean="0"/>
              <a:t>AngularJs</a:t>
            </a:r>
            <a:endParaRPr lang="es-ES_tradnl" sz="1600" dirty="0" smtClean="0"/>
          </a:p>
          <a:p>
            <a:pPr marL="744538" lvl="5"/>
            <a:r>
              <a:rPr lang="es-ES_tradnl" sz="1600" dirty="0" smtClean="0"/>
              <a:t>La URI de la API de Google utiliza el número ISBN sin guiones para determinar que libro debe devolver.</a:t>
            </a:r>
          </a:p>
          <a:p>
            <a:pPr marL="744538" lvl="5"/>
            <a:r>
              <a:rPr lang="es-ES_tradnl" sz="1600" dirty="0" smtClean="0"/>
              <a:t>Dicha URI es</a:t>
            </a:r>
            <a:r>
              <a:rPr lang="es-ES_tradnl" sz="1600" dirty="0"/>
              <a:t>: </a:t>
            </a:r>
            <a:r>
              <a:rPr lang="es-ES_tradnl" sz="1600" dirty="0" smtClean="0">
                <a:hlinkClick r:id="rId2"/>
              </a:rPr>
              <a:t>https</a:t>
            </a:r>
            <a:r>
              <a:rPr lang="es-ES_tradnl" sz="1600" dirty="0">
                <a:hlinkClick r:id="rId2"/>
              </a:rPr>
              <a:t>://</a:t>
            </a:r>
            <a:r>
              <a:rPr lang="es-ES_tradnl" sz="1600" dirty="0" smtClean="0">
                <a:hlinkClick r:id="rId2"/>
              </a:rPr>
              <a:t>www.googleapis.com/books/v1/volumes?q=isbn+</a:t>
            </a:r>
            <a:r>
              <a:rPr lang="es-ES_tradnl" sz="1600" b="1" dirty="0" smtClean="0">
                <a:hlinkClick r:id="rId2"/>
              </a:rPr>
              <a:t>ISBN_SIN_GUIONES</a:t>
            </a:r>
            <a:endParaRPr lang="es-ES_tradnl" sz="1600" b="1" dirty="0" smtClean="0"/>
          </a:p>
          <a:p>
            <a:pPr marL="744538" lvl="5"/>
            <a:r>
              <a:rPr lang="es-ES_tradnl" sz="1600" dirty="0" smtClean="0"/>
              <a:t>Formato del recurso que devuelve la API:</a:t>
            </a:r>
            <a:r>
              <a:rPr lang="es-ES_tradnl" sz="1600" b="1" dirty="0" smtClean="0"/>
              <a:t/>
            </a:r>
            <a:br>
              <a:rPr lang="es-ES_tradnl" sz="1600" b="1" dirty="0" smtClean="0"/>
            </a:br>
            <a:r>
              <a:rPr lang="en-US" sz="1600" b="1" u="sng" dirty="0"/>
              <a:t>data</a:t>
            </a:r>
            <a:r>
              <a:rPr lang="en-US" sz="1600" dirty="0"/>
              <a:t>.items[0].volumeInfo.imageLinks.thumbnail</a:t>
            </a:r>
            <a:endParaRPr lang="es-ES_trad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0854284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9185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//Get </a:t>
            </a:r>
            <a:r>
              <a:rPr lang="en-US" sz="1200" dirty="0"/>
              <a:t>image from </a:t>
            </a:r>
            <a:r>
              <a:rPr lang="en-US" sz="1200" dirty="0" smtClean="0"/>
              <a:t>Google </a:t>
            </a:r>
            <a:r>
              <a:rPr lang="en-US" sz="1200" dirty="0"/>
              <a:t>rest service</a:t>
            </a:r>
          </a:p>
          <a:p>
            <a:pPr marL="339725" indent="-169863"/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find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C00000"/>
                </a:solidFill>
              </a:rPr>
              <a:t>'-'</a:t>
            </a:r>
            <a:r>
              <a:rPr lang="en-US" sz="1200" dirty="0"/>
              <a:t>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re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70C0"/>
                </a:solidFill>
              </a:rPr>
              <a:t>new</a:t>
            </a:r>
            <a:r>
              <a:rPr lang="en-US" sz="1200" dirty="0"/>
              <a:t> RegExp(</a:t>
            </a:r>
            <a:r>
              <a:rPr lang="en-US" sz="1200" b="1" dirty="0"/>
              <a:t>find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C00000"/>
                </a:solidFill>
              </a:rPr>
              <a:t>'g'</a:t>
            </a:r>
            <a:r>
              <a:rPr lang="en-US" sz="1200" dirty="0"/>
              <a:t>);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var</a:t>
            </a:r>
            <a:r>
              <a:rPr lang="en-US" sz="1200" dirty="0" smtClean="0"/>
              <a:t> </a:t>
            </a:r>
            <a:r>
              <a:rPr lang="en-US" sz="1200" b="1" dirty="0"/>
              <a:t>isbn</a:t>
            </a:r>
            <a:r>
              <a:rPr lang="en-US" sz="1200" dirty="0"/>
              <a:t> = $scope.selectedBook.isbn.replace(</a:t>
            </a:r>
            <a:r>
              <a:rPr lang="en-US" sz="1200" b="1" dirty="0"/>
              <a:t>re</a:t>
            </a:r>
            <a:r>
              <a:rPr lang="en-US" sz="1200" dirty="0"/>
              <a:t> , </a:t>
            </a:r>
            <a:r>
              <a:rPr lang="en-US" sz="1200" dirty="0">
                <a:solidFill>
                  <a:srgbClr val="C00000"/>
                </a:solidFill>
              </a:rPr>
              <a:t>''</a:t>
            </a:r>
            <a:r>
              <a:rPr lang="en-US" sz="1200" dirty="0"/>
              <a:t>);</a:t>
            </a:r>
          </a:p>
          <a:p>
            <a:pPr marL="339725" indent="-169863"/>
            <a:r>
              <a:rPr lang="en-US" sz="1200" dirty="0"/>
              <a:t>	</a:t>
            </a:r>
            <a:r>
              <a:rPr lang="en-US" sz="1200" dirty="0" smtClean="0"/>
              <a:t>$</a:t>
            </a:r>
            <a:r>
              <a:rPr lang="en-US" sz="1200" dirty="0"/>
              <a:t>http({</a:t>
            </a:r>
          </a:p>
          <a:p>
            <a:pPr marL="339725" indent="-339725"/>
            <a:r>
              <a:rPr lang="en-US" sz="1200" dirty="0"/>
              <a:t>	</a:t>
            </a:r>
            <a:r>
              <a:rPr lang="en-US" sz="1200" dirty="0" smtClean="0"/>
              <a:t>	method : </a:t>
            </a:r>
            <a:r>
              <a:rPr lang="en-US" sz="1200" dirty="0" smtClean="0">
                <a:solidFill>
                  <a:srgbClr val="C00000"/>
                </a:solidFill>
              </a:rPr>
              <a:t>'GET'</a:t>
            </a:r>
            <a:r>
              <a:rPr lang="en-US" sz="1200" dirty="0" smtClean="0"/>
              <a:t>,</a:t>
            </a:r>
          </a:p>
          <a:p>
            <a:pPr marL="339725" indent="-339725"/>
            <a:r>
              <a:rPr lang="en-US" sz="1200" dirty="0" smtClean="0"/>
              <a:t>		url: </a:t>
            </a:r>
            <a:r>
              <a:rPr lang="en-US" sz="1200" dirty="0" smtClean="0">
                <a:solidFill>
                  <a:srgbClr val="C00000"/>
                </a:solidFill>
              </a:rPr>
              <a:t>'https://www.googleapis.com/books/v1/volumes?q=isbn+'</a:t>
            </a:r>
            <a:r>
              <a:rPr lang="en-US" sz="1200" dirty="0" smtClean="0"/>
              <a:t> + </a:t>
            </a:r>
            <a:r>
              <a:rPr lang="en-US" sz="1200" b="1" dirty="0" smtClean="0"/>
              <a:t>isbn</a:t>
            </a:r>
            <a:r>
              <a:rPr lang="en-US" sz="1200" dirty="0" smtClean="0"/>
              <a:t>,</a:t>
            </a:r>
          </a:p>
          <a:p>
            <a:pPr marL="339725" indent="-339725"/>
            <a:r>
              <a:rPr lang="en-US" sz="1200" dirty="0" smtClean="0"/>
              <a:t>		headers : {</a:t>
            </a:r>
            <a:r>
              <a:rPr lang="en-US" sz="1200" dirty="0" smtClean="0">
                <a:solidFill>
                  <a:srgbClr val="C00000"/>
                </a:solidFill>
              </a:rPr>
              <a:t>'Content-type' </a:t>
            </a:r>
            <a:r>
              <a:rPr lang="en-US" sz="1200" dirty="0" smtClean="0">
                <a:solidFill>
                  <a:schemeClr val="accent5"/>
                </a:solidFill>
              </a:rPr>
              <a:t>:</a:t>
            </a:r>
            <a:r>
              <a:rPr lang="en-US" sz="1200" dirty="0" smtClean="0">
                <a:solidFill>
                  <a:srgbClr val="C00000"/>
                </a:solidFill>
              </a:rPr>
              <a:t> 'application/</a:t>
            </a:r>
            <a:r>
              <a:rPr lang="en-US" sz="1200" dirty="0" err="1" smtClean="0">
                <a:solidFill>
                  <a:srgbClr val="C00000"/>
                </a:solidFill>
              </a:rPr>
              <a:t>json</a:t>
            </a:r>
            <a:r>
              <a:rPr lang="en-US" sz="1200" dirty="0" smtClean="0">
                <a:solidFill>
                  <a:srgbClr val="C00000"/>
                </a:solidFill>
              </a:rPr>
              <a:t>'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C00000"/>
                </a:solidFill>
              </a:rPr>
              <a:t>'Accept'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rgbClr val="C00000"/>
                </a:solidFill>
              </a:rPr>
              <a:t>'application/</a:t>
            </a:r>
            <a:r>
              <a:rPr lang="en-US" sz="1200" dirty="0" err="1" smtClean="0">
                <a:solidFill>
                  <a:srgbClr val="C00000"/>
                </a:solidFill>
              </a:rPr>
              <a:t>json</a:t>
            </a:r>
            <a:r>
              <a:rPr lang="en-US" sz="1200" dirty="0" smtClean="0">
                <a:solidFill>
                  <a:srgbClr val="C00000"/>
                </a:solidFill>
              </a:rPr>
              <a:t>'</a:t>
            </a:r>
            <a:r>
              <a:rPr lang="en-US" sz="1200" dirty="0" smtClean="0"/>
              <a:t>}</a:t>
            </a:r>
          </a:p>
          <a:p>
            <a:pPr marL="339725" indent="-339725"/>
            <a:r>
              <a:rPr lang="en-US" sz="1200" dirty="0" smtClean="0"/>
              <a:t>		}).success(function(</a:t>
            </a:r>
            <a:r>
              <a:rPr lang="en-US" sz="1200" b="1" u="sng" dirty="0" smtClean="0"/>
              <a:t>data</a:t>
            </a:r>
            <a:r>
              <a:rPr lang="en-US" sz="1200" dirty="0" smtClean="0"/>
              <a:t>, </a:t>
            </a:r>
            <a:r>
              <a:rPr lang="en-US" sz="1200" b="1" dirty="0" smtClean="0"/>
              <a:t>status</a:t>
            </a:r>
            <a:r>
              <a:rPr lang="en-US" sz="1200" dirty="0" smtClean="0"/>
              <a:t>, headers, config){</a:t>
            </a:r>
          </a:p>
          <a:p>
            <a:pPr marL="339725" indent="-339725"/>
            <a:r>
              <a:rPr lang="en-US" sz="1200" dirty="0" smtClean="0"/>
              <a:t>			if (</a:t>
            </a:r>
            <a:r>
              <a:rPr lang="en-US" sz="1200" b="1" dirty="0" smtClean="0"/>
              <a:t>status</a:t>
            </a:r>
            <a:r>
              <a:rPr lang="en-US" sz="1200" dirty="0" smtClean="0"/>
              <a:t> == 200 ){</a:t>
            </a:r>
          </a:p>
          <a:p>
            <a:pPr marL="339725" indent="-339725"/>
            <a:r>
              <a:rPr lang="en-US" sz="1200" dirty="0" smtClean="0"/>
              <a:t>				$scope.selectedBook.image = </a:t>
            </a:r>
            <a:r>
              <a:rPr lang="en-US" sz="1200" b="1" u="sng" dirty="0" smtClean="0"/>
              <a:t>data</a:t>
            </a:r>
            <a:r>
              <a:rPr lang="en-US" sz="1200" dirty="0" smtClean="0"/>
              <a:t>.items[0].volumeInfo.imageLinks.thumbnail;</a:t>
            </a:r>
          </a:p>
          <a:p>
            <a:pPr marL="339725" indent="-339725"/>
            <a:r>
              <a:rPr lang="en-US" sz="1200" dirty="0" smtClean="0"/>
              <a:t>			}</a:t>
            </a:r>
          </a:p>
          <a:p>
            <a:pPr marL="339725" indent="-339725"/>
            <a:r>
              <a:rPr lang="en-US" sz="1200" dirty="0" smtClean="0"/>
              <a:t>		}).error(function(data, status, headers, config){</a:t>
            </a:r>
          </a:p>
          <a:p>
            <a:pPr marL="339725" indent="-339725"/>
            <a:r>
              <a:rPr lang="en-US" sz="1200" dirty="0" smtClean="0"/>
              <a:t>			</a:t>
            </a:r>
            <a:r>
              <a:rPr lang="en-US" sz="1200" b="1" dirty="0" smtClean="0"/>
              <a:t>console</a:t>
            </a:r>
            <a:r>
              <a:rPr lang="en-US" sz="1200" dirty="0" smtClean="0"/>
              <a:t>.log(</a:t>
            </a:r>
            <a:r>
              <a:rPr lang="en-US" sz="1200" dirty="0" smtClean="0">
                <a:solidFill>
                  <a:srgbClr val="7030A0"/>
                </a:solidFill>
              </a:rPr>
              <a:t>"An Error occurred while trying to connect to Google API"</a:t>
            </a:r>
            <a:r>
              <a:rPr lang="en-US" sz="1200" dirty="0" smtClean="0"/>
              <a:t>);</a:t>
            </a:r>
          </a:p>
          <a:p>
            <a:pPr marL="339725" indent="-339725"/>
            <a:r>
              <a:rPr lang="en-US" sz="1200" dirty="0" smtClean="0"/>
              <a:t>			$scope.selectedBook.image = </a:t>
            </a:r>
            <a:r>
              <a:rPr lang="en-US" sz="1200" dirty="0" smtClean="0">
                <a:solidFill>
                  <a:srgbClr val="7030A0"/>
                </a:solidFill>
              </a:rPr>
              <a:t>""</a:t>
            </a:r>
            <a:r>
              <a:rPr lang="en-US" sz="1200" dirty="0" smtClean="0"/>
              <a:t>;</a:t>
            </a:r>
          </a:p>
          <a:p>
            <a:pPr marL="339725" indent="-169863"/>
            <a:r>
              <a:rPr lang="en-US" sz="1200" dirty="0" smtClean="0"/>
              <a:t>	}) ;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64442"/>
            <a:ext cx="8448675" cy="427410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Una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solución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57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2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5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20291"/>
          </a:xfrm>
        </p:spPr>
        <p:txBody>
          <a:bodyPr/>
          <a:lstStyle/>
          <a:p>
            <a:pPr lvl="0">
              <a:spcBef>
                <a:spcPts val="100"/>
              </a:spcBef>
              <a:spcAft>
                <a:spcPts val="600"/>
              </a:spcAft>
              <a:buClr>
                <a:srgbClr val="1EA89B"/>
              </a:buClr>
              <a:buSzPct val="85000"/>
            </a:pP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1</a:t>
            </a:r>
            <a:endParaRPr lang="en-US" sz="1700" b="1" kern="1200" dirty="0">
              <a:solidFill>
                <a:srgbClr val="1EA89B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76250" y="681039"/>
            <a:ext cx="7149704" cy="2309050"/>
          </a:xfrm>
        </p:spPr>
        <p:txBody>
          <a:bodyPr/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Cambios en la </a:t>
            </a:r>
            <a:r>
              <a:rPr lang="es-ES" altLang="es-AR" sz="2100" dirty="0" smtClean="0"/>
              <a:t>GUI</a:t>
            </a:r>
          </a:p>
          <a:p>
            <a:pPr marL="463154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 smtClean="0"/>
              <a:t>Cambiar “Crear nuevo libro"  x "Agregar libro”</a:t>
            </a:r>
          </a:p>
          <a:p>
            <a:pPr marL="463154" lvl="2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 smtClean="0"/>
              <a:t>Cambiar </a:t>
            </a:r>
            <a:r>
              <a:rPr lang="es-ES" altLang="es-AR" sz="2100" dirty="0"/>
              <a:t>el </a:t>
            </a:r>
            <a:r>
              <a:rPr lang="es-ES" altLang="es-AR" sz="2100" dirty="0" err="1"/>
              <a:t>caption</a:t>
            </a:r>
            <a:r>
              <a:rPr lang="es-ES" altLang="es-AR" sz="2100" dirty="0"/>
              <a:t> “Libros disponibles“ x “Libros”</a:t>
            </a:r>
          </a:p>
          <a:p>
            <a:pPr marL="463154" lvl="2" indent="-342900">
              <a:lnSpc>
                <a:spcPct val="95000"/>
              </a:lnSpc>
              <a:buClr>
                <a:srgbClr val="92D050"/>
              </a:buClr>
            </a:pPr>
            <a:r>
              <a:rPr lang="es-ES" altLang="es-AR" sz="2100" dirty="0"/>
              <a:t>Cambiar "Guardar" x "Guardar libro“ (Este botón se encuentra en el formulario de creación de libro)</a:t>
            </a:r>
            <a:endParaRPr lang="en-US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4152579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61629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Guía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visual (</a:t>
            </a:r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1 – 1)</a:t>
            </a:r>
            <a:endParaRPr lang="en-US" sz="2100" dirty="0"/>
          </a:p>
        </p:txBody>
      </p:sp>
      <p:pic>
        <p:nvPicPr>
          <p:cNvPr id="17411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855023"/>
            <a:ext cx="6176963" cy="3931290"/>
          </a:xfrm>
        </p:spPr>
      </p:pic>
    </p:spTree>
    <p:extLst>
      <p:ext uri="{BB962C8B-B14F-4D97-AF65-F5344CB8AC3E}">
        <p14:creationId xmlns:p14="http://schemas.microsoft.com/office/powerpoint/2010/main" val="264023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445736"/>
          </a:xfrm>
        </p:spPr>
        <p:txBody>
          <a:bodyPr/>
          <a:lstStyle/>
          <a:p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Guía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visual (</a:t>
            </a:r>
            <a:r>
              <a:rPr lang="en-US" sz="1700" b="1" kern="1200" dirty="0" err="1">
                <a:solidFill>
                  <a:srgbClr val="1EA89B"/>
                </a:solidFill>
                <a:latin typeface="Segoe UI Semibold" panose="020B0702040204020203" pitchFamily="34" charset="0"/>
              </a:rPr>
              <a:t>Ej</a:t>
            </a:r>
            <a:r>
              <a:rPr lang="en-US" sz="1700" b="1" kern="1200" dirty="0">
                <a:solidFill>
                  <a:srgbClr val="1EA89B"/>
                </a:solidFill>
                <a:latin typeface="Segoe UI Semibold" panose="020B0702040204020203" pitchFamily="34" charset="0"/>
              </a:rPr>
              <a:t> 1 – 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2)</a:t>
            </a:r>
            <a:endParaRPr lang="en-US" sz="1700" dirty="0"/>
          </a:p>
        </p:txBody>
      </p:sp>
      <p:pic>
        <p:nvPicPr>
          <p:cNvPr id="19459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452" y="706483"/>
            <a:ext cx="3810186" cy="3794080"/>
          </a:xfrm>
        </p:spPr>
      </p:pic>
    </p:spTree>
    <p:extLst>
      <p:ext uri="{BB962C8B-B14F-4D97-AF65-F5344CB8AC3E}">
        <p14:creationId xmlns:p14="http://schemas.microsoft.com/office/powerpoint/2010/main" val="3672715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odigo20de20barr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9" y="1539479"/>
            <a:ext cx="377904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67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476250" y="260747"/>
            <a:ext cx="8448675" cy="313134"/>
          </a:xfrm>
        </p:spPr>
        <p:txBody>
          <a:bodyPr/>
          <a:lstStyle/>
          <a:p>
            <a:r>
              <a:rPr lang="en-US" sz="1700" b="1" kern="1200" dirty="0" err="1" smtClean="0">
                <a:solidFill>
                  <a:srgbClr val="1EA89B"/>
                </a:solidFill>
                <a:latin typeface="Segoe UI Semibold" panose="020B0702040204020203" pitchFamily="34" charset="0"/>
              </a:rPr>
              <a:t>Ejercicio</a:t>
            </a:r>
            <a:r>
              <a:rPr lang="en-US" sz="1700" b="1" kern="1200" dirty="0" smtClean="0">
                <a:solidFill>
                  <a:srgbClr val="1EA89B"/>
                </a:solidFill>
                <a:latin typeface="Segoe UI Semibold" panose="020B0702040204020203" pitchFamily="34" charset="0"/>
              </a:rPr>
              <a:t> 2</a:t>
            </a:r>
            <a:endParaRPr lang="en-US" altLang="es-AR" dirty="0" smtClean="0"/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476250" y="619125"/>
            <a:ext cx="5916215" cy="647700"/>
          </a:xfrm>
        </p:spPr>
        <p:txBody>
          <a:bodyPr>
            <a:normAutofit fontScale="92500" lnSpcReduction="20000"/>
          </a:bodyPr>
          <a:lstStyle/>
          <a:p>
            <a:pPr marL="129779" lvl="1">
              <a:lnSpc>
                <a:spcPct val="95000"/>
              </a:lnSpc>
              <a:buClr>
                <a:srgbClr val="000000"/>
              </a:buClr>
              <a:buBlip>
                <a:blip r:embed="rId3"/>
              </a:buBlip>
            </a:pPr>
            <a:r>
              <a:rPr lang="es-ES" altLang="es-AR" sz="2100" dirty="0"/>
              <a:t> Cambiar a rojo, el color del botón “Limpiar” de los formularios de alta y edición de libro.</a:t>
            </a:r>
          </a:p>
          <a:p>
            <a:pPr marL="129779" lvl="1">
              <a:lnSpc>
                <a:spcPct val="95000"/>
              </a:lnSpc>
              <a:buClr>
                <a:srgbClr val="000000"/>
              </a:buClr>
            </a:pPr>
            <a:endParaRPr lang="es-ES" altLang="es-AR" sz="2100" dirty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1312069"/>
            <a:ext cx="28622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1312069"/>
            <a:ext cx="2783681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123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1443</TotalTime>
  <Words>727</Words>
  <Application>Microsoft Office PowerPoint</Application>
  <PresentationFormat>On-screen Show (16:9)</PresentationFormat>
  <Paragraphs>118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Segoe UI</vt:lpstr>
      <vt:lpstr>Segoe UI Light</vt:lpstr>
      <vt:lpstr>Segoe UI Semibold</vt:lpstr>
      <vt:lpstr>Segoe UI Symbol</vt:lpstr>
      <vt:lpstr>Theme Hexacta</vt:lpstr>
      <vt:lpstr>Hexacta Labs</vt:lpstr>
      <vt:lpstr>PowerPoint Presentation</vt:lpstr>
      <vt:lpstr>PowerPoint Presentation</vt:lpstr>
      <vt:lpstr>PowerPoint Presentation</vt:lpstr>
      <vt:lpstr>Ejercicio 1</vt:lpstr>
      <vt:lpstr>Guía visual (Ej 1 – 1)</vt:lpstr>
      <vt:lpstr>Guía visual (Ej 1 – 2)</vt:lpstr>
      <vt:lpstr>PowerPoint Presentation</vt:lpstr>
      <vt:lpstr>Ejercicio 2</vt:lpstr>
      <vt:lpstr>PowerPoint Presentation</vt:lpstr>
      <vt:lpstr>Ejercicio 3</vt:lpstr>
      <vt:lpstr>PowerPoint Presentation</vt:lpstr>
      <vt:lpstr>Ejercicio 4</vt:lpstr>
      <vt:lpstr>PowerPoint Presentation</vt:lpstr>
      <vt:lpstr>Ejercicio 5</vt:lpstr>
      <vt:lpstr>PowerPoint Presentation</vt:lpstr>
      <vt:lpstr>Ejercicio 6</vt:lpstr>
      <vt:lpstr>PowerPoint Presentation</vt:lpstr>
      <vt:lpstr>Ejercicio 7</vt:lpstr>
      <vt:lpstr>PowerPoint Presentation</vt:lpstr>
      <vt:lpstr>Ejercicio 8</vt:lpstr>
      <vt:lpstr>PowerPoint Presentation</vt:lpstr>
      <vt:lpstr>Ejercicio 9</vt:lpstr>
      <vt:lpstr>PowerPoint Presentation</vt:lpstr>
      <vt:lpstr>Ejercicio 10</vt:lpstr>
      <vt:lpstr>PowerPoint Presentation</vt:lpstr>
      <vt:lpstr>Ejercicio 11</vt:lpstr>
      <vt:lpstr>PowerPoint Presentation</vt:lpstr>
      <vt:lpstr>Ejercicio 12</vt:lpstr>
      <vt:lpstr>PowerPoint Presentation</vt:lpstr>
      <vt:lpstr>Ejercicio 13</vt:lpstr>
      <vt:lpstr>PowerPoint Presentation</vt:lpstr>
      <vt:lpstr>Ejercicio 14 (Borrador)</vt:lpstr>
      <vt:lpstr>PowerPoint Presentation</vt:lpstr>
      <vt:lpstr>Ejercicio 15</vt:lpstr>
      <vt:lpstr>Una solución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Matias Fito</cp:lastModifiedBy>
  <cp:revision>115</cp:revision>
  <dcterms:created xsi:type="dcterms:W3CDTF">2014-05-23T14:33:26Z</dcterms:created>
  <dcterms:modified xsi:type="dcterms:W3CDTF">2014-10-17T13:06:14Z</dcterms:modified>
</cp:coreProperties>
</file>