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256" r:id="rId2"/>
    <p:sldId id="257" r:id="rId3"/>
    <p:sldId id="260" r:id="rId4"/>
    <p:sldId id="258" r:id="rId5"/>
    <p:sldId id="262" r:id="rId6"/>
    <p:sldId id="263" r:id="rId7"/>
    <p:sldId id="265" r:id="rId8"/>
    <p:sldId id="268" r:id="rId9"/>
    <p:sldId id="272" r:id="rId10"/>
    <p:sldId id="273" r:id="rId11"/>
    <p:sldId id="278" r:id="rId12"/>
    <p:sldId id="274" r:id="rId13"/>
    <p:sldId id="279" r:id="rId14"/>
    <p:sldId id="280" r:id="rId15"/>
    <p:sldId id="277" r:id="rId16"/>
    <p:sldId id="276" r:id="rId17"/>
    <p:sldId id="283" r:id="rId18"/>
    <p:sldId id="282" r:id="rId19"/>
    <p:sldId id="281" r:id="rId20"/>
    <p:sldId id="286" r:id="rId21"/>
    <p:sldId id="275" r:id="rId22"/>
    <p:sldId id="285" r:id="rId23"/>
    <p:sldId id="289" r:id="rId24"/>
    <p:sldId id="287" r:id="rId25"/>
    <p:sldId id="288" r:id="rId26"/>
    <p:sldId id="292" r:id="rId27"/>
    <p:sldId id="291" r:id="rId28"/>
    <p:sldId id="295" r:id="rId29"/>
    <p:sldId id="284" r:id="rId30"/>
    <p:sldId id="294" r:id="rId31"/>
    <p:sldId id="264" r:id="rId32"/>
    <p:sldId id="293" r:id="rId33"/>
    <p:sldId id="290" r:id="rId34"/>
    <p:sldId id="259" r:id="rId3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85233" autoAdjust="0"/>
  </p:normalViewPr>
  <p:slideViewPr>
    <p:cSldViewPr>
      <p:cViewPr>
        <p:scale>
          <a:sx n="66" d="100"/>
          <a:sy n="66" d="100"/>
        </p:scale>
        <p:origin x="-1506" y="-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0ACB6F-0272-4F2A-9D95-2AE877E66018}" type="datetimeFigureOut">
              <a:rPr lang="en-US" smtClean="0"/>
              <a:pPr/>
              <a:t>10/22/2012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A63A6D-55B9-48A8-AD23-0C8BB925445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dirty="0" err="1" smtClean="0"/>
              <a:t>Frameworks</a:t>
            </a:r>
            <a:r>
              <a:rPr lang="es-AR" baseline="0" dirty="0" smtClean="0"/>
              <a:t> por todas partes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A63A6D-55B9-48A8-AD23-0C8BB9254457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dirty="0" err="1" smtClean="0"/>
              <a:t>Conclusion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A63A6D-55B9-48A8-AD23-0C8BB9254457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exacta.com/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4991100"/>
            <a:ext cx="9144000" cy="18669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0"/>
            <a:ext cx="9144000" cy="592138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 flipH="1">
            <a:off x="0" y="569913"/>
            <a:ext cx="179388" cy="6288087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179388" y="592138"/>
            <a:ext cx="8964612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 flipH="1">
            <a:off x="0" y="0"/>
            <a:ext cx="179388" cy="5969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pic>
        <p:nvPicPr>
          <p:cNvPr id="9" name="Picture 4" descr="logoHx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43675" y="5621338"/>
            <a:ext cx="1947863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15" descr="logosPPT.jp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179388" y="5518150"/>
            <a:ext cx="5638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722313" y="1476375"/>
            <a:ext cx="5392737" cy="304800"/>
          </a:xfrm>
        </p:spPr>
        <p:txBody>
          <a:bodyPr/>
          <a:lstStyle>
            <a:lvl1pPr>
              <a:defRPr sz="2100" b="1"/>
            </a:lvl1pPr>
          </a:lstStyle>
          <a:p>
            <a:r>
              <a:rPr lang="en-US" dirty="0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722313" y="2003425"/>
            <a:ext cx="5392737" cy="276999"/>
          </a:xfrm>
        </p:spPr>
        <p:txBody>
          <a:bodyPr lIns="0" tIns="0" rIns="0" bIns="0">
            <a:sp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Haga clic para modificar el estilo de subtítulo del patrón</a:t>
            </a:r>
            <a:endParaRPr lang="en-US" dirty="0"/>
          </a:p>
        </p:txBody>
      </p:sp>
      <p:sp>
        <p:nvSpPr>
          <p:cNvPr id="11" name="Rectangle 9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717550" y="2517775"/>
            <a:ext cx="3492500" cy="2857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fontAlgn="auto">
              <a:spcBef>
                <a:spcPct val="0"/>
              </a:spcBef>
              <a:spcAft>
                <a:spcPts val="0"/>
              </a:spcAft>
              <a:defRPr sz="1200" b="0" dirty="0" err="1" smtClean="0">
                <a:solidFill>
                  <a:srgbClr val="333333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Junio 2012</a:t>
            </a:r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6210300" y="0"/>
            <a:ext cx="2971800" cy="68580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153988" y="6184900"/>
            <a:ext cx="8990012" cy="619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pic>
        <p:nvPicPr>
          <p:cNvPr id="4" name="Picture 5" descr="logoHx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73888" y="5813425"/>
            <a:ext cx="1436687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6"/>
          <p:cNvSpPr>
            <a:spLocks noChangeArrowheads="1"/>
          </p:cNvSpPr>
          <p:nvPr/>
        </p:nvSpPr>
        <p:spPr bwMode="auto">
          <a:xfrm flipH="1">
            <a:off x="0" y="0"/>
            <a:ext cx="179388" cy="5969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 flipH="1">
            <a:off x="0" y="590550"/>
            <a:ext cx="179388" cy="626745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730250" y="2735263"/>
            <a:ext cx="2555875" cy="314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s-AR" sz="1100" dirty="0">
                <a:solidFill>
                  <a:srgbClr val="000000"/>
                </a:solidFill>
                <a:latin typeface="+mn-lt"/>
              </a:rPr>
              <a:t>ARGENTINA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s-AR" sz="1100" dirty="0" err="1">
                <a:solidFill>
                  <a:srgbClr val="000000"/>
                </a:solidFill>
                <a:latin typeface="+mn-lt"/>
              </a:rPr>
              <a:t>Clay</a:t>
            </a:r>
            <a:r>
              <a:rPr lang="es-AR" sz="1100" dirty="0">
                <a:solidFill>
                  <a:srgbClr val="000000"/>
                </a:solidFill>
                <a:latin typeface="+mn-lt"/>
              </a:rPr>
              <a:t> 2954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s-AR" sz="1100" dirty="0">
                <a:solidFill>
                  <a:srgbClr val="000000"/>
                </a:solidFill>
                <a:latin typeface="+mn-lt"/>
              </a:rPr>
              <a:t>Capital Federal (</a:t>
            </a:r>
            <a:r>
              <a:rPr lang="es-AR" sz="1100" dirty="0">
                <a:latin typeface="+mn-lt"/>
              </a:rPr>
              <a:t>C1426DLD</a:t>
            </a:r>
            <a:r>
              <a:rPr lang="es-AR" sz="1100" dirty="0">
                <a:solidFill>
                  <a:srgbClr val="000000"/>
                </a:solidFill>
                <a:latin typeface="+mn-lt"/>
              </a:rPr>
              <a:t>) 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s-AR" sz="1100" dirty="0" err="1">
                <a:solidFill>
                  <a:srgbClr val="000000"/>
                </a:solidFill>
                <a:latin typeface="+mn-lt"/>
              </a:rPr>
              <a:t>tel</a:t>
            </a:r>
            <a:r>
              <a:rPr lang="es-AR" sz="1100" dirty="0">
                <a:solidFill>
                  <a:srgbClr val="000000"/>
                </a:solidFill>
                <a:latin typeface="+mn-lt"/>
              </a:rPr>
              <a:t>: 54+11+</a:t>
            </a:r>
            <a:r>
              <a:rPr lang="es-AR" sz="1100" dirty="0">
                <a:latin typeface="+mn-lt"/>
              </a:rPr>
              <a:t>5299 5400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defRPr/>
            </a:pPr>
            <a:endParaRPr lang="es-AR" sz="1100" dirty="0">
              <a:latin typeface="+mn-lt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s-AR" sz="1100" dirty="0">
                <a:latin typeface="+mn-lt"/>
              </a:rPr>
              <a:t>Calle 48 Nº 1165 – 5º Piso B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s-AR" sz="1100" dirty="0">
                <a:latin typeface="+mn-lt"/>
              </a:rPr>
              <a:t>La Plata,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s-AR" sz="1100" dirty="0">
                <a:latin typeface="+mn-lt"/>
              </a:rPr>
              <a:t>Buenos Aires (CP 1900)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defRPr/>
            </a:pPr>
            <a:endParaRPr lang="es-AR" sz="1100" dirty="0">
              <a:solidFill>
                <a:srgbClr val="000000"/>
              </a:solidFill>
              <a:latin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AR" sz="1100" dirty="0">
                <a:latin typeface="+mn-lt"/>
              </a:rPr>
              <a:t>Belgrano 133 – 2º Piso 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s-AR" sz="1100" dirty="0">
                <a:latin typeface="+mn-lt"/>
              </a:rPr>
              <a:t>Bahía Blanca, 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s-AR" sz="1100" dirty="0">
                <a:latin typeface="+mn-lt"/>
              </a:rPr>
              <a:t>Buenos Aires </a:t>
            </a:r>
            <a:r>
              <a:rPr lang="es-AR" sz="1100" dirty="0">
                <a:solidFill>
                  <a:srgbClr val="000000"/>
                </a:solidFill>
                <a:latin typeface="+mn-lt"/>
              </a:rPr>
              <a:t>(</a:t>
            </a:r>
            <a:r>
              <a:rPr lang="es-AR" sz="1100" dirty="0">
                <a:latin typeface="+mn-lt"/>
              </a:rPr>
              <a:t>B8000IJC</a:t>
            </a:r>
            <a:r>
              <a:rPr lang="es-AR" sz="1100" dirty="0">
                <a:solidFill>
                  <a:srgbClr val="000000"/>
                </a:solidFill>
                <a:latin typeface="+mn-lt"/>
              </a:rPr>
              <a:t>)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defRPr/>
            </a:pPr>
            <a:endParaRPr lang="es-AR" sz="1100" dirty="0">
              <a:solidFill>
                <a:srgbClr val="000000"/>
              </a:solidFill>
              <a:latin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AR" sz="1100" dirty="0">
                <a:latin typeface="+mn-lt"/>
              </a:rPr>
              <a:t>San Martín 902 – 1º Piso - Of. 6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s-AR" sz="1100" dirty="0">
                <a:solidFill>
                  <a:srgbClr val="000000"/>
                </a:solidFill>
                <a:latin typeface="+mn-lt"/>
              </a:rPr>
              <a:t>Paraná, 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s-AR" sz="1100" dirty="0">
                <a:solidFill>
                  <a:srgbClr val="000000"/>
                </a:solidFill>
                <a:latin typeface="+mn-lt"/>
              </a:rPr>
              <a:t>Entre Ríos (</a:t>
            </a:r>
            <a:r>
              <a:rPr lang="es-AR" sz="1100" dirty="0">
                <a:latin typeface="+mn-lt"/>
              </a:rPr>
              <a:t>E3100AAT</a:t>
            </a:r>
            <a:r>
              <a:rPr lang="es-AR" sz="1100" dirty="0">
                <a:solidFill>
                  <a:srgbClr val="000000"/>
                </a:solidFill>
                <a:latin typeface="+mn-lt"/>
              </a:rPr>
              <a:t>)</a:t>
            </a:r>
          </a:p>
        </p:txBody>
      </p:sp>
      <p:sp>
        <p:nvSpPr>
          <p:cNvPr id="8" name="Rectangle 9"/>
          <p:cNvSpPr>
            <a:spLocks noChangeArrowheads="1"/>
          </p:cNvSpPr>
          <p:nvPr userDrawn="1"/>
        </p:nvSpPr>
        <p:spPr bwMode="auto">
          <a:xfrm>
            <a:off x="3357563" y="2713038"/>
            <a:ext cx="2555875" cy="321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s-AR" sz="1100" dirty="0">
                <a:solidFill>
                  <a:srgbClr val="000000"/>
                </a:solidFill>
                <a:latin typeface="+mn-lt"/>
              </a:rPr>
              <a:t>BRASIL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s-AR" sz="1100" dirty="0">
                <a:solidFill>
                  <a:srgbClr val="000000"/>
                </a:solidFill>
                <a:latin typeface="+mn-lt"/>
              </a:rPr>
              <a:t>Cardoso de Melo 1470 – 8, Vila Olimpia 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s-AR" sz="1100" dirty="0">
                <a:solidFill>
                  <a:srgbClr val="000000"/>
                </a:solidFill>
                <a:latin typeface="+mn-lt"/>
              </a:rPr>
              <a:t>San Pablo (04548004)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s-AR" sz="1100" dirty="0" err="1">
                <a:solidFill>
                  <a:srgbClr val="000000"/>
                </a:solidFill>
                <a:latin typeface="+mn-lt"/>
              </a:rPr>
              <a:t>tel</a:t>
            </a:r>
            <a:r>
              <a:rPr lang="es-AR" sz="1100" dirty="0">
                <a:solidFill>
                  <a:srgbClr val="000000"/>
                </a:solidFill>
                <a:latin typeface="+mn-lt"/>
              </a:rPr>
              <a:t>: </a:t>
            </a:r>
            <a:r>
              <a:rPr lang="en-US" sz="1100" dirty="0">
                <a:solidFill>
                  <a:srgbClr val="000000"/>
                </a:solidFill>
                <a:latin typeface="+mn-lt"/>
              </a:rPr>
              <a:t>55+11+3045 2193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defRPr/>
            </a:pPr>
            <a:endParaRPr lang="es-AR" sz="1100" dirty="0">
              <a:solidFill>
                <a:srgbClr val="000000"/>
              </a:solidFill>
              <a:latin typeface="+mn-lt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s-AR" sz="1100" dirty="0">
                <a:solidFill>
                  <a:srgbClr val="000000"/>
                </a:solidFill>
                <a:latin typeface="+mn-lt"/>
              </a:rPr>
              <a:t>URUGUAY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s-AR" sz="1100" dirty="0">
                <a:solidFill>
                  <a:srgbClr val="000000"/>
                </a:solidFill>
                <a:latin typeface="+mn-lt"/>
              </a:rPr>
              <a:t>Roque Graseras 857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s-AR" sz="1100" dirty="0">
                <a:solidFill>
                  <a:srgbClr val="000000"/>
                </a:solidFill>
                <a:latin typeface="+mn-lt"/>
              </a:rPr>
              <a:t>Montevideo (11300)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s-AR" sz="1100" dirty="0" err="1">
                <a:solidFill>
                  <a:srgbClr val="000000"/>
                </a:solidFill>
                <a:latin typeface="+mn-lt"/>
              </a:rPr>
              <a:t>tel</a:t>
            </a:r>
            <a:r>
              <a:rPr lang="es-AR" sz="1100" dirty="0">
                <a:solidFill>
                  <a:srgbClr val="000000"/>
                </a:solidFill>
                <a:latin typeface="+mn-lt"/>
              </a:rPr>
              <a:t>: 598+2+7117879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defRPr/>
            </a:pPr>
            <a:endParaRPr lang="es-AR" sz="1100" dirty="0">
              <a:solidFill>
                <a:srgbClr val="000000"/>
              </a:solidFill>
              <a:latin typeface="+mn-lt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000000"/>
                </a:solidFill>
                <a:latin typeface="+mn-lt"/>
              </a:rPr>
              <a:t>USA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000000"/>
                </a:solidFill>
                <a:latin typeface="+mn-lt"/>
              </a:rPr>
              <a:t>12105 Sundance Ct.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000000"/>
                </a:solidFill>
                <a:latin typeface="+mn-lt"/>
              </a:rPr>
              <a:t>Reston (20194)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1100" dirty="0" err="1">
                <a:solidFill>
                  <a:srgbClr val="000000"/>
                </a:solidFill>
                <a:latin typeface="+mn-lt"/>
              </a:rPr>
              <a:t>tel</a:t>
            </a:r>
            <a:r>
              <a:rPr lang="en-US" sz="1100" dirty="0">
                <a:solidFill>
                  <a:srgbClr val="000000"/>
                </a:solidFill>
                <a:latin typeface="+mn-lt"/>
              </a:rPr>
              <a:t>:+703 842 9455</a:t>
            </a:r>
            <a:endParaRPr lang="es-AR" sz="1100" dirty="0">
              <a:solidFill>
                <a:srgbClr val="000000"/>
              </a:solidFill>
              <a:latin typeface="+mn-lt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defRPr/>
            </a:pPr>
            <a:endParaRPr lang="es-AR" sz="1100" dirty="0">
              <a:solidFill>
                <a:srgbClr val="000000"/>
              </a:solidFill>
              <a:latin typeface="+mn-lt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s-AR" sz="1100" dirty="0">
                <a:solidFill>
                  <a:srgbClr val="000000"/>
                </a:solidFill>
                <a:latin typeface="+mn-lt"/>
                <a:hlinkClick r:id="rId3"/>
              </a:rPr>
              <a:t>www.hexacta.com</a:t>
            </a:r>
            <a:endParaRPr lang="en-US" sz="1100" dirty="0">
              <a:solidFill>
                <a:srgbClr val="000000"/>
              </a:solidFill>
              <a:latin typeface="+mn-l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, sub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75488" y="640080"/>
            <a:ext cx="8449056" cy="228600"/>
          </a:xfrm>
        </p:spPr>
        <p:txBody>
          <a:bodyPr lIns="0" tIns="0" rIns="0" bIns="0">
            <a:noAutofit/>
          </a:bodyPr>
          <a:lstStyle>
            <a:lvl1pPr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 err="1" smtClean="0"/>
              <a:t>Haga clic para modificar el estilo de texto del patrón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70A3D6-EE35-4E18-BEA3-D273834AD996}" type="slidenum">
              <a:rPr lang="es-AR"/>
              <a:pPr>
                <a:defRPr/>
              </a:pPr>
              <a:t>‹#›</a:t>
            </a:fld>
            <a:endParaRPr lang="es-A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976563" y="0"/>
            <a:ext cx="6167437" cy="6215063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53988" y="6184900"/>
            <a:ext cx="8990012" cy="619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 flipH="1">
            <a:off x="0" y="590550"/>
            <a:ext cx="179388" cy="626745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6" name="Rectangle 11"/>
          <p:cNvSpPr>
            <a:spLocks noChangeArrowheads="1"/>
          </p:cNvSpPr>
          <p:nvPr/>
        </p:nvSpPr>
        <p:spPr bwMode="auto">
          <a:xfrm flipH="1">
            <a:off x="0" y="0"/>
            <a:ext cx="179388" cy="5969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" name="TextBox 15"/>
          <p:cNvSpPr txBox="1"/>
          <p:nvPr/>
        </p:nvSpPr>
        <p:spPr>
          <a:xfrm>
            <a:off x="722313" y="1476375"/>
            <a:ext cx="982662" cy="32385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100" b="1" dirty="0">
                <a:solidFill>
                  <a:schemeClr val="accent1"/>
                </a:solidFill>
                <a:latin typeface="+mn-lt"/>
              </a:rPr>
              <a:t>Agenda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428992" y="1446213"/>
            <a:ext cx="5181671" cy="45735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52F22A-694F-431F-B71E-2D02F0B5DE11}" type="slidenum">
              <a:rPr lang="es-AR"/>
              <a:pPr>
                <a:defRPr/>
              </a:pPr>
              <a:t>‹#›</a:t>
            </a:fld>
            <a:endParaRPr lang="es-A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75488" y="640080"/>
            <a:ext cx="8449056" cy="228600"/>
          </a:xfrm>
        </p:spPr>
        <p:txBody>
          <a:bodyPr lIns="0" tIns="0" rIns="0" bIns="0">
            <a:noAutofit/>
          </a:bodyPr>
          <a:lstStyle>
            <a:lvl1pPr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 err="1" smtClean="0"/>
              <a:t>Haga clic para modificar el estilo de texto del patrón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F46CB4-F273-4BCC-BA96-097BA2AB0438}" type="slidenum">
              <a:rPr lang="es-AR"/>
              <a:pPr>
                <a:defRPr/>
              </a:pPr>
              <a:t>‹#›</a:t>
            </a:fld>
            <a:endParaRPr lang="es-A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2376" y="1444752"/>
            <a:ext cx="3849624" cy="4575048"/>
          </a:xfrm>
        </p:spPr>
        <p:txBody>
          <a:bodyPr>
            <a:normAutofit/>
          </a:bodyPr>
          <a:lstStyle>
            <a:lvl1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indent="-173038" algn="l" defTabSz="914400" rtl="0" eaLnBrk="1" latinLnBrk="0" hangingPunct="1">
              <a:spcBef>
                <a:spcPct val="20000"/>
              </a:spcBef>
              <a:def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4724399" y="1446213"/>
            <a:ext cx="3886263" cy="4575048"/>
          </a:xfrm>
        </p:spPr>
        <p:txBody>
          <a:bodyPr>
            <a:normAutofit/>
          </a:bodyPr>
          <a:lstStyle>
            <a:lvl1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indent="-173038" algn="l" defTabSz="914400" rtl="0" eaLnBrk="1" latinLnBrk="0" hangingPunct="1">
              <a:spcBef>
                <a:spcPct val="20000"/>
              </a:spcBef>
              <a:def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75488" y="640080"/>
            <a:ext cx="8449056" cy="228600"/>
          </a:xfrm>
        </p:spPr>
        <p:txBody>
          <a:bodyPr lIns="0" tIns="0" rIns="0" bIns="0">
            <a:noAutofit/>
          </a:bodyPr>
          <a:lstStyle>
            <a:lvl1pPr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 err="1" smtClean="0"/>
              <a:t>Haga clic para modificar el estilo de texto del patrón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3D7108-C57E-4D73-B27D-57B8E4FAA7C0}" type="slidenum">
              <a:rPr lang="es-AR"/>
              <a:pPr>
                <a:defRPr/>
              </a:pPr>
              <a:t>‹#›</a:t>
            </a:fld>
            <a:endParaRPr lang="es-A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2376" y="1444752"/>
            <a:ext cx="2554224" cy="4575048"/>
          </a:xfrm>
        </p:spPr>
        <p:txBody>
          <a:bodyPr>
            <a:normAutofit/>
          </a:bodyPr>
          <a:lstStyle>
            <a:lvl1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indent="-173038" algn="l" defTabSz="914400" rtl="0" eaLnBrk="1" latinLnBrk="0" hangingPunct="1">
              <a:spcBef>
                <a:spcPct val="20000"/>
              </a:spcBef>
              <a:def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75488" y="640080"/>
            <a:ext cx="8449056" cy="228600"/>
          </a:xfrm>
        </p:spPr>
        <p:txBody>
          <a:bodyPr lIns="0" tIns="0" rIns="0" bIns="0">
            <a:noAutofit/>
          </a:bodyPr>
          <a:lstStyle>
            <a:lvl1pPr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 err="1" smtClean="0"/>
              <a:t>Haga clic para modificar el estilo de texto del patrón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half" idx="15"/>
          </p:nvPr>
        </p:nvSpPr>
        <p:spPr>
          <a:xfrm>
            <a:off x="3389407" y="1444752"/>
            <a:ext cx="2554224" cy="4575048"/>
          </a:xfrm>
        </p:spPr>
        <p:txBody>
          <a:bodyPr>
            <a:normAutofit/>
          </a:bodyPr>
          <a:lstStyle>
            <a:lvl1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indent="-173038" algn="l" defTabSz="914400" rtl="0" eaLnBrk="1" latinLnBrk="0" hangingPunct="1">
              <a:spcBef>
                <a:spcPct val="20000"/>
              </a:spcBef>
              <a:def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6"/>
          </p:nvPr>
        </p:nvSpPr>
        <p:spPr>
          <a:xfrm>
            <a:off x="6056438" y="1444752"/>
            <a:ext cx="2554224" cy="4575048"/>
          </a:xfrm>
        </p:spPr>
        <p:txBody>
          <a:bodyPr>
            <a:normAutofit/>
          </a:bodyPr>
          <a:lstStyle>
            <a:lvl1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indent="-173038" algn="l" defTabSz="914400" rtl="0" eaLnBrk="1" latinLnBrk="0" hangingPunct="1">
              <a:spcBef>
                <a:spcPct val="20000"/>
              </a:spcBef>
              <a:def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FD1057-1405-4BD8-8112-BCAFFD8B94B7}" type="slidenum">
              <a:rPr lang="es-AR"/>
              <a:pPr>
                <a:defRPr/>
              </a:pPr>
              <a:t>‹#›</a:t>
            </a:fld>
            <a:endParaRPr lang="es-A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as - subtitul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2376" y="1752600"/>
            <a:ext cx="2554224" cy="4267200"/>
          </a:xfrm>
        </p:spPr>
        <p:txBody>
          <a:bodyPr>
            <a:normAutofit/>
          </a:bodyPr>
          <a:lstStyle>
            <a:lvl1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indent="-173038" algn="l" defTabSz="914400" rtl="0" eaLnBrk="1" latinLnBrk="0" hangingPunct="1">
              <a:spcBef>
                <a:spcPct val="20000"/>
              </a:spcBef>
              <a:def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75488" y="640080"/>
            <a:ext cx="8449056" cy="228600"/>
          </a:xfrm>
        </p:spPr>
        <p:txBody>
          <a:bodyPr lIns="0" tIns="0" rIns="0" bIns="0">
            <a:noAutofit/>
          </a:bodyPr>
          <a:lstStyle>
            <a:lvl1pPr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 err="1" smtClean="0"/>
              <a:t>Haga clic para modificar el estilo de texto del patrón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half" idx="15"/>
          </p:nvPr>
        </p:nvSpPr>
        <p:spPr>
          <a:xfrm>
            <a:off x="3389407" y="1752600"/>
            <a:ext cx="2554224" cy="4267200"/>
          </a:xfrm>
        </p:spPr>
        <p:txBody>
          <a:bodyPr>
            <a:normAutofit/>
          </a:bodyPr>
          <a:lstStyle>
            <a:lvl1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indent="-173038" algn="l" defTabSz="914400" rtl="0" eaLnBrk="1" latinLnBrk="0" hangingPunct="1">
              <a:spcBef>
                <a:spcPct val="20000"/>
              </a:spcBef>
              <a:def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6"/>
          </p:nvPr>
        </p:nvSpPr>
        <p:spPr>
          <a:xfrm>
            <a:off x="6056438" y="1752600"/>
            <a:ext cx="2554224" cy="4267200"/>
          </a:xfrm>
        </p:spPr>
        <p:txBody>
          <a:bodyPr>
            <a:normAutofit/>
          </a:bodyPr>
          <a:lstStyle>
            <a:lvl1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indent="-173038" algn="l" defTabSz="914400" rtl="0" eaLnBrk="1" latinLnBrk="0" hangingPunct="1">
              <a:spcBef>
                <a:spcPct val="20000"/>
              </a:spcBef>
              <a:def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7"/>
          </p:nvPr>
        </p:nvSpPr>
        <p:spPr>
          <a:xfrm>
            <a:off x="722376" y="1444752"/>
            <a:ext cx="2554224" cy="231648"/>
          </a:xfrm>
          <a:blipFill dpi="0" rotWithShape="1">
            <a:blip r:embed="rId2" cstate="print"/>
            <a:srcRect/>
            <a:tile tx="0" ty="0" sx="100000" sy="100000" flip="none" algn="tl"/>
          </a:blipFill>
        </p:spPr>
        <p:txBody>
          <a:bodyPr lIns="182880" tIns="0" rIns="0" bIns="0">
            <a:noAutofit/>
          </a:bodyPr>
          <a:lstStyle>
            <a:lvl1pPr marL="0" indent="0">
              <a:buFont typeface="Arial" pitchFamily="34" charset="0"/>
              <a:buNone/>
              <a:defRPr lang="en-US" sz="1500" b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18"/>
          </p:nvPr>
        </p:nvSpPr>
        <p:spPr>
          <a:xfrm>
            <a:off x="3389407" y="1444752"/>
            <a:ext cx="2554224" cy="231648"/>
          </a:xfrm>
          <a:blipFill dpi="0" rotWithShape="1">
            <a:blip r:embed="rId2" cstate="print"/>
            <a:srcRect/>
            <a:tile tx="0" ty="0" sx="100000" sy="100000" flip="none" algn="tl"/>
          </a:blipFill>
        </p:spPr>
        <p:txBody>
          <a:bodyPr lIns="182880" tIns="0" rIns="0" bIns="0">
            <a:noAutofit/>
          </a:bodyPr>
          <a:lstStyle>
            <a:lvl1pPr marL="0" indent="0">
              <a:buFont typeface="Arial" pitchFamily="34" charset="0"/>
              <a:buNone/>
              <a:defRPr lang="en-US" sz="1500" b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9"/>
          </p:nvPr>
        </p:nvSpPr>
        <p:spPr>
          <a:xfrm>
            <a:off x="6056438" y="1444752"/>
            <a:ext cx="2554224" cy="231648"/>
          </a:xfrm>
          <a:blipFill dpi="0" rotWithShape="1">
            <a:blip r:embed="rId2" cstate="print"/>
            <a:srcRect/>
            <a:tile tx="0" ty="0" sx="100000" sy="100000" flip="none" algn="tl"/>
          </a:blipFill>
        </p:spPr>
        <p:txBody>
          <a:bodyPr lIns="182880" tIns="0" rIns="0" bIns="0">
            <a:noAutofit/>
          </a:bodyPr>
          <a:lstStyle>
            <a:lvl1pPr marL="0" indent="0">
              <a:buFont typeface="Arial" pitchFamily="34" charset="0"/>
              <a:buNone/>
              <a:defRPr lang="en-US" sz="1500" b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ABC7CC-F5B2-49E0-896D-CA4CA41D80F6}" type="slidenum">
              <a:rPr lang="es-AR"/>
              <a:pPr>
                <a:defRPr/>
              </a:pPr>
              <a:t>‹#›</a:t>
            </a:fld>
            <a:endParaRPr lang="es-A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as - subtitul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75488" y="640080"/>
            <a:ext cx="8449056" cy="228600"/>
          </a:xfrm>
        </p:spPr>
        <p:txBody>
          <a:bodyPr lIns="0" tIns="0" rIns="0" bIns="0">
            <a:noAutofit/>
          </a:bodyPr>
          <a:lstStyle>
            <a:lvl1pPr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 err="1" smtClean="0"/>
              <a:t>Haga clic para modificar el estilo de texto del patrón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half" idx="16"/>
          </p:nvPr>
        </p:nvSpPr>
        <p:spPr>
          <a:xfrm>
            <a:off x="4760975" y="1752600"/>
            <a:ext cx="3849624" cy="4267200"/>
          </a:xfrm>
        </p:spPr>
        <p:txBody>
          <a:bodyPr>
            <a:normAutofit/>
          </a:bodyPr>
          <a:lstStyle>
            <a:lvl1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indent="-173038" algn="l" defTabSz="914400" rtl="0" eaLnBrk="1" latinLnBrk="0" hangingPunct="1">
              <a:spcBef>
                <a:spcPct val="20000"/>
              </a:spcBef>
              <a:def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4"/>
          </p:nvPr>
        </p:nvSpPr>
        <p:spPr>
          <a:xfrm>
            <a:off x="722376" y="1754061"/>
            <a:ext cx="3886263" cy="4267200"/>
          </a:xfrm>
        </p:spPr>
        <p:txBody>
          <a:bodyPr>
            <a:normAutofit/>
          </a:bodyPr>
          <a:lstStyle>
            <a:lvl1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indent="-173038" algn="l" defTabSz="914400" rtl="0" eaLnBrk="1" latinLnBrk="0" hangingPunct="1">
              <a:spcBef>
                <a:spcPct val="20000"/>
              </a:spcBef>
              <a:def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9"/>
          </p:nvPr>
        </p:nvSpPr>
        <p:spPr>
          <a:xfrm>
            <a:off x="722376" y="1444752"/>
            <a:ext cx="3886200" cy="231648"/>
          </a:xfrm>
          <a:blipFill dpi="0" rotWithShape="1">
            <a:blip r:embed="rId2" cstate="print"/>
            <a:srcRect/>
            <a:stretch>
              <a:fillRect/>
            </a:stretch>
          </a:blipFill>
        </p:spPr>
        <p:txBody>
          <a:bodyPr lIns="182880" tIns="0" rIns="0" bIns="0">
            <a:noAutofit/>
          </a:bodyPr>
          <a:lstStyle>
            <a:lvl1pPr marL="0" indent="0">
              <a:buFont typeface="Arial" pitchFamily="34" charset="0"/>
              <a:buNone/>
              <a:defRPr lang="en-US" sz="1500" b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20"/>
          </p:nvPr>
        </p:nvSpPr>
        <p:spPr>
          <a:xfrm>
            <a:off x="4760975" y="1444752"/>
            <a:ext cx="3886200" cy="231648"/>
          </a:xfrm>
          <a:blipFill dpi="0" rotWithShape="1">
            <a:blip r:embed="rId2" cstate="print"/>
            <a:srcRect/>
            <a:stretch>
              <a:fillRect/>
            </a:stretch>
          </a:blipFill>
        </p:spPr>
        <p:txBody>
          <a:bodyPr lIns="182880" tIns="0" rIns="0" bIns="0">
            <a:noAutofit/>
          </a:bodyPr>
          <a:lstStyle>
            <a:lvl1pPr marL="0" indent="0">
              <a:buFont typeface="Arial" pitchFamily="34" charset="0"/>
              <a:buNone/>
              <a:defRPr lang="en-US" sz="1500" b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416EA0-122D-4710-AAB5-20E039D46071}" type="slidenum">
              <a:rPr lang="es-AR"/>
              <a:pPr>
                <a:defRPr/>
              </a:pPr>
              <a:t>‹#›</a:t>
            </a:fld>
            <a:endParaRPr lang="es-A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76250" y="347663"/>
            <a:ext cx="8448675" cy="296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22313" y="1446213"/>
            <a:ext cx="7888287" cy="4573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64288"/>
            <a:ext cx="1398588" cy="2095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 b="1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9DEE985-141F-49A2-A621-BF9653AB4E2E}" type="slidenum">
              <a:rPr lang="es-AR"/>
              <a:pPr>
                <a:defRPr/>
              </a:pPr>
              <a:t>‹#›</a:t>
            </a:fld>
            <a:endParaRPr lang="es-AR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 flipH="1">
            <a:off x="0" y="0"/>
            <a:ext cx="179388" cy="5969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 flipH="1">
            <a:off x="0" y="590550"/>
            <a:ext cx="179388" cy="626745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730250" y="6581775"/>
            <a:ext cx="6081713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s-E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No imprima este documento si no es necesario. Protejamos el medio ambiente.</a:t>
            </a:r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pic>
        <p:nvPicPr>
          <p:cNvPr id="1032" name="Picture 10" descr="isoLogoHx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357188" y="6410325"/>
            <a:ext cx="185737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153988" y="6215082"/>
            <a:ext cx="8990012" cy="619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730250" y="6373813"/>
            <a:ext cx="656590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Hexacta Labs | 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Wicket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72" r:id="rId3"/>
    <p:sldLayoutId id="2147483669" r:id="rId4"/>
    <p:sldLayoutId id="2147483668" r:id="rId5"/>
    <p:sldLayoutId id="2147483667" r:id="rId6"/>
    <p:sldLayoutId id="2147483666" r:id="rId7"/>
    <p:sldLayoutId id="2147483665" r:id="rId8"/>
    <p:sldLayoutId id="2147483664" r:id="rId9"/>
    <p:sldLayoutId id="2147483673" r:id="rId10"/>
  </p:sldLayoutIdLst>
  <p:txStyles>
    <p:titleStyle>
      <a:lvl1pPr algn="l" rtl="0" fontAlgn="base">
        <a:spcBef>
          <a:spcPct val="0"/>
        </a:spcBef>
        <a:spcAft>
          <a:spcPct val="0"/>
        </a:spcAft>
        <a:defRPr sz="20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HelveticaNeueLT Std"/>
        </a:defRPr>
      </a:lvl2pPr>
      <a:lvl3pPr algn="l" rtl="0" fontAlgn="base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HelveticaNeueLT Std"/>
        </a:defRPr>
      </a:lvl3pPr>
      <a:lvl4pPr algn="l" rtl="0" fontAlgn="base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HelveticaNeueLT Std"/>
        </a:defRPr>
      </a:lvl4pPr>
      <a:lvl5pPr algn="l" rtl="0" fontAlgn="base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HelveticaNeueLT Std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HelveticaNeueLT Std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HelveticaNeueLT Std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HelveticaNeueLT Std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HelveticaNeueLT Std"/>
        </a:defRPr>
      </a:lvl9pPr>
    </p:titleStyle>
    <p:bodyStyle>
      <a:lvl1pPr marL="173038" indent="-173038" algn="l" rtl="0" fontAlgn="base">
        <a:spcBef>
          <a:spcPct val="20000"/>
        </a:spcBef>
        <a:spcAft>
          <a:spcPct val="0"/>
        </a:spcAft>
        <a:buBlip>
          <a:blip r:embed="rId13"/>
        </a:buBlip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01638" indent="-173038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­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630238" indent="-173038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­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858838" indent="-173038" algn="l" rtl="0" fontAlgn="base">
        <a:spcBef>
          <a:spcPct val="20000"/>
        </a:spcBef>
        <a:spcAft>
          <a:spcPct val="0"/>
        </a:spcAft>
        <a:buFont typeface="Arial" charset="0"/>
        <a:buChar char="­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087438" indent="-173038" algn="l" rtl="0" fontAlgn="base">
        <a:spcBef>
          <a:spcPct val="20000"/>
        </a:spcBef>
        <a:spcAft>
          <a:spcPct val="0"/>
        </a:spcAft>
        <a:buFont typeface="Arial" charset="0"/>
        <a:buChar char="­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wicket-library.com/wicket-examples/index.html" TargetMode="External"/><Relationship Id="rId4" Type="http://schemas.openxmlformats.org/officeDocument/2006/relationships/image" Target="../media/image18.jpe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Hexacta </a:t>
            </a:r>
            <a:r>
              <a:rPr lang="es-AR" dirty="0" err="1" smtClean="0"/>
              <a:t>Labs</a:t>
            </a:r>
            <a:endParaRPr lang="es-AR" dirty="0" smtClean="0"/>
          </a:p>
        </p:txBody>
      </p:sp>
      <p:pic>
        <p:nvPicPr>
          <p:cNvPr id="4" name="Picture 8" descr="apache-wicket-tshir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57752" y="1071546"/>
            <a:ext cx="3587574" cy="3587574"/>
          </a:xfrm>
          <a:prstGeom prst="rect">
            <a:avLst/>
          </a:prstGeom>
          <a:noFill/>
        </p:spPr>
      </p:pic>
      <p:pic>
        <p:nvPicPr>
          <p:cNvPr id="5" name="Picture 2" descr="http://3.bp.blogspot.com/_3mGP5Fhi_ww/TLl-fvmPmTI/AAAAAAAAC_U/Ud9Tr1F31yk/s1600/W_is_for_Wicket_by_joewight.jpg"/>
          <p:cNvPicPr>
            <a:picLocks noChangeAspect="1" noChangeArrowheads="1"/>
          </p:cNvPicPr>
          <p:nvPr/>
        </p:nvPicPr>
        <p:blipFill>
          <a:blip r:embed="rId3" cstate="print"/>
          <a:srcRect t="10584" b="15329"/>
          <a:stretch>
            <a:fillRect/>
          </a:stretch>
        </p:blipFill>
        <p:spPr bwMode="auto">
          <a:xfrm>
            <a:off x="1071538" y="2071678"/>
            <a:ext cx="3487439" cy="25837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Application</a:t>
            </a:r>
            <a:endParaRPr lang="es-AR" dirty="0" smtClean="0"/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>
          <a:xfrm>
            <a:off x="714348" y="1643050"/>
            <a:ext cx="7888287" cy="4573587"/>
          </a:xfrm>
        </p:spPr>
        <p:txBody>
          <a:bodyPr/>
          <a:lstStyle/>
          <a:p>
            <a:r>
              <a:rPr lang="de-AT" sz="2400" dirty="0" smtClean="0"/>
              <a:t>Punto de entrada principal</a:t>
            </a:r>
          </a:p>
          <a:p>
            <a:pPr lvl="0"/>
            <a:r>
              <a:rPr lang="es-ES_tradnl" sz="2400" dirty="0" smtClean="0"/>
              <a:t>Inicialización</a:t>
            </a:r>
          </a:p>
          <a:p>
            <a:pPr lvl="0"/>
            <a:r>
              <a:rPr lang="es-ES_tradnl" sz="2400" dirty="0" smtClean="0"/>
              <a:t>Configuración</a:t>
            </a:r>
          </a:p>
          <a:p>
            <a:pPr lvl="0"/>
            <a:r>
              <a:rPr lang="es-ES_tradnl" sz="2400" dirty="0" err="1" smtClean="0"/>
              <a:t>HomePage</a:t>
            </a:r>
            <a:endParaRPr lang="es-ES_tradnl" sz="2400" dirty="0" smtClean="0"/>
          </a:p>
          <a:p>
            <a:pPr lvl="0"/>
            <a:r>
              <a:rPr lang="es-ES_tradnl" sz="2400" dirty="0" smtClean="0"/>
              <a:t>Configurado </a:t>
            </a:r>
            <a:r>
              <a:rPr lang="es-ES_tradnl" sz="2400" dirty="0" smtClean="0"/>
              <a:t>en web.xml</a:t>
            </a:r>
          </a:p>
          <a:p>
            <a:endParaRPr lang="es-AR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76250" y="639763"/>
            <a:ext cx="8448675" cy="2286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endParaRPr lang="es-A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Application</a:t>
            </a:r>
            <a:endParaRPr lang="es-AR" dirty="0" smtClean="0"/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ct val="0"/>
              </a:spcBef>
              <a:buNone/>
              <a:defRPr/>
            </a:pPr>
            <a:r>
              <a:rPr lang="nl-NL" sz="1600" dirty="0" smtClean="0">
                <a:latin typeface="Consolas" pitchFamily="49" charset="0"/>
              </a:rPr>
              <a:t>&lt;filter&gt;</a:t>
            </a:r>
          </a:p>
          <a:p>
            <a:pPr lvl="0">
              <a:spcBef>
                <a:spcPct val="0"/>
              </a:spcBef>
              <a:buNone/>
              <a:defRPr/>
            </a:pPr>
            <a:r>
              <a:rPr lang="nl-NL" sz="1600" dirty="0" smtClean="0">
                <a:latin typeface="Consolas" pitchFamily="49" charset="0"/>
              </a:rPr>
              <a:t>  &lt;filter-name&gt;wicket&lt;/servlet-name&gt;</a:t>
            </a:r>
          </a:p>
          <a:p>
            <a:pPr lvl="0">
              <a:spcBef>
                <a:spcPct val="0"/>
              </a:spcBef>
              <a:buNone/>
              <a:defRPr/>
            </a:pPr>
            <a:r>
              <a:rPr lang="nl-NL" sz="1600" dirty="0" smtClean="0">
                <a:latin typeface="Consolas" pitchFamily="49" charset="0"/>
              </a:rPr>
              <a:t>  &lt;filter-class&gt;</a:t>
            </a:r>
            <a:br>
              <a:rPr lang="nl-NL" sz="1600" dirty="0" smtClean="0">
                <a:latin typeface="Consolas" pitchFamily="49" charset="0"/>
              </a:rPr>
            </a:br>
            <a:r>
              <a:rPr lang="nl-NL" sz="1600" dirty="0" smtClean="0">
                <a:latin typeface="Consolas" pitchFamily="49" charset="0"/>
              </a:rPr>
              <a:t>	org.apache.wicket.protocol.http.WicketFilter</a:t>
            </a:r>
          </a:p>
          <a:p>
            <a:pPr lvl="0">
              <a:spcBef>
                <a:spcPct val="0"/>
              </a:spcBef>
              <a:buNone/>
              <a:defRPr/>
            </a:pPr>
            <a:r>
              <a:rPr lang="nl-NL" sz="1600" dirty="0" smtClean="0">
                <a:latin typeface="Consolas" pitchFamily="49" charset="0"/>
              </a:rPr>
              <a:t>  &lt;/filter-class&gt;</a:t>
            </a:r>
          </a:p>
          <a:p>
            <a:pPr lvl="0">
              <a:spcBef>
                <a:spcPct val="0"/>
              </a:spcBef>
              <a:buNone/>
              <a:defRPr/>
            </a:pPr>
            <a:r>
              <a:rPr lang="nl-NL" sz="1600" dirty="0" smtClean="0">
                <a:latin typeface="Consolas" pitchFamily="49" charset="0"/>
              </a:rPr>
              <a:t>  &lt;init-param&gt;</a:t>
            </a:r>
          </a:p>
          <a:p>
            <a:pPr lvl="0">
              <a:spcBef>
                <a:spcPct val="0"/>
              </a:spcBef>
              <a:buNone/>
              <a:defRPr/>
            </a:pPr>
            <a:r>
              <a:rPr lang="nl-NL" sz="1600" dirty="0" smtClean="0">
                <a:latin typeface="Consolas" pitchFamily="49" charset="0"/>
              </a:rPr>
              <a:t>   &lt;param-name&gt;applicationClassName&lt;/param-name&gt;</a:t>
            </a:r>
          </a:p>
          <a:p>
            <a:pPr lvl="0">
              <a:spcBef>
                <a:spcPct val="0"/>
              </a:spcBef>
              <a:buNone/>
              <a:defRPr/>
            </a:pPr>
            <a:r>
              <a:rPr lang="nl-NL" sz="1600" dirty="0" smtClean="0">
                <a:latin typeface="Consolas" pitchFamily="49" charset="0"/>
              </a:rPr>
              <a:t>   &lt;param-value&gt;</a:t>
            </a:r>
            <a:r>
              <a:rPr lang="nl-NL" sz="1600" b="1" dirty="0" smtClean="0">
                <a:solidFill>
                  <a:srgbClr val="FF0000"/>
                </a:solidFill>
                <a:latin typeface="Consolas" pitchFamily="49" charset="0"/>
              </a:rPr>
              <a:t>com.hexacta.MyProject</a:t>
            </a:r>
            <a:r>
              <a:rPr lang="nl-NL" sz="1600" dirty="0" smtClean="0">
                <a:latin typeface="Consolas" pitchFamily="49" charset="0"/>
              </a:rPr>
              <a:t>&lt;/param-value&gt;</a:t>
            </a:r>
          </a:p>
          <a:p>
            <a:pPr lvl="0">
              <a:spcBef>
                <a:spcPct val="0"/>
              </a:spcBef>
              <a:buNone/>
              <a:defRPr/>
            </a:pPr>
            <a:r>
              <a:rPr lang="nl-NL" sz="1600" dirty="0" smtClean="0">
                <a:latin typeface="Consolas" pitchFamily="49" charset="0"/>
              </a:rPr>
              <a:t>  &lt;/init-param&gt;</a:t>
            </a:r>
          </a:p>
          <a:p>
            <a:pPr lvl="0">
              <a:spcBef>
                <a:spcPct val="0"/>
              </a:spcBef>
              <a:buNone/>
              <a:defRPr/>
            </a:pPr>
            <a:r>
              <a:rPr lang="nl-NL" sz="1600" dirty="0" smtClean="0">
                <a:latin typeface="Consolas" pitchFamily="49" charset="0"/>
              </a:rPr>
              <a:t>  &lt;load-on-startup&gt;1&lt;/load-on-startup&gt;</a:t>
            </a:r>
          </a:p>
          <a:p>
            <a:pPr lvl="0">
              <a:spcBef>
                <a:spcPct val="0"/>
              </a:spcBef>
              <a:buNone/>
              <a:defRPr/>
            </a:pPr>
            <a:r>
              <a:rPr lang="nl-NL" sz="1600" dirty="0" smtClean="0">
                <a:latin typeface="Consolas" pitchFamily="49" charset="0"/>
              </a:rPr>
              <a:t>&lt;/filter&gt; </a:t>
            </a:r>
          </a:p>
          <a:p>
            <a:endParaRPr lang="es-AR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76250" y="639763"/>
            <a:ext cx="8448675" cy="2286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endParaRPr lang="es-A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Conceptos Claves</a:t>
            </a:r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sz="3200" dirty="0" smtClean="0"/>
              <a:t>Application</a:t>
            </a:r>
          </a:p>
          <a:p>
            <a:pPr lvl="0"/>
            <a:r>
              <a:rPr lang="es-ES_tradnl" sz="3200" dirty="0" err="1" smtClean="0">
                <a:solidFill>
                  <a:srgbClr val="FF0000"/>
                </a:solidFill>
              </a:rPr>
              <a:t>Session</a:t>
            </a:r>
            <a:endParaRPr lang="es-ES_tradnl" sz="3200" dirty="0" smtClean="0">
              <a:solidFill>
                <a:srgbClr val="FF0000"/>
              </a:solidFill>
            </a:endParaRPr>
          </a:p>
          <a:p>
            <a:pPr lvl="0"/>
            <a:r>
              <a:rPr lang="es-ES_tradnl" sz="3200" dirty="0" err="1" smtClean="0"/>
              <a:t>RequestCycle</a:t>
            </a:r>
            <a:endParaRPr lang="es-ES_tradnl" sz="3200" dirty="0" smtClean="0"/>
          </a:p>
          <a:p>
            <a:pPr lvl="0"/>
            <a:r>
              <a:rPr lang="es-ES_tradnl" sz="3200" dirty="0" err="1" smtClean="0"/>
              <a:t>Components</a:t>
            </a:r>
            <a:endParaRPr lang="es-ES_tradnl" sz="3200" dirty="0" smtClean="0"/>
          </a:p>
          <a:p>
            <a:pPr lvl="0"/>
            <a:r>
              <a:rPr lang="es-ES_tradnl" sz="3200" dirty="0" err="1" smtClean="0"/>
              <a:t>Behaviors</a:t>
            </a:r>
            <a:endParaRPr lang="es-ES_tradnl" sz="3200" dirty="0" smtClean="0"/>
          </a:p>
          <a:p>
            <a:pPr lvl="0"/>
            <a:r>
              <a:rPr lang="es-ES_tradnl" sz="3200" dirty="0" err="1" smtClean="0"/>
              <a:t>Models</a:t>
            </a:r>
            <a:endParaRPr lang="es-ES_tradnl" sz="3200" dirty="0" smtClean="0"/>
          </a:p>
          <a:p>
            <a:endParaRPr lang="es-AR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76250" y="639763"/>
            <a:ext cx="8448675" cy="2286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endParaRPr lang="es-A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Session</a:t>
            </a:r>
            <a:endParaRPr lang="es-AR" dirty="0" smtClean="0"/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sz="2400" dirty="0" smtClean="0"/>
              <a:t>Abstracción de un user session</a:t>
            </a:r>
          </a:p>
          <a:p>
            <a:r>
              <a:rPr lang="de-AT" sz="2400" dirty="0" smtClean="0"/>
              <a:t>Almacena </a:t>
            </a:r>
            <a:r>
              <a:rPr lang="de-AT" sz="2800" dirty="0" smtClean="0"/>
              <a:t>los</a:t>
            </a:r>
            <a:r>
              <a:rPr lang="de-AT" sz="2400" dirty="0" smtClean="0"/>
              <a:t> datos especificos de la sesión.</a:t>
            </a:r>
          </a:p>
          <a:p>
            <a:r>
              <a:rPr lang="de-AT" sz="2400" dirty="0" smtClean="0"/>
              <a:t>Tipeo fuerte de los atributos de sesión.</a:t>
            </a:r>
            <a:endParaRPr lang="es-ES_tradnl" sz="1600" dirty="0" smtClean="0"/>
          </a:p>
          <a:p>
            <a:endParaRPr lang="es-AR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76250" y="639763"/>
            <a:ext cx="8448675" cy="2286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endParaRPr lang="es-A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Conceptos Claves</a:t>
            </a:r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sz="3200" dirty="0" smtClean="0"/>
              <a:t>Application</a:t>
            </a:r>
          </a:p>
          <a:p>
            <a:pPr lvl="0"/>
            <a:r>
              <a:rPr lang="es-ES_tradnl" sz="3200" dirty="0" err="1" smtClean="0">
                <a:solidFill>
                  <a:srgbClr val="002060"/>
                </a:solidFill>
              </a:rPr>
              <a:t>Session</a:t>
            </a:r>
            <a:endParaRPr lang="es-ES_tradnl" sz="3200" dirty="0" smtClean="0">
              <a:solidFill>
                <a:srgbClr val="002060"/>
              </a:solidFill>
            </a:endParaRPr>
          </a:p>
          <a:p>
            <a:pPr lvl="0"/>
            <a:r>
              <a:rPr lang="es-ES_tradnl" sz="3200" dirty="0" err="1" smtClean="0">
                <a:solidFill>
                  <a:srgbClr val="FF0000"/>
                </a:solidFill>
              </a:rPr>
              <a:t>RequestCycle</a:t>
            </a:r>
            <a:endParaRPr lang="es-ES_tradnl" sz="3200" dirty="0" smtClean="0">
              <a:solidFill>
                <a:srgbClr val="FF0000"/>
              </a:solidFill>
            </a:endParaRPr>
          </a:p>
          <a:p>
            <a:pPr lvl="0"/>
            <a:r>
              <a:rPr lang="es-ES_tradnl" sz="3200" dirty="0" err="1" smtClean="0"/>
              <a:t>Components</a:t>
            </a:r>
            <a:endParaRPr lang="es-ES_tradnl" sz="3200" dirty="0" smtClean="0"/>
          </a:p>
          <a:p>
            <a:pPr lvl="0"/>
            <a:r>
              <a:rPr lang="es-ES_tradnl" sz="3200" dirty="0" err="1" smtClean="0"/>
              <a:t>Behaviors</a:t>
            </a:r>
            <a:endParaRPr lang="es-ES_tradnl" sz="3200" dirty="0" smtClean="0"/>
          </a:p>
          <a:p>
            <a:pPr lvl="0"/>
            <a:r>
              <a:rPr lang="es-ES_tradnl" sz="3200" dirty="0" err="1" smtClean="0"/>
              <a:t>Models</a:t>
            </a:r>
            <a:endParaRPr lang="es-ES_tradnl" sz="3200" dirty="0" smtClean="0"/>
          </a:p>
          <a:p>
            <a:endParaRPr lang="es-AR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76250" y="639763"/>
            <a:ext cx="8448675" cy="2286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endParaRPr lang="es-A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Request</a:t>
            </a:r>
            <a:r>
              <a:rPr lang="es-AR" dirty="0" smtClean="0"/>
              <a:t> </a:t>
            </a:r>
            <a:r>
              <a:rPr lang="es-AR" dirty="0" err="1" smtClean="0"/>
              <a:t>Cycle</a:t>
            </a:r>
            <a:endParaRPr lang="es-AR" dirty="0" smtClean="0"/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sz="3200" dirty="0" smtClean="0"/>
              <a:t>Statefull</a:t>
            </a:r>
            <a:endParaRPr lang="de-AT" sz="3200" dirty="0" smtClean="0"/>
          </a:p>
          <a:p>
            <a:pPr marL="630238" lvl="1">
              <a:buBlip>
                <a:blip r:embed="rId2"/>
              </a:buBlip>
            </a:pPr>
            <a:r>
              <a:rPr lang="de-AT" sz="2400" dirty="0" smtClean="0"/>
              <a:t>Asociado a una sesión de usuario</a:t>
            </a:r>
          </a:p>
          <a:p>
            <a:pPr marL="630238" lvl="1">
              <a:buBlip>
                <a:blip r:embed="rId2"/>
              </a:buBlip>
            </a:pPr>
            <a:r>
              <a:rPr lang="de-AT" sz="2400" dirty="0" smtClean="0"/>
              <a:t>No es (típicamente) bookmarkable</a:t>
            </a:r>
          </a:p>
          <a:p>
            <a:pPr marL="630238" lvl="1">
              <a:buBlip>
                <a:blip r:embed="rId2"/>
              </a:buBlip>
            </a:pPr>
            <a:endParaRPr lang="de-AT" sz="2400" dirty="0" smtClean="0"/>
          </a:p>
          <a:p>
            <a:r>
              <a:rPr lang="de-AT" sz="3200" dirty="0" smtClean="0"/>
              <a:t>Stateless</a:t>
            </a:r>
            <a:endParaRPr lang="de-AT" sz="3200" dirty="0" smtClean="0"/>
          </a:p>
          <a:p>
            <a:pPr marL="630238" lvl="1">
              <a:buBlip>
                <a:blip r:embed="rId2"/>
              </a:buBlip>
            </a:pPr>
            <a:r>
              <a:rPr lang="de-AT" sz="2400" dirty="0" smtClean="0"/>
              <a:t>No necesariamente atada a una sesión de usuario</a:t>
            </a:r>
          </a:p>
          <a:p>
            <a:pPr marL="630238" lvl="1">
              <a:buBlip>
                <a:blip r:embed="rId2"/>
              </a:buBlip>
            </a:pPr>
            <a:r>
              <a:rPr lang="de-AT" sz="2400" dirty="0" smtClean="0"/>
              <a:t>Bookmarkable</a:t>
            </a:r>
            <a:endParaRPr lang="es-ES_tradnl" sz="2000" dirty="0" smtClean="0"/>
          </a:p>
          <a:p>
            <a:endParaRPr lang="es-AR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76250" y="639763"/>
            <a:ext cx="8448675" cy="2286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endParaRPr lang="es-A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Conceptos Claves</a:t>
            </a:r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sz="3200" dirty="0" smtClean="0"/>
              <a:t>Application</a:t>
            </a:r>
          </a:p>
          <a:p>
            <a:pPr lvl="0"/>
            <a:r>
              <a:rPr lang="es-ES_tradnl" sz="3200" dirty="0" err="1" smtClean="0">
                <a:solidFill>
                  <a:srgbClr val="002060"/>
                </a:solidFill>
              </a:rPr>
              <a:t>Session</a:t>
            </a:r>
            <a:endParaRPr lang="es-ES_tradnl" sz="3200" dirty="0" smtClean="0">
              <a:solidFill>
                <a:srgbClr val="002060"/>
              </a:solidFill>
            </a:endParaRPr>
          </a:p>
          <a:p>
            <a:r>
              <a:rPr lang="es-ES_tradnl" sz="3200" dirty="0" err="1" smtClean="0">
                <a:solidFill>
                  <a:srgbClr val="002060"/>
                </a:solidFill>
              </a:rPr>
              <a:t>RequestCycle</a:t>
            </a:r>
            <a:endParaRPr lang="es-ES_tradnl" sz="3200" dirty="0" smtClean="0">
              <a:solidFill>
                <a:srgbClr val="002060"/>
              </a:solidFill>
            </a:endParaRPr>
          </a:p>
          <a:p>
            <a:pPr lvl="0"/>
            <a:r>
              <a:rPr lang="es-ES_tradnl" sz="3200" dirty="0" err="1" smtClean="0">
                <a:solidFill>
                  <a:srgbClr val="FF0000"/>
                </a:solidFill>
              </a:rPr>
              <a:t>Components</a:t>
            </a:r>
            <a:endParaRPr lang="es-ES_tradnl" sz="3200" dirty="0" smtClean="0">
              <a:solidFill>
                <a:srgbClr val="FF0000"/>
              </a:solidFill>
            </a:endParaRPr>
          </a:p>
          <a:p>
            <a:pPr lvl="0"/>
            <a:r>
              <a:rPr lang="es-ES_tradnl" sz="3200" dirty="0" err="1" smtClean="0"/>
              <a:t>Behaviors</a:t>
            </a:r>
            <a:endParaRPr lang="es-ES_tradnl" sz="3200" dirty="0" smtClean="0"/>
          </a:p>
          <a:p>
            <a:pPr lvl="0"/>
            <a:r>
              <a:rPr lang="es-ES_tradnl" sz="3200" dirty="0" err="1" smtClean="0"/>
              <a:t>Models</a:t>
            </a:r>
            <a:endParaRPr lang="es-ES_tradnl" sz="3200" dirty="0" smtClean="0"/>
          </a:p>
          <a:p>
            <a:endParaRPr lang="es-AR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76250" y="639763"/>
            <a:ext cx="8448675" cy="2286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endParaRPr lang="es-A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Components</a:t>
            </a:r>
            <a:endParaRPr lang="es-AR" dirty="0" smtClean="0"/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sz="2800" dirty="0" smtClean="0"/>
              <a:t>Bloques de construcción básicos</a:t>
            </a:r>
          </a:p>
          <a:p>
            <a:endParaRPr lang="de-AT" sz="2800" dirty="0" smtClean="0"/>
          </a:p>
          <a:p>
            <a:r>
              <a:rPr lang="de-AT" sz="2800" dirty="0" smtClean="0"/>
              <a:t>Encapsulan la manipulación programática del markup</a:t>
            </a:r>
          </a:p>
          <a:p>
            <a:endParaRPr lang="de-AT" sz="2800" dirty="0" smtClean="0"/>
          </a:p>
          <a:p>
            <a:r>
              <a:rPr lang="de-AT" sz="2800" dirty="0" smtClean="0"/>
              <a:t>Renderizan el contenido</a:t>
            </a:r>
          </a:p>
          <a:p>
            <a:endParaRPr lang="de-AT" sz="2800" dirty="0" smtClean="0"/>
          </a:p>
          <a:p>
            <a:r>
              <a:rPr lang="de-AT" sz="2800" dirty="0" smtClean="0"/>
              <a:t>Reciben eventos (onClick, onSubmit, etc.)</a:t>
            </a:r>
          </a:p>
          <a:p>
            <a:endParaRPr lang="de-AT" sz="2800" dirty="0" smtClean="0"/>
          </a:p>
          <a:p>
            <a:endParaRPr lang="de-AT" sz="2800" dirty="0" smtClean="0"/>
          </a:p>
          <a:p>
            <a:endParaRPr lang="es-ES_tradnl" sz="2800" dirty="0" smtClean="0"/>
          </a:p>
          <a:p>
            <a:endParaRPr lang="es-AR" sz="280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76250" y="639763"/>
            <a:ext cx="8448675" cy="2286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endParaRPr lang="es-A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Components</a:t>
            </a:r>
            <a:endParaRPr lang="es-AR" dirty="0" smtClean="0"/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>
          <a:xfrm>
            <a:off x="722313" y="1214422"/>
            <a:ext cx="7888287" cy="4573587"/>
          </a:xfrm>
        </p:spPr>
        <p:txBody>
          <a:bodyPr/>
          <a:lstStyle/>
          <a:p>
            <a:pPr>
              <a:buNone/>
            </a:pPr>
            <a:endParaRPr lang="de-AT" sz="3200" b="1" dirty="0" smtClean="0">
              <a:solidFill>
                <a:srgbClr val="E77D23"/>
              </a:solidFill>
            </a:endParaRPr>
          </a:p>
          <a:p>
            <a:pPr>
              <a:buNone/>
            </a:pPr>
            <a:r>
              <a:rPr lang="de-AT" sz="3200" dirty="0" smtClean="0"/>
              <a:t>	Label, MultiLineLabel, TextField, Form, StatelessForm, PasswordTextField, Image, Link, AjaxLink, AjaxFallbackLink, Button, AjaxButton, DatePicker, ListView, RefreshingView, DataGrid, DataTable, Tree, GMap, Wizard, JasperReports, ...</a:t>
            </a:r>
          </a:p>
          <a:p>
            <a:pPr marL="630238" lvl="1">
              <a:buBlip>
                <a:blip r:embed="rId2"/>
              </a:buBlip>
            </a:pPr>
            <a:endParaRPr lang="es-ES_tradnl" sz="2000" dirty="0" smtClean="0"/>
          </a:p>
          <a:p>
            <a:pPr marL="630238" lvl="1">
              <a:buBlip>
                <a:blip r:embed="rId2"/>
              </a:buBlip>
            </a:pPr>
            <a:endParaRPr lang="es-ES_tradnl" sz="2000" dirty="0" smtClean="0"/>
          </a:p>
          <a:p>
            <a:pPr marL="630238" lvl="1">
              <a:buBlip>
                <a:blip r:embed="rId2"/>
              </a:buBlip>
            </a:pPr>
            <a:endParaRPr lang="es-ES_tradnl" sz="2000" dirty="0" smtClean="0"/>
          </a:p>
          <a:p>
            <a:pPr marL="630238" lvl="1">
              <a:buBlip>
                <a:blip r:embed="rId2"/>
              </a:buBlip>
            </a:pPr>
            <a:endParaRPr lang="es-ES_tradnl" sz="2000" dirty="0" smtClean="0"/>
          </a:p>
          <a:p>
            <a:pPr marL="630238" lvl="1">
              <a:buBlip>
                <a:blip r:embed="rId2"/>
              </a:buBlip>
            </a:pPr>
            <a:endParaRPr lang="es-ES_tradnl" sz="2000" dirty="0" smtClean="0"/>
          </a:p>
          <a:p>
            <a:pPr marL="630238" lvl="1">
              <a:buBlip>
                <a:blip r:embed="rId2"/>
              </a:buBlip>
            </a:pPr>
            <a:endParaRPr lang="es-ES_tradnl" dirty="0" smtClean="0"/>
          </a:p>
          <a:p>
            <a:pPr marL="630238" lvl="1">
              <a:buBlip>
                <a:blip r:embed="rId2"/>
              </a:buBlip>
            </a:pPr>
            <a:endParaRPr lang="es-ES_tradnl" dirty="0" smtClean="0"/>
          </a:p>
          <a:p>
            <a:pPr marL="630238" lvl="1">
              <a:buBlip>
                <a:blip r:embed="rId2"/>
              </a:buBlip>
            </a:pPr>
            <a:endParaRPr lang="es-AR" dirty="0" smtClean="0"/>
          </a:p>
          <a:p>
            <a:pPr lvl="0">
              <a:defRPr/>
            </a:pPr>
            <a:endParaRPr lang="es-ES_tradnl" b="1" dirty="0" smtClean="0"/>
          </a:p>
          <a:p>
            <a:pPr lvl="0">
              <a:defRPr/>
            </a:pPr>
            <a:endParaRPr lang="es-ES_tradnl" sz="1600" dirty="0" smtClean="0"/>
          </a:p>
          <a:p>
            <a:pPr lvl="0">
              <a:defRPr/>
            </a:pPr>
            <a:endParaRPr lang="es-ES_tradnl" dirty="0" smtClean="0"/>
          </a:p>
          <a:p>
            <a:pPr lvl="0">
              <a:defRPr/>
            </a:pPr>
            <a:endParaRPr lang="es-ES_tradnl" dirty="0" smtClean="0"/>
          </a:p>
          <a:p>
            <a:pPr lvl="0">
              <a:defRPr/>
            </a:pPr>
            <a:endParaRPr lang="es-ES_tradnl" dirty="0" smtClean="0"/>
          </a:p>
          <a:p>
            <a:pPr lvl="0">
              <a:defRPr/>
            </a:pPr>
            <a:endParaRPr lang="es-AR" dirty="0" smtClean="0"/>
          </a:p>
          <a:p>
            <a:endParaRPr lang="es-AR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76250" y="639763"/>
            <a:ext cx="8448675" cy="2286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endParaRPr lang="es-A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Component</a:t>
            </a:r>
            <a:endParaRPr lang="es-AR" dirty="0" smtClean="0"/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sz="2800" dirty="0" smtClean="0"/>
              <a:t> Todo tienen un </a:t>
            </a:r>
            <a:r>
              <a:rPr lang="de-AT" sz="2800" b="1" dirty="0" smtClean="0"/>
              <a:t>wicket:id</a:t>
            </a:r>
            <a:r>
              <a:rPr lang="de-AT" sz="2800" dirty="0" smtClean="0"/>
              <a:t> asociado</a:t>
            </a:r>
          </a:p>
          <a:p>
            <a:r>
              <a:rPr lang="de-AT" sz="2800" dirty="0" smtClean="0"/>
              <a:t>Java &amp; markup en el mismo paquete del classpath. </a:t>
            </a:r>
          </a:p>
          <a:p>
            <a:endParaRPr lang="de-AT" sz="2800" dirty="0" smtClean="0"/>
          </a:p>
          <a:p>
            <a:endParaRPr lang="de-AT" sz="2800" b="1" dirty="0" smtClean="0"/>
          </a:p>
          <a:p>
            <a:pPr>
              <a:buFontTx/>
              <a:buNone/>
            </a:pPr>
            <a:r>
              <a:rPr lang="de-AT" sz="2400" dirty="0" smtClean="0">
                <a:latin typeface="Consolas" pitchFamily="49" charset="0"/>
              </a:rPr>
              <a:t>&lt;h1 </a:t>
            </a:r>
            <a:r>
              <a:rPr lang="de-AT" sz="2400" dirty="0" smtClean="0">
                <a:solidFill>
                  <a:srgbClr val="FF0000"/>
                </a:solidFill>
                <a:latin typeface="Consolas" pitchFamily="49" charset="0"/>
              </a:rPr>
              <a:t>wicket:id=“msg“</a:t>
            </a:r>
            <a:r>
              <a:rPr lang="de-AT" sz="2400" dirty="0" smtClean="0">
                <a:latin typeface="Consolas" pitchFamily="49" charset="0"/>
              </a:rPr>
              <a:t>&gt;[gets replaced]&lt;/h1&gt;</a:t>
            </a:r>
          </a:p>
          <a:p>
            <a:pPr>
              <a:buFontTx/>
              <a:buNone/>
            </a:pPr>
            <a:endParaRPr lang="de-AT" sz="2400" dirty="0" smtClean="0">
              <a:latin typeface="Consolas" pitchFamily="49" charset="0"/>
            </a:endParaRPr>
          </a:p>
          <a:p>
            <a:pPr>
              <a:buFontTx/>
              <a:buNone/>
            </a:pPr>
            <a:endParaRPr lang="de-AT" sz="2400" dirty="0" smtClean="0">
              <a:latin typeface="Consolas" pitchFamily="49" charset="0"/>
            </a:endParaRPr>
          </a:p>
          <a:p>
            <a:pPr>
              <a:buFontTx/>
              <a:buNone/>
            </a:pPr>
            <a:r>
              <a:rPr lang="de-AT" sz="2400" dirty="0" smtClean="0">
                <a:latin typeface="Consolas" pitchFamily="49" charset="0"/>
              </a:rPr>
              <a:t>new Label(</a:t>
            </a:r>
            <a:r>
              <a:rPr lang="de-AT" sz="2400" dirty="0" smtClean="0">
                <a:solidFill>
                  <a:srgbClr val="FF0000"/>
                </a:solidFill>
                <a:latin typeface="Consolas" pitchFamily="49" charset="0"/>
              </a:rPr>
              <a:t>“msg“, </a:t>
            </a:r>
            <a:r>
              <a:rPr lang="de-AT" sz="2400" dirty="0" smtClean="0">
                <a:latin typeface="Consolas" pitchFamily="49" charset="0"/>
              </a:rPr>
              <a:t>„Hello World!“);</a:t>
            </a:r>
          </a:p>
          <a:p>
            <a:endParaRPr lang="es-AR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76250" y="639763"/>
            <a:ext cx="8448675" cy="2286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5" name="Rounded Rectangle 4"/>
          <p:cNvSpPr/>
          <p:nvPr/>
        </p:nvSpPr>
        <p:spPr>
          <a:xfrm>
            <a:off x="500034" y="3857628"/>
            <a:ext cx="7929618" cy="500066"/>
          </a:xfrm>
          <a:prstGeom prst="round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142976" y="3553240"/>
            <a:ext cx="2000264" cy="30438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lt1"/>
                </a:solidFill>
              </a:rPr>
              <a:t>HTML</a:t>
            </a:r>
            <a:endParaRPr lang="en-US" dirty="0" smtClean="0">
              <a:solidFill>
                <a:schemeClr val="lt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00034" y="5214950"/>
            <a:ext cx="7929618" cy="500066"/>
          </a:xfrm>
          <a:prstGeom prst="round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142976" y="4910562"/>
            <a:ext cx="2000264" cy="30438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lt1"/>
                </a:solidFill>
              </a:rPr>
              <a:t>Java</a:t>
            </a:r>
            <a:endParaRPr lang="en-US" dirty="0" smtClean="0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Content Placeholder 4"/>
          <p:cNvSpPr>
            <a:spLocks noGrp="1"/>
          </p:cNvSpPr>
          <p:nvPr>
            <p:ph idx="1"/>
          </p:nvPr>
        </p:nvSpPr>
        <p:spPr>
          <a:xfrm>
            <a:off x="3429000" y="1446213"/>
            <a:ext cx="5181600" cy="4573587"/>
          </a:xfrm>
        </p:spPr>
        <p:txBody>
          <a:bodyPr/>
          <a:lstStyle/>
          <a:p>
            <a:r>
              <a:rPr lang="es-AR" dirty="0" smtClean="0"/>
              <a:t>Problemática con </a:t>
            </a:r>
            <a:r>
              <a:rPr lang="es-AR" dirty="0" err="1" smtClean="0"/>
              <a:t>frameworks</a:t>
            </a:r>
            <a:r>
              <a:rPr lang="es-AR" dirty="0" smtClean="0"/>
              <a:t> actuales</a:t>
            </a:r>
          </a:p>
          <a:p>
            <a:r>
              <a:rPr lang="es-AR" dirty="0" smtClean="0"/>
              <a:t>Como funcionan los </a:t>
            </a:r>
            <a:r>
              <a:rPr lang="es-AR" dirty="0" err="1" smtClean="0"/>
              <a:t>frameworks</a:t>
            </a:r>
            <a:r>
              <a:rPr lang="es-AR" dirty="0" smtClean="0"/>
              <a:t> web</a:t>
            </a:r>
          </a:p>
          <a:p>
            <a:r>
              <a:rPr lang="es-AR" dirty="0" smtClean="0"/>
              <a:t>Patrones de diseño: MVC vs MVP</a:t>
            </a:r>
          </a:p>
          <a:p>
            <a:r>
              <a:rPr lang="es-AR" dirty="0" err="1" smtClean="0"/>
              <a:t>Wicket</a:t>
            </a:r>
            <a:r>
              <a:rPr lang="es-AR" dirty="0" smtClean="0"/>
              <a:t> y sus características</a:t>
            </a:r>
          </a:p>
          <a:p>
            <a:r>
              <a:rPr lang="es-AR" dirty="0" smtClean="0"/>
              <a:t>Conceptos Claves</a:t>
            </a:r>
          </a:p>
          <a:p>
            <a:r>
              <a:rPr lang="es-AR" smtClean="0"/>
              <a:t>Ejemplos</a:t>
            </a:r>
            <a:endParaRPr lang="es-AR" dirty="0" smtClean="0"/>
          </a:p>
          <a:p>
            <a:r>
              <a:rPr lang="es-AR" dirty="0" smtClean="0"/>
              <a:t>Conclusiones</a:t>
            </a:r>
          </a:p>
          <a:p>
            <a:r>
              <a:rPr lang="es-AR" dirty="0" err="1" smtClean="0"/>
              <a:t>Bibliografia</a:t>
            </a:r>
            <a:endParaRPr lang="es-AR" dirty="0" smtClean="0"/>
          </a:p>
          <a:p>
            <a:pPr>
              <a:buNone/>
            </a:pPr>
            <a:endParaRPr lang="es-AR" dirty="0" smtClean="0"/>
          </a:p>
          <a:p>
            <a:endParaRPr lang="es-AR" dirty="0" smtClean="0"/>
          </a:p>
          <a:p>
            <a:endParaRPr lang="es-A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Component:Link</a:t>
            </a:r>
            <a:endParaRPr lang="es-AR" dirty="0" smtClean="0"/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None/>
              <a:defRPr/>
            </a:pPr>
            <a:r>
              <a:rPr lang="de-AT" sz="2000" dirty="0" smtClean="0">
                <a:latin typeface="Consolas" pitchFamily="49" charset="0"/>
              </a:rPr>
              <a:t>&lt;a href="#" wicket:id="</a:t>
            </a:r>
            <a:r>
              <a:rPr lang="de-AT" sz="2000" dirty="0" smtClean="0">
                <a:solidFill>
                  <a:srgbClr val="FF0000"/>
                </a:solidFill>
                <a:latin typeface="Consolas" pitchFamily="49" charset="0"/>
              </a:rPr>
              <a:t>link</a:t>
            </a:r>
            <a:r>
              <a:rPr lang="de-AT" sz="2000" dirty="0" smtClean="0">
                <a:latin typeface="Consolas" pitchFamily="49" charset="0"/>
              </a:rPr>
              <a:t>"&gt;Click&lt;/a&gt;</a:t>
            </a:r>
          </a:p>
          <a:p>
            <a:pPr lvl="0">
              <a:buNone/>
              <a:defRPr/>
            </a:pPr>
            <a:endParaRPr lang="de-AT" sz="2000" dirty="0" smtClean="0">
              <a:latin typeface="Consolas" pitchFamily="49" charset="0"/>
            </a:endParaRPr>
          </a:p>
          <a:p>
            <a:pPr lvl="0">
              <a:buNone/>
              <a:defRPr/>
            </a:pPr>
            <a:endParaRPr lang="de-AT" sz="2000" dirty="0" smtClean="0">
              <a:latin typeface="Consolas" pitchFamily="49" charset="0"/>
            </a:endParaRPr>
          </a:p>
          <a:p>
            <a:pPr lvl="0">
              <a:buNone/>
              <a:defRPr/>
            </a:pPr>
            <a:endParaRPr lang="de-AT" sz="2000" dirty="0" smtClean="0">
              <a:latin typeface="Consolas" pitchFamily="49" charset="0"/>
            </a:endParaRPr>
          </a:p>
          <a:p>
            <a:pPr lvl="0">
              <a:buNone/>
              <a:defRPr/>
            </a:pPr>
            <a:r>
              <a:rPr lang="de-AT" sz="2000" dirty="0" smtClean="0">
                <a:latin typeface="Consolas" pitchFamily="49" charset="0"/>
              </a:rPr>
              <a:t>Link link = new Link("</a:t>
            </a:r>
            <a:r>
              <a:rPr lang="de-AT" sz="2000" dirty="0" smtClean="0">
                <a:solidFill>
                  <a:srgbClr val="FF0000"/>
                </a:solidFill>
                <a:latin typeface="Consolas" pitchFamily="49" charset="0"/>
              </a:rPr>
              <a:t>link</a:t>
            </a:r>
            <a:r>
              <a:rPr lang="de-AT" sz="2000" dirty="0" smtClean="0">
                <a:latin typeface="Consolas" pitchFamily="49" charset="0"/>
              </a:rPr>
              <a:t>") {</a:t>
            </a:r>
          </a:p>
          <a:p>
            <a:pPr lvl="0">
              <a:buNone/>
              <a:defRPr/>
            </a:pPr>
            <a:r>
              <a:rPr lang="de-AT" sz="2000" dirty="0" smtClean="0">
                <a:latin typeface="Consolas" pitchFamily="49" charset="0"/>
              </a:rPr>
              <a:t>	public void onClick() {</a:t>
            </a:r>
          </a:p>
          <a:p>
            <a:pPr lvl="0">
              <a:buNone/>
              <a:defRPr/>
            </a:pPr>
            <a:r>
              <a:rPr lang="de-AT" sz="2000" dirty="0" smtClean="0">
                <a:latin typeface="Consolas" pitchFamily="49" charset="0"/>
              </a:rPr>
              <a:t>		//do something</a:t>
            </a:r>
          </a:p>
          <a:p>
            <a:pPr lvl="0">
              <a:buNone/>
              <a:defRPr/>
            </a:pPr>
            <a:r>
              <a:rPr lang="de-AT" sz="2000" dirty="0" smtClean="0">
                <a:latin typeface="Consolas" pitchFamily="49" charset="0"/>
              </a:rPr>
              <a:t>		setResponsePage(new NewPage());</a:t>
            </a:r>
          </a:p>
          <a:p>
            <a:pPr lvl="0">
              <a:buNone/>
              <a:defRPr/>
            </a:pPr>
            <a:r>
              <a:rPr lang="de-AT" sz="2000" dirty="0" smtClean="0">
                <a:latin typeface="Consolas" pitchFamily="49" charset="0"/>
              </a:rPr>
              <a:t>	}</a:t>
            </a:r>
          </a:p>
          <a:p>
            <a:pPr lvl="0">
              <a:buNone/>
              <a:defRPr/>
            </a:pPr>
            <a:r>
              <a:rPr lang="de-AT" sz="2000" dirty="0" smtClean="0">
                <a:latin typeface="Consolas" pitchFamily="49" charset="0"/>
              </a:rPr>
              <a:t>};</a:t>
            </a:r>
          </a:p>
          <a:p>
            <a:pPr lvl="0">
              <a:buNone/>
              <a:defRPr/>
            </a:pPr>
            <a:r>
              <a:rPr lang="de-AT" sz="2000" dirty="0" smtClean="0">
                <a:latin typeface="Consolas" pitchFamily="49" charset="0"/>
              </a:rPr>
              <a:t>add(link);</a:t>
            </a:r>
          </a:p>
          <a:p>
            <a:endParaRPr lang="es-AR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76250" y="639763"/>
            <a:ext cx="8448675" cy="2286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5" name="Rounded Rectangle 4"/>
          <p:cNvSpPr/>
          <p:nvPr/>
        </p:nvSpPr>
        <p:spPr>
          <a:xfrm>
            <a:off x="1142976" y="2214554"/>
            <a:ext cx="2000264" cy="30438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lt1"/>
                </a:solidFill>
              </a:rPr>
              <a:t>Java</a:t>
            </a:r>
            <a:endParaRPr lang="en-US" dirty="0" smtClean="0">
              <a:solidFill>
                <a:schemeClr val="lt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00034" y="1447372"/>
            <a:ext cx="7929618" cy="500066"/>
          </a:xfrm>
          <a:prstGeom prst="round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142976" y="1142984"/>
            <a:ext cx="2000264" cy="30438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lt1"/>
                </a:solidFill>
              </a:rPr>
              <a:t>HTML</a:t>
            </a:r>
            <a:endParaRPr lang="en-US" dirty="0" smtClean="0">
              <a:solidFill>
                <a:schemeClr val="lt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00034" y="2518942"/>
            <a:ext cx="7929618" cy="3071834"/>
          </a:xfrm>
          <a:prstGeom prst="round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1142976" y="2481670"/>
            <a:ext cx="2000264" cy="30438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Java</a:t>
            </a:r>
            <a:endParaRPr lang="en-US" dirty="0"/>
          </a:p>
        </p:txBody>
      </p:sp>
      <p:sp>
        <p:nvSpPr>
          <p:cNvPr id="143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Component:AjaxLink</a:t>
            </a:r>
            <a:endParaRPr lang="es-AR" dirty="0" smtClean="0"/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>
          <a:xfrm>
            <a:off x="722313" y="1000108"/>
            <a:ext cx="8207405" cy="5500727"/>
          </a:xfrm>
        </p:spPr>
        <p:txBody>
          <a:bodyPr/>
          <a:lstStyle/>
          <a:p>
            <a:pPr lvl="0">
              <a:buNone/>
              <a:defRPr/>
            </a:pPr>
            <a:endParaRPr lang="de-AT" sz="2000" dirty="0" smtClean="0">
              <a:latin typeface="Consolas" pitchFamily="49" charset="0"/>
            </a:endParaRPr>
          </a:p>
          <a:p>
            <a:pPr lvl="0">
              <a:buNone/>
              <a:defRPr/>
            </a:pPr>
            <a:endParaRPr lang="de-AT" sz="2000" dirty="0" smtClean="0">
              <a:latin typeface="Consolas" pitchFamily="49" charset="0"/>
            </a:endParaRPr>
          </a:p>
          <a:p>
            <a:pPr lvl="0">
              <a:buNone/>
              <a:defRPr/>
            </a:pPr>
            <a:r>
              <a:rPr lang="de-AT" sz="2000" dirty="0" smtClean="0">
                <a:latin typeface="Consolas" pitchFamily="49" charset="0"/>
              </a:rPr>
              <a:t>&lt;a wicket:id="</a:t>
            </a:r>
            <a:r>
              <a:rPr lang="de-AT" sz="2000" dirty="0" smtClean="0">
                <a:solidFill>
                  <a:srgbClr val="FF0000"/>
                </a:solidFill>
                <a:latin typeface="Consolas" pitchFamily="49" charset="0"/>
              </a:rPr>
              <a:t>unLink</a:t>
            </a:r>
            <a:r>
              <a:rPr lang="de-AT" sz="2000" dirty="0" smtClean="0">
                <a:latin typeface="Consolas" pitchFamily="49" charset="0"/>
              </a:rPr>
              <a:t>"&gt;Click&lt;/a&gt;</a:t>
            </a:r>
          </a:p>
          <a:p>
            <a:pPr lvl="0">
              <a:buNone/>
              <a:defRPr/>
            </a:pPr>
            <a:endParaRPr lang="de-AT" sz="2000" dirty="0" smtClean="0">
              <a:latin typeface="Consolas" pitchFamily="49" charset="0"/>
            </a:endParaRPr>
          </a:p>
          <a:p>
            <a:pPr lvl="0">
              <a:buNone/>
              <a:defRPr/>
            </a:pPr>
            <a:endParaRPr lang="de-AT" sz="2000" dirty="0" smtClean="0">
              <a:latin typeface="Consolas" pitchFamily="49" charset="0"/>
            </a:endParaRPr>
          </a:p>
          <a:p>
            <a:pPr lvl="0">
              <a:buNone/>
              <a:defRPr/>
            </a:pPr>
            <a:r>
              <a:rPr lang="de-AT" sz="2000" dirty="0" smtClean="0">
                <a:latin typeface="Consolas" pitchFamily="49" charset="0"/>
              </a:rPr>
              <a:t>someComponent.setOutputMarkupId(true);</a:t>
            </a:r>
          </a:p>
          <a:p>
            <a:pPr lvl="0">
              <a:buNone/>
              <a:defRPr/>
            </a:pPr>
            <a:r>
              <a:rPr lang="de-AT" sz="2000" dirty="0" smtClean="0">
                <a:latin typeface="Consolas" pitchFamily="49" charset="0"/>
              </a:rPr>
              <a:t>AjaxLink link = new AjaxLink("</a:t>
            </a:r>
            <a:r>
              <a:rPr lang="de-AT" sz="2000" dirty="0" smtClean="0">
                <a:solidFill>
                  <a:srgbClr val="FF0000"/>
                </a:solidFill>
                <a:latin typeface="Consolas" pitchFamily="49" charset="0"/>
              </a:rPr>
              <a:t>unLink</a:t>
            </a:r>
            <a:r>
              <a:rPr lang="de-AT" sz="2000" dirty="0" smtClean="0">
                <a:latin typeface="Consolas" pitchFamily="49" charset="0"/>
              </a:rPr>
              <a:t>") {</a:t>
            </a:r>
          </a:p>
          <a:p>
            <a:pPr lvl="0">
              <a:buNone/>
              <a:defRPr/>
            </a:pPr>
            <a:r>
              <a:rPr lang="de-AT" sz="2000" dirty="0" smtClean="0">
                <a:latin typeface="Consolas" pitchFamily="49" charset="0"/>
              </a:rPr>
              <a:t>   	public void onClick(AjaxRequestTarget t){</a:t>
            </a:r>
          </a:p>
          <a:p>
            <a:pPr lvl="0">
              <a:buNone/>
              <a:defRPr/>
            </a:pPr>
            <a:r>
              <a:rPr lang="de-AT" sz="2000" dirty="0" smtClean="0">
                <a:latin typeface="Consolas" pitchFamily="49" charset="0"/>
              </a:rPr>
              <a:t>	         t.addComponent(someComponent);</a:t>
            </a:r>
          </a:p>
          <a:p>
            <a:pPr lvl="0">
              <a:buNone/>
              <a:defRPr/>
            </a:pPr>
            <a:r>
              <a:rPr lang="de-AT" sz="2000" dirty="0" smtClean="0">
                <a:latin typeface="Consolas" pitchFamily="49" charset="0"/>
              </a:rPr>
              <a:t>  	    t.appendJavascript("Effects.fade('foo');");</a:t>
            </a:r>
          </a:p>
          <a:p>
            <a:pPr lvl="0">
              <a:buNone/>
              <a:defRPr/>
            </a:pPr>
            <a:r>
              <a:rPr lang="de-AT" sz="2000" dirty="0" smtClean="0">
                <a:latin typeface="Consolas" pitchFamily="49" charset="0"/>
              </a:rPr>
              <a:t>	}</a:t>
            </a:r>
          </a:p>
          <a:p>
            <a:pPr lvl="0">
              <a:buNone/>
              <a:defRPr/>
            </a:pPr>
            <a:r>
              <a:rPr lang="de-AT" sz="2000" dirty="0" smtClean="0">
                <a:latin typeface="Consolas" pitchFamily="49" charset="0"/>
              </a:rPr>
              <a:t>};</a:t>
            </a:r>
          </a:p>
          <a:p>
            <a:pPr lvl="0">
              <a:buNone/>
              <a:defRPr/>
            </a:pPr>
            <a:r>
              <a:rPr lang="de-AT" sz="2000" dirty="0" smtClean="0">
                <a:latin typeface="Consolas" pitchFamily="49" charset="0"/>
              </a:rPr>
              <a:t>add(link);</a:t>
            </a:r>
          </a:p>
          <a:p>
            <a:r>
              <a:rPr lang="es-AR" dirty="0" smtClean="0"/>
              <a:t> 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76250" y="639763"/>
            <a:ext cx="8448675" cy="2286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endParaRPr lang="es-AR" dirty="0"/>
          </a:p>
        </p:txBody>
      </p:sp>
      <p:sp>
        <p:nvSpPr>
          <p:cNvPr id="5" name="Rounded Rectangle 4"/>
          <p:cNvSpPr/>
          <p:nvPr/>
        </p:nvSpPr>
        <p:spPr>
          <a:xfrm>
            <a:off x="500034" y="1714488"/>
            <a:ext cx="7929618" cy="500066"/>
          </a:xfrm>
          <a:prstGeom prst="round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142976" y="1410100"/>
            <a:ext cx="2000264" cy="30438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HTML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00034" y="2786058"/>
            <a:ext cx="7929618" cy="3071834"/>
          </a:xfrm>
          <a:prstGeom prst="round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Conceptos Claves</a:t>
            </a:r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sz="3200" dirty="0" smtClean="0"/>
              <a:t>Application</a:t>
            </a:r>
          </a:p>
          <a:p>
            <a:pPr lvl="0"/>
            <a:r>
              <a:rPr lang="es-ES_tradnl" sz="3200" dirty="0" err="1" smtClean="0">
                <a:solidFill>
                  <a:srgbClr val="002060"/>
                </a:solidFill>
              </a:rPr>
              <a:t>Session</a:t>
            </a:r>
            <a:endParaRPr lang="es-ES_tradnl" sz="3200" dirty="0" smtClean="0">
              <a:solidFill>
                <a:srgbClr val="002060"/>
              </a:solidFill>
            </a:endParaRPr>
          </a:p>
          <a:p>
            <a:r>
              <a:rPr lang="es-ES_tradnl" sz="3200" dirty="0" err="1" smtClean="0">
                <a:solidFill>
                  <a:srgbClr val="002060"/>
                </a:solidFill>
              </a:rPr>
              <a:t>RequestCycle</a:t>
            </a:r>
            <a:endParaRPr lang="es-ES_tradnl" sz="3200" dirty="0" smtClean="0">
              <a:solidFill>
                <a:srgbClr val="002060"/>
              </a:solidFill>
            </a:endParaRPr>
          </a:p>
          <a:p>
            <a:pPr lvl="0"/>
            <a:r>
              <a:rPr lang="es-ES_tradnl" sz="3200" dirty="0" err="1" smtClean="0"/>
              <a:t>Components</a:t>
            </a:r>
            <a:endParaRPr lang="es-ES_tradnl" sz="3200" dirty="0" smtClean="0"/>
          </a:p>
          <a:p>
            <a:pPr lvl="0"/>
            <a:r>
              <a:rPr lang="es-ES_tradnl" sz="3200" dirty="0" err="1" smtClean="0">
                <a:solidFill>
                  <a:srgbClr val="FF0000"/>
                </a:solidFill>
              </a:rPr>
              <a:t>Behaviors</a:t>
            </a:r>
            <a:endParaRPr lang="es-ES_tradnl" sz="3200" dirty="0" smtClean="0">
              <a:solidFill>
                <a:srgbClr val="FF0000"/>
              </a:solidFill>
            </a:endParaRPr>
          </a:p>
          <a:p>
            <a:pPr lvl="0"/>
            <a:r>
              <a:rPr lang="es-ES_tradnl" sz="3200" dirty="0" err="1" smtClean="0"/>
              <a:t>Models</a:t>
            </a:r>
            <a:endParaRPr lang="es-ES_tradnl" sz="3200" dirty="0" smtClean="0"/>
          </a:p>
          <a:p>
            <a:endParaRPr lang="es-AR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76250" y="639763"/>
            <a:ext cx="8448675" cy="2286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endParaRPr lang="es-A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Behaviors</a:t>
            </a:r>
            <a:endParaRPr lang="es-AR" dirty="0" smtClean="0"/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sz="2800" dirty="0" smtClean="0"/>
              <a:t>Cambian atributos del markup del componente</a:t>
            </a:r>
          </a:p>
          <a:p>
            <a:r>
              <a:rPr lang="de-AT" sz="2800" dirty="0" smtClean="0"/>
              <a:t>Agregan eventos javascript</a:t>
            </a:r>
          </a:p>
          <a:p>
            <a:r>
              <a:rPr lang="de-AT" sz="2800" dirty="0" smtClean="0"/>
              <a:t>Agregan comportamientos Ajax</a:t>
            </a:r>
          </a:p>
          <a:p>
            <a:endParaRPr lang="es-AR" dirty="0" smtClean="0"/>
          </a:p>
          <a:p>
            <a:endParaRPr lang="es-AR" dirty="0" smtClean="0"/>
          </a:p>
          <a:p>
            <a:endParaRPr lang="es-AR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76250" y="639763"/>
            <a:ext cx="8448675" cy="2286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5" name="Rectangle 4"/>
          <p:cNvSpPr/>
          <p:nvPr/>
        </p:nvSpPr>
        <p:spPr>
          <a:xfrm>
            <a:off x="857224" y="4572008"/>
            <a:ext cx="77153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de-AT" dirty="0" smtClean="0">
                <a:latin typeface="Consolas" pitchFamily="49" charset="0"/>
              </a:rPr>
              <a:t>timeLabel.add(</a:t>
            </a:r>
          </a:p>
          <a:p>
            <a:pPr>
              <a:buFontTx/>
              <a:buNone/>
            </a:pPr>
            <a:r>
              <a:rPr lang="de-AT" dirty="0" smtClean="0">
                <a:latin typeface="Consolas" pitchFamily="49" charset="0"/>
              </a:rPr>
              <a:t>	new AjaxSelfUpdatingTimerBehavior(</a:t>
            </a:r>
          </a:p>
          <a:p>
            <a:pPr>
              <a:buFontTx/>
              <a:buNone/>
            </a:pPr>
            <a:r>
              <a:rPr lang="de-AT" dirty="0" smtClean="0">
                <a:latin typeface="Consolas" pitchFamily="49" charset="0"/>
              </a:rPr>
              <a:t>		Duration.seconds(5)));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071538" y="4143380"/>
            <a:ext cx="2000264" cy="30438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Java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28596" y="4447768"/>
            <a:ext cx="7929618" cy="1195810"/>
          </a:xfrm>
          <a:prstGeom prst="round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Behaviors</a:t>
            </a:r>
            <a:endParaRPr lang="es-AR" dirty="0" smtClean="0"/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None/>
              <a:defRPr/>
            </a:pPr>
            <a:r>
              <a:rPr lang="de-AT" sz="2000" dirty="0" smtClean="0">
                <a:latin typeface="Consolas" pitchFamily="49" charset="0"/>
              </a:rPr>
              <a:t>link.add(</a:t>
            </a:r>
            <a:r>
              <a:rPr lang="de-AT" sz="2000" dirty="0" smtClean="0">
                <a:solidFill>
                  <a:srgbClr val="E77D23"/>
                </a:solidFill>
                <a:latin typeface="Consolas" pitchFamily="49" charset="0"/>
              </a:rPr>
              <a:t>new AbstractBehavior() {</a:t>
            </a:r>
          </a:p>
          <a:p>
            <a:pPr lvl="1">
              <a:buNone/>
              <a:defRPr/>
            </a:pPr>
            <a:r>
              <a:rPr lang="de-AT" sz="2000" dirty="0" smtClean="0">
                <a:latin typeface="Consolas" pitchFamily="49" charset="0"/>
              </a:rPr>
              <a:t>public void onComponentTag(Component component, ComponentTag tag) {</a:t>
            </a:r>
          </a:p>
          <a:p>
            <a:pPr lvl="1">
              <a:buNone/>
              <a:defRPr/>
            </a:pPr>
            <a:r>
              <a:rPr lang="de-AT" sz="2000" dirty="0" smtClean="0">
                <a:latin typeface="Consolas" pitchFamily="49" charset="0"/>
              </a:rPr>
              <a:t>	tag.put("onclick", </a:t>
            </a:r>
          </a:p>
          <a:p>
            <a:pPr lvl="1">
              <a:buNone/>
              <a:defRPr/>
            </a:pPr>
            <a:r>
              <a:rPr lang="de-AT" sz="2000" dirty="0" smtClean="0">
                <a:latin typeface="Consolas" pitchFamily="49" charset="0"/>
              </a:rPr>
              <a:t>			"return confirm('Are you sure?');");</a:t>
            </a:r>
          </a:p>
          <a:p>
            <a:pPr lvl="1">
              <a:buNone/>
              <a:defRPr/>
            </a:pPr>
            <a:r>
              <a:rPr lang="de-AT" sz="2000" dirty="0" smtClean="0">
                <a:latin typeface="Consolas" pitchFamily="49" charset="0"/>
              </a:rPr>
              <a:t>}</a:t>
            </a:r>
          </a:p>
          <a:p>
            <a:pPr lvl="0">
              <a:buNone/>
              <a:defRPr/>
            </a:pPr>
            <a:r>
              <a:rPr lang="de-AT" sz="2400" dirty="0" smtClean="0">
                <a:solidFill>
                  <a:srgbClr val="E77D23"/>
                </a:solidFill>
                <a:latin typeface="Consolas" pitchFamily="49" charset="0"/>
              </a:rPr>
              <a:t>}</a:t>
            </a:r>
            <a:r>
              <a:rPr lang="de-AT" sz="2400" dirty="0" smtClean="0">
                <a:latin typeface="Consolas" pitchFamily="49" charset="0"/>
              </a:rPr>
              <a:t>);</a:t>
            </a:r>
          </a:p>
          <a:p>
            <a:pPr lvl="0">
              <a:buNone/>
              <a:defRPr/>
            </a:pPr>
            <a:endParaRPr lang="de-AT" sz="2400" dirty="0" smtClean="0">
              <a:latin typeface="Consolas" pitchFamily="49" charset="0"/>
            </a:endParaRPr>
          </a:p>
          <a:p>
            <a:pPr lvl="0">
              <a:buNone/>
              <a:defRPr/>
            </a:pPr>
            <a:endParaRPr lang="de-AT" sz="2400" dirty="0" smtClean="0">
              <a:latin typeface="Consolas" pitchFamily="49" charset="0"/>
            </a:endParaRPr>
          </a:p>
          <a:p>
            <a:pPr lvl="0">
              <a:buNone/>
              <a:defRPr/>
            </a:pPr>
            <a:r>
              <a:rPr lang="de-AT" sz="2400" dirty="0" smtClean="0"/>
              <a:t>Output:</a:t>
            </a:r>
          </a:p>
          <a:p>
            <a:pPr lvl="0">
              <a:buNone/>
              <a:defRPr/>
            </a:pPr>
            <a:r>
              <a:rPr lang="de-AT" sz="1800" dirty="0" smtClean="0">
                <a:latin typeface="Consolas" pitchFamily="49" charset="0"/>
              </a:rPr>
              <a:t>&lt;a href="..." </a:t>
            </a:r>
            <a:r>
              <a:rPr lang="de-AT" sz="1800" dirty="0" smtClean="0">
                <a:solidFill>
                  <a:srgbClr val="E77D23"/>
                </a:solidFill>
                <a:latin typeface="Consolas" pitchFamily="49" charset="0"/>
              </a:rPr>
              <a:t>onclick="return confirm('...');"</a:t>
            </a:r>
            <a:r>
              <a:rPr lang="de-AT" sz="1800" dirty="0" smtClean="0">
                <a:latin typeface="Consolas" pitchFamily="49" charset="0"/>
              </a:rPr>
              <a:t>&gt;...&lt;/a&gt;</a:t>
            </a:r>
          </a:p>
          <a:p>
            <a:endParaRPr lang="es-AR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76250" y="639763"/>
            <a:ext cx="8448675" cy="2286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5" name="Rounded Rectangle 4"/>
          <p:cNvSpPr/>
          <p:nvPr/>
        </p:nvSpPr>
        <p:spPr>
          <a:xfrm>
            <a:off x="1214414" y="981472"/>
            <a:ext cx="2000264" cy="29023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Java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71472" y="1285860"/>
            <a:ext cx="7929618" cy="2928958"/>
          </a:xfrm>
          <a:prstGeom prst="round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642910" y="4786322"/>
            <a:ext cx="7929618" cy="1143008"/>
          </a:xfrm>
          <a:prstGeom prst="round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1214414" y="4500570"/>
            <a:ext cx="2000264" cy="29023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 smtClean="0"/>
              <a:t>Html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Conceptos Claves</a:t>
            </a:r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sz="3200" dirty="0" smtClean="0"/>
              <a:t>Application</a:t>
            </a:r>
          </a:p>
          <a:p>
            <a:pPr lvl="0"/>
            <a:r>
              <a:rPr lang="es-ES_tradnl" sz="3200" dirty="0" err="1" smtClean="0">
                <a:solidFill>
                  <a:srgbClr val="002060"/>
                </a:solidFill>
              </a:rPr>
              <a:t>Session</a:t>
            </a:r>
            <a:endParaRPr lang="es-ES_tradnl" sz="3200" dirty="0" smtClean="0">
              <a:solidFill>
                <a:srgbClr val="002060"/>
              </a:solidFill>
            </a:endParaRPr>
          </a:p>
          <a:p>
            <a:r>
              <a:rPr lang="es-ES_tradnl" sz="3200" dirty="0" err="1" smtClean="0">
                <a:solidFill>
                  <a:srgbClr val="002060"/>
                </a:solidFill>
              </a:rPr>
              <a:t>RequestCycle</a:t>
            </a:r>
            <a:endParaRPr lang="es-ES_tradnl" sz="3200" dirty="0" smtClean="0">
              <a:solidFill>
                <a:srgbClr val="002060"/>
              </a:solidFill>
            </a:endParaRPr>
          </a:p>
          <a:p>
            <a:pPr lvl="0"/>
            <a:r>
              <a:rPr lang="es-ES_tradnl" sz="3200" dirty="0" err="1" smtClean="0"/>
              <a:t>Components</a:t>
            </a:r>
            <a:endParaRPr lang="es-ES_tradnl" sz="3200" dirty="0" smtClean="0"/>
          </a:p>
          <a:p>
            <a:pPr lvl="0"/>
            <a:r>
              <a:rPr lang="es-ES_tradnl" sz="3200" dirty="0" err="1" smtClean="0">
                <a:solidFill>
                  <a:srgbClr val="002060"/>
                </a:solidFill>
              </a:rPr>
              <a:t>Behaviors</a:t>
            </a:r>
            <a:endParaRPr lang="es-ES_tradnl" sz="3200" dirty="0" smtClean="0">
              <a:solidFill>
                <a:srgbClr val="002060"/>
              </a:solidFill>
            </a:endParaRPr>
          </a:p>
          <a:p>
            <a:pPr lvl="0"/>
            <a:r>
              <a:rPr lang="es-ES_tradnl" sz="3200" dirty="0" err="1" smtClean="0">
                <a:solidFill>
                  <a:srgbClr val="FF0000"/>
                </a:solidFill>
              </a:rPr>
              <a:t>Models</a:t>
            </a:r>
            <a:endParaRPr lang="es-ES_tradnl" sz="3200" dirty="0" smtClean="0">
              <a:solidFill>
                <a:srgbClr val="FF0000"/>
              </a:solidFill>
            </a:endParaRPr>
          </a:p>
          <a:p>
            <a:endParaRPr lang="es-AR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76250" y="639763"/>
            <a:ext cx="8448675" cy="2286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endParaRPr lang="es-A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Models</a:t>
            </a:r>
            <a:endParaRPr lang="es-AR" dirty="0" smtClean="0"/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sz="2400" b="1" dirty="0" smtClean="0"/>
              <a:t>Enlazan el componente Wicket con el POJO.</a:t>
            </a:r>
          </a:p>
          <a:p>
            <a:endParaRPr lang="es-AR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76250" y="639763"/>
            <a:ext cx="8448675" cy="2286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5" name="TextBox 4"/>
          <p:cNvSpPr txBox="1"/>
          <p:nvPr/>
        </p:nvSpPr>
        <p:spPr>
          <a:xfrm>
            <a:off x="785786" y="3000372"/>
            <a:ext cx="2887663" cy="369888"/>
          </a:xfrm>
          <a:prstGeom prst="rect">
            <a:avLst/>
          </a:prstGeom>
          <a:noFill/>
          <a:ln>
            <a:solidFill>
              <a:srgbClr val="276288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800" dirty="0">
                <a:solidFill>
                  <a:srgbClr val="276288"/>
                </a:solidFill>
                <a:latin typeface="+mn-lt"/>
              </a:rPr>
              <a:t>new Label("name", </a:t>
            </a:r>
            <a:r>
              <a:rPr lang="de-AT" sz="1800" dirty="0">
                <a:solidFill>
                  <a:srgbClr val="FF0000"/>
                </a:solidFill>
                <a:latin typeface="+mn-lt"/>
              </a:rPr>
              <a:t>model)</a:t>
            </a:r>
          </a:p>
        </p:txBody>
      </p:sp>
      <p:cxnSp>
        <p:nvCxnSpPr>
          <p:cNvPr id="6" name="Straight Connector 5"/>
          <p:cNvCxnSpPr>
            <a:cxnSpLocks noChangeShapeType="1"/>
          </p:cNvCxnSpPr>
          <p:nvPr/>
        </p:nvCxnSpPr>
        <p:spPr bwMode="auto">
          <a:xfrm rot="5400000">
            <a:off x="3492473" y="4179885"/>
            <a:ext cx="2208213" cy="1588"/>
          </a:xfrm>
          <a:prstGeom prst="line">
            <a:avLst/>
          </a:prstGeom>
          <a:noFill/>
          <a:ln w="31750" algn="ctr">
            <a:solidFill>
              <a:schemeClr val="tx1"/>
            </a:solidFill>
            <a:prstDash val="dash"/>
            <a:round/>
            <a:headEnd/>
            <a:tailEnd/>
          </a:ln>
        </p:spPr>
      </p:cxnSp>
      <p:sp>
        <p:nvSpPr>
          <p:cNvPr id="7" name="TextBox 6"/>
          <p:cNvSpPr txBox="1"/>
          <p:nvPr/>
        </p:nvSpPr>
        <p:spPr>
          <a:xfrm>
            <a:off x="4163986" y="4219572"/>
            <a:ext cx="812800" cy="369888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800" dirty="0">
                <a:solidFill>
                  <a:srgbClr val="FF0000"/>
                </a:solidFill>
                <a:latin typeface="+mn-lt"/>
              </a:rPr>
              <a:t>Model</a:t>
            </a:r>
          </a:p>
        </p:txBody>
      </p:sp>
      <p:cxnSp>
        <p:nvCxnSpPr>
          <p:cNvPr id="8" name="Straight Connector 12"/>
          <p:cNvCxnSpPr>
            <a:cxnSpLocks noChangeShapeType="1"/>
            <a:endCxn id="7" idx="1"/>
          </p:cNvCxnSpPr>
          <p:nvPr/>
        </p:nvCxnSpPr>
        <p:spPr bwMode="auto">
          <a:xfrm>
            <a:off x="2482402" y="3453380"/>
            <a:ext cx="1681584" cy="951136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9" name="Straight Connector 16"/>
          <p:cNvCxnSpPr>
            <a:cxnSpLocks noChangeShapeType="1"/>
            <a:endCxn id="7" idx="3"/>
          </p:cNvCxnSpPr>
          <p:nvPr/>
        </p:nvCxnSpPr>
        <p:spPr bwMode="auto">
          <a:xfrm rot="10800000" flipV="1">
            <a:off x="4976786" y="3813420"/>
            <a:ext cx="1106016" cy="591096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</p:spPr>
      </p:cxnSp>
      <p:sp>
        <p:nvSpPr>
          <p:cNvPr id="12" name="TextBox 11"/>
          <p:cNvSpPr txBox="1"/>
          <p:nvPr/>
        </p:nvSpPr>
        <p:spPr>
          <a:xfrm>
            <a:off x="6119786" y="3000372"/>
            <a:ext cx="1676400" cy="923925"/>
          </a:xfrm>
          <a:prstGeom prst="rect">
            <a:avLst/>
          </a:prstGeom>
          <a:noFill/>
          <a:ln>
            <a:solidFill>
              <a:srgbClr val="276288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AT" sz="1800" dirty="0">
                <a:solidFill>
                  <a:srgbClr val="276288"/>
                </a:solidFill>
                <a:latin typeface="+mj-lt"/>
              </a:rPr>
              <a:t>&lt;&lt;Person&gt;</a:t>
            </a:r>
          </a:p>
          <a:p>
            <a:pPr>
              <a:defRPr/>
            </a:pPr>
            <a:r>
              <a:rPr lang="de-AT" sz="1800" dirty="0">
                <a:solidFill>
                  <a:srgbClr val="276288"/>
                </a:solidFill>
                <a:latin typeface="+mj-lt"/>
              </a:rPr>
              <a:t>+name: String</a:t>
            </a:r>
          </a:p>
          <a:p>
            <a:pPr>
              <a:defRPr/>
            </a:pPr>
            <a:r>
              <a:rPr lang="de-AT" sz="1800" dirty="0">
                <a:solidFill>
                  <a:srgbClr val="276288"/>
                </a:solidFill>
                <a:latin typeface="+mj-lt"/>
              </a:rPr>
              <a:t>+city: String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Models</a:t>
            </a:r>
            <a:endParaRPr lang="es-AR" dirty="0" smtClean="0"/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>
          <a:xfrm>
            <a:off x="722313" y="1446213"/>
            <a:ext cx="9564727" cy="4573587"/>
          </a:xfrm>
        </p:spPr>
        <p:txBody>
          <a:bodyPr/>
          <a:lstStyle/>
          <a:p>
            <a:r>
              <a:rPr lang="de-AT" sz="2400" dirty="0" smtClean="0"/>
              <a:t>Property </a:t>
            </a:r>
            <a:r>
              <a:rPr lang="de-AT" sz="2400" dirty="0" smtClean="0"/>
              <a:t>models</a:t>
            </a:r>
          </a:p>
          <a:p>
            <a:endParaRPr lang="de-AT" sz="2400" dirty="0" smtClean="0"/>
          </a:p>
          <a:p>
            <a:pPr lvl="1"/>
            <a:r>
              <a:rPr lang="en-US" sz="2300" dirty="0" smtClean="0">
                <a:latin typeface="Consolas" pitchFamily="49" charset="0"/>
              </a:rPr>
              <a:t>new </a:t>
            </a:r>
            <a:r>
              <a:rPr lang="en-US" sz="2300" dirty="0" err="1" smtClean="0">
                <a:latin typeface="Consolas" pitchFamily="49" charset="0"/>
              </a:rPr>
              <a:t>PropertyModel</a:t>
            </a:r>
            <a:r>
              <a:rPr lang="en-US" sz="2300" dirty="0" smtClean="0">
                <a:latin typeface="Consolas" pitchFamily="49" charset="0"/>
              </a:rPr>
              <a:t>(person, “name”)</a:t>
            </a:r>
            <a:endParaRPr lang="nl-NL" sz="2300" dirty="0" smtClean="0">
              <a:latin typeface="Consolas" pitchFamily="49" charset="0"/>
            </a:endParaRPr>
          </a:p>
          <a:p>
            <a:pPr lvl="1"/>
            <a:r>
              <a:rPr lang="en-US" sz="2300" dirty="0" smtClean="0">
                <a:latin typeface="Consolas" pitchFamily="49" charset="0"/>
              </a:rPr>
              <a:t>new </a:t>
            </a:r>
            <a:r>
              <a:rPr lang="en-US" sz="2300" dirty="0" err="1" smtClean="0">
                <a:latin typeface="Consolas" pitchFamily="49" charset="0"/>
              </a:rPr>
              <a:t>PropertyModel</a:t>
            </a:r>
            <a:r>
              <a:rPr lang="en-US" sz="2300" dirty="0" smtClean="0">
                <a:latin typeface="Consolas" pitchFamily="49" charset="0"/>
              </a:rPr>
              <a:t>(person, 	“</a:t>
            </a:r>
            <a:r>
              <a:rPr lang="en-US" sz="2300" dirty="0" err="1" smtClean="0">
                <a:latin typeface="Consolas" pitchFamily="49" charset="0"/>
              </a:rPr>
              <a:t>address.street</a:t>
            </a:r>
            <a:r>
              <a:rPr lang="en-US" sz="2300" dirty="0" smtClean="0">
                <a:latin typeface="Consolas" pitchFamily="49" charset="0"/>
              </a:rPr>
              <a:t>”)</a:t>
            </a:r>
          </a:p>
          <a:p>
            <a:endParaRPr lang="de-AT" sz="2400" b="1" dirty="0" smtClean="0"/>
          </a:p>
          <a:p>
            <a:r>
              <a:rPr lang="de-AT" sz="2400" dirty="0" smtClean="0"/>
              <a:t>Compoundpropertymodels</a:t>
            </a:r>
          </a:p>
          <a:p>
            <a:endParaRPr lang="de-AT" sz="2400" dirty="0" smtClean="0"/>
          </a:p>
          <a:p>
            <a:pPr lvl="1"/>
            <a:r>
              <a:rPr lang="de-AT" sz="2300" dirty="0" smtClean="0">
                <a:latin typeface="Consolas" pitchFamily="49" charset="0"/>
              </a:rPr>
              <a:t>setModel(new CompoundPropertyModel(person));</a:t>
            </a:r>
          </a:p>
          <a:p>
            <a:pPr lvl="1"/>
            <a:r>
              <a:rPr lang="de-AT" sz="2300" dirty="0" smtClean="0">
                <a:latin typeface="Consolas" pitchFamily="49" charset="0"/>
              </a:rPr>
              <a:t>add(new Label("name"));</a:t>
            </a:r>
          </a:p>
          <a:p>
            <a:pPr lvl="1"/>
            <a:r>
              <a:rPr lang="de-AT" sz="2300" dirty="0" smtClean="0">
                <a:latin typeface="Consolas" pitchFamily="49" charset="0"/>
              </a:rPr>
              <a:t>add(new Label("address.street"));</a:t>
            </a:r>
            <a:endParaRPr lang="de-AT" sz="2400" b="1" dirty="0" smtClean="0"/>
          </a:p>
          <a:p>
            <a:endParaRPr lang="es-AR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76250" y="639763"/>
            <a:ext cx="8448675" cy="2286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5" name="Rounded Rectangle 4"/>
          <p:cNvSpPr/>
          <p:nvPr/>
        </p:nvSpPr>
        <p:spPr>
          <a:xfrm>
            <a:off x="642910" y="2214554"/>
            <a:ext cx="7929618" cy="1143008"/>
          </a:xfrm>
          <a:prstGeom prst="round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214414" y="1928802"/>
            <a:ext cx="2000264" cy="29023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Java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642910" y="4429132"/>
            <a:ext cx="7929618" cy="1357322"/>
          </a:xfrm>
          <a:prstGeom prst="round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214414" y="4143380"/>
            <a:ext cx="2000264" cy="29023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Java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2143108" y="1071546"/>
            <a:ext cx="1500198" cy="304388"/>
          </a:xfrm>
          <a:prstGeom prst="round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Paneles/Páginas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285852" y="1357298"/>
            <a:ext cx="6357982" cy="45720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76238" y="1000108"/>
            <a:ext cx="1467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Pagina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571604" y="1928802"/>
            <a:ext cx="5786478" cy="135732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 smtClean="0"/>
              <a:t>Panel 1</a:t>
            </a:r>
            <a:endParaRPr lang="en-US" sz="3600" dirty="0"/>
          </a:p>
        </p:txBody>
      </p:sp>
      <p:sp>
        <p:nvSpPr>
          <p:cNvPr id="10" name="Rounded Rectangle 9"/>
          <p:cNvSpPr/>
          <p:nvPr/>
        </p:nvSpPr>
        <p:spPr>
          <a:xfrm>
            <a:off x="1571604" y="3500438"/>
            <a:ext cx="2857520" cy="21431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 smtClean="0"/>
              <a:t>Panel 2</a:t>
            </a:r>
            <a:endParaRPr lang="en-US" sz="3600" dirty="0"/>
          </a:p>
        </p:txBody>
      </p:sp>
      <p:sp>
        <p:nvSpPr>
          <p:cNvPr id="11" name="Rounded Rectangle 10"/>
          <p:cNvSpPr/>
          <p:nvPr/>
        </p:nvSpPr>
        <p:spPr>
          <a:xfrm>
            <a:off x="4572000" y="3500438"/>
            <a:ext cx="2857520" cy="21431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dirty="0" smtClean="0"/>
              <a:t>Panel 3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Ejemplo 1 : Uso básico</a:t>
            </a:r>
          </a:p>
        </p:txBody>
      </p:sp>
      <p:pic>
        <p:nvPicPr>
          <p:cNvPr id="5" name="Content Placeholder 4" descr="Exampl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282" y="1020670"/>
            <a:ext cx="6286544" cy="5265850"/>
          </a:xfrm>
          <a:prstGeom prst="rect">
            <a:avLst/>
          </a:prstGeom>
          <a:ln w="254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76250" y="639763"/>
            <a:ext cx="8448675" cy="2286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endParaRPr lang="es-AR"/>
          </a:p>
        </p:txBody>
      </p:sp>
      <p:pic>
        <p:nvPicPr>
          <p:cNvPr id="6" name="Picture 5" descr="Htm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0529" y="112142"/>
            <a:ext cx="5000627" cy="2959668"/>
          </a:xfrm>
          <a:prstGeom prst="rect">
            <a:avLst/>
          </a:prstGeom>
          <a:ln w="254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grpSp>
        <p:nvGrpSpPr>
          <p:cNvPr id="38" name="Group 37"/>
          <p:cNvGrpSpPr/>
          <p:nvPr/>
        </p:nvGrpSpPr>
        <p:grpSpPr>
          <a:xfrm>
            <a:off x="2071670" y="1142984"/>
            <a:ext cx="6286544" cy="3786214"/>
            <a:chOff x="2071670" y="1142984"/>
            <a:chExt cx="6286544" cy="3786214"/>
          </a:xfrm>
        </p:grpSpPr>
        <p:cxnSp>
          <p:nvCxnSpPr>
            <p:cNvPr id="8" name="Straight Arrow Connector 7"/>
            <p:cNvCxnSpPr/>
            <p:nvPr/>
          </p:nvCxnSpPr>
          <p:spPr>
            <a:xfrm rot="5400000" flipH="1" flipV="1">
              <a:off x="2321703" y="1893083"/>
              <a:ext cx="2214578" cy="200026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V="1">
              <a:off x="2214546" y="1428736"/>
              <a:ext cx="2143140" cy="157163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V="1">
              <a:off x="2285984" y="1285860"/>
              <a:ext cx="1857388" cy="10001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Rounded Rectangle 27"/>
            <p:cNvSpPr/>
            <p:nvPr/>
          </p:nvSpPr>
          <p:spPr>
            <a:xfrm>
              <a:off x="4214810" y="1142984"/>
              <a:ext cx="2428892" cy="214314"/>
            </a:xfrm>
            <a:prstGeom prst="roundRect">
              <a:avLst/>
            </a:prstGeom>
            <a:solidFill>
              <a:schemeClr val="lt1">
                <a:alpha val="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4429124" y="1357298"/>
              <a:ext cx="2428892" cy="142876"/>
            </a:xfrm>
            <a:prstGeom prst="roundRect">
              <a:avLst/>
            </a:prstGeom>
            <a:solidFill>
              <a:schemeClr val="lt1">
                <a:alpha val="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4500562" y="1500174"/>
              <a:ext cx="2428892" cy="500066"/>
            </a:xfrm>
            <a:prstGeom prst="roundRect">
              <a:avLst/>
            </a:prstGeom>
            <a:solidFill>
              <a:schemeClr val="lt1">
                <a:alpha val="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 flipV="1">
              <a:off x="2071670" y="2214554"/>
              <a:ext cx="3071834" cy="271464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Rounded Rectangle 33"/>
            <p:cNvSpPr/>
            <p:nvPr/>
          </p:nvSpPr>
          <p:spPr>
            <a:xfrm>
              <a:off x="4500562" y="2000240"/>
              <a:ext cx="3857652" cy="142876"/>
            </a:xfrm>
            <a:prstGeom prst="roundRect">
              <a:avLst/>
            </a:prstGeom>
            <a:solidFill>
              <a:schemeClr val="lt1">
                <a:alpha val="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857224" y="5143512"/>
            <a:ext cx="4784300" cy="714380"/>
            <a:chOff x="857224" y="5143512"/>
            <a:chExt cx="4784300" cy="714380"/>
          </a:xfrm>
        </p:grpSpPr>
        <p:sp>
          <p:nvSpPr>
            <p:cNvPr id="36" name="Rounded Rectangle 35"/>
            <p:cNvSpPr/>
            <p:nvPr/>
          </p:nvSpPr>
          <p:spPr>
            <a:xfrm>
              <a:off x="857224" y="5143512"/>
              <a:ext cx="3643338" cy="714380"/>
            </a:xfrm>
            <a:prstGeom prst="roundRect">
              <a:avLst/>
            </a:prstGeom>
            <a:solidFill>
              <a:schemeClr val="lt1">
                <a:alpha val="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572000" y="5214950"/>
              <a:ext cx="1069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err="1" smtClean="0"/>
                <a:t>Callback</a:t>
              </a:r>
              <a:endParaRPr lang="es-MX" dirty="0" smtClean="0"/>
            </a:p>
          </p:txBody>
        </p:sp>
      </p:grpSp>
      <p:sp>
        <p:nvSpPr>
          <p:cNvPr id="44" name="Rounded Rectangle 43"/>
          <p:cNvSpPr/>
          <p:nvPr/>
        </p:nvSpPr>
        <p:spPr>
          <a:xfrm>
            <a:off x="6786578" y="4071942"/>
            <a:ext cx="2143140" cy="15716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/>
          <p:cNvSpPr/>
          <p:nvPr/>
        </p:nvSpPr>
        <p:spPr>
          <a:xfrm>
            <a:off x="6929454" y="4214818"/>
            <a:ext cx="1857388" cy="42862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700" dirty="0" err="1" smtClean="0"/>
              <a:t>FeedbackPanel</a:t>
            </a:r>
            <a:endParaRPr lang="en-US" sz="1700" dirty="0"/>
          </a:p>
        </p:txBody>
      </p:sp>
      <p:sp>
        <p:nvSpPr>
          <p:cNvPr id="46" name="Rounded Rectangle 45"/>
          <p:cNvSpPr/>
          <p:nvPr/>
        </p:nvSpPr>
        <p:spPr>
          <a:xfrm>
            <a:off x="7000892" y="4786322"/>
            <a:ext cx="1000132" cy="21431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 dirty="0" smtClean="0"/>
              <a:t>nombre</a:t>
            </a:r>
            <a:endParaRPr lang="en-US" sz="1400" dirty="0"/>
          </a:p>
        </p:txBody>
      </p:sp>
      <p:sp>
        <p:nvSpPr>
          <p:cNvPr id="47" name="Rounded Rectangle 46"/>
          <p:cNvSpPr/>
          <p:nvPr/>
        </p:nvSpPr>
        <p:spPr>
          <a:xfrm>
            <a:off x="7000892" y="5072074"/>
            <a:ext cx="866780" cy="20479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 dirty="0" smtClean="0"/>
              <a:t>autor</a:t>
            </a:r>
            <a:endParaRPr lang="en-US" sz="1400" dirty="0"/>
          </a:p>
        </p:txBody>
      </p:sp>
      <p:sp>
        <p:nvSpPr>
          <p:cNvPr id="48" name="Rounded Rectangle 47"/>
          <p:cNvSpPr/>
          <p:nvPr/>
        </p:nvSpPr>
        <p:spPr>
          <a:xfrm>
            <a:off x="7000892" y="5357826"/>
            <a:ext cx="714380" cy="21431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 dirty="0" err="1" smtClean="0"/>
              <a:t>isbn</a:t>
            </a:r>
            <a:endParaRPr lang="en-US" sz="1400" dirty="0"/>
          </a:p>
        </p:txBody>
      </p:sp>
      <p:sp>
        <p:nvSpPr>
          <p:cNvPr id="49" name="Rounded Rectangle 48"/>
          <p:cNvSpPr/>
          <p:nvPr/>
        </p:nvSpPr>
        <p:spPr>
          <a:xfrm>
            <a:off x="6929454" y="3786190"/>
            <a:ext cx="1500198" cy="304388"/>
          </a:xfrm>
          <a:prstGeom prst="round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929454" y="3714752"/>
            <a:ext cx="164307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700" dirty="0" err="1" smtClean="0"/>
              <a:t>ExamplePage</a:t>
            </a:r>
            <a:endParaRPr lang="en-US" sz="17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Muchos </a:t>
            </a:r>
            <a:r>
              <a:rPr lang="es-AR" dirty="0" err="1" smtClean="0"/>
              <a:t>frameworks</a:t>
            </a:r>
            <a:endParaRPr lang="es-AR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76250" y="639763"/>
            <a:ext cx="8448675" cy="2286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endParaRPr lang="es-AR" dirty="0"/>
          </a:p>
        </p:txBody>
      </p:sp>
      <p:pic>
        <p:nvPicPr>
          <p:cNvPr id="5" name="Picture 4" descr="interrogacio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19366" y="2870036"/>
            <a:ext cx="1905266" cy="173379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691374" y="2365980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Echo</a:t>
            </a:r>
            <a:endParaRPr lang="es-AR" dirty="0"/>
          </a:p>
        </p:txBody>
      </p:sp>
      <p:sp>
        <p:nvSpPr>
          <p:cNvPr id="7" name="TextBox 6"/>
          <p:cNvSpPr txBox="1"/>
          <p:nvPr/>
        </p:nvSpPr>
        <p:spPr>
          <a:xfrm>
            <a:off x="3115310" y="2726020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Rife</a:t>
            </a:r>
            <a:endParaRPr lang="es-AR" dirty="0"/>
          </a:p>
        </p:txBody>
      </p:sp>
      <p:sp>
        <p:nvSpPr>
          <p:cNvPr id="8" name="TextBox 7"/>
          <p:cNvSpPr txBox="1"/>
          <p:nvPr/>
        </p:nvSpPr>
        <p:spPr>
          <a:xfrm>
            <a:off x="2467238" y="3158068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err="1" smtClean="0"/>
              <a:t>JPublish</a:t>
            </a:r>
            <a:endParaRPr lang="es-AR" dirty="0"/>
          </a:p>
        </p:txBody>
      </p:sp>
      <p:sp>
        <p:nvSpPr>
          <p:cNvPr id="9" name="TextBox 8"/>
          <p:cNvSpPr txBox="1"/>
          <p:nvPr/>
        </p:nvSpPr>
        <p:spPr>
          <a:xfrm>
            <a:off x="2251214" y="3662124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err="1" smtClean="0"/>
              <a:t>Verge</a:t>
            </a:r>
            <a:endParaRPr lang="es-AR" dirty="0"/>
          </a:p>
        </p:txBody>
      </p:sp>
      <p:sp>
        <p:nvSpPr>
          <p:cNvPr id="10" name="TextBox 9"/>
          <p:cNvSpPr txBox="1"/>
          <p:nvPr/>
        </p:nvSpPr>
        <p:spPr>
          <a:xfrm>
            <a:off x="2467238" y="4166180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err="1" smtClean="0"/>
              <a:t>Action</a:t>
            </a:r>
            <a:endParaRPr lang="es-AR" dirty="0"/>
          </a:p>
        </p:txBody>
      </p:sp>
      <p:sp>
        <p:nvSpPr>
          <p:cNvPr id="11" name="TextBox 10"/>
          <p:cNvSpPr txBox="1"/>
          <p:nvPr/>
        </p:nvSpPr>
        <p:spPr>
          <a:xfrm>
            <a:off x="2755270" y="467023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err="1" smtClean="0"/>
              <a:t>Expresso</a:t>
            </a:r>
            <a:endParaRPr lang="es-AR" dirty="0"/>
          </a:p>
        </p:txBody>
      </p:sp>
      <p:sp>
        <p:nvSpPr>
          <p:cNvPr id="12" name="TextBox 11"/>
          <p:cNvSpPr txBox="1"/>
          <p:nvPr/>
        </p:nvSpPr>
        <p:spPr>
          <a:xfrm>
            <a:off x="4267438" y="4958268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err="1" smtClean="0"/>
              <a:t>OpenEmcee</a:t>
            </a:r>
            <a:endParaRPr lang="es-AR" dirty="0"/>
          </a:p>
        </p:txBody>
      </p:sp>
      <p:sp>
        <p:nvSpPr>
          <p:cNvPr id="13" name="TextBox 12"/>
          <p:cNvSpPr txBox="1"/>
          <p:nvPr/>
        </p:nvSpPr>
        <p:spPr>
          <a:xfrm>
            <a:off x="4411454" y="1643050"/>
            <a:ext cx="1232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800" b="1" dirty="0" err="1" smtClean="0"/>
              <a:t>Struts</a:t>
            </a:r>
            <a:endParaRPr lang="es-AR" sz="28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403342" y="517429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JWAA</a:t>
            </a:r>
            <a:endParaRPr lang="es-AR" dirty="0"/>
          </a:p>
        </p:txBody>
      </p:sp>
      <p:sp>
        <p:nvSpPr>
          <p:cNvPr id="15" name="TextBox 14"/>
          <p:cNvSpPr txBox="1"/>
          <p:nvPr/>
        </p:nvSpPr>
        <p:spPr>
          <a:xfrm>
            <a:off x="5347558" y="4526220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err="1" smtClean="0"/>
              <a:t>Smile</a:t>
            </a:r>
            <a:endParaRPr lang="es-AR" dirty="0"/>
          </a:p>
        </p:txBody>
      </p:sp>
      <p:sp>
        <p:nvSpPr>
          <p:cNvPr id="16" name="TextBox 15"/>
          <p:cNvSpPr txBox="1"/>
          <p:nvPr/>
        </p:nvSpPr>
        <p:spPr>
          <a:xfrm>
            <a:off x="5707598" y="416618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err="1" smtClean="0"/>
              <a:t>Jeenius</a:t>
            </a:r>
            <a:endParaRPr lang="es-AR" dirty="0"/>
          </a:p>
        </p:txBody>
      </p:sp>
      <p:sp>
        <p:nvSpPr>
          <p:cNvPr id="17" name="TextBox 16"/>
          <p:cNvSpPr txBox="1"/>
          <p:nvPr/>
        </p:nvSpPr>
        <p:spPr>
          <a:xfrm>
            <a:off x="6067638" y="3734132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err="1" smtClean="0"/>
              <a:t>Dovetail</a:t>
            </a:r>
            <a:endParaRPr lang="es-AR" dirty="0"/>
          </a:p>
        </p:txBody>
      </p:sp>
      <p:sp>
        <p:nvSpPr>
          <p:cNvPr id="18" name="TextBox 17"/>
          <p:cNvSpPr txBox="1"/>
          <p:nvPr/>
        </p:nvSpPr>
        <p:spPr>
          <a:xfrm>
            <a:off x="6211654" y="2870036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Nacho</a:t>
            </a:r>
            <a:endParaRPr lang="es-AR" dirty="0"/>
          </a:p>
        </p:txBody>
      </p:sp>
      <p:sp>
        <p:nvSpPr>
          <p:cNvPr id="19" name="TextBox 18"/>
          <p:cNvSpPr txBox="1"/>
          <p:nvPr/>
        </p:nvSpPr>
        <p:spPr>
          <a:xfrm>
            <a:off x="6427678" y="3302084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err="1" smtClean="0"/>
              <a:t>Japple</a:t>
            </a:r>
            <a:endParaRPr lang="es-AR" dirty="0"/>
          </a:p>
        </p:txBody>
      </p:sp>
      <p:sp>
        <p:nvSpPr>
          <p:cNvPr id="20" name="TextBox 19"/>
          <p:cNvSpPr txBox="1"/>
          <p:nvPr/>
        </p:nvSpPr>
        <p:spPr>
          <a:xfrm>
            <a:off x="5851614" y="250999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err="1" smtClean="0"/>
              <a:t>Click</a:t>
            </a:r>
            <a:endParaRPr lang="es-AR" dirty="0"/>
          </a:p>
        </p:txBody>
      </p:sp>
      <p:sp>
        <p:nvSpPr>
          <p:cNvPr id="21" name="TextBox 20"/>
          <p:cNvSpPr txBox="1"/>
          <p:nvPr/>
        </p:nvSpPr>
        <p:spPr>
          <a:xfrm>
            <a:off x="5203542" y="2149956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err="1" smtClean="0"/>
              <a:t>Cocoon</a:t>
            </a:r>
            <a:endParaRPr lang="es-AR" dirty="0"/>
          </a:p>
        </p:txBody>
      </p:sp>
      <p:sp>
        <p:nvSpPr>
          <p:cNvPr id="22" name="TextBox 21"/>
          <p:cNvSpPr txBox="1"/>
          <p:nvPr/>
        </p:nvSpPr>
        <p:spPr>
          <a:xfrm>
            <a:off x="7651814" y="308606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SOFIA</a:t>
            </a:r>
            <a:endParaRPr lang="es-AR" dirty="0"/>
          </a:p>
        </p:txBody>
      </p:sp>
      <p:sp>
        <p:nvSpPr>
          <p:cNvPr id="23" name="TextBox 22"/>
          <p:cNvSpPr txBox="1"/>
          <p:nvPr/>
        </p:nvSpPr>
        <p:spPr>
          <a:xfrm>
            <a:off x="7651814" y="3518108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JATO</a:t>
            </a:r>
            <a:endParaRPr lang="es-AR" dirty="0"/>
          </a:p>
        </p:txBody>
      </p:sp>
      <p:sp>
        <p:nvSpPr>
          <p:cNvPr id="24" name="TextBox 23"/>
          <p:cNvSpPr txBox="1"/>
          <p:nvPr/>
        </p:nvSpPr>
        <p:spPr>
          <a:xfrm>
            <a:off x="7363782" y="3950156"/>
            <a:ext cx="2566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 smtClean="0"/>
              <a:t>Spring MVC</a:t>
            </a:r>
            <a:endParaRPr lang="es-AR" sz="24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7219766" y="4382204"/>
            <a:ext cx="1044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err="1" smtClean="0"/>
              <a:t>Niggle</a:t>
            </a:r>
            <a:endParaRPr lang="es-AR" dirty="0"/>
          </a:p>
        </p:txBody>
      </p:sp>
      <p:sp>
        <p:nvSpPr>
          <p:cNvPr id="26" name="TextBox 25"/>
          <p:cNvSpPr txBox="1"/>
          <p:nvPr/>
        </p:nvSpPr>
        <p:spPr>
          <a:xfrm>
            <a:off x="523022" y="4094172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err="1" smtClean="0"/>
              <a:t>Cassandra</a:t>
            </a:r>
            <a:endParaRPr lang="es-AR" dirty="0"/>
          </a:p>
        </p:txBody>
      </p:sp>
      <p:sp>
        <p:nvSpPr>
          <p:cNvPr id="27" name="TextBox 26"/>
          <p:cNvSpPr txBox="1"/>
          <p:nvPr/>
        </p:nvSpPr>
        <p:spPr>
          <a:xfrm>
            <a:off x="2428860" y="542926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err="1" smtClean="0"/>
              <a:t>Helma</a:t>
            </a:r>
            <a:endParaRPr lang="es-AR" dirty="0"/>
          </a:p>
        </p:txBody>
      </p:sp>
      <p:sp>
        <p:nvSpPr>
          <p:cNvPr id="28" name="TextBox 27"/>
          <p:cNvSpPr txBox="1"/>
          <p:nvPr/>
        </p:nvSpPr>
        <p:spPr>
          <a:xfrm>
            <a:off x="500034" y="557214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err="1" smtClean="0"/>
              <a:t>Cameleon</a:t>
            </a:r>
            <a:endParaRPr lang="es-AR" dirty="0"/>
          </a:p>
        </p:txBody>
      </p:sp>
      <p:sp>
        <p:nvSpPr>
          <p:cNvPr id="30" name="TextBox 29"/>
          <p:cNvSpPr txBox="1"/>
          <p:nvPr/>
        </p:nvSpPr>
        <p:spPr>
          <a:xfrm>
            <a:off x="4286248" y="5500702"/>
            <a:ext cx="13573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b="1" dirty="0" err="1" smtClean="0"/>
              <a:t>MyFaces</a:t>
            </a:r>
            <a:endParaRPr lang="es-AR" sz="20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6859726" y="481425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Shocks</a:t>
            </a:r>
            <a:endParaRPr lang="es-AR" dirty="0"/>
          </a:p>
        </p:txBody>
      </p:sp>
      <p:sp>
        <p:nvSpPr>
          <p:cNvPr id="32" name="TextBox 31"/>
          <p:cNvSpPr txBox="1"/>
          <p:nvPr/>
        </p:nvSpPr>
        <p:spPr>
          <a:xfrm>
            <a:off x="5929322" y="4929198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err="1" smtClean="0"/>
              <a:t>Bento</a:t>
            </a:r>
            <a:endParaRPr lang="es-AR" dirty="0"/>
          </a:p>
        </p:txBody>
      </p:sp>
      <p:sp>
        <p:nvSpPr>
          <p:cNvPr id="33" name="TextBox 32"/>
          <p:cNvSpPr txBox="1"/>
          <p:nvPr/>
        </p:nvSpPr>
        <p:spPr>
          <a:xfrm>
            <a:off x="5572132" y="5357826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Turbine</a:t>
            </a:r>
            <a:endParaRPr lang="es-AR" dirty="0"/>
          </a:p>
        </p:txBody>
      </p:sp>
      <p:sp>
        <p:nvSpPr>
          <p:cNvPr id="35" name="TextBox 34"/>
          <p:cNvSpPr txBox="1"/>
          <p:nvPr/>
        </p:nvSpPr>
        <p:spPr>
          <a:xfrm>
            <a:off x="1027078" y="3086060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err="1" smtClean="0"/>
              <a:t>Canyamo</a:t>
            </a:r>
            <a:endParaRPr lang="es-AR" dirty="0"/>
          </a:p>
        </p:txBody>
      </p:sp>
      <p:sp>
        <p:nvSpPr>
          <p:cNvPr id="36" name="TextBox 35"/>
          <p:cNvSpPr txBox="1"/>
          <p:nvPr/>
        </p:nvSpPr>
        <p:spPr>
          <a:xfrm>
            <a:off x="1387118" y="5102284"/>
            <a:ext cx="1115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err="1" smtClean="0"/>
              <a:t>Millstone</a:t>
            </a:r>
            <a:endParaRPr lang="es-AR" dirty="0"/>
          </a:p>
        </p:txBody>
      </p:sp>
      <p:sp>
        <p:nvSpPr>
          <p:cNvPr id="37" name="TextBox 36"/>
          <p:cNvSpPr txBox="1"/>
          <p:nvPr/>
        </p:nvSpPr>
        <p:spPr>
          <a:xfrm>
            <a:off x="1243102" y="4598228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smtClean="0"/>
              <a:t>GWT</a:t>
            </a:r>
            <a:endParaRPr lang="es-AR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1603142" y="2654012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err="1" smtClean="0"/>
              <a:t>Folium</a:t>
            </a:r>
            <a:endParaRPr lang="es-AR" dirty="0"/>
          </a:p>
        </p:txBody>
      </p:sp>
      <p:sp>
        <p:nvSpPr>
          <p:cNvPr id="39" name="TextBox 38"/>
          <p:cNvSpPr txBox="1"/>
          <p:nvPr/>
        </p:nvSpPr>
        <p:spPr>
          <a:xfrm>
            <a:off x="811054" y="3518108"/>
            <a:ext cx="14034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err="1" smtClean="0"/>
              <a:t>Tapestry</a:t>
            </a:r>
            <a:endParaRPr lang="es-AR" sz="2400" dirty="0"/>
          </a:p>
        </p:txBody>
      </p:sp>
      <p:sp>
        <p:nvSpPr>
          <p:cNvPr id="40" name="TextBox 39"/>
          <p:cNvSpPr txBox="1"/>
          <p:nvPr/>
        </p:nvSpPr>
        <p:spPr>
          <a:xfrm>
            <a:off x="2251214" y="222196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err="1" smtClean="0"/>
              <a:t>Bishop</a:t>
            </a:r>
            <a:endParaRPr lang="es-AR" dirty="0"/>
          </a:p>
        </p:txBody>
      </p:sp>
      <p:sp>
        <p:nvSpPr>
          <p:cNvPr id="41" name="TextBox 40"/>
          <p:cNvSpPr txBox="1"/>
          <p:nvPr/>
        </p:nvSpPr>
        <p:spPr>
          <a:xfrm>
            <a:off x="3115310" y="186192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err="1" smtClean="0"/>
              <a:t>TeaServlet</a:t>
            </a:r>
            <a:endParaRPr lang="es-AR" dirty="0"/>
          </a:p>
        </p:txBody>
      </p:sp>
      <p:sp>
        <p:nvSpPr>
          <p:cNvPr id="42" name="TextBox 41"/>
          <p:cNvSpPr txBox="1"/>
          <p:nvPr/>
        </p:nvSpPr>
        <p:spPr>
          <a:xfrm>
            <a:off x="7143768" y="5286388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err="1" smtClean="0"/>
              <a:t>Warfare</a:t>
            </a:r>
            <a:endParaRPr lang="es-AR" dirty="0"/>
          </a:p>
        </p:txBody>
      </p:sp>
      <p:sp>
        <p:nvSpPr>
          <p:cNvPr id="43" name="TextBox 42"/>
          <p:cNvSpPr txBox="1"/>
          <p:nvPr/>
        </p:nvSpPr>
        <p:spPr>
          <a:xfrm>
            <a:off x="3547358" y="1285860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err="1" smtClean="0"/>
              <a:t>JFormular</a:t>
            </a:r>
            <a:endParaRPr lang="es-AR" dirty="0"/>
          </a:p>
        </p:txBody>
      </p:sp>
      <p:sp>
        <p:nvSpPr>
          <p:cNvPr id="44" name="TextBox 43"/>
          <p:cNvSpPr txBox="1"/>
          <p:nvPr/>
        </p:nvSpPr>
        <p:spPr>
          <a:xfrm>
            <a:off x="5563582" y="1573892"/>
            <a:ext cx="847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Chiba</a:t>
            </a:r>
            <a:endParaRPr lang="es-AR" dirty="0"/>
          </a:p>
        </p:txBody>
      </p:sp>
      <p:sp>
        <p:nvSpPr>
          <p:cNvPr id="45" name="TextBox 44"/>
          <p:cNvSpPr txBox="1"/>
          <p:nvPr/>
        </p:nvSpPr>
        <p:spPr>
          <a:xfrm>
            <a:off x="6283662" y="186192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Jacquard</a:t>
            </a:r>
            <a:endParaRPr lang="es-AR" dirty="0"/>
          </a:p>
        </p:txBody>
      </p:sp>
      <p:sp>
        <p:nvSpPr>
          <p:cNvPr id="46" name="TextBox 45"/>
          <p:cNvSpPr txBox="1"/>
          <p:nvPr/>
        </p:nvSpPr>
        <p:spPr>
          <a:xfrm>
            <a:off x="6931734" y="222196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err="1" smtClean="0"/>
              <a:t>Scope</a:t>
            </a:r>
            <a:endParaRPr lang="es-AR" dirty="0"/>
          </a:p>
        </p:txBody>
      </p:sp>
      <p:sp>
        <p:nvSpPr>
          <p:cNvPr id="47" name="TextBox 46"/>
          <p:cNvSpPr txBox="1"/>
          <p:nvPr/>
        </p:nvSpPr>
        <p:spPr>
          <a:xfrm>
            <a:off x="2323222" y="142987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err="1" smtClean="0"/>
              <a:t>Dinamica</a:t>
            </a:r>
            <a:endParaRPr lang="es-AR" dirty="0"/>
          </a:p>
        </p:txBody>
      </p:sp>
      <p:sp>
        <p:nvSpPr>
          <p:cNvPr id="48" name="TextBox 47"/>
          <p:cNvSpPr txBox="1"/>
          <p:nvPr/>
        </p:nvSpPr>
        <p:spPr>
          <a:xfrm>
            <a:off x="234990" y="2654012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err="1" smtClean="0"/>
              <a:t>Maverick</a:t>
            </a:r>
            <a:endParaRPr lang="es-AR" dirty="0"/>
          </a:p>
        </p:txBody>
      </p:sp>
      <p:sp>
        <p:nvSpPr>
          <p:cNvPr id="49" name="TextBox 48"/>
          <p:cNvSpPr txBox="1"/>
          <p:nvPr/>
        </p:nvSpPr>
        <p:spPr>
          <a:xfrm>
            <a:off x="285720" y="4786322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Jucas</a:t>
            </a:r>
            <a:endParaRPr lang="es-AR" dirty="0"/>
          </a:p>
        </p:txBody>
      </p:sp>
      <p:sp>
        <p:nvSpPr>
          <p:cNvPr id="50" name="TextBox 49"/>
          <p:cNvSpPr txBox="1"/>
          <p:nvPr/>
        </p:nvSpPr>
        <p:spPr>
          <a:xfrm>
            <a:off x="234990" y="3086060"/>
            <a:ext cx="683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OXF</a:t>
            </a:r>
            <a:endParaRPr lang="es-AR" dirty="0"/>
          </a:p>
        </p:txBody>
      </p:sp>
      <p:sp>
        <p:nvSpPr>
          <p:cNvPr id="51" name="TextBox 50"/>
          <p:cNvSpPr txBox="1"/>
          <p:nvPr/>
        </p:nvSpPr>
        <p:spPr>
          <a:xfrm>
            <a:off x="883062" y="2221964"/>
            <a:ext cx="133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err="1" smtClean="0"/>
              <a:t>WebWork</a:t>
            </a:r>
            <a:endParaRPr lang="es-AR" dirty="0"/>
          </a:p>
        </p:txBody>
      </p:sp>
      <p:sp>
        <p:nvSpPr>
          <p:cNvPr id="52" name="TextBox 51"/>
          <p:cNvSpPr txBox="1"/>
          <p:nvPr/>
        </p:nvSpPr>
        <p:spPr>
          <a:xfrm>
            <a:off x="1747158" y="178991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err="1" smtClean="0"/>
              <a:t>Baritus</a:t>
            </a:r>
            <a:endParaRPr lang="es-AR" dirty="0"/>
          </a:p>
        </p:txBody>
      </p:sp>
      <p:sp>
        <p:nvSpPr>
          <p:cNvPr id="53" name="TextBox 52"/>
          <p:cNvSpPr txBox="1"/>
          <p:nvPr/>
        </p:nvSpPr>
        <p:spPr>
          <a:xfrm>
            <a:off x="214282" y="5214950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Barracuda</a:t>
            </a:r>
            <a:endParaRPr lang="es-AR" dirty="0"/>
          </a:p>
        </p:txBody>
      </p:sp>
      <p:sp>
        <p:nvSpPr>
          <p:cNvPr id="56" name="TextBox 55"/>
          <p:cNvSpPr txBox="1"/>
          <p:nvPr/>
        </p:nvSpPr>
        <p:spPr>
          <a:xfrm>
            <a:off x="6643702" y="1285860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err="1" smtClean="0"/>
              <a:t>WebOnSwing</a:t>
            </a:r>
            <a:endParaRPr lang="es-AR" dirty="0"/>
          </a:p>
        </p:txBody>
      </p:sp>
      <p:sp>
        <p:nvSpPr>
          <p:cNvPr id="57" name="TextBox 56"/>
          <p:cNvSpPr txBox="1"/>
          <p:nvPr/>
        </p:nvSpPr>
        <p:spPr>
          <a:xfrm>
            <a:off x="4915510" y="1285860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err="1" smtClean="0"/>
              <a:t>Genie</a:t>
            </a:r>
            <a:endParaRPr lang="es-AR" dirty="0"/>
          </a:p>
        </p:txBody>
      </p:sp>
      <p:sp>
        <p:nvSpPr>
          <p:cNvPr id="59" name="TextBox 58"/>
          <p:cNvSpPr txBox="1"/>
          <p:nvPr/>
        </p:nvSpPr>
        <p:spPr>
          <a:xfrm>
            <a:off x="6715140" y="5572140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err="1" smtClean="0"/>
              <a:t>Macaw</a:t>
            </a:r>
            <a:endParaRPr lang="es-AR" dirty="0"/>
          </a:p>
        </p:txBody>
      </p:sp>
      <p:sp>
        <p:nvSpPr>
          <p:cNvPr id="60" name="TextBox 59"/>
          <p:cNvSpPr txBox="1"/>
          <p:nvPr/>
        </p:nvSpPr>
        <p:spPr>
          <a:xfrm>
            <a:off x="7651814" y="1789916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err="1" smtClean="0"/>
              <a:t>Stripes</a:t>
            </a:r>
            <a:endParaRPr lang="es-AR" dirty="0"/>
          </a:p>
        </p:txBody>
      </p:sp>
      <p:sp>
        <p:nvSpPr>
          <p:cNvPr id="61" name="TextBox 60"/>
          <p:cNvSpPr txBox="1"/>
          <p:nvPr/>
        </p:nvSpPr>
        <p:spPr>
          <a:xfrm>
            <a:off x="1459126" y="1285860"/>
            <a:ext cx="898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 smtClean="0"/>
              <a:t>JSF</a:t>
            </a:r>
            <a:endParaRPr lang="es-AR" sz="2800" dirty="0"/>
          </a:p>
        </p:txBody>
      </p:sp>
      <p:sp>
        <p:nvSpPr>
          <p:cNvPr id="62" name="TextBox 61"/>
          <p:cNvSpPr txBox="1"/>
          <p:nvPr/>
        </p:nvSpPr>
        <p:spPr>
          <a:xfrm>
            <a:off x="667038" y="157389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JSF2</a:t>
            </a:r>
            <a:endParaRPr lang="es-AR" dirty="0"/>
          </a:p>
        </p:txBody>
      </p:sp>
      <p:sp>
        <p:nvSpPr>
          <p:cNvPr id="63" name="TextBox 62"/>
          <p:cNvSpPr txBox="1"/>
          <p:nvPr/>
        </p:nvSpPr>
        <p:spPr>
          <a:xfrm>
            <a:off x="7929586" y="4857760"/>
            <a:ext cx="1174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 b="1" dirty="0" err="1" smtClean="0">
                <a:solidFill>
                  <a:srgbClr val="FF0000"/>
                </a:solidFill>
              </a:rPr>
              <a:t>Wicket</a:t>
            </a:r>
            <a:endParaRPr lang="es-AR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30" grpId="0"/>
      <p:bldP spid="31" grpId="0"/>
      <p:bldP spid="32" grpId="0"/>
      <p:bldP spid="33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6" grpId="0"/>
      <p:bldP spid="57" grpId="0"/>
      <p:bldP spid="59" grpId="0"/>
      <p:bldP spid="60" grpId="0"/>
      <p:bldP spid="61" grpId="0"/>
      <p:bldP spid="62" grpId="0"/>
      <p:bldP spid="6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428596" y="4500570"/>
            <a:ext cx="1714512" cy="266975"/>
          </a:xfrm>
          <a:prstGeom prst="round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87707" y="4463157"/>
            <a:ext cx="189827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500" dirty="0" smtClean="0"/>
              <a:t>ExamplePanel.</a:t>
            </a:r>
            <a:r>
              <a:rPr lang="es-MX" sz="1500" dirty="0" smtClean="0">
                <a:solidFill>
                  <a:srgbClr val="FF0000"/>
                </a:solidFill>
              </a:rPr>
              <a:t>html</a:t>
            </a:r>
            <a:endParaRPr lang="en-US" sz="1500" dirty="0">
              <a:solidFill>
                <a:srgbClr val="FF0000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429124" y="714356"/>
            <a:ext cx="2000264" cy="304388"/>
          </a:xfrm>
          <a:prstGeom prst="round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428596" y="2428868"/>
            <a:ext cx="1928826" cy="304388"/>
          </a:xfrm>
          <a:prstGeom prst="round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428596" y="714356"/>
            <a:ext cx="2000264" cy="304388"/>
          </a:xfrm>
          <a:prstGeom prst="round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3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Ejemplo 2 : uso de Paneles</a:t>
            </a:r>
          </a:p>
        </p:txBody>
      </p:sp>
      <p:pic>
        <p:nvPicPr>
          <p:cNvPr id="5" name="Content Placeholder 4" descr="ExamplePanel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282" y="1000108"/>
            <a:ext cx="3357586" cy="1310754"/>
          </a:xfrm>
          <a:prstGeom prst="rect">
            <a:avLst/>
          </a:prstGeom>
          <a:ln w="254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6" name="Picture 5" descr="Pane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3372" y="1000108"/>
            <a:ext cx="5000660" cy="5143536"/>
          </a:xfrm>
          <a:prstGeom prst="rect">
            <a:avLst/>
          </a:prstGeom>
          <a:ln w="254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7" name="Picture 6" descr="panelHtm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4741442"/>
            <a:ext cx="3786213" cy="1402202"/>
          </a:xfrm>
          <a:prstGeom prst="rect">
            <a:avLst/>
          </a:prstGeom>
          <a:ln w="254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8" name="Picture 7" descr="HtmlWithPanel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282" y="2714620"/>
            <a:ext cx="3643338" cy="1714512"/>
          </a:xfrm>
          <a:prstGeom prst="rect">
            <a:avLst/>
          </a:prstGeom>
          <a:ln w="254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9" name="TextBox 8"/>
          <p:cNvSpPr txBox="1"/>
          <p:nvPr/>
        </p:nvSpPr>
        <p:spPr>
          <a:xfrm>
            <a:off x="428596" y="714356"/>
            <a:ext cx="271464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500" dirty="0" smtClean="0"/>
              <a:t>ExamplePage.</a:t>
            </a:r>
            <a:r>
              <a:rPr lang="es-MX" sz="1500" dirty="0" smtClean="0">
                <a:solidFill>
                  <a:srgbClr val="FF0000"/>
                </a:solidFill>
              </a:rPr>
              <a:t>java</a:t>
            </a:r>
            <a:endParaRPr lang="en-US" sz="15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429124" y="714356"/>
            <a:ext cx="183575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500" dirty="0" smtClean="0"/>
              <a:t>ExamplePanel</a:t>
            </a:r>
            <a:r>
              <a:rPr lang="es-MX" sz="1500" dirty="0" smtClean="0">
                <a:solidFill>
                  <a:srgbClr val="FF0000"/>
                </a:solidFill>
              </a:rPr>
              <a:t>.java</a:t>
            </a:r>
            <a:endParaRPr lang="en-US" sz="1500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3888" y="2428868"/>
            <a:ext cx="180209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500" dirty="0" smtClean="0"/>
              <a:t>ExamplePage.</a:t>
            </a:r>
            <a:r>
              <a:rPr lang="es-MX" sz="1500" dirty="0" smtClean="0">
                <a:solidFill>
                  <a:srgbClr val="FF0000"/>
                </a:solidFill>
              </a:rPr>
              <a:t>html</a:t>
            </a:r>
            <a:endParaRPr lang="en-US" sz="1500" dirty="0">
              <a:solidFill>
                <a:srgbClr val="FF0000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rot="5400000">
            <a:off x="1178695" y="2035959"/>
            <a:ext cx="1928826" cy="14287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Conclusiones</a:t>
            </a:r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>
          <a:xfrm>
            <a:off x="722313" y="1285860"/>
            <a:ext cx="7888287" cy="4573587"/>
          </a:xfrm>
        </p:spPr>
        <p:txBody>
          <a:bodyPr/>
          <a:lstStyle/>
          <a:p>
            <a:pPr lvl="0"/>
            <a:r>
              <a:rPr lang="es-ES_tradnl" sz="2000" dirty="0" smtClean="0"/>
              <a:t>Open </a:t>
            </a:r>
            <a:r>
              <a:rPr lang="es-ES_tradnl" sz="2000" dirty="0" err="1" smtClean="0"/>
              <a:t>source</a:t>
            </a:r>
            <a:endParaRPr lang="es-ES_tradnl" sz="2000" dirty="0" smtClean="0"/>
          </a:p>
          <a:p>
            <a:pPr lvl="0"/>
            <a:r>
              <a:rPr lang="es-ES_tradnl" sz="2000" dirty="0" smtClean="0"/>
              <a:t>Basado en componentes reusables</a:t>
            </a:r>
          </a:p>
          <a:p>
            <a:pPr lvl="0"/>
            <a:r>
              <a:rPr lang="es-ES_tradnl" sz="2000" dirty="0" smtClean="0"/>
              <a:t>Clara </a:t>
            </a:r>
            <a:r>
              <a:rPr lang="es-ES_tradnl" sz="2000" dirty="0" err="1" smtClean="0"/>
              <a:t>separacion</a:t>
            </a:r>
            <a:r>
              <a:rPr lang="es-ES_tradnl" sz="2000" dirty="0" smtClean="0"/>
              <a:t> de </a:t>
            </a:r>
            <a:r>
              <a:rPr lang="es-ES_tradnl" sz="2000" dirty="0" err="1" smtClean="0"/>
              <a:t>codigo</a:t>
            </a:r>
            <a:r>
              <a:rPr lang="es-ES_tradnl" sz="2000" dirty="0" smtClean="0"/>
              <a:t> y </a:t>
            </a:r>
            <a:r>
              <a:rPr lang="es-ES_tradnl" sz="2000" dirty="0" err="1" smtClean="0"/>
              <a:t>markup</a:t>
            </a:r>
            <a:endParaRPr lang="es-ES_tradnl" sz="2000" dirty="0" smtClean="0"/>
          </a:p>
          <a:p>
            <a:pPr lvl="0"/>
            <a:r>
              <a:rPr lang="es-ES_tradnl" sz="2000" dirty="0" smtClean="0"/>
              <a:t>Cava plano y </a:t>
            </a:r>
            <a:r>
              <a:rPr lang="es-ES_tradnl" sz="2000" dirty="0" err="1" smtClean="0"/>
              <a:t>html</a:t>
            </a:r>
            <a:r>
              <a:rPr lang="es-ES_tradnl" sz="2000" dirty="0" smtClean="0"/>
              <a:t> plano</a:t>
            </a:r>
          </a:p>
          <a:p>
            <a:pPr lvl="0"/>
            <a:r>
              <a:rPr lang="es-ES_tradnl" sz="2000" dirty="0" smtClean="0"/>
              <a:t>0 </a:t>
            </a:r>
            <a:r>
              <a:rPr lang="es-ES_tradnl" sz="2000" dirty="0" err="1" smtClean="0"/>
              <a:t>xml</a:t>
            </a:r>
            <a:r>
              <a:rPr lang="es-ES_tradnl" sz="2000" dirty="0" smtClean="0"/>
              <a:t> &amp; 0 anotaciones</a:t>
            </a:r>
          </a:p>
          <a:p>
            <a:pPr lvl="0"/>
            <a:r>
              <a:rPr lang="es-ES_tradnl" sz="2000" dirty="0" smtClean="0"/>
              <a:t>No hay que aprender otros lenguajes</a:t>
            </a:r>
          </a:p>
          <a:p>
            <a:pPr lvl="0"/>
            <a:r>
              <a:rPr lang="es-ES_tradnl" sz="2000" dirty="0" smtClean="0"/>
              <a:t>Basado en eventos, no en acciones</a:t>
            </a:r>
          </a:p>
          <a:p>
            <a:pPr lvl="0"/>
            <a:r>
              <a:rPr lang="es-ES_tradnl" sz="2000" dirty="0" err="1" smtClean="0"/>
              <a:t>Facil</a:t>
            </a:r>
            <a:r>
              <a:rPr lang="es-ES_tradnl" sz="2000" dirty="0" smtClean="0"/>
              <a:t> de testear (</a:t>
            </a:r>
            <a:r>
              <a:rPr lang="es-ES_tradnl" sz="2000" dirty="0" err="1" smtClean="0"/>
              <a:t>wicket-tester</a:t>
            </a:r>
            <a:r>
              <a:rPr lang="es-ES_tradnl" sz="2000" dirty="0" smtClean="0"/>
              <a:t>/</a:t>
            </a:r>
            <a:r>
              <a:rPr lang="es-ES_tradnl" sz="2000" dirty="0" err="1" smtClean="0"/>
              <a:t>junit</a:t>
            </a:r>
            <a:r>
              <a:rPr lang="es-ES_tradnl" sz="2000" dirty="0" smtClean="0"/>
              <a:t>)</a:t>
            </a:r>
          </a:p>
          <a:p>
            <a:pPr lvl="0"/>
            <a:r>
              <a:rPr lang="es-ES_tradnl" sz="2000" dirty="0" smtClean="0"/>
              <a:t>I18n</a:t>
            </a:r>
          </a:p>
          <a:p>
            <a:pPr lvl="0"/>
            <a:r>
              <a:rPr lang="es-ES_tradnl" sz="2000" dirty="0" smtClean="0"/>
              <a:t>100% </a:t>
            </a:r>
            <a:r>
              <a:rPr lang="es-ES_tradnl" sz="2000" dirty="0" err="1" smtClean="0"/>
              <a:t>prg</a:t>
            </a:r>
            <a:endParaRPr lang="es-ES_tradnl" sz="2000" dirty="0" smtClean="0"/>
          </a:p>
          <a:p>
            <a:pPr lvl="0"/>
            <a:r>
              <a:rPr lang="es-ES_tradnl" sz="2000" dirty="0" err="1" smtClean="0"/>
              <a:t>Ajax</a:t>
            </a:r>
            <a:r>
              <a:rPr lang="es-ES_tradnl" sz="2000" dirty="0" smtClean="0"/>
              <a:t> “sin” </a:t>
            </a:r>
            <a:r>
              <a:rPr lang="es-ES_tradnl" sz="2000" dirty="0" err="1" smtClean="0"/>
              <a:t>javascript</a:t>
            </a:r>
            <a:endParaRPr lang="es-ES_tradnl" sz="2000" dirty="0" smtClean="0"/>
          </a:p>
          <a:p>
            <a:pPr lvl="0"/>
            <a:r>
              <a:rPr lang="es-ES_tradnl" sz="2000" dirty="0" smtClean="0"/>
              <a:t>Seguridad a nivel de componente</a:t>
            </a:r>
          </a:p>
          <a:p>
            <a:pPr lvl="0"/>
            <a:endParaRPr lang="es-ES_tradnl" sz="2000" dirty="0" smtClean="0"/>
          </a:p>
          <a:p>
            <a:pPr marL="630238" lvl="1">
              <a:buBlip>
                <a:blip r:embed="rId3"/>
              </a:buBlip>
            </a:pPr>
            <a:endParaRPr lang="es-ES_tradnl" sz="2000" dirty="0" smtClean="0"/>
          </a:p>
          <a:p>
            <a:pPr marL="630238" lvl="1">
              <a:buBlip>
                <a:blip r:embed="rId3"/>
              </a:buBlip>
            </a:pPr>
            <a:endParaRPr lang="es-ES_tradnl" sz="2000" dirty="0" smtClean="0"/>
          </a:p>
          <a:p>
            <a:pPr marL="630238" lvl="1">
              <a:buBlip>
                <a:blip r:embed="rId3"/>
              </a:buBlip>
            </a:pPr>
            <a:endParaRPr lang="es-ES_tradnl" sz="2000" dirty="0" smtClean="0"/>
          </a:p>
          <a:p>
            <a:pPr marL="630238" lvl="1">
              <a:buBlip>
                <a:blip r:embed="rId3"/>
              </a:buBlip>
            </a:pPr>
            <a:endParaRPr lang="es-ES_tradnl" sz="2000" dirty="0" smtClean="0"/>
          </a:p>
          <a:p>
            <a:pPr marL="630238" lvl="1">
              <a:buBlip>
                <a:blip r:embed="rId3"/>
              </a:buBlip>
            </a:pPr>
            <a:endParaRPr lang="es-ES_tradnl" sz="2000" dirty="0" smtClean="0"/>
          </a:p>
          <a:p>
            <a:pPr marL="630238" lvl="1">
              <a:buBlip>
                <a:blip r:embed="rId3"/>
              </a:buBlip>
            </a:pPr>
            <a:endParaRPr lang="es-ES_tradnl" sz="2000" dirty="0" smtClean="0"/>
          </a:p>
          <a:p>
            <a:pPr marL="630238" lvl="1">
              <a:buBlip>
                <a:blip r:embed="rId3"/>
              </a:buBlip>
            </a:pPr>
            <a:endParaRPr lang="es-ES_tradnl" sz="2000" dirty="0" smtClean="0"/>
          </a:p>
          <a:p>
            <a:pPr marL="630238" lvl="1">
              <a:buBlip>
                <a:blip r:embed="rId3"/>
              </a:buBlip>
            </a:pPr>
            <a:endParaRPr lang="es-ES_tradnl" sz="2000" dirty="0" smtClean="0"/>
          </a:p>
          <a:p>
            <a:pPr marL="630238" lvl="1">
              <a:buBlip>
                <a:blip r:embed="rId3"/>
              </a:buBlip>
            </a:pPr>
            <a:endParaRPr lang="es-ES_tradnl" dirty="0" smtClean="0"/>
          </a:p>
          <a:p>
            <a:pPr marL="630238" lvl="1">
              <a:buBlip>
                <a:blip r:embed="rId3"/>
              </a:buBlip>
            </a:pPr>
            <a:endParaRPr lang="es-ES_tradnl" dirty="0" smtClean="0"/>
          </a:p>
          <a:p>
            <a:pPr marL="630238" lvl="1">
              <a:buBlip>
                <a:blip r:embed="rId3"/>
              </a:buBlip>
            </a:pPr>
            <a:endParaRPr lang="es-AR" dirty="0" smtClean="0"/>
          </a:p>
          <a:p>
            <a:pPr lvl="0">
              <a:defRPr/>
            </a:pPr>
            <a:endParaRPr lang="es-ES_tradnl" b="1" dirty="0" smtClean="0"/>
          </a:p>
          <a:p>
            <a:pPr lvl="0">
              <a:defRPr/>
            </a:pPr>
            <a:endParaRPr lang="es-ES_tradnl" sz="1600" dirty="0" smtClean="0"/>
          </a:p>
          <a:p>
            <a:pPr lvl="0">
              <a:defRPr/>
            </a:pPr>
            <a:endParaRPr lang="es-ES_tradnl" dirty="0" smtClean="0"/>
          </a:p>
          <a:p>
            <a:pPr lvl="0">
              <a:defRPr/>
            </a:pPr>
            <a:endParaRPr lang="es-ES_tradnl" dirty="0" smtClean="0"/>
          </a:p>
          <a:p>
            <a:pPr lvl="0">
              <a:defRPr/>
            </a:pPr>
            <a:endParaRPr lang="es-ES_tradnl" dirty="0" smtClean="0"/>
          </a:p>
          <a:p>
            <a:pPr lvl="0">
              <a:defRPr/>
            </a:pPr>
            <a:endParaRPr lang="es-AR" dirty="0" smtClean="0"/>
          </a:p>
          <a:p>
            <a:endParaRPr lang="es-AR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76250" y="639763"/>
            <a:ext cx="8448675" cy="2286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endParaRPr lang="es-A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Preguntas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76250" y="639763"/>
            <a:ext cx="8448675" cy="2286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endParaRPr lang="es-AR"/>
          </a:p>
        </p:txBody>
      </p:sp>
      <p:pic>
        <p:nvPicPr>
          <p:cNvPr id="5" name="Picture 2" descr="http://www.gloriadeistpaul.org/sites/2b4e04fe-5a9d-4317-b5aa-e28d519c27cf/uploads/Question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927811"/>
            <a:ext cx="8501122" cy="528727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Bibliografia</a:t>
            </a:r>
            <a:endParaRPr lang="es-AR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76250" y="639763"/>
            <a:ext cx="8448675" cy="2286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endParaRPr lang="es-AR"/>
          </a:p>
        </p:txBody>
      </p:sp>
      <p:pic>
        <p:nvPicPr>
          <p:cNvPr id="8" name="Picture 7" descr="WicketExampl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1489" y="1357298"/>
            <a:ext cx="4740841" cy="416740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5" descr="awc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7918" y="2000240"/>
            <a:ext cx="2786082" cy="340085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Content Placeholder 4" descr="wicketInAction.jpg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71472" y="2357430"/>
            <a:ext cx="2571768" cy="316720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1428728" y="5715016"/>
            <a:ext cx="7000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hlinkClick r:id="rId5"/>
              </a:rPr>
              <a:t>http://www.wicket-library.com/wicket-examples/index.html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Wicket</a:t>
            </a:r>
            <a:endParaRPr lang="es-AR" dirty="0" smtClean="0"/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algn="ctr">
              <a:spcBef>
                <a:spcPct val="0"/>
              </a:spcBef>
              <a:buNone/>
              <a:defRPr/>
            </a:pPr>
            <a:endParaRPr lang="es-AR" sz="4000" dirty="0" smtClean="0">
              <a:latin typeface="Arial" pitchFamily="34" charset="0"/>
              <a:cs typeface="Arial" pitchFamily="34" charset="0"/>
            </a:endParaRPr>
          </a:p>
          <a:p>
            <a:pPr marL="0" lvl="0" indent="0" algn="ctr">
              <a:spcBef>
                <a:spcPct val="0"/>
              </a:spcBef>
              <a:buNone/>
              <a:defRPr/>
            </a:pPr>
            <a:r>
              <a:rPr lang="es-AR" sz="4000" dirty="0" smtClean="0">
                <a:latin typeface="Arial" pitchFamily="34" charset="0"/>
                <a:cs typeface="Arial" pitchFamily="34" charset="0"/>
              </a:rPr>
              <a:t>Desarrollo Web solo con java…</a:t>
            </a:r>
          </a:p>
          <a:p>
            <a:pPr marL="0" lvl="0" indent="0" algn="ctr">
              <a:spcBef>
                <a:spcPct val="0"/>
              </a:spcBef>
              <a:buNone/>
              <a:defRPr/>
            </a:pPr>
            <a:endParaRPr lang="es-ES_tradnl" sz="4000" dirty="0" smtClean="0">
              <a:latin typeface="Arial" pitchFamily="34" charset="0"/>
              <a:cs typeface="Arial" pitchFamily="34" charset="0"/>
            </a:endParaRPr>
          </a:p>
          <a:p>
            <a:pPr marL="0" lvl="0" indent="0" algn="ctr">
              <a:spcBef>
                <a:spcPct val="0"/>
              </a:spcBef>
              <a:buNone/>
              <a:defRPr/>
            </a:pPr>
            <a:endParaRPr lang="es-ES_tradnl" sz="4000" dirty="0" smtClean="0">
              <a:latin typeface="Arial" pitchFamily="34" charset="0"/>
              <a:cs typeface="Arial" pitchFamily="34" charset="0"/>
            </a:endParaRPr>
          </a:p>
          <a:p>
            <a:pPr marL="0" lvl="0" indent="0" algn="ctr">
              <a:spcBef>
                <a:spcPct val="0"/>
              </a:spcBef>
              <a:buNone/>
              <a:defRPr/>
            </a:pPr>
            <a:r>
              <a:rPr lang="es-ES_tradnl" sz="4000" dirty="0" smtClean="0">
                <a:latin typeface="Arial" pitchFamily="34" charset="0"/>
                <a:cs typeface="Arial" pitchFamily="34" charset="0"/>
              </a:rPr>
              <a:t>y un poco de </a:t>
            </a:r>
            <a:r>
              <a:rPr lang="es-ES_tradnl" sz="4000" dirty="0" err="1" smtClean="0">
                <a:latin typeface="Arial" pitchFamily="34" charset="0"/>
                <a:cs typeface="Arial" pitchFamily="34" charset="0"/>
              </a:rPr>
              <a:t>html</a:t>
            </a:r>
            <a:endParaRPr lang="es-AR" sz="4000" dirty="0" smtClean="0">
              <a:latin typeface="Arial" pitchFamily="34" charset="0"/>
              <a:cs typeface="Arial" pitchFamily="34" charset="0"/>
            </a:endParaRPr>
          </a:p>
          <a:p>
            <a:endParaRPr lang="es-AR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76250" y="639763"/>
            <a:ext cx="8448675" cy="2286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endParaRPr lang="es-A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Wicket</a:t>
            </a:r>
            <a:r>
              <a:rPr lang="es-AR" dirty="0" smtClean="0"/>
              <a:t>: Características</a:t>
            </a:r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z="2000" dirty="0" smtClean="0"/>
              <a:t>SIMPLE / CONSISTENTE / OBVIO</a:t>
            </a:r>
          </a:p>
          <a:p>
            <a:pPr lvl="0">
              <a:buNone/>
            </a:pPr>
            <a:endParaRPr lang="es-ES_tradnl" sz="2000" b="1" dirty="0" smtClean="0"/>
          </a:p>
          <a:p>
            <a:pPr marL="630238" lvl="1">
              <a:buBlip>
                <a:blip r:embed="rId2"/>
              </a:buBlip>
            </a:pPr>
            <a:r>
              <a:rPr lang="es-ES_tradnl" sz="2000" dirty="0" smtClean="0"/>
              <a:t>Centrado en </a:t>
            </a:r>
            <a:r>
              <a:rPr lang="es-ES_tradnl" sz="2000" dirty="0" err="1" smtClean="0"/>
              <a:t>POJOs</a:t>
            </a:r>
            <a:endParaRPr lang="es-ES_tradnl" sz="2000" dirty="0" smtClean="0"/>
          </a:p>
          <a:p>
            <a:pPr marL="630238" lvl="1">
              <a:buBlip>
                <a:blip r:embed="rId2"/>
              </a:buBlip>
            </a:pPr>
            <a:endParaRPr lang="es-ES_tradnl" sz="2000" dirty="0" smtClean="0"/>
          </a:p>
          <a:p>
            <a:pPr marL="630238" lvl="1">
              <a:buBlip>
                <a:blip r:embed="rId2"/>
              </a:buBlip>
            </a:pPr>
            <a:r>
              <a:rPr lang="es-ES_tradnl" sz="2000" dirty="0" smtClean="0"/>
              <a:t>Todo código java (parecido a Swing)</a:t>
            </a:r>
          </a:p>
          <a:p>
            <a:pPr marL="630238" lvl="1">
              <a:buBlip>
                <a:blip r:embed="rId2"/>
              </a:buBlip>
            </a:pPr>
            <a:endParaRPr lang="es-ES_tradnl" sz="2000" dirty="0" smtClean="0"/>
          </a:p>
          <a:p>
            <a:pPr marL="630238" lvl="1">
              <a:buBlip>
                <a:blip r:embed="rId2"/>
              </a:buBlip>
            </a:pPr>
            <a:r>
              <a:rPr lang="es-ES_tradnl" sz="2000" dirty="0" smtClean="0"/>
              <a:t>Evitar el uso innecesario de </a:t>
            </a:r>
            <a:r>
              <a:rPr lang="es-ES_tradnl" sz="2000" dirty="0" err="1" smtClean="0"/>
              <a:t>xmls</a:t>
            </a:r>
            <a:endParaRPr lang="es-ES_tradnl" sz="2000" dirty="0" smtClean="0"/>
          </a:p>
          <a:p>
            <a:pPr marL="630238" lvl="1">
              <a:buBlip>
                <a:blip r:embed="rId2"/>
              </a:buBlip>
            </a:pPr>
            <a:endParaRPr lang="es-ES_tradnl" sz="2000" dirty="0" smtClean="0"/>
          </a:p>
          <a:p>
            <a:pPr marL="630238" lvl="1">
              <a:buBlip>
                <a:blip r:embed="rId2"/>
              </a:buBlip>
            </a:pPr>
            <a:r>
              <a:rPr lang="es-ES_tradnl" sz="2000" dirty="0" smtClean="0"/>
              <a:t>Paginas </a:t>
            </a:r>
            <a:r>
              <a:rPr lang="es-ES_tradnl" sz="2000" dirty="0" err="1" smtClean="0"/>
              <a:t>bookmarkeables</a:t>
            </a:r>
            <a:endParaRPr lang="es-ES_tradnl" sz="2000" dirty="0" smtClean="0"/>
          </a:p>
          <a:p>
            <a:pPr marL="630238" lvl="1">
              <a:buBlip>
                <a:blip r:embed="rId2"/>
              </a:buBlip>
            </a:pPr>
            <a:endParaRPr lang="es-ES_tradnl" sz="2000" dirty="0" smtClean="0"/>
          </a:p>
          <a:p>
            <a:pPr marL="630238" lvl="1">
              <a:buBlip>
                <a:blip r:embed="rId2"/>
              </a:buBlip>
            </a:pPr>
            <a:r>
              <a:rPr lang="es-ES_tradnl" sz="2000" dirty="0" smtClean="0"/>
              <a:t>Fuertemente </a:t>
            </a:r>
            <a:r>
              <a:rPr lang="es-ES_tradnl" sz="2000" dirty="0" err="1" smtClean="0"/>
              <a:t>tipado</a:t>
            </a:r>
            <a:endParaRPr lang="es-ES_tradnl" sz="2000" dirty="0" smtClean="0"/>
          </a:p>
          <a:p>
            <a:endParaRPr lang="es-AR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76250" y="639763"/>
            <a:ext cx="8448675" cy="2286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endParaRPr lang="es-A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Wicket</a:t>
            </a:r>
            <a:r>
              <a:rPr lang="es-AR" dirty="0" smtClean="0"/>
              <a:t>: Características</a:t>
            </a:r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>
          <a:xfrm>
            <a:off x="714348" y="1214422"/>
            <a:ext cx="7888287" cy="4786346"/>
          </a:xfrm>
        </p:spPr>
        <p:txBody>
          <a:bodyPr/>
          <a:lstStyle/>
          <a:p>
            <a:pPr lvl="0"/>
            <a:r>
              <a:rPr lang="es-ES_tradnl" sz="2000" dirty="0" smtClean="0"/>
              <a:t>Reusable</a:t>
            </a:r>
          </a:p>
          <a:p>
            <a:pPr marL="630238" lvl="1">
              <a:buBlip>
                <a:blip r:embed="rId2"/>
              </a:buBlip>
            </a:pPr>
            <a:r>
              <a:rPr lang="es-ES_tradnl" sz="2000" dirty="0" smtClean="0"/>
              <a:t>Componentes 100% reusables</a:t>
            </a:r>
          </a:p>
          <a:p>
            <a:pPr marL="630238" lvl="1">
              <a:buBlip>
                <a:blip r:embed="rId2"/>
              </a:buBlip>
            </a:pPr>
            <a:r>
              <a:rPr lang="es-ES_tradnl" sz="2000" dirty="0" smtClean="0"/>
              <a:t>Fáciles de distribuir y </a:t>
            </a:r>
            <a:r>
              <a:rPr lang="es-ES_tradnl" sz="2000" dirty="0" err="1" smtClean="0"/>
              <a:t>deployar</a:t>
            </a:r>
            <a:endParaRPr lang="es-ES_tradnl" sz="2000" dirty="0" smtClean="0"/>
          </a:p>
          <a:p>
            <a:pPr marL="630238" lvl="1">
              <a:buBlip>
                <a:blip r:embed="rId2"/>
              </a:buBlip>
            </a:pPr>
            <a:endParaRPr lang="es-ES_tradnl" sz="2000" dirty="0" smtClean="0"/>
          </a:p>
          <a:p>
            <a:pPr lvl="0"/>
            <a:r>
              <a:rPr lang="es-ES_tradnl" sz="2000" dirty="0" smtClean="0"/>
              <a:t>No intrusivo</a:t>
            </a:r>
          </a:p>
          <a:p>
            <a:pPr marL="630238" lvl="1">
              <a:buBlip>
                <a:blip r:embed="rId2"/>
              </a:buBlip>
            </a:pPr>
            <a:r>
              <a:rPr lang="es-ES_tradnl" sz="2000" dirty="0" smtClean="0"/>
              <a:t>HTML u otros </a:t>
            </a:r>
            <a:r>
              <a:rPr lang="es-ES_tradnl" sz="2000" dirty="0" err="1" smtClean="0"/>
              <a:t>markups</a:t>
            </a:r>
            <a:r>
              <a:rPr lang="es-ES_tradnl" sz="2000" dirty="0" smtClean="0"/>
              <a:t> sin semántica de programación</a:t>
            </a:r>
          </a:p>
          <a:p>
            <a:pPr marL="630238" lvl="1">
              <a:buBlip>
                <a:blip r:embed="rId2"/>
              </a:buBlip>
            </a:pPr>
            <a:r>
              <a:rPr lang="es-ES_tradnl" sz="2000" dirty="0" smtClean="0"/>
              <a:t>Únicamente 1 </a:t>
            </a:r>
            <a:r>
              <a:rPr lang="es-ES_tradnl" sz="2000" dirty="0" err="1" smtClean="0"/>
              <a:t>tag</a:t>
            </a:r>
            <a:r>
              <a:rPr lang="es-ES_tradnl" sz="2000" dirty="0" smtClean="0"/>
              <a:t> en el </a:t>
            </a:r>
            <a:r>
              <a:rPr lang="es-ES_tradnl" sz="2000" dirty="0" err="1" smtClean="0"/>
              <a:t>markup</a:t>
            </a:r>
            <a:r>
              <a:rPr lang="es-ES_tradnl" sz="2000" dirty="0" smtClean="0"/>
              <a:t> 100% compatible HTML.</a:t>
            </a:r>
          </a:p>
          <a:p>
            <a:pPr marL="630238" lvl="1">
              <a:buBlip>
                <a:blip r:embed="rId2"/>
              </a:buBlip>
            </a:pPr>
            <a:r>
              <a:rPr lang="es-ES_tradnl" sz="2000" dirty="0" smtClean="0"/>
              <a:t>Compatible con cualquier editor HTML.</a:t>
            </a:r>
          </a:p>
          <a:p>
            <a:pPr marL="630238" lvl="1">
              <a:buBlip>
                <a:blip r:embed="rId2"/>
              </a:buBlip>
            </a:pPr>
            <a:r>
              <a:rPr lang="es-ES_tradnl" sz="2000" dirty="0" smtClean="0"/>
              <a:t>Fácil para los diseñadores web / gráficos</a:t>
            </a:r>
          </a:p>
          <a:p>
            <a:pPr marL="630238" lvl="1">
              <a:buBlip>
                <a:blip r:embed="rId2"/>
              </a:buBlip>
            </a:pPr>
            <a:endParaRPr lang="es-ES_tradnl" sz="2000" dirty="0" smtClean="0"/>
          </a:p>
          <a:p>
            <a:pPr lvl="0"/>
            <a:r>
              <a:rPr lang="es-ES_tradnl" sz="2000" dirty="0" smtClean="0"/>
              <a:t>Eficiente/escalable</a:t>
            </a:r>
          </a:p>
          <a:p>
            <a:pPr marL="630238" lvl="1">
              <a:buBlip>
                <a:blip r:embed="rId2"/>
              </a:buBlip>
            </a:pPr>
            <a:r>
              <a:rPr lang="es-ES_tradnl" sz="2000" dirty="0" smtClean="0"/>
              <a:t>Eficiente y liviano</a:t>
            </a:r>
          </a:p>
          <a:p>
            <a:pPr marL="630238" lvl="1">
              <a:buBlip>
                <a:blip r:embed="rId2"/>
              </a:buBlip>
            </a:pPr>
            <a:r>
              <a:rPr lang="es-ES_tradnl" sz="2000" dirty="0" err="1" smtClean="0"/>
              <a:t>Clusterizable</a:t>
            </a:r>
            <a:endParaRPr lang="es-ES_tradnl" sz="2000" dirty="0" smtClean="0"/>
          </a:p>
          <a:p>
            <a:endParaRPr lang="es-AR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76250" y="639763"/>
            <a:ext cx="8448675" cy="2286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endParaRPr lang="es-A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Wicket</a:t>
            </a:r>
            <a:r>
              <a:rPr lang="es-AR" dirty="0" smtClean="0"/>
              <a:t>: Características</a:t>
            </a:r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>
          <a:xfrm>
            <a:off x="714348" y="1214422"/>
            <a:ext cx="7888287" cy="4573587"/>
          </a:xfrm>
        </p:spPr>
        <p:txBody>
          <a:bodyPr/>
          <a:lstStyle/>
          <a:p>
            <a:pPr lvl="0"/>
            <a:r>
              <a:rPr lang="es-ES_tradnl" sz="2000" dirty="0" smtClean="0"/>
              <a:t>Seguro</a:t>
            </a:r>
          </a:p>
          <a:p>
            <a:pPr marL="630238" lvl="1">
              <a:buBlip>
                <a:blip r:embed="rId2"/>
              </a:buBlip>
            </a:pPr>
            <a:r>
              <a:rPr lang="es-ES_tradnl" sz="2000" dirty="0" smtClean="0"/>
              <a:t>Explícitamente los links </a:t>
            </a:r>
            <a:r>
              <a:rPr lang="es-ES_tradnl" sz="2000" dirty="0" err="1" smtClean="0"/>
              <a:t>bookmarkeables</a:t>
            </a:r>
            <a:r>
              <a:rPr lang="es-ES_tradnl" sz="2000" dirty="0" smtClean="0"/>
              <a:t> pueden exponer estado en las </a:t>
            </a:r>
            <a:r>
              <a:rPr lang="es-ES_tradnl" sz="2000" dirty="0" err="1" smtClean="0"/>
              <a:t>urls</a:t>
            </a:r>
            <a:r>
              <a:rPr lang="es-ES_tradnl" sz="2000" dirty="0" smtClean="0"/>
              <a:t> o en las páginas</a:t>
            </a:r>
          </a:p>
          <a:p>
            <a:pPr marL="630238" lvl="1">
              <a:buBlip>
                <a:blip r:embed="rId2"/>
              </a:buBlip>
            </a:pPr>
            <a:r>
              <a:rPr lang="es-ES_tradnl" sz="2000" dirty="0" smtClean="0"/>
              <a:t>Fácil de integrar con java </a:t>
            </a:r>
            <a:r>
              <a:rPr lang="es-ES_tradnl" sz="2000" dirty="0" err="1" smtClean="0"/>
              <a:t>security</a:t>
            </a:r>
            <a:endParaRPr lang="es-ES_tradnl" sz="2000" dirty="0" smtClean="0"/>
          </a:p>
          <a:p>
            <a:pPr marL="630238" lvl="1">
              <a:buBlip>
                <a:blip r:embed="rId2"/>
              </a:buBlip>
            </a:pPr>
            <a:endParaRPr lang="es-ES_tradnl" sz="2000" dirty="0" smtClean="0"/>
          </a:p>
          <a:p>
            <a:pPr lvl="0"/>
            <a:r>
              <a:rPr lang="es-ES_tradnl" sz="2000" dirty="0" smtClean="0"/>
              <a:t>Orientado al web</a:t>
            </a:r>
          </a:p>
          <a:p>
            <a:pPr marL="630238" lvl="1">
              <a:buBlip>
                <a:blip r:embed="rId2"/>
              </a:buBlip>
            </a:pPr>
            <a:r>
              <a:rPr lang="es-ES_tradnl" sz="2000" dirty="0" smtClean="0"/>
              <a:t>Compatible con los diferentes navegadores</a:t>
            </a:r>
          </a:p>
          <a:p>
            <a:pPr marL="630238" lvl="1">
              <a:buBlip>
                <a:blip r:embed="rId2"/>
              </a:buBlip>
            </a:pPr>
            <a:r>
              <a:rPr lang="es-ES_tradnl" sz="2000" dirty="0" smtClean="0"/>
              <a:t>Integración con otras tecnologías (</a:t>
            </a:r>
            <a:r>
              <a:rPr lang="es-ES_tradnl" sz="2000" dirty="0" err="1" smtClean="0"/>
              <a:t>Flex</a:t>
            </a:r>
            <a:r>
              <a:rPr lang="es-ES_tradnl" sz="2000" dirty="0" smtClean="0"/>
              <a:t>, GWT, </a:t>
            </a:r>
            <a:r>
              <a:rPr lang="es-ES_tradnl" sz="2000" dirty="0" err="1" smtClean="0"/>
              <a:t>Javascript</a:t>
            </a:r>
            <a:r>
              <a:rPr lang="es-ES_tradnl" sz="2000" dirty="0" smtClean="0"/>
              <a:t>, CSS)</a:t>
            </a:r>
          </a:p>
          <a:p>
            <a:pPr marL="630238" lvl="1">
              <a:buBlip>
                <a:blip r:embed="rId2"/>
              </a:buBlip>
            </a:pPr>
            <a:endParaRPr lang="es-ES_tradnl" sz="2000" dirty="0" smtClean="0"/>
          </a:p>
          <a:p>
            <a:pPr lvl="0"/>
            <a:r>
              <a:rPr lang="es-ES_tradnl" sz="2000" dirty="0" smtClean="0"/>
              <a:t>Soporte de la comunidad</a:t>
            </a:r>
          </a:p>
          <a:p>
            <a:pPr marL="630238" lvl="1">
              <a:buBlip>
                <a:blip r:embed="rId2"/>
              </a:buBlip>
            </a:pPr>
            <a:r>
              <a:rPr lang="es-ES_tradnl" sz="2000" dirty="0" smtClean="0"/>
              <a:t>Código muy documentado, libros, blogs, </a:t>
            </a:r>
            <a:r>
              <a:rPr lang="es-ES_tradnl" sz="2000" dirty="0" err="1" smtClean="0"/>
              <a:t>forums</a:t>
            </a:r>
            <a:r>
              <a:rPr lang="es-ES_tradnl" sz="2000" dirty="0" smtClean="0"/>
              <a:t>, extensiones y gran cantidad de ejemplos.</a:t>
            </a:r>
          </a:p>
          <a:p>
            <a:endParaRPr lang="es-AR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76250" y="639763"/>
            <a:ext cx="8448675" cy="2286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endParaRPr lang="es-A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Wicket</a:t>
            </a:r>
            <a:r>
              <a:rPr lang="es-AR" dirty="0" smtClean="0"/>
              <a:t>: Como funciona</a:t>
            </a:r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ctr">
              <a:buNone/>
              <a:defRPr/>
            </a:pPr>
            <a:r>
              <a:rPr lang="de-AT" sz="2400" dirty="0" smtClean="0">
                <a:latin typeface="Consolas" pitchFamily="49" charset="0"/>
              </a:rPr>
              <a:t>&lt;h1 wicket:id="</a:t>
            </a:r>
            <a:r>
              <a:rPr lang="de-AT" sz="2400" dirty="0" smtClean="0">
                <a:solidFill>
                  <a:srgbClr val="FF0000"/>
                </a:solidFill>
                <a:latin typeface="Consolas" pitchFamily="49" charset="0"/>
              </a:rPr>
              <a:t>msg</a:t>
            </a:r>
            <a:r>
              <a:rPr lang="de-AT" sz="2400" dirty="0" smtClean="0">
                <a:latin typeface="Consolas" pitchFamily="49" charset="0"/>
              </a:rPr>
              <a:t>"&gt;Texto por default&lt;/h1&gt;</a:t>
            </a:r>
          </a:p>
          <a:p>
            <a:pPr lvl="0" algn="ctr">
              <a:buNone/>
              <a:defRPr/>
            </a:pPr>
            <a:endParaRPr lang="de-AT" sz="2400" dirty="0" smtClean="0">
              <a:latin typeface="Consolas" pitchFamily="49" charset="0"/>
            </a:endParaRPr>
          </a:p>
          <a:p>
            <a:pPr lvl="0" algn="ctr">
              <a:buNone/>
              <a:defRPr/>
            </a:pPr>
            <a:r>
              <a:rPr lang="de-AT" sz="2400" dirty="0" smtClean="0">
                <a:latin typeface="Consolas" pitchFamily="49" charset="0"/>
              </a:rPr>
              <a:t>+</a:t>
            </a:r>
          </a:p>
          <a:p>
            <a:pPr lvl="0" algn="ctr">
              <a:buNone/>
              <a:defRPr/>
            </a:pPr>
            <a:endParaRPr lang="de-AT" sz="2400" dirty="0" smtClean="0">
              <a:latin typeface="Consolas" pitchFamily="49" charset="0"/>
            </a:endParaRPr>
          </a:p>
          <a:p>
            <a:pPr lvl="0" algn="ctr">
              <a:buNone/>
              <a:defRPr/>
            </a:pPr>
            <a:r>
              <a:rPr lang="de-AT" sz="2400" dirty="0" smtClean="0">
                <a:latin typeface="Consolas" pitchFamily="49" charset="0"/>
              </a:rPr>
              <a:t>add(new Label("</a:t>
            </a:r>
            <a:r>
              <a:rPr lang="de-AT" sz="2400" dirty="0" smtClean="0">
                <a:solidFill>
                  <a:srgbClr val="FF0000"/>
                </a:solidFill>
                <a:latin typeface="Consolas" pitchFamily="49" charset="0"/>
              </a:rPr>
              <a:t>msg</a:t>
            </a:r>
            <a:r>
              <a:rPr lang="de-AT" sz="2400" dirty="0" smtClean="0">
                <a:latin typeface="Consolas" pitchFamily="49" charset="0"/>
              </a:rPr>
              <a:t>", "Hello, World!"));</a:t>
            </a:r>
          </a:p>
          <a:p>
            <a:pPr lvl="0" algn="ctr">
              <a:buNone/>
              <a:defRPr/>
            </a:pPr>
            <a:endParaRPr lang="de-AT" sz="2400" dirty="0" smtClean="0">
              <a:latin typeface="Consolas" pitchFamily="49" charset="0"/>
            </a:endParaRPr>
          </a:p>
          <a:p>
            <a:pPr lvl="0" algn="ctr">
              <a:buNone/>
              <a:defRPr/>
            </a:pPr>
            <a:r>
              <a:rPr lang="de-AT" sz="2400" dirty="0" smtClean="0">
                <a:latin typeface="Consolas" pitchFamily="49" charset="0"/>
              </a:rPr>
              <a:t>=</a:t>
            </a:r>
          </a:p>
          <a:p>
            <a:pPr lvl="0" algn="ctr">
              <a:buNone/>
              <a:defRPr/>
            </a:pPr>
            <a:endParaRPr lang="de-AT" sz="2400" dirty="0" smtClean="0">
              <a:latin typeface="Consolas" pitchFamily="49" charset="0"/>
            </a:endParaRPr>
          </a:p>
          <a:p>
            <a:pPr lvl="0" algn="ctr">
              <a:buNone/>
              <a:defRPr/>
            </a:pPr>
            <a:r>
              <a:rPr lang="de-AT" sz="2400" dirty="0" smtClean="0">
                <a:latin typeface="Consolas" pitchFamily="49" charset="0"/>
              </a:rPr>
              <a:t>&lt;h1&gt;Hello, World!&lt;/h1&gt;</a:t>
            </a:r>
          </a:p>
          <a:p>
            <a:pPr>
              <a:buNone/>
            </a:pPr>
            <a:endParaRPr lang="es-AR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552481" y="639763"/>
            <a:ext cx="8448675" cy="2286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5" name="Rounded Rectangle 4"/>
          <p:cNvSpPr/>
          <p:nvPr/>
        </p:nvSpPr>
        <p:spPr>
          <a:xfrm>
            <a:off x="576265" y="1447372"/>
            <a:ext cx="7929618" cy="500066"/>
          </a:xfrm>
          <a:prstGeom prst="round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219207" y="1142984"/>
            <a:ext cx="2000264" cy="30438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lt1"/>
                </a:solidFill>
              </a:rPr>
              <a:t>HTML</a:t>
            </a:r>
            <a:endParaRPr lang="en-US" dirty="0" smtClean="0">
              <a:solidFill>
                <a:schemeClr val="lt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71472" y="3214686"/>
            <a:ext cx="7929618" cy="500066"/>
          </a:xfrm>
          <a:prstGeom prst="round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214414" y="2910298"/>
            <a:ext cx="2000264" cy="30438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lt1"/>
                </a:solidFill>
              </a:rPr>
              <a:t>Java</a:t>
            </a:r>
            <a:endParaRPr lang="en-US" dirty="0" smtClean="0">
              <a:solidFill>
                <a:schemeClr val="lt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71472" y="4947834"/>
            <a:ext cx="7929618" cy="500066"/>
          </a:xfrm>
          <a:prstGeom prst="round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1214414" y="4643446"/>
            <a:ext cx="2000264" cy="30438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lt1"/>
                </a:solidFill>
              </a:rPr>
              <a:t>Output</a:t>
            </a:r>
            <a:endParaRPr lang="en-US" dirty="0" smtClean="0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Conceptos Claves</a:t>
            </a:r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sz="3200" dirty="0" smtClean="0">
                <a:solidFill>
                  <a:srgbClr val="FF0000"/>
                </a:solidFill>
              </a:rPr>
              <a:t>Application</a:t>
            </a:r>
          </a:p>
          <a:p>
            <a:pPr lvl="0"/>
            <a:r>
              <a:rPr lang="es-ES_tradnl" sz="3200" dirty="0" err="1" smtClean="0"/>
              <a:t>Session</a:t>
            </a:r>
            <a:endParaRPr lang="es-ES_tradnl" sz="3200" dirty="0" smtClean="0"/>
          </a:p>
          <a:p>
            <a:pPr lvl="0"/>
            <a:r>
              <a:rPr lang="es-ES_tradnl" sz="3200" dirty="0" err="1" smtClean="0"/>
              <a:t>RequestCycle</a:t>
            </a:r>
            <a:endParaRPr lang="es-ES_tradnl" sz="3200" dirty="0" smtClean="0"/>
          </a:p>
          <a:p>
            <a:pPr lvl="0"/>
            <a:r>
              <a:rPr lang="es-ES_tradnl" sz="3200" dirty="0" err="1" smtClean="0"/>
              <a:t>Components</a:t>
            </a:r>
            <a:endParaRPr lang="es-ES_tradnl" sz="3200" dirty="0" smtClean="0"/>
          </a:p>
          <a:p>
            <a:pPr lvl="0"/>
            <a:r>
              <a:rPr lang="es-ES_tradnl" sz="3200" dirty="0" err="1" smtClean="0"/>
              <a:t>Behaviors</a:t>
            </a:r>
            <a:endParaRPr lang="es-ES_tradnl" sz="3200" dirty="0" smtClean="0"/>
          </a:p>
          <a:p>
            <a:pPr lvl="0"/>
            <a:r>
              <a:rPr lang="es-ES_tradnl" sz="3200" dirty="0" err="1" smtClean="0"/>
              <a:t>Models</a:t>
            </a:r>
            <a:endParaRPr lang="es-ES_tradnl" sz="3200" dirty="0" smtClean="0"/>
          </a:p>
          <a:p>
            <a:endParaRPr lang="es-AR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76250" y="639763"/>
            <a:ext cx="8448675" cy="2286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endParaRPr lang="es-A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 BasicoNew">
  <a:themeElements>
    <a:clrScheme name="Hexacta">
      <a:dk1>
        <a:sysClr val="windowText" lastClr="000000"/>
      </a:dk1>
      <a:lt1>
        <a:sysClr val="window" lastClr="FFFFFF"/>
      </a:lt1>
      <a:dk2>
        <a:srgbClr val="EEEEEE"/>
      </a:dk2>
      <a:lt2>
        <a:srgbClr val="D6D6D6"/>
      </a:lt2>
      <a:accent1>
        <a:srgbClr val="007788"/>
      </a:accent1>
      <a:accent2>
        <a:srgbClr val="B4DEDC"/>
      </a:accent2>
      <a:accent3>
        <a:srgbClr val="A1C14E"/>
      </a:accent3>
      <a:accent4>
        <a:srgbClr val="4B636A"/>
      </a:accent4>
      <a:accent5>
        <a:srgbClr val="1BA6B2"/>
      </a:accent5>
      <a:accent6>
        <a:srgbClr val="84CFD5"/>
      </a:accent6>
      <a:hlink>
        <a:srgbClr val="009999"/>
      </a:hlink>
      <a:folHlink>
        <a:srgbClr val="457F00"/>
      </a:folHlink>
    </a:clrScheme>
    <a:fontScheme name="Hexacta Fonts">
      <a:majorFont>
        <a:latin typeface="HelveticaNeueLT Std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HelveticaNeueLT Std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BasicoNew</Template>
  <TotalTime>2079</TotalTime>
  <Words>683</Words>
  <Application>Microsoft Office PowerPoint</Application>
  <PresentationFormat>On-screen Show (4:3)</PresentationFormat>
  <Paragraphs>355</Paragraphs>
  <Slides>34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Template BasicoNew</vt:lpstr>
      <vt:lpstr>Hexacta Labs</vt:lpstr>
      <vt:lpstr>Slide 2</vt:lpstr>
      <vt:lpstr>Muchos frameworks</vt:lpstr>
      <vt:lpstr>Wicket</vt:lpstr>
      <vt:lpstr>Wicket: Características</vt:lpstr>
      <vt:lpstr>Wicket: Características</vt:lpstr>
      <vt:lpstr>Wicket: Características</vt:lpstr>
      <vt:lpstr>Wicket: Como funciona</vt:lpstr>
      <vt:lpstr>Conceptos Claves</vt:lpstr>
      <vt:lpstr>Application</vt:lpstr>
      <vt:lpstr>Application</vt:lpstr>
      <vt:lpstr>Conceptos Claves</vt:lpstr>
      <vt:lpstr>Session</vt:lpstr>
      <vt:lpstr>Conceptos Claves</vt:lpstr>
      <vt:lpstr>Request Cycle</vt:lpstr>
      <vt:lpstr>Conceptos Claves</vt:lpstr>
      <vt:lpstr>Components</vt:lpstr>
      <vt:lpstr>Components</vt:lpstr>
      <vt:lpstr>Component</vt:lpstr>
      <vt:lpstr>Component:Link</vt:lpstr>
      <vt:lpstr>Component:AjaxLink</vt:lpstr>
      <vt:lpstr>Conceptos Claves</vt:lpstr>
      <vt:lpstr>Behaviors</vt:lpstr>
      <vt:lpstr>Behaviors</vt:lpstr>
      <vt:lpstr>Conceptos Claves</vt:lpstr>
      <vt:lpstr>Models</vt:lpstr>
      <vt:lpstr>Models</vt:lpstr>
      <vt:lpstr>Paneles/Páginas</vt:lpstr>
      <vt:lpstr>Ejemplo 1 : Uso básico</vt:lpstr>
      <vt:lpstr>Ejemplo 2 : uso de Paneles</vt:lpstr>
      <vt:lpstr>Conclusiones</vt:lpstr>
      <vt:lpstr>Preguntas</vt:lpstr>
      <vt:lpstr>Bibliografia</vt:lpstr>
      <vt:lpstr>Slide 34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Cristian López</dc:creator>
  <cp:lastModifiedBy>clopez</cp:lastModifiedBy>
  <cp:revision>206</cp:revision>
  <dcterms:created xsi:type="dcterms:W3CDTF">2012-05-30T20:12:05Z</dcterms:created>
  <dcterms:modified xsi:type="dcterms:W3CDTF">2012-10-22T21:52:58Z</dcterms:modified>
</cp:coreProperties>
</file>