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5" r:id="rId80"/>
    <p:sldId id="336" r:id="rId81"/>
    <p:sldId id="334" r:id="rId8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84" autoAdjust="0"/>
    <p:restoredTop sz="60184" autoAdjust="0"/>
  </p:normalViewPr>
  <p:slideViewPr>
    <p:cSldViewPr>
      <p:cViewPr varScale="1">
        <p:scale>
          <a:sx n="70" d="100"/>
          <a:sy n="70" d="100"/>
        </p:scale>
        <p:origin x="287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5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B4960-8780-4909-872D-5C7448ED68A2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C3D0F-09BE-43EC-9090-1063FCA4C6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6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hedailywtf.com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noProof="0" dirty="0" smtClean="0"/>
              <a:t>¿Qué entendemos por </a:t>
            </a:r>
            <a:r>
              <a:rPr lang="es-ES" noProof="0" dirty="0" err="1" smtClean="0"/>
              <a:t>Clean</a:t>
            </a:r>
            <a:r>
              <a:rPr lang="es-ES" baseline="0" noProof="0" dirty="0" smtClean="0"/>
              <a:t> </a:t>
            </a:r>
            <a:r>
              <a:rPr lang="es-ES" baseline="0" noProof="0" dirty="0" err="1" smtClean="0"/>
              <a:t>Code</a:t>
            </a:r>
            <a:r>
              <a:rPr lang="es-ES" baseline="0" noProof="0" dirty="0" smtClean="0"/>
              <a:t>?</a:t>
            </a:r>
          </a:p>
          <a:p>
            <a:endParaRPr lang="es-ES" baseline="0" noProof="0" dirty="0" smtClean="0"/>
          </a:p>
          <a:p>
            <a:r>
              <a:rPr lang="es-ES" baseline="0" noProof="0" dirty="0" smtClean="0"/>
              <a:t>El código debe ser fácil de leer y entender. Si lo entiendo puedo mejorarlo, cambiarlo, extenderlo.</a:t>
            </a:r>
          </a:p>
          <a:p>
            <a:r>
              <a:rPr lang="es-ES" baseline="0" noProof="0" dirty="0" smtClean="0"/>
              <a:t>Se trata de especificar buenos nombres, que sean significativos. Tomémonos un tiempo para elegir buenos nombre cuando programamos.</a:t>
            </a:r>
            <a:endParaRPr lang="en-US" noProof="0" dirty="0" smtClean="0"/>
          </a:p>
          <a:p>
            <a:r>
              <a:rPr lang="es-ES" noProof="0" dirty="0" smtClean="0"/>
              <a:t>Un código limpio</a:t>
            </a:r>
            <a:r>
              <a:rPr lang="es-ES" baseline="0" noProof="0" dirty="0" smtClean="0"/>
              <a:t> puede ser leído y mejorado por un desarrollador distinto al original.</a:t>
            </a:r>
          </a:p>
          <a:p>
            <a:r>
              <a:rPr lang="es-ES" noProof="0" dirty="0" smtClean="0"/>
              <a:t>“Dice las cosas una vez”.</a:t>
            </a:r>
            <a:endParaRPr lang="en-US" noProof="0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r>
              <a:rPr lang="es-AR" noProof="0" dirty="0" smtClean="0"/>
              <a:t>Se trata de poner buenos nombres. </a:t>
            </a:r>
          </a:p>
          <a:p>
            <a:r>
              <a:rPr lang="es-AR" noProof="0" dirty="0" smtClean="0"/>
              <a:t>Nombres con SENTIDO, que no dejen espacio a la especulación o ambigüedad.</a:t>
            </a:r>
          </a:p>
          <a:p>
            <a:r>
              <a:rPr lang="es-AR" noProof="0" dirty="0" smtClean="0"/>
              <a:t>Tomémonos</a:t>
            </a:r>
            <a:r>
              <a:rPr lang="es-AR" baseline="0" noProof="0" dirty="0" smtClean="0"/>
              <a:t> el tiempo para elegir buenos nombres!</a:t>
            </a:r>
          </a:p>
          <a:p>
            <a:r>
              <a:rPr lang="es-AR" baseline="0" noProof="0" dirty="0" smtClean="0"/>
              <a:t>Sin sorpresas</a:t>
            </a:r>
            <a:endParaRPr lang="es-AR" noProof="0" dirty="0" smtClean="0"/>
          </a:p>
          <a:p>
            <a:endParaRPr lang="es-AR" noProof="0" dirty="0" smtClean="0"/>
          </a:p>
          <a:p>
            <a:r>
              <a:rPr lang="es-AR" noProof="0" dirty="0" smtClean="0"/>
              <a:t>Debe permitir que un desarrollador distinto al original, lo pueda entender/mejorar/cambiar</a:t>
            </a:r>
          </a:p>
          <a:p>
            <a:endParaRPr lang="es-AR" noProof="0" dirty="0" smtClean="0"/>
          </a:p>
          <a:p>
            <a:endParaRPr lang="es-AR" noProof="0" dirty="0" smtClean="0"/>
          </a:p>
          <a:p>
            <a:r>
              <a:rPr lang="es-AR" noProof="0" dirty="0" smtClean="0"/>
              <a:t>===</a:t>
            </a:r>
          </a:p>
          <a:p>
            <a:r>
              <a:rPr lang="es-AR" dirty="0" smtClean="0"/>
              <a:t>Debe hacer</a:t>
            </a:r>
            <a:r>
              <a:rPr lang="es-AR" baseline="0" dirty="0" smtClean="0"/>
              <a:t> una sola cosa y bien.</a:t>
            </a:r>
          </a:p>
          <a:p>
            <a:r>
              <a:rPr lang="es-AR" baseline="0" dirty="0" smtClean="0"/>
              <a:t>Si hace mas de una cosa, es mas </a:t>
            </a:r>
            <a:r>
              <a:rPr lang="es-AR" baseline="0" noProof="0" dirty="0" smtClean="0"/>
              <a:t>difícil</a:t>
            </a:r>
            <a:r>
              <a:rPr lang="es-AR" baseline="0" dirty="0" smtClean="0"/>
              <a:t> de entender. -&gt; Mas difícil de cambiar, mejorar, extender.</a:t>
            </a:r>
          </a:p>
          <a:p>
            <a:endParaRPr lang="es-AR" baseline="0" dirty="0" smtClean="0"/>
          </a:p>
          <a:p>
            <a:r>
              <a:rPr lang="es-AR" noProof="0" dirty="0" smtClean="0"/>
              <a:t>===</a:t>
            </a:r>
          </a:p>
          <a:p>
            <a:r>
              <a:rPr lang="es-AR" noProof="0" dirty="0" smtClean="0"/>
              <a:t>Las dependencias (colaboradores) deben</a:t>
            </a:r>
            <a:r>
              <a:rPr lang="es-AR" baseline="0" noProof="0" dirty="0" smtClean="0"/>
              <a:t> ser las mínimas requeridas, y deben ser explicitas.</a:t>
            </a:r>
          </a:p>
          <a:p>
            <a:endParaRPr lang="es-AR" baseline="0" noProof="0" dirty="0" smtClean="0"/>
          </a:p>
          <a:p>
            <a:r>
              <a:rPr lang="es-AR" baseline="0" noProof="0" dirty="0" smtClean="0"/>
              <a:t>Si son explicitas y no están escondidas (ejemplo </a:t>
            </a:r>
            <a:r>
              <a:rPr lang="es-AR" baseline="0" noProof="0" dirty="0" err="1" smtClean="0"/>
              <a:t>Singleton</a:t>
            </a:r>
            <a:r>
              <a:rPr lang="es-AR" baseline="0" noProof="0" dirty="0" smtClean="0"/>
              <a:t>,  Globales, llamadas a métodos estáticos de Otras clases) son fáciles de reemplazar y entender (no damos espacio a la especulación).</a:t>
            </a:r>
            <a:endParaRPr lang="es-AR" noProof="0" dirty="0" smtClean="0"/>
          </a:p>
          <a:p>
            <a:endParaRPr lang="es-AR" noProof="0" dirty="0" smtClean="0"/>
          </a:p>
          <a:p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10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err="1" smtClean="0"/>
              <a:t>Argumentos</a:t>
            </a:r>
            <a:r>
              <a:rPr lang="en-US" noProof="0" dirty="0" smtClean="0"/>
              <a:t> </a:t>
            </a:r>
            <a:r>
              <a:rPr lang="en-US" noProof="0" dirty="0" err="1" smtClean="0"/>
              <a:t>bandera</a:t>
            </a:r>
            <a:r>
              <a:rPr lang="en-US" noProof="0" dirty="0" smtClean="0"/>
              <a:t> no son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muy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transparentes</a:t>
            </a:r>
            <a:r>
              <a:rPr lang="en-US" baseline="0" noProof="0" dirty="0" smtClean="0"/>
              <a:t>, </a:t>
            </a:r>
            <a:r>
              <a:rPr lang="en-US" baseline="0" noProof="0" dirty="0" err="1" smtClean="0"/>
              <a:t>mejor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llamar</a:t>
            </a:r>
            <a:r>
              <a:rPr lang="en-US" baseline="0" noProof="0" dirty="0" smtClean="0"/>
              <a:t> a </a:t>
            </a:r>
            <a:r>
              <a:rPr lang="en-US" baseline="0" noProof="0" dirty="0" err="1" smtClean="0"/>
              <a:t>métodos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específicos</a:t>
            </a:r>
            <a:r>
              <a:rPr lang="en-US" baseline="0" noProof="0" dirty="0" smtClean="0"/>
              <a:t> y </a:t>
            </a:r>
            <a:r>
              <a:rPr lang="en-US" baseline="0" noProof="0" dirty="0" err="1" smtClean="0"/>
              <a:t>que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internamente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reúsen</a:t>
            </a:r>
            <a:r>
              <a:rPr lang="en-US" baseline="0" noProof="0" dirty="0" smtClean="0"/>
              <a:t> el </a:t>
            </a:r>
            <a:r>
              <a:rPr lang="en-US" baseline="0" noProof="0" dirty="0" err="1" smtClean="0"/>
              <a:t>código</a:t>
            </a:r>
            <a:r>
              <a:rPr lang="en-US" baseline="0" noProof="0" dirty="0" smtClean="0"/>
              <a:t>.</a:t>
            </a:r>
            <a:endParaRPr lang="en-US" noProof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09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noProof="0" dirty="0" smtClean="0"/>
              <a:t>El nombre del método</a:t>
            </a:r>
            <a:r>
              <a:rPr lang="es-ES" baseline="0" noProof="0" dirty="0" smtClean="0"/>
              <a:t> no implica que inicializa la sesión.</a:t>
            </a:r>
          </a:p>
          <a:p>
            <a:r>
              <a:rPr lang="es-ES" noProof="0" dirty="0" smtClean="0"/>
              <a:t>Este efector colateral crea</a:t>
            </a:r>
            <a:r>
              <a:rPr lang="es-ES" baseline="0" noProof="0" dirty="0" smtClean="0"/>
              <a:t> un acoplamiento temporal.</a:t>
            </a:r>
          </a:p>
          <a:p>
            <a:r>
              <a:rPr lang="es-ES" baseline="0" noProof="0" dirty="0" smtClean="0"/>
              <a:t>Se llama fuera de orden y los datos de la sesión se pueden perder inadvertidamente.</a:t>
            </a:r>
            <a:endParaRPr lang="en-US" noProof="0" dirty="0" smtClean="0"/>
          </a:p>
          <a:p>
            <a:endParaRPr lang="es-ES" baseline="0" noProof="0" dirty="0" smtClean="0"/>
          </a:p>
          <a:p>
            <a:r>
              <a:rPr lang="es-ES" baseline="0" noProof="0" dirty="0" smtClean="0"/>
              <a:t>En todo caso debería llamarse</a:t>
            </a:r>
            <a:r>
              <a:rPr lang="en-US" baseline="0" noProof="0" dirty="0" smtClean="0"/>
              <a:t> “</a:t>
            </a:r>
            <a:r>
              <a:rPr lang="en-US" baseline="0" noProof="0" dirty="0" err="1" smtClean="0"/>
              <a:t>checkPasswordAndInitializeSession</a:t>
            </a:r>
            <a:r>
              <a:rPr lang="en-US" baseline="0" noProof="0" dirty="0" smtClean="0"/>
              <a:t>”, </a:t>
            </a:r>
            <a:r>
              <a:rPr lang="en-US" baseline="0" noProof="0" dirty="0" err="1" smtClean="0"/>
              <a:t>aunque</a:t>
            </a:r>
            <a:r>
              <a:rPr lang="en-US" baseline="0" noProof="0" dirty="0" smtClean="0"/>
              <a:t> viola la </a:t>
            </a:r>
            <a:r>
              <a:rPr lang="en-US" baseline="0" noProof="0" dirty="0" err="1" smtClean="0"/>
              <a:t>condición</a:t>
            </a:r>
            <a:r>
              <a:rPr lang="en-US" baseline="0" noProof="0" dirty="0" smtClean="0"/>
              <a:t> de “</a:t>
            </a:r>
            <a:r>
              <a:rPr lang="en-US" baseline="0" noProof="0" dirty="0" err="1" smtClean="0"/>
              <a:t>hacer</a:t>
            </a:r>
            <a:r>
              <a:rPr lang="en-US" baseline="0" noProof="0" dirty="0" smtClean="0"/>
              <a:t> solo </a:t>
            </a:r>
            <a:r>
              <a:rPr lang="en-US" baseline="0" noProof="0" dirty="0" err="1" smtClean="0"/>
              <a:t>una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cosa</a:t>
            </a:r>
            <a:r>
              <a:rPr lang="en-US" baseline="0" noProof="0" dirty="0" smtClean="0"/>
              <a:t>” en el </a:t>
            </a:r>
            <a:r>
              <a:rPr lang="en-US" baseline="0" noProof="0" dirty="0" err="1" smtClean="0"/>
              <a:t>método</a:t>
            </a:r>
            <a:r>
              <a:rPr lang="en-US" baseline="0" noProof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38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 smtClean="0"/>
              <a:t>Código sacado de </a:t>
            </a:r>
            <a:r>
              <a:rPr lang="en-US" dirty="0" smtClean="0">
                <a:hlinkClick r:id="rId3"/>
              </a:rPr>
              <a:t>http://thedailywtf.com/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se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claro</a:t>
            </a:r>
            <a:r>
              <a:rPr lang="en-US" dirty="0" smtClean="0"/>
              <a:t> los </a:t>
            </a:r>
            <a:r>
              <a:rPr lang="en-US" dirty="0" err="1" smtClean="0"/>
              <a:t>vicios</a:t>
            </a:r>
            <a:r>
              <a:rPr lang="en-US" dirty="0" smtClean="0"/>
              <a:t> de un copy paste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furioso</a:t>
            </a:r>
            <a:r>
              <a:rPr lang="en-US" baseline="0" dirty="0" smtClean="0"/>
              <a:t> sin mucho </a:t>
            </a:r>
            <a:r>
              <a:rPr lang="en-US" baseline="0" dirty="0" err="1" smtClean="0"/>
              <a:t>sentido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65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 </a:t>
            </a:r>
            <a:r>
              <a:rPr lang="en-US" dirty="0" err="1" smtClean="0"/>
              <a:t>comentarios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sentido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agregan</a:t>
            </a:r>
            <a:r>
              <a:rPr lang="en-US" baseline="0" dirty="0" smtClean="0"/>
              <a:t> valor al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muchos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comentarios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documentación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puede</a:t>
            </a:r>
            <a:r>
              <a:rPr lang="en-US" baseline="0" dirty="0" smtClean="0"/>
              <a:t> ser </a:t>
            </a:r>
            <a:r>
              <a:rPr lang="en-US" baseline="0" dirty="0" err="1" smtClean="0"/>
              <a:t>indicador</a:t>
            </a:r>
            <a:r>
              <a:rPr lang="en-US" baseline="0" dirty="0" smtClean="0"/>
              <a:t> de un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pobre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poco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expresivo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Es </a:t>
            </a:r>
            <a:r>
              <a:rPr lang="en-US" baseline="0" dirty="0" err="1" smtClean="0"/>
              <a:t>preferible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documentación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coloquial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esfuerzo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codear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manera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expresiva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autodocumentado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44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Comentarios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hacen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tiempo</a:t>
            </a:r>
            <a:r>
              <a:rPr lang="en-US" baseline="0" dirty="0" smtClean="0"/>
              <a:t> y no </a:t>
            </a:r>
            <a:r>
              <a:rPr lang="en-US" baseline="0" dirty="0" err="1" smtClean="0"/>
              <a:t>aportan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enteder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31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 smtClean="0"/>
              <a:t>Mostramos solo algunos y en formato de radiografía ya que en la tercera parte</a:t>
            </a:r>
            <a:r>
              <a:rPr lang="es-MX" baseline="0" dirty="0" smtClean="0"/>
              <a:t> veremos algunos </a:t>
            </a:r>
            <a:r>
              <a:rPr lang="es-MX" baseline="0" dirty="0" err="1" smtClean="0"/>
              <a:t>refactors</a:t>
            </a:r>
            <a:r>
              <a:rPr lang="es-MX" baseline="0" dirty="0" smtClean="0"/>
              <a:t> como para mitigar estos problemas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0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noProof="0" dirty="0" smtClean="0"/>
              <a:t>Es el </a:t>
            </a:r>
            <a:r>
              <a:rPr lang="es-AR" noProof="0" dirty="0" err="1" smtClean="0"/>
              <a:t>smell</a:t>
            </a:r>
            <a:r>
              <a:rPr lang="es-AR" noProof="0" dirty="0" smtClean="0"/>
              <a:t> padre de todos…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91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Un método</a:t>
            </a:r>
            <a:r>
              <a:rPr lang="es-ES" baseline="0" dirty="0" smtClean="0"/>
              <a:t> gigante que ocupa la mayor parte de la clase me esta pidiendo un </a:t>
            </a:r>
            <a:r>
              <a:rPr lang="es-ES" baseline="0" dirty="0" err="1" smtClean="0"/>
              <a:t>refactor</a:t>
            </a:r>
            <a:r>
              <a:rPr lang="es-E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7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Y sus variantes, </a:t>
            </a:r>
            <a:r>
              <a:rPr lang="es-AR" dirty="0" err="1" smtClean="0"/>
              <a:t>God</a:t>
            </a:r>
            <a:r>
              <a:rPr lang="es-AR" dirty="0" smtClean="0"/>
              <a:t> </a:t>
            </a:r>
            <a:r>
              <a:rPr lang="es-AR" dirty="0" err="1" smtClean="0"/>
              <a:t>Class</a:t>
            </a:r>
            <a:r>
              <a:rPr lang="es-AR" dirty="0" smtClean="0"/>
              <a:t>,</a:t>
            </a:r>
            <a:r>
              <a:rPr lang="es-AR" baseline="0" dirty="0" smtClean="0"/>
              <a:t> </a:t>
            </a:r>
            <a:r>
              <a:rPr lang="es-AR" baseline="0" dirty="0" err="1" smtClean="0"/>
              <a:t>Brain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Class</a:t>
            </a:r>
            <a:r>
              <a:rPr lang="es-AR" baseline="0" dirty="0" smtClean="0"/>
              <a:t> (ver OO </a:t>
            </a:r>
            <a:r>
              <a:rPr lang="es-AR" baseline="0" dirty="0" err="1" smtClean="0"/>
              <a:t>Metrics</a:t>
            </a:r>
            <a:r>
              <a:rPr lang="es-AR" baseline="0" dirty="0" smtClean="0"/>
              <a:t>, para entender las diferencias)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216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Una</a:t>
            </a:r>
            <a:r>
              <a:rPr lang="es-AR" baseline="0" dirty="0" smtClean="0"/>
              <a:t> misma clase se ve afectada, solo en partes por cambios diferentes. </a:t>
            </a:r>
          </a:p>
          <a:p>
            <a:r>
              <a:rPr lang="es-AR" baseline="0" dirty="0" smtClean="0"/>
              <a:t>Pasa cuando una clase tiene mas de una responsabilidad.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2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(La </a:t>
            </a:r>
            <a:r>
              <a:rPr lang="en-US" noProof="0" dirty="0" err="1" smtClean="0"/>
              <a:t>palabra</a:t>
            </a:r>
            <a:r>
              <a:rPr lang="en-US" baseline="0" noProof="0" dirty="0" smtClean="0"/>
              <a:t> clave </a:t>
            </a:r>
            <a:r>
              <a:rPr lang="en-US" noProof="0" dirty="0" smtClean="0"/>
              <a:t>@author </a:t>
            </a:r>
            <a:r>
              <a:rPr lang="en-US" noProof="0" dirty="0" err="1" smtClean="0"/>
              <a:t>viene</a:t>
            </a:r>
            <a:r>
              <a:rPr lang="en-US" noProof="0" dirty="0" smtClean="0"/>
              <a:t> en el </a:t>
            </a:r>
            <a:r>
              <a:rPr lang="en-US" baseline="0" noProof="0" dirty="0" err="1" smtClean="0"/>
              <a:t>javadoc</a:t>
            </a:r>
            <a:r>
              <a:rPr lang="en-US" noProof="0" dirty="0" smtClean="0"/>
              <a:t>)</a:t>
            </a:r>
          </a:p>
          <a:p>
            <a:r>
              <a:rPr lang="es-ES" noProof="0" dirty="0" smtClean="0"/>
              <a:t>Somos</a:t>
            </a:r>
            <a:r>
              <a:rPr lang="es-ES" baseline="0" noProof="0" dirty="0" smtClean="0"/>
              <a:t> autores y lo mas importante es entender que tenemos lectores.</a:t>
            </a:r>
          </a:p>
          <a:p>
            <a:r>
              <a:rPr lang="es-ES" baseline="0" noProof="0" dirty="0" smtClean="0"/>
              <a:t>Somos responsables de comunicar bien a nuestros lectores, ellos nos van a juzgar.</a:t>
            </a:r>
          </a:p>
          <a:p>
            <a:r>
              <a:rPr lang="es-ES" baseline="0" noProof="0" dirty="0" smtClean="0"/>
              <a:t>No escribimos código para la máquina sino para otros humanos (programadores).</a:t>
            </a:r>
            <a:endParaRPr lang="en-US" noProof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0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Un</a:t>
            </a:r>
            <a:r>
              <a:rPr lang="es-AR" baseline="0" dirty="0" smtClean="0"/>
              <a:t> cambio en un método afecta a miles de clientes. (por ejemplo agregar un parámetro nuevo)</a:t>
            </a:r>
          </a:p>
          <a:p>
            <a:r>
              <a:rPr lang="es-AR" baseline="0" dirty="0" smtClean="0"/>
              <a:t>Tiene un fuerte </a:t>
            </a:r>
            <a:r>
              <a:rPr lang="es-AR" baseline="0" dirty="0" err="1" smtClean="0"/>
              <a:t>Afferent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Coupling</a:t>
            </a:r>
            <a:r>
              <a:rPr lang="es-AR" baseline="0" dirty="0" smtClean="0"/>
              <a:t>. Disperso y Fuerte (muchas flechas y de muchos lados diferentes)</a:t>
            </a:r>
          </a:p>
          <a:p>
            <a:endParaRPr lang="es-AR" baseline="0" dirty="0" smtClean="0"/>
          </a:p>
          <a:p>
            <a:r>
              <a:rPr lang="es-AR" baseline="0" dirty="0" smtClean="0"/>
              <a:t>También se puede dar si hay duplicado (contar el caso de que tenían en miles de clases del modelo un </a:t>
            </a:r>
            <a:r>
              <a:rPr lang="es-AR" baseline="0" dirty="0" err="1" smtClean="0"/>
              <a:t>int</a:t>
            </a:r>
            <a:r>
              <a:rPr lang="es-AR" baseline="0" dirty="0" smtClean="0"/>
              <a:t> para el id, y luego </a:t>
            </a:r>
            <a:r>
              <a:rPr lang="es-AR" baseline="0" dirty="0" err="1" smtClean="0"/>
              <a:t>tenian</a:t>
            </a:r>
            <a:r>
              <a:rPr lang="es-AR" baseline="0" dirty="0" smtClean="0"/>
              <a:t> que cambiarlo a Long)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330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noProof="0" dirty="0" smtClean="0"/>
              <a:t>El método capital esta mas interesado en las cosas de loan que</a:t>
            </a:r>
            <a:r>
              <a:rPr lang="es-AR" baseline="0" noProof="0" dirty="0" smtClean="0"/>
              <a:t> en las cosas propias del objeto en el que vive.</a:t>
            </a:r>
            <a:endParaRPr lang="es-AR" noProof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278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Los mismos</a:t>
            </a:r>
            <a:r>
              <a:rPr lang="es-AR" baseline="0" noProof="0" dirty="0" smtClean="0"/>
              <a:t> objetos son pasados en diferentes métodos.</a:t>
            </a:r>
          </a:p>
          <a:p>
            <a:endParaRPr lang="es-AR" baseline="0" noProof="0" dirty="0" smtClean="0"/>
          </a:p>
          <a:p>
            <a:r>
              <a:rPr lang="es-AR" baseline="0" noProof="0" dirty="0" smtClean="0"/>
              <a:t>El código nos pide un nuevo objeto!</a:t>
            </a:r>
            <a:endParaRPr lang="es-AR" noProof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353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La $$</a:t>
            </a:r>
            <a:r>
              <a:rPr lang="es-MX" baseline="0" dirty="0" smtClean="0"/>
              <a:t> es plata!! En sistemas donde es necesario manipular $$ es necesario modelarlo ya que obligatoriamente hay que comenzar a realizar conversiones y manejo de unidad.</a:t>
            </a:r>
          </a:p>
          <a:p>
            <a:endParaRPr lang="es-MX" baseline="0" dirty="0" smtClean="0"/>
          </a:p>
          <a:p>
            <a:r>
              <a:rPr lang="es-MX" baseline="0" dirty="0" smtClean="0"/>
              <a:t>Lo mismo con </a:t>
            </a:r>
            <a:r>
              <a:rPr lang="es-MX" baseline="0" dirty="0" err="1" smtClean="0"/>
              <a:t>zipcode</a:t>
            </a:r>
            <a:r>
              <a:rPr lang="es-MX" baseline="0" dirty="0" smtClean="0"/>
              <a:t> y </a:t>
            </a:r>
            <a:r>
              <a:rPr lang="es-MX" baseline="0" dirty="0" err="1" smtClean="0"/>
              <a:t>phone</a:t>
            </a:r>
            <a:r>
              <a:rPr lang="es-MX" baseline="0" dirty="0" smtClean="0"/>
              <a:t>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041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El problema es cuando un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switch</a:t>
            </a:r>
            <a:r>
              <a:rPr lang="es-AR" baseline="0" dirty="0" smtClean="0"/>
              <a:t> no esta encapsulado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644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No hace nada interesante. Por ahí le</a:t>
            </a:r>
            <a:r>
              <a:rPr lang="es-AR" baseline="0" dirty="0" smtClean="0"/>
              <a:t> fueron sacando cosas por distintos </a:t>
            </a:r>
            <a:r>
              <a:rPr lang="es-AR" baseline="0" dirty="0" err="1" smtClean="0"/>
              <a:t>refactorings</a:t>
            </a:r>
            <a:r>
              <a:rPr lang="es-AR" baseline="0" dirty="0" smtClean="0"/>
              <a:t>, y ya no aplica mas.</a:t>
            </a:r>
          </a:p>
          <a:p>
            <a:r>
              <a:rPr lang="es-AR" baseline="0" dirty="0" smtClean="0"/>
              <a:t>Ojo que no es que está mal, si no que levanta al alerta para </a:t>
            </a:r>
            <a:r>
              <a:rPr lang="es-AR" baseline="0" dirty="0" err="1" smtClean="0"/>
              <a:t>chusmear</a:t>
            </a:r>
            <a:r>
              <a:rPr lang="es-AR" baseline="0" dirty="0" smtClean="0"/>
              <a:t>. De hecho hay un </a:t>
            </a:r>
            <a:r>
              <a:rPr lang="es-AR" baseline="0" dirty="0" err="1" smtClean="0"/>
              <a:t>patron</a:t>
            </a:r>
            <a:r>
              <a:rPr lang="es-AR" baseline="0" dirty="0" smtClean="0"/>
              <a:t> de diseño que habla de esto.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560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También conocidos como </a:t>
            </a:r>
            <a:r>
              <a:rPr lang="es-AR" dirty="0" err="1" smtClean="0"/>
              <a:t>train</a:t>
            </a:r>
            <a:r>
              <a:rPr lang="es-AR" dirty="0" smtClean="0"/>
              <a:t> </a:t>
            </a:r>
            <a:r>
              <a:rPr lang="es-AR" dirty="0" err="1" smtClean="0"/>
              <a:t>wrenches</a:t>
            </a:r>
            <a:r>
              <a:rPr lang="es-AR" dirty="0" smtClean="0"/>
              <a:t>.</a:t>
            </a:r>
          </a:p>
          <a:p>
            <a:r>
              <a:rPr lang="es-AR" dirty="0" err="1" smtClean="0"/>
              <a:t>Law</a:t>
            </a:r>
            <a:r>
              <a:rPr lang="es-AR" dirty="0" smtClean="0"/>
              <a:t> of </a:t>
            </a:r>
            <a:r>
              <a:rPr lang="es-AR" dirty="0" err="1" smtClean="0"/>
              <a:t>demeter</a:t>
            </a:r>
            <a:r>
              <a:rPr lang="es-AR" dirty="0" smtClean="0"/>
              <a:t>. Solo</a:t>
            </a:r>
            <a:r>
              <a:rPr lang="es-AR" baseline="0" dirty="0" smtClean="0"/>
              <a:t> habla con tus amigos cercanos (no mas de 2). </a:t>
            </a:r>
          </a:p>
          <a:p>
            <a:endParaRPr lang="es-AR" baseline="0" dirty="0" smtClean="0"/>
          </a:p>
          <a:p>
            <a:r>
              <a:rPr lang="es-AR" baseline="0" dirty="0" smtClean="0"/>
              <a:t>Cuando se utiliza </a:t>
            </a:r>
            <a:r>
              <a:rPr lang="es-AR" baseline="0" dirty="0" err="1" smtClean="0"/>
              <a:t>frameworks</a:t>
            </a:r>
            <a:r>
              <a:rPr lang="es-AR" baseline="0" dirty="0" smtClean="0"/>
              <a:t>, es muy </a:t>
            </a:r>
            <a:r>
              <a:rPr lang="es-AR" baseline="0" dirty="0" err="1" smtClean="0"/>
              <a:t>comun</a:t>
            </a:r>
            <a:r>
              <a:rPr lang="es-AR" baseline="0" dirty="0" smtClean="0"/>
              <a:t> caer en este  tipo de patrones de código y es inevitable. Al menos el código que se pueda, deberíamos evitar hacerlo ya que trae como consecuencia alto acoplamiento y perdida de encapsulamiento.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34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Seguro que son manipuladas por otras. </a:t>
            </a:r>
          </a:p>
          <a:p>
            <a:r>
              <a:rPr lang="es-AR" dirty="0" smtClean="0"/>
              <a:t>Si</a:t>
            </a:r>
            <a:r>
              <a:rPr lang="es-AR" baseline="0" dirty="0" smtClean="0"/>
              <a:t> hay data </a:t>
            </a:r>
            <a:r>
              <a:rPr lang="es-AR" baseline="0" dirty="0" err="1" smtClean="0"/>
              <a:t>class</a:t>
            </a:r>
            <a:r>
              <a:rPr lang="es-AR" baseline="0" dirty="0" smtClean="0"/>
              <a:t>, hay </a:t>
            </a:r>
            <a:r>
              <a:rPr lang="es-AR" baseline="0" dirty="0" err="1" smtClean="0"/>
              <a:t>feature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envy</a:t>
            </a:r>
            <a:r>
              <a:rPr lang="es-AR" baseline="0" dirty="0" smtClean="0"/>
              <a:t>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216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noProof="0" dirty="0" smtClean="0"/>
              <a:t>¿Qué</a:t>
            </a:r>
            <a:r>
              <a:rPr lang="es-AR" baseline="0" noProof="0" dirty="0" smtClean="0"/>
              <a:t> hace este método?</a:t>
            </a:r>
            <a:endParaRPr lang="es-AR" noProof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02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¿Qué</a:t>
            </a:r>
            <a:r>
              <a:rPr lang="es-AR" baseline="0" dirty="0" smtClean="0"/>
              <a:t> hacen estos métodos?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98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noProof="0" dirty="0" smtClean="0"/>
              <a:t>Esa es la proporción de tiempo leyendo versus</a:t>
            </a:r>
            <a:r>
              <a:rPr lang="es-ES" baseline="0" noProof="0" dirty="0" smtClean="0"/>
              <a:t> escribiendo.</a:t>
            </a:r>
          </a:p>
          <a:p>
            <a:r>
              <a:rPr lang="es-ES" baseline="0" noProof="0" dirty="0" smtClean="0"/>
              <a:t>Haciéndolo fácil de leer en realidad lo hace fácil de escribir.</a:t>
            </a:r>
            <a:endParaRPr lang="en-US" noProof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730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¿Qué nos dice este código?</a:t>
            </a:r>
          </a:p>
          <a:p>
            <a:r>
              <a:rPr lang="es-AR" dirty="0" smtClean="0"/>
              <a:t>Que hay diferentes</a:t>
            </a:r>
            <a:r>
              <a:rPr lang="es-AR" baseline="0" dirty="0" smtClean="0"/>
              <a:t> niveles de abstracción y las condiciones no son declarativas.</a:t>
            </a:r>
          </a:p>
          <a:p>
            <a:r>
              <a:rPr lang="es-AR" baseline="0" dirty="0" smtClean="0"/>
              <a:t>Entonces tenemos que hacer métodos explicativos ya que l</a:t>
            </a:r>
            <a:r>
              <a:rPr lang="es-AR" dirty="0" smtClean="0"/>
              <a:t>as expresiones lógicas pueden ser complicadas de leer y entender.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375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También podemos usa</a:t>
            </a:r>
            <a:r>
              <a:rPr lang="es-AR" baseline="0" dirty="0" smtClean="0"/>
              <a:t>r un método explicativo para unir dos métodos explicativos relacionados y </a:t>
            </a:r>
            <a:r>
              <a:rPr lang="es-AR" baseline="0" dirty="0" err="1" smtClean="0"/>
              <a:t>elever</a:t>
            </a:r>
            <a:r>
              <a:rPr lang="es-AR" baseline="0" dirty="0" smtClean="0"/>
              <a:t> el nivel de abstracción aún más.</a:t>
            </a:r>
          </a:p>
          <a:p>
            <a:r>
              <a:rPr lang="es-AR" dirty="0" smtClean="0"/>
              <a:t>Este </a:t>
            </a:r>
            <a:r>
              <a:rPr lang="es-AR" dirty="0" err="1" smtClean="0"/>
              <a:t>refactor</a:t>
            </a:r>
            <a:r>
              <a:rPr lang="es-AR" baseline="0" dirty="0" smtClean="0"/>
              <a:t> esta centrado en el lector del código, lo ayudamos a entender lo que hace el código y oculta los pasos del algoritmo.</a:t>
            </a:r>
          </a:p>
          <a:p>
            <a:r>
              <a:rPr lang="es-AR" baseline="0" dirty="0" smtClean="0"/>
              <a:t>Además podemos definir variables explicativas, pero métodos explicativos son aún mejor.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048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Acá</a:t>
            </a:r>
            <a:r>
              <a:rPr lang="es-AR" baseline="0" dirty="0" smtClean="0"/>
              <a:t> se puede ver que este código es muy simple de entender.</a:t>
            </a:r>
          </a:p>
          <a:p>
            <a:r>
              <a:rPr lang="es-AR" baseline="0" dirty="0" smtClean="0"/>
              <a:t>Son métodos explicativos, tienen sólo una funcionalidad explicada en su nombre.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666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Otro ejemplo donde las</a:t>
            </a:r>
            <a:r>
              <a:rPr lang="es-AR" baseline="0" dirty="0" smtClean="0"/>
              <a:t> condiciones no son explicativas y podríamos reemplazar con métodos explicativos que ayuden a otro programador a entender el código sin necesidad de ver cómo está implementado.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553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Después de las modificaciones vemos que los métodos llamados</a:t>
            </a:r>
            <a:r>
              <a:rPr lang="es-AR" baseline="0" dirty="0" smtClean="0"/>
              <a:t> en los condicionales son mucho mas explicativos de qué hace sin ver cómo lo hace.</a:t>
            </a:r>
            <a:endParaRPr lang="es-AR" dirty="0" smtClean="0"/>
          </a:p>
          <a:p>
            <a:r>
              <a:rPr lang="es-AR" baseline="0" dirty="0" smtClean="0"/>
              <a:t>Podemos reacomodar las sentencias </a:t>
            </a:r>
            <a:r>
              <a:rPr lang="es-AR" baseline="0" dirty="0" err="1" smtClean="0"/>
              <a:t>if</a:t>
            </a:r>
            <a:r>
              <a:rPr lang="es-AR" baseline="0" dirty="0" smtClean="0"/>
              <a:t> poniendo la más usada al principio para ganar performance.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103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¿Qué ven en este código?</a:t>
            </a:r>
          </a:p>
          <a:p>
            <a:r>
              <a:rPr lang="es-AR" dirty="0" smtClean="0"/>
              <a:t>La</a:t>
            </a:r>
            <a:r>
              <a:rPr lang="es-AR" baseline="0" dirty="0" smtClean="0"/>
              <a:t> variable temporal </a:t>
            </a:r>
            <a:r>
              <a:rPr lang="es-AR" baseline="0" dirty="0" err="1" smtClean="0"/>
              <a:t>acc</a:t>
            </a:r>
            <a:r>
              <a:rPr lang="es-AR" baseline="0" dirty="0" smtClean="0"/>
              <a:t> se esta </a:t>
            </a:r>
            <a:r>
              <a:rPr lang="es-AR" baseline="0" dirty="0" err="1" smtClean="0"/>
              <a:t>reusando</a:t>
            </a:r>
            <a:r>
              <a:rPr lang="es-AR" baseline="0" dirty="0" smtClean="0"/>
              <a:t> con diferentes propósitos. Esto hace que sea un método confuso de entender y que la variable no pueda tener un nombre significativo.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979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Tenemos que dividir</a:t>
            </a:r>
            <a:r>
              <a:rPr lang="es-AR" baseline="0" dirty="0" smtClean="0"/>
              <a:t> variables temporales de manera de ser utilizadas una vez para un solo propósito (excepto las que están dentro de un bucle).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449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Mejor si extraemos algunos</a:t>
            </a:r>
            <a:r>
              <a:rPr lang="es-AR" baseline="0" dirty="0" smtClean="0"/>
              <a:t> métodos.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346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Aquí</a:t>
            </a:r>
            <a:r>
              <a:rPr lang="es-AR" baseline="0" dirty="0" smtClean="0"/>
              <a:t> esta usando un parámetro como variable temporal.</a:t>
            </a:r>
          </a:p>
          <a:p>
            <a:r>
              <a:rPr lang="es-AR" baseline="0" dirty="0" smtClean="0"/>
              <a:t>Lo mismo que antes pero además generamos mayor riesgo al cambiar una variable que no sabemos el impacto que va a generar ese cambio en otro lado.</a:t>
            </a:r>
          </a:p>
          <a:p>
            <a:r>
              <a:rPr lang="es-AR" baseline="0" dirty="0" smtClean="0"/>
              <a:t>Los parámetros deberían ser de sólo lectura, porque sino es una forma de crear </a:t>
            </a:r>
            <a:r>
              <a:rPr lang="es-AR" baseline="0" dirty="0" err="1" smtClean="0"/>
              <a:t>bugs</a:t>
            </a:r>
            <a:r>
              <a:rPr lang="es-AR" baseline="0" dirty="0" smtClean="0"/>
              <a:t>, llamar a métodos que internamente nos están cambiando el valor de los parámetros que les pasamos y sin saberlo.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160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Marcar</a:t>
            </a:r>
            <a:r>
              <a:rPr lang="es-AR" baseline="0" dirty="0" smtClean="0"/>
              <a:t> los parámetros con final es la manera de hacerlos </a:t>
            </a:r>
            <a:r>
              <a:rPr lang="es-AR" baseline="0" dirty="0" err="1" smtClean="0"/>
              <a:t>read</a:t>
            </a:r>
            <a:r>
              <a:rPr lang="es-AR" baseline="0" dirty="0" smtClean="0"/>
              <a:t> </a:t>
            </a:r>
            <a:r>
              <a:rPr lang="es-AR" baseline="0" dirty="0" err="1" smtClean="0"/>
              <a:t>only</a:t>
            </a:r>
            <a:r>
              <a:rPr lang="es-AR" baseline="0" dirty="0" smtClean="0"/>
              <a:t>.</a:t>
            </a:r>
          </a:p>
          <a:p>
            <a:r>
              <a:rPr lang="es-AR" baseline="0" dirty="0" smtClean="0"/>
              <a:t>Y luego usar variables temporales para la implementación.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91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Esta</a:t>
            </a:r>
            <a:r>
              <a:rPr lang="es-AR" baseline="0" dirty="0" smtClean="0"/>
              <a:t> es la forma común de métodos reales que nos muestra ya de entrada la dificultar de leerlo y entenderlo rápidamente.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793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¿Qué</a:t>
            </a:r>
            <a:r>
              <a:rPr lang="es-AR" baseline="0" dirty="0" smtClean="0"/>
              <a:t> les dice este código?</a:t>
            </a:r>
          </a:p>
          <a:p>
            <a:r>
              <a:rPr lang="es-AR" baseline="0" dirty="0" smtClean="0"/>
              <a:t>Vemos que algo necesita ser modelado, la Página no es responsable de calcular las longitudes o transformar tipos de datos.</a:t>
            </a:r>
          </a:p>
          <a:p>
            <a:r>
              <a:rPr lang="es-AR" baseline="0" dirty="0" smtClean="0"/>
              <a:t>Entonces necesitamos extraer una clase </a:t>
            </a:r>
            <a:r>
              <a:rPr lang="es-AR" baseline="0" dirty="0" err="1" smtClean="0"/>
              <a:t>Length</a:t>
            </a:r>
            <a:r>
              <a:rPr lang="es-AR" baseline="0" dirty="0" smtClean="0"/>
              <a:t> que se encargue de eso.</a:t>
            </a:r>
          </a:p>
          <a:p>
            <a:r>
              <a:rPr lang="es-AR" baseline="0" dirty="0" smtClean="0"/>
              <a:t>Muchas veces pasa que una clase comienza a crecer y se va haciendo difícil de entender, tal vez sea el momento de delegar responsabilidades en otras clases.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336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La clase</a:t>
            </a:r>
            <a:r>
              <a:rPr lang="es-AR" baseline="0" dirty="0" smtClean="0"/>
              <a:t> extraída se encarga de realizar los cálculos y los métodos son explicativos y están relacionados con las responsabilidades del objeto.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550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¿Cuánto tiempo tardan</a:t>
            </a:r>
            <a:r>
              <a:rPr lang="es-AR" baseline="0" dirty="0" smtClean="0"/>
              <a:t> en entender qué hace el método?</a:t>
            </a:r>
          </a:p>
          <a:p>
            <a:r>
              <a:rPr lang="es-AR" baseline="0" dirty="0" smtClean="0"/>
              <a:t>Hay expresiones que requieren un análisis previo para entender las condiciones.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516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Al extraer los condicionales en métodos explicativos,</a:t>
            </a:r>
            <a:r>
              <a:rPr lang="es-AR" baseline="0" dirty="0" smtClean="0"/>
              <a:t> se requiere menor tiempo de análisis para entender lo que hace.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14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Métodos explicativos</a:t>
            </a:r>
            <a:r>
              <a:rPr lang="es-AR" baseline="0" dirty="0" smtClean="0"/>
              <a:t> cohesivos.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967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Muchos condicionales con la</a:t>
            </a:r>
            <a:r>
              <a:rPr lang="es-AR" baseline="0" dirty="0" smtClean="0"/>
              <a:t> misma salida puede indicarnos que tal vez haya código duplicado.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766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Refactorizamos</a:t>
            </a:r>
            <a:r>
              <a:rPr lang="es-AR" dirty="0" smtClean="0"/>
              <a:t> para consolidar</a:t>
            </a:r>
            <a:r>
              <a:rPr lang="es-AR" baseline="0" dirty="0" smtClean="0"/>
              <a:t> las expresiones condicionales de manera de tener una salida en común.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Muchos</a:t>
            </a:r>
            <a:r>
              <a:rPr lang="es-AR" baseline="0" dirty="0" smtClean="0"/>
              <a:t> casos que terminan con la misma acción, podemos utilizar </a:t>
            </a:r>
            <a:r>
              <a:rPr lang="es-AR" baseline="0" dirty="0" err="1" smtClean="0"/>
              <a:t>ANDs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or</a:t>
            </a:r>
            <a:r>
              <a:rPr lang="es-AR" baseline="0" dirty="0" smtClean="0"/>
              <a:t> </a:t>
            </a:r>
            <a:r>
              <a:rPr lang="es-AR" baseline="0" dirty="0" err="1" smtClean="0"/>
              <a:t>Ors</a:t>
            </a:r>
            <a:r>
              <a:rPr lang="es-AR" baseline="0" dirty="0" smtClean="0"/>
              <a:t>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511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Demasiados </a:t>
            </a:r>
            <a:r>
              <a:rPr lang="es-AR" dirty="0" err="1" smtClean="0"/>
              <a:t>ifs</a:t>
            </a:r>
            <a:r>
              <a:rPr lang="es-AR" baseline="0" dirty="0" smtClean="0"/>
              <a:t> para expresar dos condicionales. Porqué dos </a:t>
            </a:r>
            <a:r>
              <a:rPr lang="es-AR" baseline="0" dirty="0" err="1" smtClean="0"/>
              <a:t>ifs</a:t>
            </a:r>
            <a:r>
              <a:rPr lang="es-AR" baseline="0" dirty="0" smtClean="0"/>
              <a:t>?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241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Código duplicado: el mismo código</a:t>
            </a:r>
            <a:r>
              <a:rPr lang="es-AR" baseline="0" dirty="0" smtClean="0"/>
              <a:t> ejecutado en los dos casos.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405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Refactorizado</a:t>
            </a:r>
            <a:r>
              <a:rPr lang="es-AR" dirty="0" smtClean="0"/>
              <a:t>: movemos código duplicado a un solo lugar.</a:t>
            </a:r>
          </a:p>
          <a:p>
            <a:endParaRPr lang="es-A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baseline="0" dirty="0" smtClean="0"/>
              <a:t>En algunos casos vemos varias líneas de código duplicado, y eso puede ser un problema, porque el mantenimiento hay que hacerlo por igual en todos esos casos y a veces se nos puede pasar por alto </a:t>
            </a:r>
            <a:r>
              <a:rPr lang="es-AR" baseline="0" dirty="0" err="1" smtClean="0"/>
              <a:t>algun</a:t>
            </a:r>
            <a:r>
              <a:rPr lang="es-AR" baseline="0" dirty="0" smtClean="0"/>
              <a:t> lugar.</a:t>
            </a:r>
          </a:p>
          <a:p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34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noProof="0" dirty="0" smtClean="0"/>
              <a:t>De ser posible, queremos métodos</a:t>
            </a:r>
            <a:r>
              <a:rPr lang="es-ES" baseline="0" noProof="0" dirty="0" smtClean="0"/>
              <a:t> como este, muy simples de leer y entender.</a:t>
            </a:r>
            <a:endParaRPr lang="en-US" noProof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271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La bandera de control </a:t>
            </a:r>
            <a:r>
              <a:rPr lang="es-AR" dirty="0" err="1" smtClean="0"/>
              <a:t>found</a:t>
            </a:r>
            <a:r>
              <a:rPr lang="es-AR" dirty="0" smtClean="0"/>
              <a:t> no es necesario para métodos</a:t>
            </a:r>
            <a:r>
              <a:rPr lang="es-AR" baseline="0" dirty="0" smtClean="0"/>
              <a:t> pequeños. En métodos cortos </a:t>
            </a:r>
            <a:r>
              <a:rPr lang="es-AR" baseline="0" dirty="0" err="1" smtClean="0"/>
              <a:t>multiple</a:t>
            </a:r>
            <a:r>
              <a:rPr lang="es-AR" baseline="0" dirty="0" smtClean="0"/>
              <a:t> salidas es fácil de entender.</a:t>
            </a:r>
          </a:p>
          <a:p>
            <a:r>
              <a:rPr lang="es-AR" baseline="0" dirty="0" smtClean="0"/>
              <a:t>Para métodos más largos tal vez sea mejor tener un solo punto de salida.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794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err="1" smtClean="0"/>
              <a:t>Refactorizado</a:t>
            </a:r>
            <a:r>
              <a:rPr lang="es-AR" dirty="0" smtClean="0"/>
              <a:t>, no hay bandera de control y reemplazamos con puntos de salida.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021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Esto nos da complejidad </a:t>
            </a:r>
            <a:r>
              <a:rPr lang="es-AR" dirty="0" err="1" smtClean="0"/>
              <a:t>ciclomatica</a:t>
            </a:r>
            <a:r>
              <a:rPr lang="es-AR" dirty="0" smtClean="0"/>
              <a:t>.</a:t>
            </a:r>
          </a:p>
          <a:p>
            <a:r>
              <a:rPr lang="es-AR" dirty="0" smtClean="0"/>
              <a:t>3</a:t>
            </a:r>
            <a:r>
              <a:rPr lang="es-AR" baseline="0" dirty="0" smtClean="0"/>
              <a:t> </a:t>
            </a:r>
            <a:r>
              <a:rPr lang="es-AR" baseline="0" dirty="0" err="1" smtClean="0"/>
              <a:t>ifs</a:t>
            </a:r>
            <a:r>
              <a:rPr lang="es-AR" baseline="0" dirty="0" smtClean="0"/>
              <a:t> anidados en un </a:t>
            </a:r>
            <a:r>
              <a:rPr lang="es-AR" baseline="0" dirty="0" err="1" smtClean="0"/>
              <a:t>metodo</a:t>
            </a:r>
            <a:r>
              <a:rPr lang="es-AR" baseline="0" dirty="0" smtClean="0"/>
              <a:t> es mucho.</a:t>
            </a:r>
          </a:p>
          <a:p>
            <a:endParaRPr lang="es-AR" baseline="0" dirty="0" smtClean="0"/>
          </a:p>
          <a:p>
            <a:r>
              <a:rPr lang="es-AR" baseline="0" dirty="0" smtClean="0"/>
              <a:t>Declaraciones anidadas siempre son más difíciles de seguir, por lo que en estos casos se busca reemplazarlas por </a:t>
            </a:r>
            <a:r>
              <a:rPr lang="es-AR" baseline="0" dirty="0" err="1" smtClean="0"/>
              <a:t>Guard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Clauses</a:t>
            </a:r>
            <a:r>
              <a:rPr lang="es-AR" baseline="0" dirty="0" smtClean="0"/>
              <a:t>, en donde tenemos el camino feliz y los casos inusuales.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430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err="1" smtClean="0"/>
              <a:t>Refactorizando</a:t>
            </a:r>
            <a:r>
              <a:rPr lang="es-AR" dirty="0" smtClean="0"/>
              <a:t> tenemos varios puntos</a:t>
            </a:r>
            <a:r>
              <a:rPr lang="es-AR" baseline="0" dirty="0" smtClean="0"/>
              <a:t> de salida pero ningún anidamiento.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568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Otro ejemplo donde tenemos dos </a:t>
            </a:r>
            <a:r>
              <a:rPr lang="es-AR" dirty="0" err="1" smtClean="0"/>
              <a:t>if</a:t>
            </a:r>
            <a:r>
              <a:rPr lang="es-AR" dirty="0" smtClean="0"/>
              <a:t> anidados</a:t>
            </a:r>
            <a:r>
              <a:rPr lang="es-AR" baseline="0" dirty="0" smtClean="0"/>
              <a:t> pero en realidad 3 posibles caminos.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378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Refactorizamos</a:t>
            </a:r>
            <a:r>
              <a:rPr lang="es-AR" dirty="0" smtClean="0"/>
              <a:t> para no tener</a:t>
            </a:r>
            <a:r>
              <a:rPr lang="es-AR" baseline="0" dirty="0" smtClean="0"/>
              <a:t> anidamiento y tenemos los tres puntos de retorno bien claros.</a:t>
            </a:r>
          </a:p>
          <a:p>
            <a:r>
              <a:rPr lang="es-AR" baseline="0" dirty="0" smtClean="0"/>
              <a:t>Y podríamos mejorarlo aún más, ya que vemos que los primeros dos retornos la acción es la misma.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0990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Consolidamos</a:t>
            </a:r>
            <a:r>
              <a:rPr lang="es-AR" baseline="0" dirty="0" smtClean="0"/>
              <a:t> los condicionales nos deja solo dos puntos de salida.</a:t>
            </a:r>
          </a:p>
          <a:p>
            <a:r>
              <a:rPr lang="es-AR" baseline="0" dirty="0" smtClean="0"/>
              <a:t>Y a esto podemos aplicar métodos explicativos.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824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¿Qué</a:t>
            </a:r>
            <a:r>
              <a:rPr lang="es-AR" baseline="0" dirty="0" smtClean="0"/>
              <a:t> ven acá?</a:t>
            </a:r>
            <a:endParaRPr lang="es-AR" dirty="0" smtClean="0"/>
          </a:p>
          <a:p>
            <a:r>
              <a:rPr lang="es-AR" dirty="0" smtClean="0"/>
              <a:t>Data </a:t>
            </a:r>
            <a:r>
              <a:rPr lang="es-AR" dirty="0" err="1" smtClean="0"/>
              <a:t>clumps</a:t>
            </a:r>
            <a:r>
              <a:rPr lang="es-AR" dirty="0" smtClean="0"/>
              <a:t>: La misma lista de </a:t>
            </a:r>
            <a:r>
              <a:rPr lang="es-AR" dirty="0" err="1" smtClean="0"/>
              <a:t>parametros</a:t>
            </a:r>
            <a:r>
              <a:rPr lang="es-AR" baseline="0" dirty="0" smtClean="0"/>
              <a:t> en varios métodos.</a:t>
            </a:r>
            <a:endParaRPr lang="es-AR" dirty="0" smtClean="0"/>
          </a:p>
          <a:p>
            <a:r>
              <a:rPr lang="es-AR" dirty="0" smtClean="0"/>
              <a:t>Y encima muchos parámetros.</a:t>
            </a:r>
            <a:r>
              <a:rPr lang="es-AR" baseline="0" dirty="0" smtClean="0"/>
              <a:t> Me esta indicando que debo introducir un nuevo objeto.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9898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err="1" smtClean="0"/>
              <a:t>Refactorizado</a:t>
            </a:r>
            <a:r>
              <a:rPr lang="es-AR" dirty="0" smtClean="0"/>
              <a:t>, los</a:t>
            </a:r>
            <a:r>
              <a:rPr lang="es-AR" baseline="0" dirty="0" smtClean="0"/>
              <a:t> parámetros fueron extraídos a la clase </a:t>
            </a:r>
            <a:r>
              <a:rPr lang="es-AR" baseline="0" dirty="0" err="1" smtClean="0"/>
              <a:t>Client</a:t>
            </a:r>
            <a:r>
              <a:rPr lang="es-AR" baseline="0" dirty="0" smtClean="0"/>
              <a:t> para manejar todo esos datos.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615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¿Qué</a:t>
            </a:r>
            <a:r>
              <a:rPr lang="es-AR" baseline="0" dirty="0" smtClean="0"/>
              <a:t> vemos </a:t>
            </a:r>
            <a:r>
              <a:rPr lang="es-AR" baseline="0" dirty="0" err="1" smtClean="0"/>
              <a:t>aca</a:t>
            </a:r>
            <a:r>
              <a:rPr lang="es-AR" baseline="0" dirty="0" smtClean="0"/>
              <a:t>?</a:t>
            </a:r>
          </a:p>
          <a:p>
            <a:r>
              <a:rPr lang="es-AR" baseline="0" dirty="0" smtClean="0"/>
              <a:t>El manejo de errores.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59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“h”  no </a:t>
            </a:r>
            <a:r>
              <a:rPr lang="en-US" noProof="0" dirty="0" err="1" smtClean="0"/>
              <a:t>es</a:t>
            </a:r>
            <a:r>
              <a:rPr lang="en-US" noProof="0" dirty="0" smtClean="0"/>
              <a:t> un </a:t>
            </a:r>
            <a:r>
              <a:rPr lang="en-US" noProof="0" dirty="0" err="1" smtClean="0"/>
              <a:t>nombre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informativo</a:t>
            </a:r>
            <a:endParaRPr lang="en-US" baseline="0" noProof="0" dirty="0" smtClean="0"/>
          </a:p>
          <a:p>
            <a:r>
              <a:rPr lang="en-US" noProof="0" dirty="0" smtClean="0"/>
              <a:t> “h” no </a:t>
            </a:r>
            <a:r>
              <a:rPr lang="en-US" noProof="0" dirty="0" err="1" smtClean="0"/>
              <a:t>nos</a:t>
            </a:r>
            <a:r>
              <a:rPr lang="en-US" noProof="0" dirty="0" smtClean="0"/>
              <a:t> </a:t>
            </a:r>
            <a:r>
              <a:rPr lang="en-US" noProof="0" dirty="0" err="1" smtClean="0"/>
              <a:t>da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ninguna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pista</a:t>
            </a:r>
            <a:r>
              <a:rPr lang="en-US" baseline="0" noProof="0" dirty="0" smtClean="0"/>
              <a:t> de la </a:t>
            </a:r>
            <a:r>
              <a:rPr lang="en-US" baseline="0" noProof="0" dirty="0" err="1" smtClean="0"/>
              <a:t>intención</a:t>
            </a:r>
            <a:r>
              <a:rPr lang="en-US" baseline="0" noProof="0" dirty="0" smtClean="0"/>
              <a:t> del </a:t>
            </a:r>
            <a:r>
              <a:rPr lang="en-US" baseline="0" noProof="0" dirty="0" err="1" smtClean="0"/>
              <a:t>autor</a:t>
            </a:r>
            <a:endParaRPr lang="en-US" noProof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0333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Refactorizado</a:t>
            </a:r>
            <a:r>
              <a:rPr lang="es-AR" dirty="0" smtClean="0"/>
              <a:t>:</a:t>
            </a:r>
            <a:r>
              <a:rPr lang="es-AR" baseline="0" dirty="0" smtClean="0"/>
              <a:t> ahora los errores los manejamos con excepciones y manejamos la excepciones lanzadas donde corresponde.</a:t>
            </a:r>
          </a:p>
          <a:p>
            <a:r>
              <a:rPr lang="es-AR" baseline="0" dirty="0" smtClean="0"/>
              <a:t>Las excepciones reducen la complejidad en los métodos. Las excepciones en sí deben ser explicativas.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7358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¿Qué harían para mejorar este código?</a:t>
            </a:r>
            <a:endParaRPr lang="en-US" dirty="0" smtClean="0"/>
          </a:p>
          <a:p>
            <a:endParaRPr lang="es-ES" dirty="0" smtClean="0"/>
          </a:p>
          <a:p>
            <a:r>
              <a:rPr lang="es-ES" dirty="0" smtClean="0"/>
              <a:t>Otro ejemplo de mal manejo</a:t>
            </a:r>
            <a:r>
              <a:rPr lang="es-ES" baseline="0" dirty="0" smtClean="0"/>
              <a:t> de errores.</a:t>
            </a:r>
          </a:p>
          <a:p>
            <a:r>
              <a:rPr lang="es-ES" baseline="0" dirty="0" smtClean="0"/>
              <a:t>También vemos un montón de condicionales anidados.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068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Primero usamos </a:t>
            </a:r>
            <a:r>
              <a:rPr lang="es-AR" dirty="0" err="1" smtClean="0"/>
              <a:t>guard</a:t>
            </a:r>
            <a:r>
              <a:rPr lang="es-AR" dirty="0" smtClean="0"/>
              <a:t> </a:t>
            </a:r>
            <a:r>
              <a:rPr lang="es-AR" dirty="0" err="1" smtClean="0"/>
              <a:t>clauses</a:t>
            </a:r>
            <a:r>
              <a:rPr lang="es-AR" dirty="0" smtClean="0"/>
              <a:t>.</a:t>
            </a:r>
          </a:p>
          <a:p>
            <a:r>
              <a:rPr lang="es-AR" dirty="0" smtClean="0"/>
              <a:t>Falta el manejo de errores.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6042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Ahora manejamos excepciones.</a:t>
            </a:r>
          </a:p>
          <a:p>
            <a:r>
              <a:rPr lang="es-AR" baseline="0" dirty="0" smtClean="0"/>
              <a:t>El método quedo simple y </a:t>
            </a:r>
            <a:r>
              <a:rPr lang="es-AR" baseline="0" dirty="0" err="1" smtClean="0"/>
              <a:t>facil</a:t>
            </a:r>
            <a:r>
              <a:rPr lang="es-AR" baseline="0" dirty="0" smtClean="0"/>
              <a:t> de leer. Los errores quedaron encapsulados dentro de cada uno de esos métodos que lanzan excepciones.</a:t>
            </a:r>
          </a:p>
          <a:p>
            <a:r>
              <a:rPr lang="es-AR" baseline="0" dirty="0" smtClean="0"/>
              <a:t>El manejo de las excepciones no es responsabilidad de este método, por lo cual la excepciones siguen escalando hacia el método superior.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7273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¿Qué está incorrecto aquí?</a:t>
            </a:r>
          </a:p>
          <a:p>
            <a:r>
              <a:rPr lang="es-AR" baseline="0" dirty="0" smtClean="0"/>
              <a:t>Se esta usando una excepción para controlar el flujo de ejecución, lo cual no debería.</a:t>
            </a:r>
          </a:p>
          <a:p>
            <a:r>
              <a:rPr lang="es-AR" baseline="0" dirty="0" smtClean="0"/>
              <a:t>Las excepciones son para manejo de errores, no para controlar diferentes caminos de ejecución.</a:t>
            </a:r>
          </a:p>
          <a:p>
            <a:r>
              <a:rPr lang="es-AR" baseline="0" dirty="0" smtClean="0"/>
              <a:t>Una ejecución normal no debería lanzar ninguna excepción.</a:t>
            </a:r>
          </a:p>
          <a:p>
            <a:endParaRPr lang="es-AR" baseline="0" dirty="0" smtClean="0"/>
          </a:p>
          <a:p>
            <a:r>
              <a:rPr lang="es-AR" baseline="0" dirty="0" smtClean="0"/>
              <a:t>¿Cómo lo solucionarían?</a:t>
            </a:r>
          </a:p>
          <a:p>
            <a:r>
              <a:rPr lang="es-AR" baseline="0" dirty="0" smtClean="0"/>
              <a:t>Reemplazar la excepción con un test.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2194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err="1" smtClean="0"/>
              <a:t>Refactorizando</a:t>
            </a:r>
            <a:r>
              <a:rPr lang="es-AR" dirty="0" smtClean="0"/>
              <a:t>,</a:t>
            </a:r>
            <a:r>
              <a:rPr lang="es-AR" baseline="0" dirty="0" smtClean="0"/>
              <a:t> una declaración condicional que verifica si la pila esta vacía es lo que determina un camino u otro.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719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Analicemos</a:t>
            </a:r>
            <a:r>
              <a:rPr lang="es-AR" baseline="0" dirty="0" smtClean="0"/>
              <a:t> este código</a:t>
            </a:r>
            <a:r>
              <a:rPr lang="es-AR" dirty="0" smtClean="0"/>
              <a:t>.</a:t>
            </a:r>
          </a:p>
          <a:p>
            <a:r>
              <a:rPr lang="es-AR" dirty="0" smtClean="0"/>
              <a:t>Maneja rango de valores con primitivas.</a:t>
            </a:r>
          </a:p>
          <a:p>
            <a:r>
              <a:rPr lang="es-AR" baseline="0" dirty="0" smtClean="0"/>
              <a:t>¿Cómo podríamos mejorar eso?</a:t>
            </a:r>
          </a:p>
          <a:p>
            <a:r>
              <a:rPr lang="es-AR" baseline="0" dirty="0" smtClean="0"/>
              <a:t>Cambiar ese manejo de rangos con un objeto (Rango) que sea fácil de entender.</a:t>
            </a:r>
          </a:p>
          <a:p>
            <a:endParaRPr lang="es-AR" baseline="0" dirty="0" smtClean="0"/>
          </a:p>
          <a:p>
            <a:r>
              <a:rPr lang="es-AR" baseline="0" dirty="0" smtClean="0"/>
              <a:t>Un montón de veces usamos objetos simples o datos primitivos para representar entidades del </a:t>
            </a:r>
            <a:r>
              <a:rPr lang="es-AR" baseline="0" dirty="0" err="1" smtClean="0"/>
              <a:t>model</a:t>
            </a:r>
            <a:r>
              <a:rPr lang="es-AR" baseline="0" dirty="0" smtClean="0"/>
              <a:t>.</a:t>
            </a:r>
          </a:p>
          <a:p>
            <a:r>
              <a:rPr lang="es-AR" baseline="0" dirty="0" smtClean="0"/>
              <a:t>En cualquier momento ese objeto no va a poder ser tan simple como al principio, va a necesitar hacer algo más complejo y vamos a empezar a ver códigos duplicados para delegar esas responsabilidades.</a:t>
            </a:r>
          </a:p>
          <a:p>
            <a:r>
              <a:rPr lang="es-AR" dirty="0" smtClean="0"/>
              <a:t>Por</a:t>
            </a:r>
            <a:r>
              <a:rPr lang="es-AR" baseline="0" dirty="0" smtClean="0"/>
              <a:t> ejemplo si un Teléfono es representado por un </a:t>
            </a:r>
            <a:r>
              <a:rPr lang="es-AR" baseline="0" dirty="0" err="1" smtClean="0"/>
              <a:t>String</a:t>
            </a:r>
            <a:r>
              <a:rPr lang="es-AR" baseline="0" dirty="0" smtClean="0"/>
              <a:t>, luego puede crecer y manejar más responsabilidades como validaciones, formatos y usarse en distintos lugares.</a:t>
            </a:r>
            <a:endParaRPr lang="es-AR" dirty="0" smtClean="0"/>
          </a:p>
          <a:p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3789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err="1" smtClean="0"/>
              <a:t>Refactorizando</a:t>
            </a:r>
            <a:r>
              <a:rPr lang="es-AR" baseline="0" dirty="0" smtClean="0"/>
              <a:t>, reemplazamos las primitivas con el objeto </a:t>
            </a:r>
            <a:r>
              <a:rPr lang="es-AR" baseline="0" dirty="0" err="1" smtClean="0"/>
              <a:t>Range</a:t>
            </a:r>
            <a:r>
              <a:rPr lang="es-AR" baseline="0" dirty="0" smtClean="0"/>
              <a:t>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8718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noProof="0" dirty="0" err="1" smtClean="0"/>
              <a:t>Range</a:t>
            </a:r>
            <a:r>
              <a:rPr lang="es-AR" noProof="0" dirty="0" smtClean="0"/>
              <a:t> es una clase extraída y esta implementada con </a:t>
            </a:r>
            <a:r>
              <a:rPr lang="es-AR" noProof="0" dirty="0" err="1" smtClean="0"/>
              <a:t>generics</a:t>
            </a:r>
            <a:r>
              <a:rPr lang="es-AR" noProof="0" dirty="0" smtClean="0"/>
              <a:t>.</a:t>
            </a:r>
          </a:p>
          <a:p>
            <a:r>
              <a:rPr lang="es-AR" noProof="0" dirty="0" smtClean="0"/>
              <a:t>Extiende</a:t>
            </a:r>
            <a:r>
              <a:rPr lang="es-AR" baseline="0" noProof="0" dirty="0" smtClean="0"/>
              <a:t> de </a:t>
            </a:r>
            <a:r>
              <a:rPr lang="es-AR" noProof="0" dirty="0" smtClean="0"/>
              <a:t>Comparable</a:t>
            </a:r>
            <a:r>
              <a:rPr lang="es-AR" baseline="0" noProof="0" dirty="0" smtClean="0"/>
              <a:t> y también incluye llamadas a métodos explicativos que manejan la interfaz comparable.</a:t>
            </a:r>
            <a:endParaRPr lang="es-AR" noProof="0" dirty="0" smtClean="0"/>
          </a:p>
          <a:p>
            <a:endParaRPr lang="es-AR" noProof="0" dirty="0" smtClean="0"/>
          </a:p>
          <a:p>
            <a:r>
              <a:rPr lang="es-AR" noProof="0" dirty="0" smtClean="0"/>
              <a:t>De esta manera </a:t>
            </a:r>
            <a:r>
              <a:rPr lang="es-AR" noProof="0" dirty="0" err="1" smtClean="0"/>
              <a:t>Range</a:t>
            </a:r>
            <a:r>
              <a:rPr lang="es-AR" noProof="0" dirty="0" smtClean="0"/>
              <a:t> es</a:t>
            </a:r>
            <a:r>
              <a:rPr lang="es-AR" baseline="0" noProof="0" dirty="0" smtClean="0"/>
              <a:t> bien genérico para ser usado en diferentes lugares y código queda mucho más legible.</a:t>
            </a:r>
            <a:endParaRPr lang="es-AR" noProof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6282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94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err="1" smtClean="0"/>
              <a:t>Qué</a:t>
            </a:r>
            <a:r>
              <a:rPr lang="en-US" noProof="0" dirty="0" smtClean="0"/>
              <a:t> versus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Cómo</a:t>
            </a:r>
            <a:endParaRPr lang="en-US" noProof="0" dirty="0" smtClean="0"/>
          </a:p>
          <a:p>
            <a:endParaRPr lang="es-ES" noProof="0" dirty="0" smtClean="0"/>
          </a:p>
          <a:p>
            <a:r>
              <a:rPr lang="es-ES" noProof="0" dirty="0" smtClean="0"/>
              <a:t>El</a:t>
            </a:r>
            <a:r>
              <a:rPr lang="es-ES" baseline="0" noProof="0" dirty="0" smtClean="0"/>
              <a:t> primero revela implementación y no intención. No comunica la parte más importante de ese método. El lector no va a estar interesado en cómo lo hace sino en qué hace.</a:t>
            </a:r>
          </a:p>
          <a:p>
            <a:r>
              <a:rPr lang="es-ES" baseline="0" noProof="0" dirty="0" smtClean="0"/>
              <a:t>El segundo revela la intención mas claro.</a:t>
            </a:r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------------</a:t>
            </a:r>
          </a:p>
          <a:p>
            <a:r>
              <a:rPr lang="es-ES" noProof="0" dirty="0" smtClean="0"/>
              <a:t>¿Cuáles son</a:t>
            </a:r>
            <a:r>
              <a:rPr lang="es-ES" baseline="0" noProof="0" dirty="0" smtClean="0"/>
              <a:t> los beneficios?</a:t>
            </a:r>
          </a:p>
          <a:p>
            <a:r>
              <a:rPr lang="es-ES" baseline="0" noProof="0" dirty="0" smtClean="0"/>
              <a:t>-Polimorfismo: </a:t>
            </a:r>
            <a:r>
              <a:rPr lang="es-ES" baseline="0" noProof="0" dirty="0" err="1" smtClean="0"/>
              <a:t>LinearSearch</a:t>
            </a:r>
            <a:r>
              <a:rPr lang="es-ES" baseline="0" noProof="0" dirty="0" smtClean="0"/>
              <a:t> es solo una manera de implementar el </a:t>
            </a:r>
            <a:r>
              <a:rPr lang="es-ES" baseline="0" noProof="0" dirty="0" err="1" smtClean="0"/>
              <a:t>include</a:t>
            </a:r>
            <a:r>
              <a:rPr lang="es-ES" baseline="0" noProof="0" dirty="0" smtClean="0"/>
              <a:t> pero no la única</a:t>
            </a:r>
          </a:p>
          <a:p>
            <a:r>
              <a:rPr lang="es-ES" baseline="0" noProof="0" dirty="0" smtClean="0"/>
              <a:t>-Remueve información inútil para el lector</a:t>
            </a:r>
            <a:endParaRPr lang="en-US" noProof="0" dirty="0" smtClean="0"/>
          </a:p>
          <a:p>
            <a:endParaRPr lang="es-ES" noProof="0" dirty="0" smtClean="0"/>
          </a:p>
          <a:p>
            <a:r>
              <a:rPr lang="es-ES" noProof="0" dirty="0" smtClean="0"/>
              <a:t>TIP: una manera de verificar</a:t>
            </a:r>
            <a:r>
              <a:rPr lang="es-ES" baseline="0" noProof="0" dirty="0" smtClean="0"/>
              <a:t> si el nombre que elegimos es un Qué o un Cómo, es pensar otra posible implementación.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75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err="1" smtClean="0"/>
              <a:t>dfStr</a:t>
            </a:r>
            <a:r>
              <a:rPr lang="en-US" noProof="0" dirty="0" smtClean="0"/>
              <a:t> no se </a:t>
            </a:r>
            <a:r>
              <a:rPr lang="en-US" noProof="0" dirty="0" err="1" smtClean="0"/>
              <a:t>puede</a:t>
            </a:r>
            <a:r>
              <a:rPr lang="en-US" noProof="0" dirty="0" smtClean="0"/>
              <a:t> </a:t>
            </a:r>
            <a:r>
              <a:rPr lang="en-US" noProof="0" dirty="0" err="1" smtClean="0"/>
              <a:t>pronunciar</a:t>
            </a:r>
            <a:r>
              <a:rPr lang="en-US" noProof="0" dirty="0" smtClean="0"/>
              <a:t>. Si</a:t>
            </a:r>
            <a:r>
              <a:rPr lang="en-US" baseline="0" noProof="0" dirty="0" smtClean="0"/>
              <a:t> no se </a:t>
            </a:r>
            <a:r>
              <a:rPr lang="en-US" baseline="0" noProof="0" dirty="0" err="1" smtClean="0"/>
              <a:t>puede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pronunciar</a:t>
            </a:r>
            <a:r>
              <a:rPr lang="en-US" baseline="0" noProof="0" dirty="0" smtClean="0"/>
              <a:t>, no se </a:t>
            </a:r>
            <a:r>
              <a:rPr lang="en-US" baseline="0" noProof="0" dirty="0" err="1" smtClean="0"/>
              <a:t>puede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hablar</a:t>
            </a:r>
            <a:r>
              <a:rPr lang="en-US" baseline="0" noProof="0" dirty="0" smtClean="0"/>
              <a:t> y </a:t>
            </a:r>
            <a:r>
              <a:rPr lang="en-US" baseline="0" noProof="0" dirty="0" err="1" smtClean="0"/>
              <a:t>discutir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sobre</a:t>
            </a:r>
            <a:r>
              <a:rPr lang="en-US" baseline="0" noProof="0" dirty="0" smtClean="0"/>
              <a:t> el </a:t>
            </a:r>
            <a:r>
              <a:rPr lang="en-US" baseline="0" noProof="0" dirty="0" err="1" smtClean="0"/>
              <a:t>tema</a:t>
            </a:r>
            <a:r>
              <a:rPr lang="en-US" baseline="0" noProof="0" dirty="0" smtClean="0"/>
              <a:t>.</a:t>
            </a:r>
          </a:p>
          <a:p>
            <a:endParaRPr lang="en-US" baseline="0" noProof="0" dirty="0" smtClean="0"/>
          </a:p>
          <a:p>
            <a:r>
              <a:rPr lang="en-US" baseline="0" noProof="0" dirty="0" err="1" smtClean="0"/>
              <a:t>dateFormatString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es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mejor</a:t>
            </a:r>
            <a:r>
              <a:rPr lang="en-US" baseline="0" noProof="0" dirty="0" smtClean="0"/>
              <a:t>.</a:t>
            </a:r>
            <a:endParaRPr lang="en-US" noProof="0" dirty="0" smtClean="0"/>
          </a:p>
          <a:p>
            <a:r>
              <a:rPr lang="es-ES_tradnl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18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noProof="0" dirty="0" smtClean="0"/>
              <a:t>La notación húngara</a:t>
            </a:r>
            <a:r>
              <a:rPr lang="es-ES" baseline="0" noProof="0" dirty="0" smtClean="0"/>
              <a:t> ya no tiene mucho sentido porque el compilador y la IDE nos recuerda y hace cumplir los tipos.</a:t>
            </a:r>
            <a:endParaRPr lang="en-US" noProof="0" dirty="0" smtClean="0"/>
          </a:p>
          <a:p>
            <a:r>
              <a:rPr lang="es-ES" noProof="0" dirty="0" smtClean="0"/>
              <a:t>Si escribimos clases pequeñas y funciones cortas, la personas pueden ver el objetivo</a:t>
            </a:r>
            <a:r>
              <a:rPr lang="es-ES" baseline="0" noProof="0" dirty="0" smtClean="0"/>
              <a:t> de cada variable declarada y su uso.</a:t>
            </a:r>
          </a:p>
          <a:p>
            <a:r>
              <a:rPr lang="es-ES" baseline="0" noProof="0" dirty="0" smtClean="0"/>
              <a:t>Esta notación hace más difícil de entender y encima si cambiamos el tipo de objeto nos obliga a cambiar el nombre de la variable.</a:t>
            </a:r>
            <a:endParaRPr lang="en-US" noProof="0" dirty="0" smtClean="0"/>
          </a:p>
          <a:p>
            <a:r>
              <a:rPr lang="es-ES_tradnl" dirty="0" err="1" smtClean="0"/>
              <a:t>escu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con foto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10" y="0"/>
            <a:ext cx="9165668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25152" y="4581128"/>
            <a:ext cx="9169152" cy="1248139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68344" y="6021288"/>
            <a:ext cx="1283884" cy="42860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50826" y="4677139"/>
            <a:ext cx="7273503" cy="480483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7596504" y="4677139"/>
            <a:ext cx="1355725" cy="768085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50826" y="5205199"/>
            <a:ext cx="7273925" cy="52805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226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716016" y="836713"/>
            <a:ext cx="4248597" cy="5183684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8" y="260582"/>
            <a:ext cx="8785225" cy="480252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179389" y="836713"/>
            <a:ext cx="4248596" cy="5183684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2" name="TextBox 11"/>
          <p:cNvSpPr txBox="1"/>
          <p:nvPr/>
        </p:nvSpPr>
        <p:spPr>
          <a:xfrm>
            <a:off x="4294162" y="6502115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6511303"/>
            <a:ext cx="68329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9144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366170" y="6502115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511303"/>
            <a:ext cx="68329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024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, gráfico y colum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6012161" y="836449"/>
            <a:ext cx="2952328" cy="5375969"/>
          </a:xfrm>
        </p:spPr>
        <p:txBody>
          <a:bodyPr>
            <a:normAutofit/>
          </a:bodyPr>
          <a:lstStyle>
            <a:lvl1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179389" y="1205501"/>
            <a:ext cx="5617077" cy="5006916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388" y="257145"/>
            <a:ext cx="8785100" cy="483688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9144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179388" y="822385"/>
            <a:ext cx="5617320" cy="383117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3" y="6501342"/>
            <a:ext cx="664611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366170" y="6502115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239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388" y="260354"/>
            <a:ext cx="8645578" cy="480252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2" y="6386480"/>
            <a:ext cx="9144000" cy="4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5" y="6501343"/>
            <a:ext cx="664610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366171" y="6502115"/>
            <a:ext cx="4670326" cy="215431"/>
          </a:xfrm>
          <a:prstGeom prst="rect">
            <a:avLst/>
          </a:prstGeom>
          <a:noFill/>
        </p:spPr>
        <p:txBody>
          <a:bodyPr wrap="square" lIns="91427" tIns="45714" rIns="91427" bIns="45714" rtlCol="0">
            <a:spAutoFit/>
          </a:bodyPr>
          <a:lstStyle/>
          <a:p>
            <a:pPr marL="0" marR="0" indent="0" algn="r" defTabSz="9142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365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 y Sub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388" y="260354"/>
            <a:ext cx="8645578" cy="480252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2" y="6386480"/>
            <a:ext cx="9144000" cy="4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5" y="6501343"/>
            <a:ext cx="664610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366171" y="6502115"/>
            <a:ext cx="4670326" cy="215431"/>
          </a:xfrm>
          <a:prstGeom prst="rect">
            <a:avLst/>
          </a:prstGeom>
          <a:noFill/>
        </p:spPr>
        <p:txBody>
          <a:bodyPr wrap="square" lIns="91427" tIns="45714" rIns="91427" bIns="45714" rtlCol="0">
            <a:spAutoFit/>
          </a:bodyPr>
          <a:lstStyle/>
          <a:p>
            <a:pPr marL="0" marR="0" indent="0" algn="r" defTabSz="9142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79388" y="836448"/>
            <a:ext cx="8785225" cy="383117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9697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572001" y="-1"/>
            <a:ext cx="4572000" cy="68580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76" y="6259515"/>
            <a:ext cx="1220685" cy="4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4572000" cy="6264697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6466762"/>
            <a:ext cx="68329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82963" y="638102"/>
            <a:ext cx="4608512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300" b="1" dirty="0" smtClean="0">
                <a:latin typeface="+mj-lt"/>
              </a:rPr>
              <a:t>ARGENTINA</a:t>
            </a:r>
          </a:p>
          <a:p>
            <a:r>
              <a:rPr lang="es-AR" sz="1300" dirty="0" err="1" smtClean="0">
                <a:latin typeface="+mj-lt"/>
              </a:rPr>
              <a:t>Clay</a:t>
            </a:r>
            <a:r>
              <a:rPr lang="es-AR" sz="1300" dirty="0" smtClean="0">
                <a:latin typeface="+mj-lt"/>
              </a:rPr>
              <a:t> 2954</a:t>
            </a:r>
          </a:p>
          <a:p>
            <a:r>
              <a:rPr lang="es-AR" sz="1300" dirty="0" smtClean="0">
                <a:latin typeface="+mj-lt"/>
              </a:rPr>
              <a:t>Buenos Aires (C1426DLD) 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 54+11+5299 5400</a:t>
            </a:r>
          </a:p>
          <a:p>
            <a:endParaRPr lang="es-AR" sz="1300" dirty="0" smtClean="0">
              <a:latin typeface="+mj-lt"/>
            </a:endParaRPr>
          </a:p>
          <a:p>
            <a:r>
              <a:rPr lang="es-AR" sz="1300" b="1" dirty="0" smtClean="0">
                <a:latin typeface="+mj-lt"/>
              </a:rPr>
              <a:t>BRASIL</a:t>
            </a:r>
          </a:p>
          <a:p>
            <a:r>
              <a:rPr lang="es-AR" sz="1300" dirty="0" smtClean="0">
                <a:latin typeface="+mj-lt"/>
              </a:rPr>
              <a:t>Cardoso de Melo 1470 – 8, Vila Olimpia </a:t>
            </a:r>
          </a:p>
          <a:p>
            <a:r>
              <a:rPr lang="es-AR" sz="1300" dirty="0" smtClean="0">
                <a:latin typeface="+mj-lt"/>
              </a:rPr>
              <a:t>San Pablo (04548004)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 55+11+3045 2193</a:t>
            </a:r>
          </a:p>
          <a:p>
            <a:endParaRPr lang="es-AR" sz="1300" dirty="0" smtClean="0">
              <a:latin typeface="+mj-lt"/>
            </a:endParaRPr>
          </a:p>
          <a:p>
            <a:r>
              <a:rPr lang="es-AR" sz="1300" b="1" dirty="0" smtClean="0">
                <a:latin typeface="+mj-lt"/>
              </a:rPr>
              <a:t>URUGUAY</a:t>
            </a:r>
          </a:p>
          <a:p>
            <a:r>
              <a:rPr lang="es-AR" sz="1300" dirty="0" smtClean="0">
                <a:latin typeface="+mj-lt"/>
              </a:rPr>
              <a:t>Roque Graseras 857</a:t>
            </a:r>
          </a:p>
          <a:p>
            <a:r>
              <a:rPr lang="es-AR" sz="1300" dirty="0" smtClean="0">
                <a:latin typeface="+mj-lt"/>
              </a:rPr>
              <a:t>Montevideo (11300)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 598+2+7117879</a:t>
            </a:r>
          </a:p>
          <a:p>
            <a:endParaRPr lang="es-AR" sz="1300" dirty="0" smtClean="0">
              <a:latin typeface="+mj-lt"/>
            </a:endParaRPr>
          </a:p>
          <a:p>
            <a:r>
              <a:rPr lang="es-AR" sz="1300" b="1" dirty="0" smtClean="0">
                <a:latin typeface="+mj-lt"/>
              </a:rPr>
              <a:t>USA</a:t>
            </a:r>
          </a:p>
          <a:p>
            <a:r>
              <a:rPr lang="es-AR" sz="1300" dirty="0" smtClean="0">
                <a:latin typeface="+mj-lt"/>
              </a:rPr>
              <a:t>12105 </a:t>
            </a:r>
            <a:r>
              <a:rPr lang="es-AR" sz="1300" dirty="0" err="1" smtClean="0">
                <a:latin typeface="+mj-lt"/>
              </a:rPr>
              <a:t>Sundance</a:t>
            </a:r>
            <a:r>
              <a:rPr lang="es-AR" sz="1300" dirty="0" smtClean="0">
                <a:latin typeface="+mj-lt"/>
              </a:rPr>
              <a:t> </a:t>
            </a:r>
            <a:r>
              <a:rPr lang="es-AR" sz="1300" dirty="0" err="1" smtClean="0">
                <a:latin typeface="+mj-lt"/>
              </a:rPr>
              <a:t>Ct</a:t>
            </a:r>
            <a:r>
              <a:rPr lang="es-AR" sz="1300" dirty="0" smtClean="0">
                <a:latin typeface="+mj-lt"/>
              </a:rPr>
              <a:t>.</a:t>
            </a:r>
          </a:p>
          <a:p>
            <a:r>
              <a:rPr lang="es-AR" sz="1300" dirty="0" err="1" smtClean="0">
                <a:latin typeface="+mj-lt"/>
              </a:rPr>
              <a:t>Reston</a:t>
            </a:r>
            <a:r>
              <a:rPr lang="es-AR" sz="1300" dirty="0" smtClean="0">
                <a:latin typeface="+mj-lt"/>
              </a:rPr>
              <a:t> (20194)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75" y="4220698"/>
            <a:ext cx="226192" cy="3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75" y="4660995"/>
            <a:ext cx="222814" cy="2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452320" y="6303512"/>
            <a:ext cx="15841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300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30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14289" y="4197086"/>
            <a:ext cx="1133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u="none" dirty="0" smtClean="0">
                <a:solidFill>
                  <a:schemeClr val="bg1"/>
                </a:solidFill>
              </a:rPr>
              <a:t>HexactaArg</a:t>
            </a:r>
            <a:endParaRPr lang="es-AR" sz="1100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89242" y="4635131"/>
            <a:ext cx="1454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100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100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4572001" y="-1"/>
            <a:ext cx="4572001" cy="3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50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A0CE42-BB57-4F15-8EBA-9AB96057A49C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1AD419-3389-420F-9CC9-C028B188FE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9144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3" y="6501342"/>
            <a:ext cx="664611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66170" y="6502115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67221" y="2564904"/>
            <a:ext cx="8697392" cy="124671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0"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922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9144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366170" y="6502115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511303"/>
            <a:ext cx="68329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43808" y="425716"/>
            <a:ext cx="6120680" cy="5786701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extBox 6"/>
          <p:cNvSpPr txBox="1"/>
          <p:nvPr/>
        </p:nvSpPr>
        <p:spPr>
          <a:xfrm>
            <a:off x="179388" y="425716"/>
            <a:ext cx="2592289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61950" indent="0"/>
            <a:endParaRPr lang="es-MX" sz="800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447675" indent="0"/>
            <a:r>
              <a:rPr lang="es-MX" sz="18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361950" indent="0"/>
            <a:endParaRPr lang="es-AR" sz="800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619541"/>
            <a:ext cx="25209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987824" y="933451"/>
            <a:ext cx="5760640" cy="479325"/>
          </a:xfrm>
        </p:spPr>
        <p:txBody>
          <a:bodyPr>
            <a:normAutofit/>
          </a:bodyPr>
          <a:lstStyle>
            <a:lvl1pPr marL="180000">
              <a:defRPr sz="1400" baseline="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item de la agenda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987824" y="2277600"/>
            <a:ext cx="5760640" cy="479325"/>
          </a:xfrm>
        </p:spPr>
        <p:txBody>
          <a:bodyPr>
            <a:normAutofit/>
          </a:bodyPr>
          <a:lstStyle>
            <a:lvl1pPr marL="180000">
              <a:defRPr sz="14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item de la agenda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2987824" y="1605923"/>
            <a:ext cx="5760640" cy="479325"/>
          </a:xfrm>
        </p:spPr>
        <p:txBody>
          <a:bodyPr>
            <a:normAutofit/>
          </a:bodyPr>
          <a:lstStyle>
            <a:lvl1pPr marL="180000">
              <a:defRPr sz="14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Segundo item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148854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_selecion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9144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366170" y="6502115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511303"/>
            <a:ext cx="68329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43808" y="425716"/>
            <a:ext cx="6120680" cy="5786701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extBox 6"/>
          <p:cNvSpPr txBox="1"/>
          <p:nvPr/>
        </p:nvSpPr>
        <p:spPr>
          <a:xfrm>
            <a:off x="179388" y="425716"/>
            <a:ext cx="2592289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61950" indent="0"/>
            <a:endParaRPr lang="es-MX" sz="800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447675" indent="0"/>
            <a:r>
              <a:rPr lang="es-MX" sz="18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361950" indent="0"/>
            <a:endParaRPr lang="es-AR" sz="800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619541"/>
            <a:ext cx="25209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987824" y="933451"/>
            <a:ext cx="5760640" cy="479325"/>
          </a:xfrm>
        </p:spPr>
        <p:txBody>
          <a:bodyPr>
            <a:normAutofit/>
          </a:bodyPr>
          <a:lstStyle>
            <a:lvl1pPr marL="180000">
              <a:defRPr sz="1400" baseline="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item de la agenda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987824" y="1605923"/>
            <a:ext cx="5760640" cy="474728"/>
          </a:xfrm>
        </p:spPr>
        <p:txBody>
          <a:bodyPr>
            <a:noAutofit/>
          </a:bodyPr>
          <a:lstStyle>
            <a:lvl1pPr marL="180000">
              <a:defRPr sz="1500" baseline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Item </a:t>
            </a:r>
            <a:r>
              <a:rPr lang="en-US" dirty="0" err="1" smtClean="0"/>
              <a:t>destacado</a:t>
            </a:r>
            <a:endParaRPr lang="en-US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987824" y="2277600"/>
            <a:ext cx="5760640" cy="479325"/>
          </a:xfrm>
        </p:spPr>
        <p:txBody>
          <a:bodyPr>
            <a:normAutofit/>
          </a:bodyPr>
          <a:lstStyle>
            <a:lvl1pPr marL="180000">
              <a:defRPr sz="14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item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19677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y contenid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179066" y="1219564"/>
            <a:ext cx="8785423" cy="4992853"/>
          </a:xfrm>
        </p:spPr>
        <p:txBody>
          <a:bodyPr>
            <a:normAutofit/>
          </a:bodyPr>
          <a:lstStyle>
            <a:lvl1pPr marL="180000">
              <a:defRPr sz="13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8" y="267979"/>
            <a:ext cx="8785100" cy="472856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79388" y="836448"/>
            <a:ext cx="8785225" cy="383117"/>
          </a:xfrm>
        </p:spPr>
        <p:txBody>
          <a:bodyPr>
            <a:noAutofit/>
          </a:bodyPr>
          <a:lstStyle>
            <a:lvl1pPr marL="0" indent="0">
              <a:buNone/>
              <a:defRPr sz="13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4162" y="6502115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6511303"/>
            <a:ext cx="68329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9144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66170" y="6502115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511303"/>
            <a:ext cx="68329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11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8" y="267979"/>
            <a:ext cx="8785100" cy="472856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79388" y="836448"/>
            <a:ext cx="8785225" cy="383117"/>
          </a:xfrm>
        </p:spPr>
        <p:txBody>
          <a:bodyPr>
            <a:noAutofit/>
          </a:bodyPr>
          <a:lstStyle>
            <a:lvl1pPr marL="0" indent="0">
              <a:buNone/>
              <a:defRPr sz="13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4162" y="6502115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6511303"/>
            <a:ext cx="68329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9144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66170" y="6502115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511303"/>
            <a:ext cx="68329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81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8" y="267979"/>
            <a:ext cx="8785100" cy="472856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4162" y="6502115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6511303"/>
            <a:ext cx="68329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9144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66170" y="6502115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511303"/>
            <a:ext cx="68329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439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contenido y rec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180208" y="1220755"/>
            <a:ext cx="5903960" cy="4992555"/>
          </a:xfrm>
        </p:spPr>
        <p:txBody>
          <a:bodyPr>
            <a:normAutofit/>
          </a:bodyPr>
          <a:lstStyle>
            <a:lvl1pPr marL="180000">
              <a:defRPr sz="13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512" y="260450"/>
            <a:ext cx="8785101" cy="480252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80208" y="837638"/>
            <a:ext cx="5903960" cy="383117"/>
          </a:xfrm>
        </p:spPr>
        <p:txBody>
          <a:bodyPr>
            <a:noAutofit/>
          </a:bodyPr>
          <a:lstStyle>
            <a:lvl1pPr marL="0" indent="0">
              <a:buNone/>
              <a:defRPr sz="13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8185" y="836713"/>
            <a:ext cx="2736303" cy="5375704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372202" y="1412776"/>
            <a:ext cx="2448520" cy="4608512"/>
          </a:xfrm>
        </p:spPr>
        <p:txBody>
          <a:bodyPr>
            <a:normAutofit/>
          </a:bodyPr>
          <a:lstStyle>
            <a:lvl1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372201" y="1028733"/>
            <a:ext cx="2448272" cy="384043"/>
          </a:xfrm>
        </p:spPr>
        <p:txBody>
          <a:bodyPr>
            <a:noAutofit/>
          </a:bodyPr>
          <a:lstStyle>
            <a:lvl1pPr marL="0" indent="0">
              <a:buNone/>
              <a:defRPr sz="13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9144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366170" y="6502115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511303"/>
            <a:ext cx="68329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846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 y sub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8" y="260582"/>
            <a:ext cx="8785225" cy="480252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179389" y="1316764"/>
            <a:ext cx="4248596" cy="4703632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79389" y="836712"/>
            <a:ext cx="4248596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300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4716016" y="836712"/>
            <a:ext cx="4248472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300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716016" y="1316764"/>
            <a:ext cx="4248597" cy="4703632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2" name="TextBox 11"/>
          <p:cNvSpPr txBox="1"/>
          <p:nvPr/>
        </p:nvSpPr>
        <p:spPr>
          <a:xfrm>
            <a:off x="4294162" y="6502115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6511303"/>
            <a:ext cx="68329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9144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366170" y="6502115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511303"/>
            <a:ext cx="68329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160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700809"/>
            <a:ext cx="8650950" cy="4425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8127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600" spc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1pPr>
      <a:lvl2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2pPr>
      <a:lvl3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3pPr>
      <a:lvl4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4pPr>
      <a:lvl5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Prácticas de ingeniería ágil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Clean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2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 </a:t>
            </a:r>
            <a:r>
              <a:rPr lang="en-US" sz="2800" dirty="0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//hours since game started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800" dirty="0" smtClean="0">
              <a:solidFill>
                <a:srgbClr val="3F7F5F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800" dirty="0" smtClean="0">
              <a:solidFill>
                <a:prstClr val="black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2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8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hoursSinceGameStarted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Clean Code – </a:t>
            </a:r>
            <a:r>
              <a:rPr lang="en-US" dirty="0" err="1" smtClean="0"/>
              <a:t>Nombres</a:t>
            </a:r>
            <a:r>
              <a:rPr lang="en-US" dirty="0" smtClean="0"/>
              <a:t> </a:t>
            </a:r>
            <a:r>
              <a:rPr lang="en-US" dirty="0" err="1" smtClean="0"/>
              <a:t>significativos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linearSearchFor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element)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800" dirty="0" smtClean="0">
              <a:solidFill>
                <a:prstClr val="black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includes(Object element)</a:t>
            </a:r>
            <a:endParaRPr lang="en-US" sz="2800" dirty="0" smtClean="0">
              <a:solidFill>
                <a:prstClr val="black"/>
              </a:solidFill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err="1" smtClean="0"/>
              <a:t>Clean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 – Nombres significativos – Qué y no Cómo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DateFormatContainer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(String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dfStr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2000" dirty="0" smtClean="0">
              <a:solidFill>
                <a:prstClr val="black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20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dfStr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dfStr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000" dirty="0" smtClean="0">
              <a:solidFill>
                <a:prstClr val="black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000" dirty="0" smtClean="0">
              <a:solidFill>
                <a:prstClr val="black"/>
              </a:solidFill>
              <a:latin typeface="Arial" pitchFamily="34" charset="0"/>
            </a:endParaRPr>
          </a:p>
          <a:p>
            <a:endParaRPr lang="es-ES_tradnl" sz="1200" dirty="0" smtClean="0"/>
          </a:p>
          <a:p>
            <a:endParaRPr lang="es-ES_tradnl" sz="1200" dirty="0" smtClean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DateFormatContainer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(String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dateFormatString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){</a:t>
            </a:r>
            <a:endParaRPr lang="en-US" sz="2000" dirty="0" smtClean="0">
              <a:solidFill>
                <a:prstClr val="black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20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dateFormatString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dateFormatString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000" dirty="0" smtClean="0">
              <a:solidFill>
                <a:prstClr val="black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000" dirty="0" smtClean="0">
              <a:solidFill>
                <a:prstClr val="black"/>
              </a:solidFill>
              <a:latin typeface="Arial" pitchFamily="34" charset="0"/>
            </a:endParaRPr>
          </a:p>
          <a:p>
            <a:endParaRPr lang="en-US" sz="1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Clean Code – </a:t>
            </a:r>
            <a:r>
              <a:rPr lang="en-US" dirty="0" err="1" smtClean="0"/>
              <a:t>Nombres</a:t>
            </a:r>
            <a:r>
              <a:rPr lang="en-US" dirty="0" smtClean="0"/>
              <a:t> </a:t>
            </a:r>
            <a:r>
              <a:rPr lang="en-US" dirty="0" err="1" smtClean="0"/>
              <a:t>pronunciables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Clean Code – </a:t>
            </a:r>
            <a:r>
              <a:rPr lang="en-US" dirty="0" err="1" smtClean="0"/>
              <a:t>Evitar</a:t>
            </a:r>
            <a:r>
              <a:rPr lang="en-US" dirty="0" smtClean="0"/>
              <a:t> </a:t>
            </a:r>
            <a:r>
              <a:rPr lang="en-US" dirty="0" err="1" smtClean="0"/>
              <a:t>codificaciones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16594" y="1357298"/>
            <a:ext cx="419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m_description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16594" y="2576498"/>
            <a:ext cx="4038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Wheel[]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_wheels;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16594" y="3795698"/>
            <a:ext cx="4038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iSize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16594" y="5014898"/>
            <a:ext cx="4038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bBusy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095908" y="1357298"/>
            <a:ext cx="35287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description;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5172108" y="2500298"/>
            <a:ext cx="34004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Wheel[]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wheels;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172108" y="3719498"/>
            <a:ext cx="34004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ize;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172108" y="5014898"/>
            <a:ext cx="34004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busy;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build="allAtOnce"/>
      <p:bldP spid="10" grpId="0" build="allAtOnce"/>
      <p:bldP spid="11" grpId="0" build="allAtOnce"/>
      <p:bldP spid="12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Clean Code – </a:t>
            </a:r>
            <a:r>
              <a:rPr lang="en-US" dirty="0" err="1" smtClean="0"/>
              <a:t>Intención</a:t>
            </a:r>
            <a:r>
              <a:rPr lang="en-US" dirty="0" smtClean="0"/>
              <a:t> </a:t>
            </a:r>
            <a:r>
              <a:rPr lang="en-US" dirty="0" err="1" smtClean="0"/>
              <a:t>explicita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55576" y="2562254"/>
            <a:ext cx="777686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File(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"pref.txt"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File.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newReadOnly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"pref.txt"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4" name="Straight Arrow Connector 3"/>
          <p:cNvCxnSpPr>
            <a:stCxn id="5" idx="2"/>
          </p:cNvCxnSpPr>
          <p:nvPr/>
        </p:nvCxnSpPr>
        <p:spPr>
          <a:xfrm rot="5400000">
            <a:off x="6955561" y="2129151"/>
            <a:ext cx="702238" cy="182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929322" y="1500174"/>
            <a:ext cx="2937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Si es true es RO si  no RW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4572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4572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4572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checkPassword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(User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String password) {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Phrase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userCodedPhrase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user.getPhraseEncodedByPassword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Phrase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phrase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cryptographer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.decryp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(password);</a:t>
            </a:r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phrase.sameAs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userCodedPhrase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 {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Session.</a:t>
            </a:r>
            <a:r>
              <a:rPr lang="en-US" sz="1600" i="1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initialize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return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err="1" smtClean="0"/>
              <a:t>Clean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 – Sin efectos secundarios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Clean Code – </a:t>
            </a:r>
            <a:r>
              <a:rPr lang="en-US" dirty="0" err="1" smtClean="0"/>
              <a:t>Vicios</a:t>
            </a:r>
            <a:r>
              <a:rPr lang="en-US" dirty="0" smtClean="0"/>
              <a:t> (copy/paste)</a:t>
            </a:r>
          </a:p>
        </p:txBody>
      </p:sp>
      <p:grpSp>
        <p:nvGrpSpPr>
          <p:cNvPr id="3" name="Group 24"/>
          <p:cNvGrpSpPr/>
          <p:nvPr/>
        </p:nvGrpSpPr>
        <p:grpSpPr>
          <a:xfrm>
            <a:off x="358899" y="3299976"/>
            <a:ext cx="4284539" cy="2722451"/>
            <a:chOff x="4571999" y="1219200"/>
            <a:chExt cx="4572001" cy="3048000"/>
          </a:xfrm>
        </p:grpSpPr>
        <p:pic>
          <p:nvPicPr>
            <p:cNvPr id="4" name="Picture 3" descr="Screenshot-14.png"/>
            <p:cNvPicPr>
              <a:picLocks noChangeAspect="1"/>
            </p:cNvPicPr>
            <p:nvPr/>
          </p:nvPicPr>
          <p:blipFill>
            <a:blip r:embed="rId3" cstate="print"/>
            <a:srcRect l="16667" t="69269" r="61666" b="7990"/>
            <a:stretch>
              <a:fillRect/>
            </a:stretch>
          </p:blipFill>
          <p:spPr>
            <a:xfrm>
              <a:off x="4571999" y="1219200"/>
              <a:ext cx="4476467" cy="3048000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7696200" y="12192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 smtClean="0">
                  <a:latin typeface="Arial" pitchFamily="34" charset="0"/>
                  <a:cs typeface="Arial" pitchFamily="34" charset="0"/>
                </a:rPr>
                <a:t>11/09/2009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" name="Group 25"/>
          <p:cNvGrpSpPr/>
          <p:nvPr/>
        </p:nvGrpSpPr>
        <p:grpSpPr>
          <a:xfrm>
            <a:off x="4841304" y="714356"/>
            <a:ext cx="3910194" cy="5477095"/>
            <a:chOff x="152400" y="457200"/>
            <a:chExt cx="4267200" cy="6167526"/>
          </a:xfrm>
        </p:grpSpPr>
        <p:pic>
          <p:nvPicPr>
            <p:cNvPr id="7" name="Picture 6" descr="Screenshot-14.png"/>
            <p:cNvPicPr>
              <a:picLocks noChangeAspect="1"/>
            </p:cNvPicPr>
            <p:nvPr/>
          </p:nvPicPr>
          <p:blipFill>
            <a:blip r:embed="rId3" cstate="print"/>
            <a:srcRect l="16667" t="15909" r="62499" b="36485"/>
            <a:stretch>
              <a:fillRect/>
            </a:stretch>
          </p:blipFill>
          <p:spPr>
            <a:xfrm>
              <a:off x="152400" y="457200"/>
              <a:ext cx="4267200" cy="6167526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2971800" y="4572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 smtClean="0">
                  <a:latin typeface="Arial" pitchFamily="34" charset="0"/>
                  <a:cs typeface="Arial" pitchFamily="34" charset="0"/>
                </a:rPr>
                <a:t>12/09/2009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oup 23"/>
          <p:cNvGrpSpPr/>
          <p:nvPr/>
        </p:nvGrpSpPr>
        <p:grpSpPr>
          <a:xfrm>
            <a:off x="358899" y="1428736"/>
            <a:ext cx="4284539" cy="1497348"/>
            <a:chOff x="4571999" y="4876800"/>
            <a:chExt cx="4572001" cy="1676400"/>
          </a:xfrm>
        </p:grpSpPr>
        <p:sp>
          <p:nvSpPr>
            <p:cNvPr id="10" name="TextBox 9"/>
            <p:cNvSpPr txBox="1"/>
            <p:nvPr/>
          </p:nvSpPr>
          <p:spPr>
            <a:xfrm>
              <a:off x="7543800" y="48768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AR" b="1" dirty="0" smtClean="0">
                  <a:latin typeface="Arial" pitchFamily="34" charset="0"/>
                  <a:cs typeface="Arial" pitchFamily="34" charset="0"/>
                </a:rPr>
                <a:t>09/09/2009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1" name="Picture 10" descr="Screenshot-15.png"/>
            <p:cNvPicPr>
              <a:picLocks noChangeAspect="1"/>
            </p:cNvPicPr>
            <p:nvPr/>
          </p:nvPicPr>
          <p:blipFill>
            <a:blip r:embed="rId4" cstate="print"/>
            <a:srcRect l="16620" t="75362" r="64259" b="20027"/>
            <a:stretch>
              <a:fillRect/>
            </a:stretch>
          </p:blipFill>
          <p:spPr>
            <a:xfrm>
              <a:off x="4648200" y="5410200"/>
              <a:ext cx="4495800" cy="609600"/>
            </a:xfrm>
            <a:prstGeom prst="rect">
              <a:avLst/>
            </a:prstGeom>
          </p:spPr>
        </p:pic>
        <p:pic>
          <p:nvPicPr>
            <p:cNvPr id="12" name="Picture 11" descr="Screenshot-15.png"/>
            <p:cNvPicPr>
              <a:picLocks noChangeAspect="1"/>
            </p:cNvPicPr>
            <p:nvPr/>
          </p:nvPicPr>
          <p:blipFill>
            <a:blip r:embed="rId4" cstate="print"/>
            <a:srcRect l="35092" t="76515" r="58102" b="20027"/>
            <a:stretch>
              <a:fillRect/>
            </a:stretch>
          </p:blipFill>
          <p:spPr>
            <a:xfrm>
              <a:off x="6400800" y="5943600"/>
              <a:ext cx="1600200" cy="4572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571999" y="4876800"/>
              <a:ext cx="4503761" cy="16764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err="1" smtClean="0"/>
              <a:t>Clean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 – Comentarios sin sentido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 rot="10800000" flipV="1">
            <a:off x="1471634" y="3098469"/>
            <a:ext cx="6172200" cy="984885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//if red is true then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/>
            </a:r>
            <a:b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Arial" pitchFamily="34" charset="0"/>
              </a:rPr>
              <a:t>if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isRed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())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71633" y="4619612"/>
            <a:ext cx="4953000" cy="984885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// Add one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/>
            </a:r>
            <a:b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++;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  <p:pic>
        <p:nvPicPr>
          <p:cNvPr id="7" name="Picture 6" descr="Screenshot-5.png"/>
          <p:cNvPicPr>
            <a:picLocks noChangeAspect="1"/>
          </p:cNvPicPr>
          <p:nvPr/>
        </p:nvPicPr>
        <p:blipFill>
          <a:blip r:embed="rId3" cstate="print"/>
          <a:srcRect l="18269" t="75197" r="60833" b="18874"/>
          <a:stretch>
            <a:fillRect/>
          </a:stretch>
        </p:blipFill>
        <p:spPr>
          <a:xfrm>
            <a:off x="1319234" y="1571612"/>
            <a:ext cx="62103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err="1" smtClean="0"/>
              <a:t>Clean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 – Comentarios sin sentido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Screenshot-9.png"/>
          <p:cNvPicPr>
            <a:picLocks noChangeAspect="1"/>
          </p:cNvPicPr>
          <p:nvPr/>
        </p:nvPicPr>
        <p:blipFill>
          <a:blip r:embed="rId3" cstate="print"/>
          <a:srcRect l="18333" t="61857" r="45833" b="33696"/>
          <a:stretch>
            <a:fillRect/>
          </a:stretch>
        </p:blipFill>
        <p:spPr>
          <a:xfrm>
            <a:off x="285720" y="1571612"/>
            <a:ext cx="7706432" cy="537658"/>
          </a:xfrm>
          <a:prstGeom prst="rect">
            <a:avLst/>
          </a:prstGeom>
        </p:spPr>
      </p:pic>
      <p:pic>
        <p:nvPicPr>
          <p:cNvPr id="9" name="Picture 8" descr="Screenshot-2.png"/>
          <p:cNvPicPr>
            <a:picLocks noChangeAspect="1"/>
          </p:cNvPicPr>
          <p:nvPr/>
        </p:nvPicPr>
        <p:blipFill>
          <a:blip r:embed="rId4" cstate="print"/>
          <a:srcRect l="17125" t="51482" r="32500" b="21838"/>
          <a:stretch>
            <a:fillRect/>
          </a:stretch>
        </p:blipFill>
        <p:spPr>
          <a:xfrm>
            <a:off x="142844" y="2313434"/>
            <a:ext cx="8064871" cy="2401450"/>
          </a:xfrm>
          <a:prstGeom prst="rect">
            <a:avLst/>
          </a:prstGeom>
        </p:spPr>
      </p:pic>
      <p:pic>
        <p:nvPicPr>
          <p:cNvPr id="10" name="Picture 9" descr="Screenshot-3.png"/>
          <p:cNvPicPr>
            <a:picLocks noChangeAspect="1"/>
          </p:cNvPicPr>
          <p:nvPr/>
        </p:nvPicPr>
        <p:blipFill>
          <a:blip r:embed="rId5" cstate="print"/>
          <a:srcRect l="18333" t="63340" r="40000" b="30731"/>
          <a:stretch>
            <a:fillRect/>
          </a:stretch>
        </p:blipFill>
        <p:spPr>
          <a:xfrm>
            <a:off x="357158" y="4857760"/>
            <a:ext cx="8535322" cy="68282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MX" dirty="0" err="1" smtClean="0"/>
              <a:t>Code</a:t>
            </a:r>
            <a:r>
              <a:rPr lang="es-MX" dirty="0" smtClean="0"/>
              <a:t> </a:t>
            </a:r>
            <a:r>
              <a:rPr lang="es-MX" dirty="0" err="1" smtClean="0"/>
              <a:t>Smells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s-AR" dirty="0" err="1" smtClean="0"/>
              <a:t>Clean</a:t>
            </a:r>
            <a:r>
              <a:rPr lang="es-AR" dirty="0" smtClean="0"/>
              <a:t> </a:t>
            </a:r>
            <a:r>
              <a:rPr lang="es-AR" dirty="0" err="1" smtClean="0"/>
              <a:t>Code</a:t>
            </a:r>
            <a:r>
              <a:rPr lang="es-AR" dirty="0" smtClean="0"/>
              <a:t> – Reglas básicas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s-MX" dirty="0" err="1" smtClean="0"/>
              <a:t>Refactoring</a:t>
            </a:r>
            <a:r>
              <a:rPr lang="es-MX" dirty="0" smtClean="0"/>
              <a:t> – Cómo limpiar código existente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s-AR" dirty="0" err="1" smtClean="0"/>
              <a:t>Code</a:t>
            </a:r>
            <a:r>
              <a:rPr lang="es-AR" dirty="0" smtClean="0"/>
              <a:t> </a:t>
            </a:r>
            <a:r>
              <a:rPr lang="es-AR" dirty="0" err="1" smtClean="0"/>
              <a:t>Smells</a:t>
            </a:r>
            <a:r>
              <a:rPr lang="es-AR" dirty="0" smtClean="0"/>
              <a:t> – Códigos sospechosos</a:t>
            </a:r>
            <a:endParaRPr lang="en-US" dirty="0"/>
          </a:p>
        </p:txBody>
      </p:sp>
      <p:pic>
        <p:nvPicPr>
          <p:cNvPr id="6" name="Picture 5" descr="Chapter1CleanCod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06" y="3786190"/>
            <a:ext cx="2745564" cy="2409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/>
              <a:t> Clean Code – </a:t>
            </a:r>
            <a:r>
              <a:rPr lang="en-US" dirty="0" err="1" smtClean="0"/>
              <a:t>Reglas</a:t>
            </a:r>
            <a:r>
              <a:rPr lang="en-US" dirty="0" smtClean="0"/>
              <a:t> </a:t>
            </a:r>
            <a:r>
              <a:rPr lang="en-US" dirty="0" err="1" smtClean="0"/>
              <a:t>básicas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6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es-AR" dirty="0" err="1" smtClean="0"/>
              <a:t>Code</a:t>
            </a:r>
            <a:r>
              <a:rPr lang="es-AR" dirty="0" smtClean="0"/>
              <a:t> </a:t>
            </a:r>
            <a:r>
              <a:rPr lang="es-AR" dirty="0" err="1" smtClean="0"/>
              <a:t>Smells</a:t>
            </a:r>
            <a:r>
              <a:rPr lang="es-AR" dirty="0" smtClean="0"/>
              <a:t> – Códigos sospechosos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s-MX" dirty="0" err="1" smtClean="0"/>
              <a:t>Refactoring</a:t>
            </a:r>
            <a:r>
              <a:rPr lang="es-MX" dirty="0" smtClean="0"/>
              <a:t> – Cómo limpiar código existente</a:t>
            </a:r>
            <a:endParaRPr lang="en-US" dirty="0"/>
          </a:p>
        </p:txBody>
      </p:sp>
      <p:pic>
        <p:nvPicPr>
          <p:cNvPr id="5" name="Picture 4" descr="Chapter1CleanCod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06" y="3786190"/>
            <a:ext cx="2745564" cy="24099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Autofit/>
          </a:bodyPr>
          <a:lstStyle/>
          <a:p>
            <a:r>
              <a:rPr lang="es-MX" sz="1800" dirty="0" smtClean="0"/>
              <a:t> Código o diseño al menos sospechoso</a:t>
            </a:r>
          </a:p>
          <a:p>
            <a:endParaRPr lang="es-MX" sz="1800" dirty="0" smtClean="0"/>
          </a:p>
          <a:p>
            <a:endParaRPr lang="es-MX" sz="1800" dirty="0" smtClean="0"/>
          </a:p>
          <a:p>
            <a:r>
              <a:rPr lang="es-MX" sz="1800" dirty="0" smtClean="0"/>
              <a:t>Se define mas de 40 (diseño/código)</a:t>
            </a:r>
          </a:p>
          <a:p>
            <a:endParaRPr lang="es-MX" sz="1800" dirty="0" smtClean="0"/>
          </a:p>
          <a:p>
            <a:endParaRPr lang="es-MX" sz="1800" dirty="0" smtClean="0"/>
          </a:p>
          <a:p>
            <a:r>
              <a:rPr lang="es-MX" sz="1800" dirty="0" smtClean="0"/>
              <a:t> Levantan alertas para inspeccionar código.</a:t>
            </a:r>
          </a:p>
          <a:p>
            <a:endParaRPr lang="es-MX" sz="1800" dirty="0" smtClean="0"/>
          </a:p>
          <a:p>
            <a:endParaRPr lang="es-MX" sz="1800" dirty="0" smtClean="0"/>
          </a:p>
          <a:p>
            <a:r>
              <a:rPr lang="es-MX" sz="1800" dirty="0" smtClean="0"/>
              <a:t>Como los patrones de diseño,  crean un “diccionario”  para comunicarnos de manera mas efectiva</a:t>
            </a:r>
          </a:p>
          <a:p>
            <a:endParaRPr lang="es-MX" sz="1800" dirty="0" smtClean="0"/>
          </a:p>
          <a:p>
            <a:endParaRPr lang="es-MX" sz="1800" dirty="0" smtClean="0"/>
          </a:p>
          <a:p>
            <a:r>
              <a:rPr lang="es-MX" sz="1800" dirty="0" smtClean="0"/>
              <a:t> Radiografía de </a:t>
            </a:r>
            <a:r>
              <a:rPr lang="es-MX" sz="1800" dirty="0" err="1" smtClean="0"/>
              <a:t>code</a:t>
            </a:r>
            <a:r>
              <a:rPr lang="es-MX" sz="1800" dirty="0" smtClean="0"/>
              <a:t> </a:t>
            </a:r>
            <a:r>
              <a:rPr lang="es-MX" sz="1800" dirty="0" err="1" smtClean="0"/>
              <a:t>smells</a:t>
            </a:r>
            <a:r>
              <a:rPr lang="es-MX" sz="1800" dirty="0" smtClean="0"/>
              <a:t> (los mas comunes)</a:t>
            </a:r>
            <a:endParaRPr lang="en-US" sz="1800" dirty="0" smtClean="0"/>
          </a:p>
          <a:p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MX" dirty="0" err="1" smtClean="0"/>
              <a:t>Code</a:t>
            </a:r>
            <a:r>
              <a:rPr lang="es-MX" dirty="0" smtClean="0"/>
              <a:t> </a:t>
            </a:r>
            <a:r>
              <a:rPr lang="es-MX" dirty="0" err="1" smtClean="0"/>
              <a:t>smells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2240" y="1723803"/>
            <a:ext cx="1872208" cy="2382811"/>
          </a:xfrm>
          <a:prstGeom prst="rect">
            <a:avLst/>
          </a:prstGeom>
          <a:ln w="254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Duplicado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28662" y="3260340"/>
            <a:ext cx="1994209" cy="1694330"/>
            <a:chOff x="152400" y="1447800"/>
            <a:chExt cx="2209800" cy="2057400"/>
          </a:xfrm>
        </p:grpSpPr>
        <p:sp>
          <p:nvSpPr>
            <p:cNvPr id="4" name="Rectangle 3"/>
            <p:cNvSpPr/>
            <p:nvPr/>
          </p:nvSpPr>
          <p:spPr>
            <a:xfrm>
              <a:off x="152400" y="1905000"/>
              <a:ext cx="2209800" cy="1600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2400" y="1447800"/>
              <a:ext cx="22098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1000" y="2133600"/>
              <a:ext cx="1752599" cy="3048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000" y="2819400"/>
              <a:ext cx="1752599" cy="3048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162388" y="1500174"/>
            <a:ext cx="2819400" cy="1192306"/>
            <a:chOff x="4876800" y="609600"/>
            <a:chExt cx="3124200" cy="1447800"/>
          </a:xfrm>
        </p:grpSpPr>
        <p:grpSp>
          <p:nvGrpSpPr>
            <p:cNvPr id="9" name="Group 10"/>
            <p:cNvGrpSpPr/>
            <p:nvPr/>
          </p:nvGrpSpPr>
          <p:grpSpPr>
            <a:xfrm>
              <a:off x="4876800" y="609600"/>
              <a:ext cx="1371600" cy="1447800"/>
              <a:chOff x="4114800" y="2209800"/>
              <a:chExt cx="2743200" cy="14478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6" name="Rectangle 8"/>
              <p:cNvSpPr/>
              <p:nvPr/>
            </p:nvSpPr>
            <p:spPr>
              <a:xfrm>
                <a:off x="4343400" y="3048000"/>
                <a:ext cx="2362200" cy="3048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10" name="Group 19"/>
            <p:cNvGrpSpPr/>
            <p:nvPr/>
          </p:nvGrpSpPr>
          <p:grpSpPr>
            <a:xfrm>
              <a:off x="6629400" y="609600"/>
              <a:ext cx="1371600" cy="1447800"/>
              <a:chOff x="4114800" y="2209800"/>
              <a:chExt cx="2743200" cy="1447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343400" y="3048000"/>
                <a:ext cx="2362200" cy="3048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5267540" y="2120976"/>
            <a:ext cx="2819400" cy="3200400"/>
            <a:chOff x="3810000" y="2590800"/>
            <a:chExt cx="3124200" cy="3886200"/>
          </a:xfrm>
        </p:grpSpPr>
        <p:grpSp>
          <p:nvGrpSpPr>
            <p:cNvPr id="18" name="Group 28"/>
            <p:cNvGrpSpPr/>
            <p:nvPr/>
          </p:nvGrpSpPr>
          <p:grpSpPr>
            <a:xfrm>
              <a:off x="3810000" y="5029200"/>
              <a:ext cx="1371600" cy="1447800"/>
              <a:chOff x="4114800" y="2209800"/>
              <a:chExt cx="2743200" cy="14478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343400" y="3048000"/>
                <a:ext cx="2362200" cy="3048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19" name="Group 32"/>
            <p:cNvGrpSpPr/>
            <p:nvPr/>
          </p:nvGrpSpPr>
          <p:grpSpPr>
            <a:xfrm>
              <a:off x="5562600" y="5029200"/>
              <a:ext cx="1371600" cy="1447800"/>
              <a:chOff x="4114800" y="2209800"/>
              <a:chExt cx="2743200" cy="14478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343400" y="3048000"/>
                <a:ext cx="2362200" cy="3048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20" name="Group 36"/>
            <p:cNvGrpSpPr/>
            <p:nvPr/>
          </p:nvGrpSpPr>
          <p:grpSpPr>
            <a:xfrm>
              <a:off x="4648200" y="2590800"/>
              <a:ext cx="1371600" cy="1447800"/>
              <a:chOff x="4114800" y="2209800"/>
              <a:chExt cx="2743200" cy="14478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cxnSp>
          <p:nvCxnSpPr>
            <p:cNvPr id="21" name="Elbow Connector 20"/>
            <p:cNvCxnSpPr>
              <a:stCxn id="30" idx="0"/>
              <a:endCxn id="27" idx="0"/>
            </p:cNvCxnSpPr>
            <p:nvPr/>
          </p:nvCxnSpPr>
          <p:spPr>
            <a:xfrm rot="5400000" flipH="1" flipV="1">
              <a:off x="5372100" y="4152900"/>
              <a:ext cx="1588" cy="1752600"/>
            </a:xfrm>
            <a:prstGeom prst="bentConnector3">
              <a:avLst>
                <a:gd name="adj1" fmla="val 2384918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Isosceles Triangle 21"/>
            <p:cNvSpPr/>
            <p:nvPr/>
          </p:nvSpPr>
          <p:spPr>
            <a:xfrm>
              <a:off x="5105400" y="4038600"/>
              <a:ext cx="527304" cy="2286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3" name="Straight Connector 22"/>
            <p:cNvCxnSpPr>
              <a:stCxn id="22" idx="3"/>
            </p:cNvCxnSpPr>
            <p:nvPr/>
          </p:nvCxnSpPr>
          <p:spPr>
            <a:xfrm rot="5400000">
              <a:off x="5179792" y="4450978"/>
              <a:ext cx="373039" cy="54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largo</a:t>
            </a:r>
            <a:endParaRPr lang="en-US" dirty="0"/>
          </a:p>
        </p:txBody>
      </p:sp>
      <p:grpSp>
        <p:nvGrpSpPr>
          <p:cNvPr id="3" name="Group 16"/>
          <p:cNvGrpSpPr/>
          <p:nvPr/>
        </p:nvGrpSpPr>
        <p:grpSpPr>
          <a:xfrm>
            <a:off x="2714612" y="1214422"/>
            <a:ext cx="3505200" cy="4343400"/>
            <a:chOff x="2895600" y="1752600"/>
            <a:chExt cx="3505200" cy="4343400"/>
          </a:xfrm>
        </p:grpSpPr>
        <p:sp>
          <p:nvSpPr>
            <p:cNvPr id="4" name="Rectangle 3"/>
            <p:cNvSpPr/>
            <p:nvPr/>
          </p:nvSpPr>
          <p:spPr>
            <a:xfrm>
              <a:off x="2895600" y="2133600"/>
              <a:ext cx="3505200" cy="396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95600" y="1752600"/>
              <a:ext cx="3505200" cy="380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58207" y="2362199"/>
              <a:ext cx="2779985" cy="3200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58207" y="5714999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58207" y="5867399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larga</a:t>
            </a:r>
            <a:endParaRPr lang="en-US" dirty="0" smtClean="0"/>
          </a:p>
        </p:txBody>
      </p:sp>
      <p:grpSp>
        <p:nvGrpSpPr>
          <p:cNvPr id="3" name="Group 27"/>
          <p:cNvGrpSpPr/>
          <p:nvPr/>
        </p:nvGrpSpPr>
        <p:grpSpPr>
          <a:xfrm>
            <a:off x="2819400" y="1157302"/>
            <a:ext cx="3505200" cy="4343400"/>
            <a:chOff x="2819400" y="1981200"/>
            <a:chExt cx="3505200" cy="4343400"/>
          </a:xfrm>
        </p:grpSpPr>
        <p:sp>
          <p:nvSpPr>
            <p:cNvPr id="4" name="Rectangle 3"/>
            <p:cNvSpPr/>
            <p:nvPr/>
          </p:nvSpPr>
          <p:spPr>
            <a:xfrm>
              <a:off x="2819400" y="1981200"/>
              <a:ext cx="3505200" cy="434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19400" y="1981200"/>
              <a:ext cx="3505200" cy="380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82007" y="5927556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82007" y="6095999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82007" y="5590672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2007" y="5638800"/>
              <a:ext cx="2779985" cy="1993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82007" y="3232484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82007" y="3400926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82007" y="2514600"/>
              <a:ext cx="2779985" cy="460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82007" y="3064042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82007" y="4580020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82007" y="4748462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82007" y="4243136"/>
              <a:ext cx="2779985" cy="6336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82007" y="4411578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82007" y="5253788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82007" y="5422230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82007" y="4800600"/>
              <a:ext cx="2779985" cy="1953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82007" y="5085346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82007" y="3906252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82007" y="4074694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82007" y="3569368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82007" y="3657600"/>
              <a:ext cx="2779985" cy="1592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smtClean="0"/>
              <a:t>Lista de parámetros muy larga</a:t>
            </a:r>
          </a:p>
        </p:txBody>
      </p:sp>
      <p:grpSp>
        <p:nvGrpSpPr>
          <p:cNvPr id="3" name="Group 27"/>
          <p:cNvGrpSpPr/>
          <p:nvPr/>
        </p:nvGrpSpPr>
        <p:grpSpPr>
          <a:xfrm>
            <a:off x="357158" y="2285992"/>
            <a:ext cx="8429684" cy="507831"/>
            <a:chOff x="71375" y="3581400"/>
            <a:chExt cx="8429684" cy="507831"/>
          </a:xfrm>
        </p:grpSpPr>
        <p:sp>
          <p:nvSpPr>
            <p:cNvPr id="4" name="TextBox 3"/>
            <p:cNvSpPr txBox="1"/>
            <p:nvPr/>
          </p:nvSpPr>
          <p:spPr>
            <a:xfrm>
              <a:off x="71375" y="3581400"/>
              <a:ext cx="842968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700" dirty="0" err="1" smtClean="0"/>
                <a:t>xxxxxxx</a:t>
              </a:r>
              <a:r>
                <a:rPr lang="es-AR" sz="2700" dirty="0" smtClean="0"/>
                <a:t> (                                                                        )</a:t>
              </a:r>
              <a:endParaRPr lang="es-AR" sz="27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676400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73300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70200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67100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064000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60900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57800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92800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89700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086600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83500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Cambios</a:t>
            </a:r>
            <a:r>
              <a:rPr lang="en-US" dirty="0" smtClean="0"/>
              <a:t> </a:t>
            </a:r>
            <a:r>
              <a:rPr lang="en-US" dirty="0" err="1" smtClean="0"/>
              <a:t>divergentes</a:t>
            </a:r>
            <a:endParaRPr lang="en-US" dirty="0" smtClean="0"/>
          </a:p>
        </p:txBody>
      </p:sp>
      <p:grpSp>
        <p:nvGrpSpPr>
          <p:cNvPr id="3" name="Group 27"/>
          <p:cNvGrpSpPr/>
          <p:nvPr/>
        </p:nvGrpSpPr>
        <p:grpSpPr>
          <a:xfrm>
            <a:off x="2857488" y="1085864"/>
            <a:ext cx="3505200" cy="4343400"/>
            <a:chOff x="2743200" y="1219200"/>
            <a:chExt cx="3505200" cy="4343400"/>
          </a:xfrm>
        </p:grpSpPr>
        <p:grpSp>
          <p:nvGrpSpPr>
            <p:cNvPr id="4" name="Group 26"/>
            <p:cNvGrpSpPr/>
            <p:nvPr/>
          </p:nvGrpSpPr>
          <p:grpSpPr>
            <a:xfrm>
              <a:off x="2743200" y="1219200"/>
              <a:ext cx="3505200" cy="4343400"/>
              <a:chOff x="0" y="1219200"/>
              <a:chExt cx="3505200" cy="43434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0" y="1219200"/>
                <a:ext cx="3505200" cy="4343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0" y="1219200"/>
                <a:ext cx="3505200" cy="380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3182007" y="5165556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82007" y="5333999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82007" y="4828672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82007" y="4876800"/>
              <a:ext cx="2779985" cy="1993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2007" y="2470484"/>
              <a:ext cx="2779985" cy="790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82007" y="2638926"/>
              <a:ext cx="2779985" cy="790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82007" y="1752600"/>
              <a:ext cx="2779985" cy="4600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82007" y="2302042"/>
              <a:ext cx="2779985" cy="790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82007" y="3818020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82007" y="3986462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82007" y="4491788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82007" y="4660230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82007" y="4038600"/>
              <a:ext cx="2779985" cy="1953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82007" y="4323346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82007" y="2807368"/>
              <a:ext cx="2779985" cy="790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82007" y="2964968"/>
              <a:ext cx="2779985" cy="1592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Shotgun Surgery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357290" y="942980"/>
            <a:ext cx="6153168" cy="4772036"/>
            <a:chOff x="1066800" y="1219200"/>
            <a:chExt cx="7086600" cy="5410200"/>
          </a:xfrm>
        </p:grpSpPr>
        <p:grpSp>
          <p:nvGrpSpPr>
            <p:cNvPr id="4" name="Group 10"/>
            <p:cNvGrpSpPr/>
            <p:nvPr/>
          </p:nvGrpSpPr>
          <p:grpSpPr>
            <a:xfrm>
              <a:off x="4191000" y="3352800"/>
              <a:ext cx="1371600" cy="1447800"/>
              <a:chOff x="4114800" y="2209800"/>
              <a:chExt cx="2743200" cy="14478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876800" y="3048000"/>
                <a:ext cx="1295400" cy="3048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5" name="Group 10"/>
            <p:cNvGrpSpPr/>
            <p:nvPr/>
          </p:nvGrpSpPr>
          <p:grpSpPr>
            <a:xfrm>
              <a:off x="1219200" y="1524000"/>
              <a:ext cx="1371600" cy="1447800"/>
              <a:chOff x="4114800" y="2209800"/>
              <a:chExt cx="2743200" cy="14478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876800" y="3048000"/>
                <a:ext cx="1295400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6" name="Group 10"/>
            <p:cNvGrpSpPr/>
            <p:nvPr/>
          </p:nvGrpSpPr>
          <p:grpSpPr>
            <a:xfrm>
              <a:off x="1066800" y="4724400"/>
              <a:ext cx="1371600" cy="1447800"/>
              <a:chOff x="4114800" y="2209800"/>
              <a:chExt cx="2743200" cy="14478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876800" y="3048000"/>
                <a:ext cx="1295400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7" name="Group 10"/>
            <p:cNvGrpSpPr/>
            <p:nvPr/>
          </p:nvGrpSpPr>
          <p:grpSpPr>
            <a:xfrm>
              <a:off x="6629400" y="1676400"/>
              <a:ext cx="1371600" cy="1447800"/>
              <a:chOff x="4114800" y="2209800"/>
              <a:chExt cx="2743200" cy="14478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876800" y="3048000"/>
                <a:ext cx="1295400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8" name="Group 10"/>
            <p:cNvGrpSpPr/>
            <p:nvPr/>
          </p:nvGrpSpPr>
          <p:grpSpPr>
            <a:xfrm>
              <a:off x="4191000" y="1219200"/>
              <a:ext cx="1371600" cy="1447800"/>
              <a:chOff x="4114800" y="2209800"/>
              <a:chExt cx="2743200" cy="14478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876800" y="3048000"/>
                <a:ext cx="1295400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9" name="Group 10"/>
            <p:cNvGrpSpPr/>
            <p:nvPr/>
          </p:nvGrpSpPr>
          <p:grpSpPr>
            <a:xfrm>
              <a:off x="6781800" y="5029200"/>
              <a:ext cx="1371600" cy="1447800"/>
              <a:chOff x="4114800" y="2209800"/>
              <a:chExt cx="2743200" cy="14478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876800" y="3048000"/>
                <a:ext cx="1295400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3886200" y="5181600"/>
              <a:ext cx="1371600" cy="1447800"/>
              <a:chOff x="4114800" y="2209800"/>
              <a:chExt cx="2743200" cy="14478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876800" y="3048000"/>
                <a:ext cx="1295400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 rot="16200000" flipH="1">
              <a:off x="2409825" y="2181225"/>
              <a:ext cx="1676400" cy="26479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2095500" y="4495800"/>
              <a:ext cx="2476500" cy="1219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 flipH="1" flipV="1">
              <a:off x="3981450" y="5105400"/>
              <a:ext cx="1524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10800000">
              <a:off x="5181600" y="4495800"/>
              <a:ext cx="1981200" cy="1524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0800000" flipV="1">
              <a:off x="5219700" y="2667000"/>
              <a:ext cx="1790700" cy="1676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3981450" y="3276600"/>
              <a:ext cx="1828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rmAutofit fontScale="92500" lnSpcReduction="10000"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CapitalCalculator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...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public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capital(Loan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05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loan.getExpiry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==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&amp;&amp;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loan.getMaturity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!=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en-US" sz="105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return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loan.getCommitment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()*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loan.duration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()*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loan.riskFactor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05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loan.getExpiry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!=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&amp;&amp;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loan.getMaturity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==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05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if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loan.getUnusedPercentage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!= 1.0)</a:t>
            </a:r>
            <a:endParaRPr lang="en-US" sz="105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loan.getCommitment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*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loan.getUnusedPercentage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*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loan.duration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*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loan.riskFactor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05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endParaRPr lang="en-US" sz="105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loan.outstandingRiskAmount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()*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loan.duration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*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loan.riskFactor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lang="en-US" sz="105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     + 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loan.unusedRiskAmount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*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loan.duration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*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loan.unusedRiskFactor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lang="en-US" sz="105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600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return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0.0;</a:t>
            </a:r>
            <a:endParaRPr lang="en-US" sz="105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...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600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Feature envy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Data clumps</a:t>
            </a:r>
          </a:p>
        </p:txBody>
      </p:sp>
      <p:grpSp>
        <p:nvGrpSpPr>
          <p:cNvPr id="5" name="Group 16"/>
          <p:cNvGrpSpPr/>
          <p:nvPr/>
        </p:nvGrpSpPr>
        <p:grpSpPr>
          <a:xfrm>
            <a:off x="1000100" y="1714488"/>
            <a:ext cx="6867556" cy="646331"/>
            <a:chOff x="-265181" y="2213322"/>
            <a:chExt cx="5102807" cy="520197"/>
          </a:xfrm>
        </p:grpSpPr>
        <p:sp>
          <p:nvSpPr>
            <p:cNvPr id="6" name="TextBox 5"/>
            <p:cNvSpPr txBox="1"/>
            <p:nvPr/>
          </p:nvSpPr>
          <p:spPr>
            <a:xfrm>
              <a:off x="-265181" y="2213322"/>
              <a:ext cx="5102807" cy="52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3600" dirty="0" smtClean="0"/>
                <a:t>method1(                                 )</a:t>
              </a:r>
              <a:endParaRPr lang="es-AR" sz="3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04836" y="2273546"/>
              <a:ext cx="706718" cy="3440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2081289" y="2273546"/>
              <a:ext cx="706718" cy="34407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9" name="Diamond 8"/>
            <p:cNvSpPr/>
            <p:nvPr/>
          </p:nvSpPr>
          <p:spPr>
            <a:xfrm>
              <a:off x="2751047" y="2273546"/>
              <a:ext cx="706718" cy="344076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0" name="Oval 9"/>
            <p:cNvSpPr/>
            <p:nvPr/>
          </p:nvSpPr>
          <p:spPr>
            <a:xfrm>
              <a:off x="3539956" y="2273546"/>
              <a:ext cx="706718" cy="3440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</p:grpSp>
      <p:grpSp>
        <p:nvGrpSpPr>
          <p:cNvPr id="11" name="Group 16"/>
          <p:cNvGrpSpPr/>
          <p:nvPr/>
        </p:nvGrpSpPr>
        <p:grpSpPr>
          <a:xfrm>
            <a:off x="1000100" y="2428868"/>
            <a:ext cx="6867556" cy="646331"/>
            <a:chOff x="-265181" y="2213322"/>
            <a:chExt cx="5102807" cy="520197"/>
          </a:xfrm>
        </p:grpSpPr>
        <p:sp>
          <p:nvSpPr>
            <p:cNvPr id="12" name="TextBox 11"/>
            <p:cNvSpPr txBox="1"/>
            <p:nvPr/>
          </p:nvSpPr>
          <p:spPr>
            <a:xfrm>
              <a:off x="-265181" y="2213322"/>
              <a:ext cx="5102807" cy="52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3600" dirty="0" smtClean="0"/>
                <a:t>method2(                                 )</a:t>
              </a:r>
              <a:endParaRPr lang="es-AR" sz="36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04836" y="2273546"/>
              <a:ext cx="706718" cy="3440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2081289" y="2273546"/>
              <a:ext cx="706718" cy="34407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5" name="Diamond 14"/>
            <p:cNvSpPr/>
            <p:nvPr/>
          </p:nvSpPr>
          <p:spPr>
            <a:xfrm>
              <a:off x="2751047" y="2273546"/>
              <a:ext cx="706718" cy="344076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6" name="Oval 15"/>
            <p:cNvSpPr/>
            <p:nvPr/>
          </p:nvSpPr>
          <p:spPr>
            <a:xfrm>
              <a:off x="3539956" y="2273546"/>
              <a:ext cx="706718" cy="3440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00100" y="3143248"/>
            <a:ext cx="6867556" cy="646331"/>
            <a:chOff x="-265181" y="2213322"/>
            <a:chExt cx="5102807" cy="520197"/>
          </a:xfrm>
        </p:grpSpPr>
        <p:sp>
          <p:nvSpPr>
            <p:cNvPr id="18" name="TextBox 17"/>
            <p:cNvSpPr txBox="1"/>
            <p:nvPr/>
          </p:nvSpPr>
          <p:spPr>
            <a:xfrm>
              <a:off x="-265181" y="2213322"/>
              <a:ext cx="5102807" cy="52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3600" dirty="0" smtClean="0"/>
                <a:t>method3(                                 )</a:t>
              </a:r>
              <a:endParaRPr lang="es-AR" sz="36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04836" y="2273546"/>
              <a:ext cx="706718" cy="3440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2081289" y="2273546"/>
              <a:ext cx="706718" cy="34407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21" name="Diamond 20"/>
            <p:cNvSpPr/>
            <p:nvPr/>
          </p:nvSpPr>
          <p:spPr>
            <a:xfrm>
              <a:off x="2751047" y="2273546"/>
              <a:ext cx="706718" cy="344076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22" name="Oval 21"/>
            <p:cNvSpPr/>
            <p:nvPr/>
          </p:nvSpPr>
          <p:spPr>
            <a:xfrm>
              <a:off x="3539956" y="2273546"/>
              <a:ext cx="706718" cy="3440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</p:grpSp>
      <p:grpSp>
        <p:nvGrpSpPr>
          <p:cNvPr id="23" name="Group 16"/>
          <p:cNvGrpSpPr/>
          <p:nvPr/>
        </p:nvGrpSpPr>
        <p:grpSpPr>
          <a:xfrm>
            <a:off x="1000100" y="3929066"/>
            <a:ext cx="6867556" cy="646331"/>
            <a:chOff x="-265181" y="2213322"/>
            <a:chExt cx="5102807" cy="520197"/>
          </a:xfrm>
        </p:grpSpPr>
        <p:sp>
          <p:nvSpPr>
            <p:cNvPr id="24" name="TextBox 23"/>
            <p:cNvSpPr txBox="1"/>
            <p:nvPr/>
          </p:nvSpPr>
          <p:spPr>
            <a:xfrm>
              <a:off x="-265181" y="2213322"/>
              <a:ext cx="5102807" cy="52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3600" dirty="0" smtClean="0"/>
                <a:t>method4(                                 )</a:t>
              </a:r>
              <a:endParaRPr lang="es-AR" sz="36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04836" y="2273546"/>
              <a:ext cx="706718" cy="3440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26" name="Isosceles Triangle 25"/>
            <p:cNvSpPr/>
            <p:nvPr/>
          </p:nvSpPr>
          <p:spPr>
            <a:xfrm>
              <a:off x="2081289" y="2273546"/>
              <a:ext cx="706718" cy="34407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27" name="Diamond 26"/>
            <p:cNvSpPr/>
            <p:nvPr/>
          </p:nvSpPr>
          <p:spPr>
            <a:xfrm>
              <a:off x="2751047" y="2273546"/>
              <a:ext cx="706718" cy="344076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28" name="Oval 27"/>
            <p:cNvSpPr/>
            <p:nvPr/>
          </p:nvSpPr>
          <p:spPr>
            <a:xfrm>
              <a:off x="3539956" y="2273546"/>
              <a:ext cx="706718" cy="3440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en-US" sz="1500" dirty="0" smtClean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Clean Code – </a:t>
            </a:r>
            <a:r>
              <a:rPr lang="en-US" sz="1500" dirty="0" err="1" smtClean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Reglas</a:t>
            </a:r>
            <a:r>
              <a:rPr lang="en-US" sz="1500" dirty="0" smtClean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500" dirty="0" err="1" smtClean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básicas</a:t>
            </a:r>
            <a:endParaRPr lang="en-US" sz="1500" dirty="0" smtClean="0">
              <a:solidFill>
                <a:schemeClr val="accent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6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AR" sz="1400" dirty="0" err="1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rPr>
              <a:t>Code</a:t>
            </a:r>
            <a:r>
              <a:rPr lang="es-AR" sz="14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rPr>
              <a:t> </a:t>
            </a:r>
            <a:r>
              <a:rPr lang="es-AR" sz="1400" dirty="0" err="1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rPr>
              <a:t>Smells</a:t>
            </a:r>
            <a:r>
              <a:rPr lang="es-AR" sz="14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rPr>
              <a:t> – Códigos sospechosos</a:t>
            </a:r>
            <a:endParaRPr lang="en-US" sz="1400" dirty="0">
              <a:solidFill>
                <a:schemeClr val="tx1">
                  <a:lumMod val="75000"/>
                </a:schemeClr>
              </a:solidFill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s-MX" dirty="0" err="1" smtClean="0"/>
              <a:t>Refactoring</a:t>
            </a:r>
            <a:r>
              <a:rPr lang="es-MX" dirty="0" smtClean="0"/>
              <a:t> – Cómo limpiar código existente</a:t>
            </a:r>
            <a:endParaRPr lang="en-US" dirty="0"/>
          </a:p>
        </p:txBody>
      </p:sp>
      <p:pic>
        <p:nvPicPr>
          <p:cNvPr id="5" name="Picture 4" descr="Chapter1CleanCod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06" y="3786190"/>
            <a:ext cx="2745564" cy="240999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32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32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double</a:t>
            </a:r>
            <a:r>
              <a:rPr lang="en-US" sz="3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32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money</a:t>
            </a:r>
            <a:r>
              <a:rPr lang="en-US" sz="3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3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String </a:t>
            </a:r>
            <a:r>
              <a:rPr lang="en-US" sz="32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phone</a:t>
            </a:r>
            <a:r>
              <a:rPr lang="en-US" sz="3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3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String </a:t>
            </a:r>
            <a:r>
              <a:rPr lang="en-US" sz="32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zipCode</a:t>
            </a:r>
            <a:r>
              <a:rPr lang="en-US" sz="3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3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String </a:t>
            </a:r>
            <a:r>
              <a:rPr lang="en-US" sz="32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password</a:t>
            </a:r>
            <a:r>
              <a:rPr lang="en-US" sz="3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44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Primite</a:t>
            </a:r>
            <a:r>
              <a:rPr lang="en-US" dirty="0" smtClean="0"/>
              <a:t> obsession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Switch Statements</a:t>
            </a:r>
          </a:p>
        </p:txBody>
      </p:sp>
      <p:grpSp>
        <p:nvGrpSpPr>
          <p:cNvPr id="3" name="Group 14"/>
          <p:cNvGrpSpPr/>
          <p:nvPr/>
        </p:nvGrpSpPr>
        <p:grpSpPr>
          <a:xfrm>
            <a:off x="1600200" y="1643050"/>
            <a:ext cx="2252540" cy="3693319"/>
            <a:chOff x="152400" y="2438400"/>
            <a:chExt cx="2252540" cy="3693319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152400" y="2438400"/>
              <a:ext cx="2252540" cy="3693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switch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 (type) {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  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case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 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rgbClr val="0000C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A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: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s-MX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rgbClr val="7F0055"/>
                  </a:solidFill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  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case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 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rgbClr val="0000C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B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: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     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  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case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 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rgbClr val="0000C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C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: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     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  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default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: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  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}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 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3048000"/>
              <a:ext cx="1371600" cy="103822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38200" y="4470084"/>
              <a:ext cx="1371600" cy="228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38200" y="5003484"/>
              <a:ext cx="1371600" cy="228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38200" y="5572140"/>
              <a:ext cx="1371600" cy="228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9" name="Group 13"/>
          <p:cNvGrpSpPr/>
          <p:nvPr/>
        </p:nvGrpSpPr>
        <p:grpSpPr>
          <a:xfrm>
            <a:off x="5181600" y="1643050"/>
            <a:ext cx="2252540" cy="3970318"/>
            <a:chOff x="5486400" y="2362200"/>
            <a:chExt cx="2252540" cy="3970318"/>
          </a:xfrm>
        </p:grpSpPr>
        <p:sp>
          <p:nvSpPr>
            <p:cNvPr id="10" name="Rectangle 1"/>
            <p:cNvSpPr>
              <a:spLocks noChangeArrowheads="1"/>
            </p:cNvSpPr>
            <p:nvPr/>
          </p:nvSpPr>
          <p:spPr bwMode="auto">
            <a:xfrm>
              <a:off x="5486400" y="2362200"/>
              <a:ext cx="2252540" cy="3970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switch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 (type) {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  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case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 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rgbClr val="0000C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A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: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rgbClr val="7F0055"/>
                  </a:solidFill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  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case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 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rgbClr val="0000C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B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: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 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  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  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case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 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rgbClr val="0000C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C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: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s-MX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MX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     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  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default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: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  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}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 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72200" y="2971800"/>
              <a:ext cx="1371600" cy="152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72200" y="3505200"/>
              <a:ext cx="1371600" cy="533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172200" y="4343400"/>
              <a:ext cx="1371600" cy="95251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72200" y="5781692"/>
              <a:ext cx="1371600" cy="228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perezosa</a:t>
            </a:r>
            <a:endParaRPr lang="en-US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3429000" y="2162172"/>
            <a:ext cx="1994209" cy="838200"/>
            <a:chOff x="152400" y="1447800"/>
            <a:chExt cx="2209800" cy="1017814"/>
          </a:xfrm>
        </p:grpSpPr>
        <p:sp>
          <p:nvSpPr>
            <p:cNvPr id="4" name="Rectangle 3"/>
            <p:cNvSpPr/>
            <p:nvPr/>
          </p:nvSpPr>
          <p:spPr>
            <a:xfrm>
              <a:off x="152400" y="1905000"/>
              <a:ext cx="2209800" cy="5606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2400" y="1447800"/>
              <a:ext cx="22098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0999" y="2133600"/>
              <a:ext cx="1752599" cy="555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Cadena</a:t>
            </a:r>
            <a:r>
              <a:rPr lang="en-US" dirty="0" smtClean="0"/>
              <a:t> de </a:t>
            </a:r>
            <a:r>
              <a:rPr lang="en-US" dirty="0" err="1" smtClean="0"/>
              <a:t>mensajes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14348" y="2571744"/>
            <a:ext cx="7858184" cy="1071569"/>
            <a:chOff x="1713372" y="3383591"/>
            <a:chExt cx="5269732" cy="388458"/>
          </a:xfrm>
        </p:grpSpPr>
        <p:sp>
          <p:nvSpPr>
            <p:cNvPr id="6" name="Rectangle 5"/>
            <p:cNvSpPr/>
            <p:nvPr/>
          </p:nvSpPr>
          <p:spPr>
            <a:xfrm>
              <a:off x="1713372" y="35052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79424" y="35052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24400" y="35052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21653" y="3505200"/>
              <a:ext cx="1107744" cy="24793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0" name="Oval 9"/>
            <p:cNvSpPr/>
            <p:nvPr/>
          </p:nvSpPr>
          <p:spPr>
            <a:xfrm>
              <a:off x="2394612" y="3657600"/>
              <a:ext cx="7620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Oval 10"/>
            <p:cNvSpPr/>
            <p:nvPr/>
          </p:nvSpPr>
          <p:spPr>
            <a:xfrm>
              <a:off x="3276600" y="3657600"/>
              <a:ext cx="7620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0" y="3657600"/>
              <a:ext cx="7620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Oval 12"/>
            <p:cNvSpPr/>
            <p:nvPr/>
          </p:nvSpPr>
          <p:spPr>
            <a:xfrm>
              <a:off x="5374944" y="3657600"/>
              <a:ext cx="7620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8767" y="3437330"/>
              <a:ext cx="433432" cy="334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5400" b="1" dirty="0" smtClean="0"/>
                <a:t>()</a:t>
              </a:r>
              <a:endParaRPr lang="es-AR" sz="54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29098" y="3383591"/>
              <a:ext cx="123881" cy="167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AR" sz="24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56496" y="3383591"/>
              <a:ext cx="381000" cy="167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AR" sz="24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02104" y="3383591"/>
              <a:ext cx="381000" cy="167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AR" sz="2400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29000" y="3505200"/>
              <a:ext cx="838200" cy="26158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Data Class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505200" y="1142984"/>
            <a:ext cx="2057399" cy="4800599"/>
            <a:chOff x="3505200" y="1142984"/>
            <a:chExt cx="2057399" cy="4800599"/>
          </a:xfrm>
        </p:grpSpPr>
        <p:sp>
          <p:nvSpPr>
            <p:cNvPr id="3" name="Rectangle 2"/>
            <p:cNvSpPr/>
            <p:nvPr/>
          </p:nvSpPr>
          <p:spPr>
            <a:xfrm>
              <a:off x="3505200" y="3047984"/>
              <a:ext cx="2057399" cy="28955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AR" sz="2000" dirty="0" smtClean="0"/>
            </a:p>
            <a:p>
              <a:r>
                <a:rPr lang="es-AR" sz="2000" dirty="0" err="1" smtClean="0"/>
                <a:t>getCodigo</a:t>
              </a:r>
              <a:r>
                <a:rPr lang="es-AR" sz="2000" dirty="0" smtClean="0"/>
                <a:t>()</a:t>
              </a:r>
            </a:p>
            <a:p>
              <a:r>
                <a:rPr lang="es-AR" sz="2000" dirty="0" err="1" smtClean="0"/>
                <a:t>getPersona</a:t>
              </a:r>
              <a:r>
                <a:rPr lang="es-AR" sz="2000" dirty="0" smtClean="0"/>
                <a:t>()</a:t>
              </a:r>
            </a:p>
            <a:p>
              <a:r>
                <a:rPr lang="es-AR" sz="2000" dirty="0" err="1" smtClean="0"/>
                <a:t>setPersona</a:t>
              </a:r>
              <a:r>
                <a:rPr lang="es-AR" sz="2000" dirty="0" smtClean="0"/>
                <a:t>()</a:t>
              </a:r>
            </a:p>
            <a:p>
              <a:r>
                <a:rPr lang="es-AR" sz="2000" dirty="0" err="1" smtClean="0"/>
                <a:t>getCategoria</a:t>
              </a:r>
              <a:r>
                <a:rPr lang="es-AR" sz="2000" dirty="0" smtClean="0"/>
                <a:t>()</a:t>
              </a:r>
            </a:p>
            <a:p>
              <a:r>
                <a:rPr lang="es-AR" sz="2000" dirty="0" err="1" smtClean="0"/>
                <a:t>setCategoria</a:t>
              </a:r>
              <a:r>
                <a:rPr lang="es-AR" sz="2000" dirty="0" smtClean="0"/>
                <a:t>()</a:t>
              </a:r>
            </a:p>
            <a:p>
              <a:r>
                <a:rPr lang="es-AR" sz="2000" dirty="0" err="1" smtClean="0"/>
                <a:t>getRubro</a:t>
              </a:r>
              <a:r>
                <a:rPr lang="es-AR" sz="2000" dirty="0" smtClean="0"/>
                <a:t>()</a:t>
              </a:r>
            </a:p>
            <a:p>
              <a:r>
                <a:rPr lang="es-AR" sz="2000" dirty="0" err="1" smtClean="0"/>
                <a:t>setRubro</a:t>
              </a:r>
              <a:r>
                <a:rPr lang="es-AR" sz="2000" dirty="0" smtClean="0"/>
                <a:t>()</a:t>
              </a:r>
            </a:p>
            <a:p>
              <a:r>
                <a:rPr lang="es-AR" sz="2000" dirty="0" err="1" smtClean="0"/>
                <a:t>getContactos</a:t>
              </a:r>
              <a:r>
                <a:rPr lang="es-AR" sz="2000" dirty="0" smtClean="0"/>
                <a:t>()</a:t>
              </a:r>
            </a:p>
            <a:p>
              <a:r>
                <a:rPr lang="es-AR" sz="2000" dirty="0" err="1" smtClean="0"/>
                <a:t>setContactos</a:t>
              </a:r>
              <a:r>
                <a:rPr lang="es-AR" sz="2000" dirty="0" smtClean="0"/>
                <a:t>()</a:t>
              </a:r>
            </a:p>
            <a:p>
              <a:endParaRPr lang="es-AR" sz="20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05200" y="1142984"/>
              <a:ext cx="2057399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 smtClean="0"/>
                <a:t>Cuenta</a:t>
              </a:r>
              <a:endParaRPr lang="es-AR" sz="2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505200" y="1523984"/>
              <a:ext cx="2057399" cy="15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AR" sz="2000" dirty="0" smtClean="0"/>
                <a:t>Código</a:t>
              </a:r>
            </a:p>
            <a:p>
              <a:r>
                <a:rPr lang="es-AR" sz="2000" dirty="0" smtClean="0"/>
                <a:t>Persona</a:t>
              </a:r>
            </a:p>
            <a:p>
              <a:r>
                <a:rPr lang="es-AR" sz="2000" dirty="0" smtClean="0"/>
                <a:t>Categoría</a:t>
              </a:r>
            </a:p>
            <a:p>
              <a:r>
                <a:rPr lang="es-AR" sz="2000" dirty="0" smtClean="0"/>
                <a:t>Rubro</a:t>
              </a:r>
            </a:p>
            <a:p>
              <a:r>
                <a:rPr lang="es-AR" sz="2000" dirty="0" smtClean="0"/>
                <a:t>contactos</a:t>
              </a:r>
              <a:endParaRPr lang="es-AR" sz="2000" dirty="0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m_otCalc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iThsWkd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sz="18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iThsRte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+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(</a:t>
            </a: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Math.</a:t>
            </a:r>
            <a:r>
              <a:rPr lang="en-US" sz="1800" i="1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round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(0.5 * </a:t>
            </a:r>
            <a:r>
              <a:rPr lang="en-US" sz="18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iThsRte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* Math.</a:t>
            </a:r>
            <a:r>
              <a:rPr lang="en-US" sz="1800" i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max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(0, </a:t>
            </a:r>
            <a:r>
              <a:rPr lang="en-US" sz="18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iThsWkd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- 400)));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Intensión</a:t>
            </a:r>
            <a:r>
              <a:rPr lang="en-US" dirty="0" smtClean="0"/>
              <a:t> </a:t>
            </a:r>
            <a:r>
              <a:rPr lang="en-US" dirty="0" err="1" smtClean="0"/>
              <a:t>oscura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AR" sz="1800" dirty="0" smtClean="0">
              <a:solidFill>
                <a:srgbClr val="3F7F5F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AR" sz="1800" dirty="0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lang="es-AR" sz="1800" dirty="0" err="1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Checks</a:t>
            </a:r>
            <a:r>
              <a:rPr lang="es-AR" sz="1800" dirty="0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s-AR" sz="1800" dirty="0" err="1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s-AR" sz="1800" dirty="0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 can </a:t>
            </a:r>
            <a:r>
              <a:rPr lang="es-AR" sz="1800" dirty="0" err="1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exit</a:t>
            </a:r>
            <a:r>
              <a:rPr lang="es-AR" sz="1800" dirty="0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s-AR" sz="1800" dirty="0" err="1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lang="es-AR" sz="1800" dirty="0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s-AR" sz="1800" dirty="0" err="1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the</a:t>
            </a:r>
            <a:r>
              <a:rPr lang="es-AR" sz="1800" dirty="0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s-AR" sz="1800" dirty="0" err="1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application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Boolean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skipValidation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(Boolean status)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skipValidation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status.compareTo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Boolean.</a:t>
            </a:r>
            <a:r>
              <a:rPr lang="en-US" sz="18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!= 0)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skipValidation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skipValidation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Boolean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skipValidation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(Boolean status)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!status;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Intensión</a:t>
            </a:r>
            <a:r>
              <a:rPr lang="en-US" dirty="0" smtClean="0"/>
              <a:t> </a:t>
            </a:r>
            <a:r>
              <a:rPr lang="en-US" dirty="0" err="1" smtClean="0"/>
              <a:t>oscura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MX" dirty="0" err="1" smtClean="0"/>
              <a:t>Refactoring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/>
              <a:t> Clean Code – </a:t>
            </a:r>
            <a:r>
              <a:rPr lang="en-US" dirty="0" err="1" smtClean="0"/>
              <a:t>Reglas</a:t>
            </a:r>
            <a:r>
              <a:rPr lang="en-US" dirty="0" smtClean="0"/>
              <a:t> </a:t>
            </a:r>
            <a:r>
              <a:rPr lang="en-US" dirty="0" err="1" smtClean="0"/>
              <a:t>básicas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6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AR" sz="1400" dirty="0" err="1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rPr>
              <a:t>Code</a:t>
            </a:r>
            <a:r>
              <a:rPr lang="es-AR" sz="14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rPr>
              <a:t> </a:t>
            </a:r>
            <a:r>
              <a:rPr lang="es-AR" sz="1400" dirty="0" err="1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rPr>
              <a:t>Smells</a:t>
            </a:r>
            <a:r>
              <a:rPr lang="es-AR" sz="14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rPr>
              <a:t> – Códigos sospechosos</a:t>
            </a:r>
            <a:endParaRPr lang="en-US" sz="1400" dirty="0" smtClean="0">
              <a:solidFill>
                <a:schemeClr val="tx1">
                  <a:lumMod val="75000"/>
                </a:schemeClr>
              </a:solidFill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7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es-MX" sz="1500" dirty="0" err="1" smtClean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Refactoring</a:t>
            </a:r>
            <a:r>
              <a:rPr lang="es-MX" sz="1500" dirty="0" smtClean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– Cómo limpiar código existente</a:t>
            </a:r>
            <a:endParaRPr lang="en-US" sz="1500" dirty="0" smtClean="0">
              <a:solidFill>
                <a:schemeClr val="accent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Chapter1CleanCod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06" y="3786190"/>
            <a:ext cx="2745564" cy="240999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((</a:t>
            </a:r>
            <a:r>
              <a:rPr lang="en-US" sz="20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platform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.toUpperCase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().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indexOf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"MAC"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&gt; -1) 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&amp;&amp; (</a:t>
            </a:r>
            <a:r>
              <a:rPr lang="en-US" sz="20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platform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.toUpperCase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().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indexOf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"IE"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&gt; -1)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&amp;&amp;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wasInitialized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&amp;&amp; </a:t>
            </a:r>
            <a:r>
              <a:rPr lang="en-US" sz="20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resize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 0)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someCode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otherCode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smtClean="0"/>
              <a:t>¿Qué nos dice este código?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Clean code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65505" y="1214422"/>
            <a:ext cx="6836205" cy="4786346"/>
            <a:chOff x="1066800" y="-108459"/>
            <a:chExt cx="7239000" cy="6941407"/>
          </a:xfrm>
        </p:grpSpPr>
        <p:pic>
          <p:nvPicPr>
            <p:cNvPr id="7" name="Picture 6" descr="wtfm.jpg"/>
            <p:cNvPicPr>
              <a:picLocks noChangeAspect="1"/>
            </p:cNvPicPr>
            <p:nvPr/>
          </p:nvPicPr>
          <p:blipFill>
            <a:blip r:embed="rId2" cstate="print"/>
            <a:srcRect b="2738"/>
            <a:stretch>
              <a:fillRect/>
            </a:stretch>
          </p:blipFill>
          <p:spPr>
            <a:xfrm>
              <a:off x="1066800" y="-108459"/>
              <a:ext cx="7239000" cy="6632448"/>
            </a:xfrm>
            <a:prstGeom prst="rect">
              <a:avLst/>
            </a:prstGeom>
            <a:ln w="254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8" name="Rectangle 7"/>
            <p:cNvSpPr/>
            <p:nvPr/>
          </p:nvSpPr>
          <p:spPr>
            <a:xfrm>
              <a:off x="1066800" y="6528148"/>
              <a:ext cx="72390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explicativos</a:t>
            </a:r>
            <a:endParaRPr lang="en-US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62823" y="1275725"/>
            <a:ext cx="3865161" cy="258532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isMacOs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&amp;&amp;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isIEBrowser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&amp;&amp;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wasInitialized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&amp;&amp;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wasResized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someCode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otherCode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716016" y="3284984"/>
            <a:ext cx="3865161" cy="230832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isPlatformSupported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&amp;&amp;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wasInitialized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&amp;&amp;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wasResized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someCode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otherCode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pPr marL="0" lvl="0" indent="4572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4572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wasResized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resize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 0;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isIEBrowser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platform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.toUpperCase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().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indexOf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"IE"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&gt; -1;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isMacOs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platform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.toUpperCase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().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indexOf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"MAC"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&gt; -1;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isPlatformSupported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isMacOs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&amp;&amp;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isIEBrowser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explicativos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&lt;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Character.</a:t>
            </a:r>
            <a:r>
              <a:rPr lang="en-US" sz="18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SPACE_SEPARATOR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characterType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CharacterType.</a:t>
            </a:r>
            <a:r>
              <a:rPr lang="en-US" sz="18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Control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== </a:t>
            </a:r>
            <a:r>
              <a:rPr lang="en-US" sz="18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 '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||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== </a:t>
            </a:r>
            <a:r>
              <a:rPr lang="en-US" sz="18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','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||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== </a:t>
            </a:r>
            <a:r>
              <a:rPr lang="en-US" sz="18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'.'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||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== </a:t>
            </a:r>
            <a:r>
              <a:rPr lang="en-US" sz="18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'!‘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||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== </a:t>
            </a:r>
            <a:r>
              <a:rPr lang="en-US" sz="18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'('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||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== </a:t>
            </a:r>
            <a:r>
              <a:rPr lang="en-US" sz="18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')'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||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== </a:t>
            </a:r>
            <a:r>
              <a:rPr lang="en-US" sz="18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':'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||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== </a:t>
            </a:r>
            <a:r>
              <a:rPr lang="en-US" sz="18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';'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||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== </a:t>
            </a:r>
            <a:r>
              <a:rPr lang="en-US" sz="18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'?'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||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== </a:t>
            </a:r>
            <a:r>
              <a:rPr lang="en-US" sz="18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'_'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||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== </a:t>
            </a:r>
            <a:r>
              <a:rPr lang="en-US" sz="18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'-'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characterType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CharacterType.</a:t>
            </a:r>
            <a:r>
              <a:rPr lang="en-US" sz="18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Puntuaction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'0'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&lt;=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&amp;&amp;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&lt;= </a:t>
            </a:r>
            <a:r>
              <a:rPr lang="en-US" sz="18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'9'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characterType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CharacterType.</a:t>
            </a:r>
            <a:r>
              <a:rPr lang="en-US" sz="18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Digit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((</a:t>
            </a:r>
            <a:r>
              <a:rPr lang="en-US" sz="18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'a'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&lt;=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&amp;&amp;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&lt;= </a:t>
            </a:r>
            <a:r>
              <a:rPr lang="en-US" sz="18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'z'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|| </a:t>
            </a:r>
            <a:r>
              <a:rPr lang="en-US" sz="18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'A'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&lt;=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&amp;&amp;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&lt;= </a:t>
            </a:r>
            <a:r>
              <a:rPr lang="en-US" sz="18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'Z'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characterType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CharacterType.</a:t>
            </a:r>
            <a:r>
              <a:rPr lang="en-US" sz="18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Letter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smtClean="0"/>
              <a:t>¿Qué nos dice este código?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b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240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isControl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 {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characterType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CharacterType.</a:t>
            </a:r>
            <a:r>
              <a:rPr lang="en-US" sz="24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Control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lang="en-US" sz="2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isPuntuaction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 {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characterType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CharacterType.</a:t>
            </a:r>
            <a:r>
              <a:rPr lang="en-US" sz="24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Puntuaction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lang="en-US" sz="2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isDigit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 {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characterType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CharacterType.</a:t>
            </a:r>
            <a:r>
              <a:rPr lang="en-US" sz="24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Digit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lang="en-US" sz="2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isLetter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 {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characterType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CharacterType.</a:t>
            </a:r>
            <a:r>
              <a:rPr lang="en-US" sz="24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Letter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explicativos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200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getDistanceTravelled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20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time) {</a:t>
            </a:r>
            <a:endParaRPr lang="en-US" sz="1200" dirty="0" smtClean="0"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200" b="1" dirty="0" smtClean="0">
                <a:solidFill>
                  <a:srgbClr val="7F0055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             </a:t>
            </a: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result;</a:t>
            </a:r>
            <a:endParaRPr lang="en-US" sz="1200" dirty="0" smtClean="0">
              <a:solidFill>
                <a:srgbClr val="000000"/>
              </a:solidFill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200" b="1" dirty="0" smtClean="0">
              <a:solidFill>
                <a:srgbClr val="000000"/>
              </a:solidFill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             </a:t>
            </a: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acc = </a:t>
            </a:r>
            <a:r>
              <a:rPr lang="en-US" sz="20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primaryForce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/ </a:t>
            </a:r>
            <a:r>
              <a:rPr lang="en-US" sz="20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mass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primaryTime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Math.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min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(time, </a:t>
            </a:r>
            <a:r>
              <a:rPr lang="en-US" sz="20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delay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result = 0.5 * acc *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primaryTime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primaryTime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time - </a:t>
            </a:r>
            <a:r>
              <a:rPr lang="en-US" sz="20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delay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 0) {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primaryVel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acc * </a:t>
            </a:r>
            <a:r>
              <a:rPr lang="en-US" sz="20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delay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acc = (</a:t>
            </a:r>
            <a:r>
              <a:rPr lang="en-US" sz="20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primaryForce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20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secondaryForce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/ </a:t>
            </a:r>
            <a:r>
              <a:rPr lang="en-US" sz="20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mass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 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result +=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primaryVel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+ 0.5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* acc *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result;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32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smtClean="0"/>
              <a:t>¿Qué nos dice este código?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>
          <a:xfrm>
            <a:off x="0" y="1219564"/>
            <a:ext cx="9144000" cy="4992853"/>
          </a:xfrm>
        </p:spPr>
        <p:txBody>
          <a:bodyPr>
            <a:no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getDistanceTravelled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time)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result;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primaryAcc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8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primaryForce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/ </a:t>
            </a:r>
            <a:r>
              <a:rPr lang="en-US" sz="1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mass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primaryTime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Math.</a:t>
            </a:r>
            <a:r>
              <a:rPr lang="en-US" sz="1800" i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min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(time, </a:t>
            </a:r>
            <a:r>
              <a:rPr lang="en-US" sz="1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delay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result = 0.5 *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primaryAcc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primaryTime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primaryTime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time - </a:t>
            </a:r>
            <a:r>
              <a:rPr lang="en-US" sz="1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delay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 0)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primaryVel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primaryAcc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sz="1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delay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secondaryAcc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(</a:t>
            </a:r>
            <a:r>
              <a:rPr lang="en-US" sz="18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primaryForce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8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secondaryForce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)/</a:t>
            </a:r>
            <a:r>
              <a:rPr lang="en-US" sz="1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mass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result +=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primaryVel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+ 0.5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*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secondaryAcc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result;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</a:p>
          <a:p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Dividir</a:t>
            </a:r>
            <a:r>
              <a:rPr lang="en-US" dirty="0" smtClean="0"/>
              <a:t> variable temporal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getDistanceTravelled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time)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(time) &gt; 0)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primaryDistanceTravelled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(time)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 +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secondaryDistanceTravelled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(time);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primaryDistanceTravelled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(time);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Dividir</a:t>
            </a:r>
            <a:r>
              <a:rPr lang="en-US" dirty="0" smtClean="0"/>
              <a:t> variable temporal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discount(</a:t>
            </a:r>
            <a:r>
              <a:rPr lang="en-US" sz="2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value, </a:t>
            </a:r>
            <a:r>
              <a:rPr lang="en-US" sz="2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quantity) {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(value &gt; 50) {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value -= 2;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(quantity &gt; 100) {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value -= 5;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value;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smtClean="0"/>
              <a:t>¿Qué nos dice este código?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discount(</a:t>
            </a: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value, </a:t>
            </a: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quantity) {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0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discount = value;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(value &gt; 50) {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discount -= 2;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(quantity &gt; 100) {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discount -= 5;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discount;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Remover </a:t>
            </a:r>
            <a:r>
              <a:rPr lang="en-US" dirty="0" err="1" smtClean="0"/>
              <a:t>asignaciones</a:t>
            </a:r>
            <a:r>
              <a:rPr lang="en-US" dirty="0" smtClean="0"/>
              <a:t> a </a:t>
            </a:r>
            <a:r>
              <a:rPr lang="en-US" dirty="0" err="1" smtClean="0"/>
              <a:t>parámetros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>
          <a:xfrm>
            <a:off x="179066" y="1196752"/>
            <a:ext cx="8785423" cy="4992853"/>
          </a:xfrm>
        </p:spPr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Page {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String[] </a:t>
            </a:r>
            <a:r>
              <a:rPr lang="en-US" sz="16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lines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widthNumber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String </a:t>
            </a:r>
            <a:r>
              <a:rPr lang="en-US" sz="16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widthUnits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heightNumber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String </a:t>
            </a:r>
            <a:r>
              <a:rPr lang="en-US" sz="16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heightUnits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public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area() {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widthInches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heightInches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widthInches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widthNumber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    ((</a:t>
            </a:r>
            <a:r>
              <a:rPr lang="en-US" sz="16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widthUnits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.equals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"mm"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))? 25.4 : 1.0);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heightInches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heightNumber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    ((</a:t>
            </a:r>
            <a:r>
              <a:rPr lang="en-US" sz="16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heightUnits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.equals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"mm"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))? 25.4 : 1.0);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widthInches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heightInches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1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smtClean="0"/>
              <a:t>¿Qué nos dice este código?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r>
              <a:rPr lang="es-ES_tradnl" sz="2400" dirty="0" smtClean="0"/>
              <a:t>Simple</a:t>
            </a:r>
          </a:p>
          <a:p>
            <a:endParaRPr lang="es-ES_tradnl" sz="2400" dirty="0" smtClean="0"/>
          </a:p>
          <a:p>
            <a:r>
              <a:rPr lang="es-ES_tradnl" sz="2400" dirty="0" smtClean="0"/>
              <a:t>Expresivo</a:t>
            </a:r>
          </a:p>
          <a:p>
            <a:endParaRPr lang="es-ES_tradnl" sz="2400" dirty="0" smtClean="0"/>
          </a:p>
          <a:p>
            <a:r>
              <a:rPr lang="es-ES_tradnl" sz="2400" dirty="0" smtClean="0"/>
              <a:t>0 % duplicidad</a:t>
            </a:r>
          </a:p>
          <a:p>
            <a:endParaRPr lang="es-ES_tradnl" sz="2400" dirty="0" smtClean="0"/>
          </a:p>
          <a:p>
            <a:r>
              <a:rPr lang="es-ES_tradnl" sz="2400" dirty="0" smtClean="0"/>
              <a:t>Una sola cosa y bien</a:t>
            </a:r>
          </a:p>
          <a:p>
            <a:endParaRPr lang="es-ES_tradnl" sz="2400" dirty="0" smtClean="0"/>
          </a:p>
          <a:p>
            <a:r>
              <a:rPr lang="es-ES_tradnl" sz="2400" smtClean="0"/>
              <a:t>Colaboradores </a:t>
            </a:r>
            <a:r>
              <a:rPr lang="es-ES_tradnl" sz="2400" smtClean="0"/>
              <a:t>explícitos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err="1" smtClean="0"/>
              <a:t>Clean</a:t>
            </a:r>
            <a:r>
              <a:rPr lang="es-ES_tradnl" dirty="0" smtClean="0"/>
              <a:t> </a:t>
            </a:r>
            <a:r>
              <a:rPr lang="es-ES_tradnl" dirty="0" err="1" smtClean="0"/>
              <a:t>code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Page {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String[] </a:t>
            </a:r>
            <a:r>
              <a:rPr lang="en-US" sz="20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lines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Length </a:t>
            </a:r>
            <a:r>
              <a:rPr lang="en-US" sz="20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width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Length </a:t>
            </a:r>
            <a:r>
              <a:rPr lang="en-US" sz="20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height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public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Length area() {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width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.multipliedBy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height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32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Extraer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7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Length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7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7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magnitude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7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7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Unit </a:t>
            </a:r>
            <a:r>
              <a:rPr lang="en-US" sz="17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unit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7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Length(Unit </a:t>
            </a: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unit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en-US" sz="17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magnitude) {</a:t>
            </a:r>
            <a:endParaRPr lang="en-US" sz="17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7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7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unit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unit;</a:t>
            </a:r>
            <a:endParaRPr lang="en-US" sz="17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7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7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magnitude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magnitude;</a:t>
            </a:r>
            <a:endParaRPr lang="en-US" sz="17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private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Length </a:t>
            </a: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newInInches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7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magnitudeInInches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700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7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Length(</a:t>
            </a: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Unit.</a:t>
            </a:r>
            <a:r>
              <a:rPr lang="en-US" sz="17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inches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magnitudeInInches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700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7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Length </a:t>
            </a: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multipliedBy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(Length </a:t>
            </a: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aLength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7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7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Length.</a:t>
            </a:r>
            <a:r>
              <a:rPr lang="en-US" sz="1700" i="1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newInInches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7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.magnitudeInInches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+ </a:t>
            </a: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aLength.magnitudeInInches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lang="en-US" sz="17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7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7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magnitudeInInches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7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7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7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magnitude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7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7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magnitudeInMM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7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7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7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magnitude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Unit.</a:t>
            </a:r>
            <a:r>
              <a:rPr lang="en-US" sz="1700" i="1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mmFactor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7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lang="en-US" sz="17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Extraer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chargeFor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(Date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quantity) {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totalCharge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0;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date.after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800" i="1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WINTER_START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&amp;&amp;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date.before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800" i="1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WINTER_END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)){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totalCharge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quantity * </a:t>
            </a:r>
            <a:r>
              <a:rPr lang="en-US" sz="1800" i="1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WINTER_RATE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+ </a:t>
            </a:r>
            <a:r>
              <a:rPr lang="en-US" sz="1800" i="1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WINTER_SERVICE_CHARGE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totalCharge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quantity * </a:t>
            </a:r>
            <a:r>
              <a:rPr lang="en-US" sz="1800" i="1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NORMAL_RATE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totalCharge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32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s-ES_tradnl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smtClean="0"/>
              <a:t>¿Qué nos dice este código?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chargeFor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(Date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quantity)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isAWinter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(date))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winterCharge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(quantity);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normalCharge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(quantity);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</a:p>
          <a:p>
            <a:endParaRPr lang="es-ES_tradnl" sz="1600" dirty="0" smtClean="0"/>
          </a:p>
          <a:p>
            <a:endParaRPr lang="es-ES_tradnl" sz="1600" dirty="0" smtClean="0"/>
          </a:p>
          <a:p>
            <a:endParaRPr lang="es-ES_tradnl" sz="1600" dirty="0" smtClean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chargeFor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(Date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quantity)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isAWinter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(date) ?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winterCharge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(quantity):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normalCharge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(quantity);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Descomponer</a:t>
            </a:r>
            <a:r>
              <a:rPr lang="en-US" dirty="0" smtClean="0"/>
              <a:t> </a:t>
            </a:r>
            <a:r>
              <a:rPr lang="en-US" dirty="0" err="1" smtClean="0"/>
              <a:t>condicional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isAWinter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(Date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200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date.after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800" i="1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WINTER_START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&amp;&amp;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date.before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800" i="1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WINTER_END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lang="en-US" sz="1200" dirty="0" smtClean="0">
                <a:latin typeface="Arial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normalCharge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quantity) {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quantity * </a:t>
            </a:r>
            <a:r>
              <a:rPr lang="en-US" sz="1800" i="1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NORMAL_RATE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winterCharge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quantity) {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quantity * </a:t>
            </a:r>
            <a:r>
              <a:rPr lang="en-US" sz="1800" i="1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WINTER_RATE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800" i="1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WINTER_SERVICE_CHARGE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Descomponer</a:t>
            </a:r>
            <a:r>
              <a:rPr lang="en-US" dirty="0" smtClean="0"/>
              <a:t> </a:t>
            </a:r>
            <a:r>
              <a:rPr lang="en-US" dirty="0" err="1" smtClean="0"/>
              <a:t>condicional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TicTacToeGame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isGameOver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allPositionsAreFilled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oneRowIsFilledByOnePlayer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oneColumnIsFilledByOnePlayer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oneDiagonalIsFilledByOnePlayer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smtClean="0"/>
              <a:t>¿Qué nos dice este código?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isGameOver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allPositionsAreFilled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||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oneRowIsFilledByOnePlayer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||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oneColumnIsFilledByOnePlayer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||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oneDiagonalIsFilledByOnePlayer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isGameOver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allPositionsAreFilled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||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oneRowIsFilledByOnePlayer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||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oneColumnIsFilledByOnePlayer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||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oneDiagonalIsFilledByOnePlayer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smtClean="0"/>
              <a:t>Consolidar expresiones condicionales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2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2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getRate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800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2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onVacation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lang="en-US" sz="1800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2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lengthOfService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&gt; 10) {</a:t>
            </a:r>
            <a:endParaRPr lang="en-US" sz="1800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1;</a:t>
            </a:r>
            <a:endParaRPr lang="en-US" sz="1800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lang="en-US" sz="1800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800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0.5;</a:t>
            </a:r>
            <a:endParaRPr lang="en-US" sz="1800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smtClean="0"/>
              <a:t>¿Qué nos dice este código?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b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80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finalPrice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price) {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total = 0;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2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isSpecialDeal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total = price * 0.95;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changed();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 </a:t>
            </a: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total = price;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changed();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total;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smtClean="0"/>
              <a:t>¿Qué nos dice este código?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b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80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finalPrice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price) {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total = 0;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2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isSpecialDeal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total = price * 0.95;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 </a:t>
            </a: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total = price;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changed();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total;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</a:p>
          <a:p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smtClean="0"/>
              <a:t>Consolidar fragmentos condicionales duplicados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4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4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s-AR" sz="4800" dirty="0" err="1" smtClean="0">
                <a:solidFill>
                  <a:schemeClr val="accent1"/>
                </a:solidFill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We</a:t>
            </a:r>
            <a:r>
              <a:rPr lang="es-AR" sz="4800" dirty="0" smtClean="0">
                <a:solidFill>
                  <a:schemeClr val="accent1"/>
                </a:solidFill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 are @</a:t>
            </a:r>
            <a:r>
              <a:rPr lang="es-AR" sz="4800" dirty="0" err="1" smtClean="0">
                <a:solidFill>
                  <a:schemeClr val="accent1"/>
                </a:solidFill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authors</a:t>
            </a:r>
            <a:endParaRPr lang="es-AR" sz="4800" dirty="0" smtClean="0">
              <a:solidFill>
                <a:schemeClr val="accent1"/>
              </a:solidFill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4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4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4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import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java.util.List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/**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	 * </a:t>
            </a:r>
            <a:r>
              <a:rPr lang="en-US" sz="2000" b="1" dirty="0" smtClean="0">
                <a:solidFill>
                  <a:srgbClr val="7F9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@author</a:t>
            </a:r>
            <a:r>
              <a:rPr lang="en-US" sz="2000" dirty="0" smtClean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Cristian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	 */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CycloDetector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	   ...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	   ...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	   ...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smtClean="0"/>
              <a:t>Arquitectura emergente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dirty="0" err="1" smtClean="0"/>
              <a:t>Clean</a:t>
            </a:r>
            <a:r>
              <a:rPr lang="es-ES_tradnl" dirty="0" smtClean="0"/>
              <a:t> </a:t>
            </a:r>
            <a:r>
              <a:rPr lang="es-ES_tradnl" dirty="0" err="1" smtClean="0"/>
              <a:t>code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exist(String </a:t>
            </a:r>
            <a:r>
              <a:rPr lang="en-US" sz="2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nameToFind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found = </a:t>
            </a: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(String name : </a:t>
            </a:r>
            <a:r>
              <a:rPr lang="en-US" sz="2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names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2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name.equals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nameToFind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found = </a:t>
            </a: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found;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endParaRPr lang="en-US" sz="44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smtClean="0"/>
              <a:t>¿Qué nos dice este código?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exist(String </a:t>
            </a:r>
            <a:r>
              <a:rPr lang="en-US" sz="2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nameToFind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(String name : </a:t>
            </a:r>
            <a:r>
              <a:rPr lang="en-US" sz="2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names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2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name.equals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nameToFind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 {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</a:p>
          <a:p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Remover </a:t>
            </a:r>
            <a:r>
              <a:rPr lang="en-US" dirty="0" err="1" smtClean="0"/>
              <a:t>bandera</a:t>
            </a:r>
            <a:r>
              <a:rPr lang="en-US" dirty="0" smtClean="0"/>
              <a:t> de control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double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getPayAmount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result;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isDead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result =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deadAmount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isSeparated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result =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separatedAmount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isRetired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result =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retiredAmount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result =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normalAmount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result;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lang="en-US" sz="32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smtClean="0"/>
              <a:t>¿Qué nos dice este código?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4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getPayAmount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24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isDead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2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deadAmount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24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isSeparated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2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separatedAmount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24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isRetired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2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retiredAmount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normalAmount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</a:p>
          <a:p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1800" dirty="0" err="1" smtClean="0"/>
              <a:t>Reemplazar</a:t>
            </a:r>
            <a:r>
              <a:rPr lang="en-US" sz="1800" dirty="0" smtClean="0"/>
              <a:t> </a:t>
            </a:r>
            <a:r>
              <a:rPr lang="en-US" sz="1800" dirty="0" err="1" smtClean="0"/>
              <a:t>condicionales</a:t>
            </a:r>
            <a:r>
              <a:rPr lang="en-US" sz="1800" dirty="0" smtClean="0"/>
              <a:t> </a:t>
            </a:r>
            <a:r>
              <a:rPr lang="en-US" sz="1800" dirty="0" err="1" smtClean="0"/>
              <a:t>anidados</a:t>
            </a:r>
            <a:r>
              <a:rPr lang="en-US" sz="1800" dirty="0" smtClean="0"/>
              <a:t> con guard clauses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double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getAdjustedCapital_v1() {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result = 0.0;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20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capital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 0.0) {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20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intRate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 0.0 &amp;&amp; </a:t>
            </a:r>
            <a:r>
              <a:rPr lang="en-US" sz="20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duration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 0.0) {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result = (</a:t>
            </a:r>
            <a:r>
              <a:rPr lang="en-US" sz="20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income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/ </a:t>
            </a:r>
            <a:r>
              <a:rPr lang="en-US" sz="20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duration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* </a:t>
            </a:r>
            <a:r>
              <a:rPr lang="en-US" sz="2000" i="1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ADJ_FACTOR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result;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</a:p>
          <a:p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smtClean="0"/>
              <a:t>Reemplazar condicionales anidados con </a:t>
            </a:r>
            <a:r>
              <a:rPr lang="es-ES" dirty="0" err="1" smtClean="0"/>
              <a:t>guard</a:t>
            </a:r>
            <a:r>
              <a:rPr lang="es-ES" dirty="0" smtClean="0"/>
              <a:t> </a:t>
            </a:r>
            <a:r>
              <a:rPr lang="es-ES" dirty="0" err="1" smtClean="0"/>
              <a:t>clauses</a:t>
            </a:r>
            <a:endParaRPr lang="es-E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_tradnl" sz="24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4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double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getAdjustedCapital_v2() {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24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capital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&lt;= 0.0) {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2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0.0;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24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intRate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&lt;= 0.0 || </a:t>
            </a:r>
            <a:r>
              <a:rPr lang="en-US" sz="24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duration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&lt;= 0.0) {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2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0.0;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24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income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/ </a:t>
            </a:r>
            <a:r>
              <a:rPr lang="en-US" sz="24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duration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* </a:t>
            </a:r>
            <a:r>
              <a:rPr lang="en-US" sz="2400" i="1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ADJ_FACTOR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smtClean="0"/>
              <a:t>Reemplazar condicionales anidados con </a:t>
            </a:r>
            <a:r>
              <a:rPr lang="es-ES" dirty="0" err="1" smtClean="0"/>
              <a:t>guard</a:t>
            </a:r>
            <a:r>
              <a:rPr lang="es-ES" dirty="0" smtClean="0"/>
              <a:t> </a:t>
            </a:r>
            <a:r>
              <a:rPr lang="es-ES" dirty="0" err="1" smtClean="0"/>
              <a:t>clauses</a:t>
            </a:r>
            <a:endParaRPr lang="es-E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getAdjustedCapital_v3()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capital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&lt;= 0.0 || </a:t>
            </a:r>
            <a:r>
              <a:rPr lang="en-US" sz="18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intRate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&lt;= 0.0 || </a:t>
            </a:r>
            <a:r>
              <a:rPr lang="en-US" sz="1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duration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&lt;= 0.0)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0.0;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income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/ </a:t>
            </a:r>
            <a:r>
              <a:rPr lang="en-US" sz="1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duration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* </a:t>
            </a:r>
            <a:r>
              <a:rPr lang="en-US" sz="1800" i="1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ADJ_FACTOR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sz="1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smtClean="0"/>
              <a:t>Reemplazar condicionales anidados con </a:t>
            </a:r>
            <a:r>
              <a:rPr lang="es-ES" dirty="0" err="1" smtClean="0"/>
              <a:t>guard</a:t>
            </a:r>
            <a:r>
              <a:rPr lang="es-ES" dirty="0" smtClean="0"/>
              <a:t> </a:t>
            </a:r>
            <a:r>
              <a:rPr lang="es-ES" dirty="0" err="1" smtClean="0"/>
              <a:t>clauses</a:t>
            </a:r>
            <a:endParaRPr lang="es-E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6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RepositorioDeClientes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agregar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id, String doc, String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cuit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String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nombre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String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apellido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String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telefono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lang="en-US" sz="1600" dirty="0" smtClean="0"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mail, String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direccion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String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localidad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String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piso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String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provincia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s-AR" sz="1600" dirty="0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Agrega un nuevo cliente a la DB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modificar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id, String doc, String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cuit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String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nombre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String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apellido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String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telefono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lang="en-US" sz="1600" dirty="0" smtClean="0"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mail, String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direccion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String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localidad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String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piso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String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provincia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AR" sz="1600" dirty="0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// Agrega un nuevo cliente a la DB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AR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600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AR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smtClean="0"/>
              <a:t>¿Qué nos dice este código?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AR" sz="24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AR" sz="24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AR" sz="24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s-AR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s-AR" sz="2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RepositorioDeClientes</a:t>
            </a:r>
            <a:r>
              <a:rPr lang="es-AR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AR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s-AR" sz="24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s-AR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s-AR" sz="24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s-AR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agregar(Cliente </a:t>
            </a:r>
            <a:r>
              <a:rPr lang="es-AR" sz="2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cliente</a:t>
            </a:r>
            <a:r>
              <a:rPr lang="es-AR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AR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s-AR" sz="2400" dirty="0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Agrega un nuevo cliente a la DB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AR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AR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s-AR" sz="24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s-AR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s-AR" sz="24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s-AR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modificar(Cliente </a:t>
            </a:r>
            <a:r>
              <a:rPr lang="es-AR" sz="2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cliente</a:t>
            </a:r>
            <a:r>
              <a:rPr lang="es-AR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AR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s-AR" sz="2400" dirty="0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modifica un cliente de la DB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AR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smtClean="0"/>
              <a:t>Introducir un objeto en los </a:t>
            </a:r>
            <a:r>
              <a:rPr lang="es-ES" dirty="0" err="1" smtClean="0"/>
              <a:t>parametros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20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withdraw(</a:t>
            </a: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amount) {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(amount &gt; </a:t>
            </a:r>
            <a:r>
              <a:rPr lang="en-US" sz="20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balance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-1;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0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balance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-= amount;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balance;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void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usoEnCodigoCliente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() {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(withdraw(200) &lt; 0) {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handleError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moreCode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smtClean="0"/>
              <a:t>¿Qué nos dice este código?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s-AR" sz="3200" dirty="0" smtClean="0">
              <a:solidFill>
                <a:schemeClr val="accent1"/>
              </a:solidFill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  <a:p>
            <a:pPr algn="ctr">
              <a:buNone/>
            </a:pPr>
            <a:r>
              <a:rPr lang="es-AR" sz="19900" dirty="0" smtClean="0">
                <a:solidFill>
                  <a:schemeClr val="accent1"/>
                </a:solidFill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~10:1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smtClean="0"/>
              <a:t>Arquitectura emergente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dirty="0" err="1" smtClean="0"/>
              <a:t>Clean</a:t>
            </a:r>
            <a:r>
              <a:rPr lang="es-ES_tradnl" dirty="0" smtClean="0"/>
              <a:t> </a:t>
            </a:r>
            <a:r>
              <a:rPr lang="es-ES_tradnl" dirty="0" err="1" smtClean="0"/>
              <a:t>code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withdraw(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amount)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(amount &gt; </a:t>
            </a:r>
            <a:r>
              <a:rPr lang="en-US" sz="1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balance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throw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BalanceException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balance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amount);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balance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-= amount;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usoEnCodigoCliente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withdraw(200);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BalanceException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handleError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moreCode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smtClean="0"/>
              <a:t>Reemplazar código de error con excepciones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xxxxxxxxx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(String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inputFileName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Status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status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5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ErrorCode.</a:t>
            </a:r>
            <a:r>
              <a:rPr lang="en-US" sz="15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NONE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5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File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openFile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inputFileName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status);</a:t>
            </a:r>
            <a:endParaRPr lang="en-US" sz="15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if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(status ==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Status.</a:t>
            </a:r>
            <a:r>
              <a:rPr lang="en-US" sz="15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5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ErrorCode.</a:t>
            </a:r>
            <a:r>
              <a:rPr lang="en-US" sz="15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FileOpenError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5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} </a:t>
            </a:r>
            <a:r>
              <a:rPr lang="en-US" sz="15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5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FileData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 =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readFile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(file, status);</a:t>
            </a:r>
            <a:endParaRPr lang="en-US" sz="15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5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(status ==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Status.</a:t>
            </a:r>
            <a:r>
              <a:rPr lang="en-US" sz="15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SUCCESS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5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FileData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summary =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summarizeFileData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(data, status);</a:t>
            </a:r>
            <a:endParaRPr lang="en-US" sz="15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en-US" sz="15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(status ==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Status.</a:t>
            </a:r>
            <a:r>
              <a:rPr lang="en-US" sz="15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5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ErrorCode.</a:t>
            </a:r>
            <a:r>
              <a:rPr lang="en-US" sz="15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DataSummaryError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5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} </a:t>
            </a:r>
            <a:r>
              <a:rPr lang="en-US" sz="15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5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printSummary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(summary);</a:t>
            </a:r>
            <a:endParaRPr lang="en-US" sz="1500" dirty="0" smtClean="0"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                  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saveSummary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(summary, status);</a:t>
            </a:r>
            <a:endParaRPr lang="en-US" sz="1500" dirty="0" smtClean="0"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b="1" dirty="0" smtClean="0">
                <a:solidFill>
                  <a:srgbClr val="7F0055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                   </a:t>
            </a:r>
            <a:r>
              <a:rPr lang="en-US" sz="15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(status ==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Status.</a:t>
            </a:r>
            <a:r>
              <a:rPr lang="en-US" sz="15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5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ErrorCode.</a:t>
            </a:r>
            <a:r>
              <a:rPr lang="en-US" sz="15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SummarySaveError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5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} </a:t>
            </a:r>
            <a:r>
              <a:rPr lang="en-US" sz="15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5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updateAllAccounts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5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eraseUndoFile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5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}</a:t>
            </a:r>
            <a:endParaRPr lang="en-US" sz="15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}</a:t>
            </a:r>
            <a:endParaRPr lang="en-US" sz="15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} </a:t>
            </a:r>
            <a:r>
              <a:rPr lang="en-US" sz="15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ErrorCode.</a:t>
            </a:r>
            <a:r>
              <a:rPr lang="en-US" sz="15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FileReadError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;}</a:t>
            </a:r>
            <a:endParaRPr lang="en-US" sz="1500" dirty="0" smtClean="0"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lang="en-US" sz="15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return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5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5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xxxx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(String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inputFileName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Status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status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File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openFile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inputFileName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status);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(status ==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Status.</a:t>
            </a:r>
            <a:r>
              <a:rPr lang="en-US" sz="14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ErrorCode.</a:t>
            </a:r>
            <a:r>
              <a:rPr lang="en-US" sz="14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NONE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FileData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 =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readFile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(file, status);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(status ==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Status.</a:t>
            </a:r>
            <a:r>
              <a:rPr lang="en-US" sz="14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ErrorCode.</a:t>
            </a:r>
            <a:r>
              <a:rPr lang="en-US" sz="14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FileReadError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FileData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summary =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summarizeFileData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(data, status);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(status ==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Status.</a:t>
            </a:r>
            <a:r>
              <a:rPr lang="en-US" sz="14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ErrorCode.</a:t>
            </a:r>
            <a:r>
              <a:rPr lang="en-US" sz="14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DataSummaryError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printSummary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(summary);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saveSummary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(summary, status);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(status ==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Status.</a:t>
            </a:r>
            <a:r>
              <a:rPr lang="en-US" sz="14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ErrorCode.</a:t>
            </a:r>
            <a:r>
              <a:rPr lang="en-US" sz="14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SummarySaveError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updateAllAccounts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eraseUndoFile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ErrorCode.</a:t>
            </a:r>
            <a:r>
              <a:rPr lang="en-US" sz="14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NONE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 smtClean="0"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smtClean="0"/>
              <a:t>Reemplazar código de error con excepciones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4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4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xxxx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(String 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inputFileName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File 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openFile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inputFileName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FileData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 = 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readFile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(file);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FileData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summary = 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summarizeFileData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(data);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printSummary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(summary);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saveSummary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(summary);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updateAllAccounts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eraseUndoFile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smtClean="0"/>
              <a:t>Reemplazar código de error con excepciones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class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ResourcePool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Stack&lt;Resource&gt; </a:t>
            </a:r>
            <a:r>
              <a:rPr lang="en-US" sz="1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available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Stack&lt;Resource&gt; </a:t>
            </a:r>
            <a:r>
              <a:rPr lang="en-US" sz="1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allocated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Resource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getResource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Resource result;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result = </a:t>
            </a:r>
            <a:r>
              <a:rPr lang="en-US" sz="1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available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.pop();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8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allocated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.push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(result);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result;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EmptyStackException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result =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Resource();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8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allocated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.push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(result);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result;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smtClean="0"/>
              <a:t>¿Qué nos dice este código?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class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ResourcePool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Stack&lt;Resource&gt; </a:t>
            </a:r>
            <a:r>
              <a:rPr lang="en-US" sz="1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available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Stack&lt;Resource&gt; </a:t>
            </a:r>
            <a:r>
              <a:rPr lang="en-US" sz="1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allocated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Resource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getResource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Resource result;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available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.isEmpty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result =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Resource();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result = </a:t>
            </a:r>
            <a:r>
              <a:rPr lang="en-US" sz="1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available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.pop();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8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allocated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.push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(result);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result;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smtClean="0"/>
              <a:t>Reemplazar excepción con un test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RollerCoaster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minAge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13;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private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maxAge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40;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admit(Person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person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person.</a:t>
            </a:r>
            <a:r>
              <a:rPr lang="en-US" sz="18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age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&lt; </a:t>
            </a:r>
            <a:r>
              <a:rPr lang="en-US" sz="18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minAge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|| </a:t>
            </a:r>
            <a:r>
              <a:rPr lang="en-US" sz="18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maxAge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&lt;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person.</a:t>
            </a:r>
            <a:r>
              <a:rPr lang="en-US" sz="18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age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es-AR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throw</a:t>
            </a:r>
            <a:r>
              <a:rPr lang="es-AR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s-AR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s-AR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RuntimeException</a:t>
            </a:r>
            <a:r>
              <a:rPr lang="es-AR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s-AR" sz="18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"no esta en el rango..."</a:t>
            </a:r>
            <a:r>
              <a:rPr lang="es-AR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800" dirty="0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...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smtClean="0"/>
              <a:t>¿Qué nos dice este código?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RollerCoaster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Range&lt;Integer&gt; </a:t>
            </a:r>
            <a:r>
              <a:rPr lang="en-US" sz="18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rangeOfAllowedAge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=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Range&lt;Integer&gt;(13, 40);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admit(Person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person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rangeOfAllowedAge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.notIncludes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person.</a:t>
            </a:r>
            <a:r>
              <a:rPr lang="en-US" sz="18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age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es-AR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throw</a:t>
            </a:r>
            <a:r>
              <a:rPr lang="es-AR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s-AR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s-AR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RuntimeException</a:t>
            </a:r>
            <a:r>
              <a:rPr lang="es-AR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s-AR" sz="18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"no esta en el rango de .."</a:t>
            </a:r>
            <a:r>
              <a:rPr lang="es-AR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AR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800" dirty="0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...</a:t>
            </a:r>
            <a:endParaRPr lang="en-US" sz="1800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smtClean="0"/>
              <a:t>Reemplazamos primitiva con un objeto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rmAutofit lnSpcReduction="10000"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Range&lt;T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Comparable&lt;?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super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T&gt;&gt;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 </a:t>
            </a:r>
            <a:r>
              <a:rPr lang="en-US" sz="16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start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 </a:t>
            </a:r>
            <a:r>
              <a:rPr lang="en-US" sz="16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Range(T start, T end) {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6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start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start;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6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end;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notIncludes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(T value) {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!includes(value);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includes(T value) {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startIsLowerOrEqualThan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(value)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&amp;&amp;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endIsGreaterOrEqualThan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(value);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startIsLowerOrEqualThan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(T value) {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start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.compareTo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(value) &lt;= 0;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endIsGreaterOrEqualThan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(T value) {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end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.compareTo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(value) &gt;= 0;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smtClean="0"/>
              <a:t>Reemplazamos primitiva con un objeto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smtClean="0"/>
              <a:t>Preguntas?</a:t>
            </a:r>
            <a:endParaRPr lang="en-US" dirty="0"/>
          </a:p>
        </p:txBody>
      </p:sp>
      <p:pic>
        <p:nvPicPr>
          <p:cNvPr id="2050" name="Picture 2" descr="gen-simps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4915" y="1053687"/>
            <a:ext cx="6024605" cy="45184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err="1" smtClean="0"/>
              <a:t>Clean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 – Radiografía de un método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1447800"/>
            <a:ext cx="22860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angle 7"/>
          <p:cNvSpPr/>
          <p:nvPr/>
        </p:nvSpPr>
        <p:spPr>
          <a:xfrm>
            <a:off x="3048000" y="1828800"/>
            <a:ext cx="19050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angle 8"/>
          <p:cNvSpPr/>
          <p:nvPr/>
        </p:nvSpPr>
        <p:spPr>
          <a:xfrm>
            <a:off x="3657600" y="2209800"/>
            <a:ext cx="2133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angle 9"/>
          <p:cNvSpPr/>
          <p:nvPr/>
        </p:nvSpPr>
        <p:spPr>
          <a:xfrm>
            <a:off x="4191000" y="2590800"/>
            <a:ext cx="2133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angle 10"/>
          <p:cNvSpPr/>
          <p:nvPr/>
        </p:nvSpPr>
        <p:spPr>
          <a:xfrm>
            <a:off x="4191000" y="3352800"/>
            <a:ext cx="2133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angle 11"/>
          <p:cNvSpPr/>
          <p:nvPr/>
        </p:nvSpPr>
        <p:spPr>
          <a:xfrm>
            <a:off x="4648200" y="2971800"/>
            <a:ext cx="2133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angle 12"/>
          <p:cNvSpPr/>
          <p:nvPr/>
        </p:nvSpPr>
        <p:spPr>
          <a:xfrm>
            <a:off x="3657600" y="3733800"/>
            <a:ext cx="2133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ectangle 13"/>
          <p:cNvSpPr/>
          <p:nvPr/>
        </p:nvSpPr>
        <p:spPr>
          <a:xfrm>
            <a:off x="3124200" y="4114800"/>
            <a:ext cx="2133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angle 14"/>
          <p:cNvSpPr/>
          <p:nvPr/>
        </p:nvSpPr>
        <p:spPr>
          <a:xfrm>
            <a:off x="3657600" y="4495800"/>
            <a:ext cx="2133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3048000" y="4876800"/>
            <a:ext cx="2133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angle 16"/>
          <p:cNvSpPr/>
          <p:nvPr/>
        </p:nvSpPr>
        <p:spPr>
          <a:xfrm>
            <a:off x="2362200" y="5257800"/>
            <a:ext cx="2133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cleanco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150852">
            <a:off x="1923740" y="508508"/>
            <a:ext cx="2544357" cy="33789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implepatter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33050">
            <a:off x="4970448" y="550200"/>
            <a:ext cx="2576512" cy="34147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CodeComplete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810205">
            <a:off x="1180129" y="2575154"/>
            <a:ext cx="2511741" cy="30630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4493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20869077">
            <a:off x="4451422" y="2765519"/>
            <a:ext cx="2491028" cy="31854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err="1" smtClean="0"/>
              <a:t>Clean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 – Radiografía de un método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0200" y="2438400"/>
            <a:ext cx="54864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angle 3"/>
          <p:cNvSpPr/>
          <p:nvPr/>
        </p:nvSpPr>
        <p:spPr>
          <a:xfrm>
            <a:off x="1600200" y="2819400"/>
            <a:ext cx="54864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angle 4"/>
          <p:cNvSpPr/>
          <p:nvPr/>
        </p:nvSpPr>
        <p:spPr>
          <a:xfrm>
            <a:off x="1600200" y="3200400"/>
            <a:ext cx="54864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angle 5"/>
          <p:cNvSpPr/>
          <p:nvPr/>
        </p:nvSpPr>
        <p:spPr>
          <a:xfrm>
            <a:off x="1600200" y="3581400"/>
            <a:ext cx="54864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Hexacta">
  <a:themeElements>
    <a:clrScheme name="Custom 3">
      <a:dk1>
        <a:srgbClr val="4D4D4D"/>
      </a:dk1>
      <a:lt1>
        <a:sysClr val="window" lastClr="FFFFFF"/>
      </a:lt1>
      <a:dk2>
        <a:srgbClr val="007788"/>
      </a:dk2>
      <a:lt2>
        <a:srgbClr val="FFFFFF"/>
      </a:lt2>
      <a:accent1>
        <a:srgbClr val="1EA89B"/>
      </a:accent1>
      <a:accent2>
        <a:srgbClr val="F87A0C"/>
      </a:accent2>
      <a:accent3>
        <a:srgbClr val="A0C14E"/>
      </a:accent3>
      <a:accent4>
        <a:srgbClr val="12645C"/>
      </a:accent4>
      <a:accent5>
        <a:srgbClr val="393939"/>
      </a:accent5>
      <a:accent6>
        <a:srgbClr val="00A9C0"/>
      </a:accent6>
      <a:hlink>
        <a:srgbClr val="F87A0C"/>
      </a:hlink>
      <a:folHlink>
        <a:srgbClr val="F87A0C"/>
      </a:folHlink>
    </a:clrScheme>
    <a:fontScheme name="Hexacta 2014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Hexacta</Template>
  <TotalTime>4428</TotalTime>
  <Words>5194</Words>
  <Application>Microsoft Office PowerPoint</Application>
  <PresentationFormat>On-screen Show (4:3)</PresentationFormat>
  <Paragraphs>1119</Paragraphs>
  <Slides>81</Slides>
  <Notes>69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1" baseType="lpstr">
      <vt:lpstr>Arial Unicode MS</vt:lpstr>
      <vt:lpstr>Arial</vt:lpstr>
      <vt:lpstr>Calibri</vt:lpstr>
      <vt:lpstr>Consolas</vt:lpstr>
      <vt:lpstr>Courier New</vt:lpstr>
      <vt:lpstr>Segoe UI</vt:lpstr>
      <vt:lpstr>Segoe UI Light</vt:lpstr>
      <vt:lpstr>Segoe UI Semibold</vt:lpstr>
      <vt:lpstr>Segoe UI Symbol</vt:lpstr>
      <vt:lpstr>Theme Hexacta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Hexacta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lacosta</dc:creator>
  <cp:lastModifiedBy>Eduardo Malvino</cp:lastModifiedBy>
  <cp:revision>120</cp:revision>
  <dcterms:created xsi:type="dcterms:W3CDTF">2014-05-21T18:13:21Z</dcterms:created>
  <dcterms:modified xsi:type="dcterms:W3CDTF">2014-10-22T21:34:14Z</dcterms:modified>
</cp:coreProperties>
</file>