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12192000"/>
  <p:notesSz cx="6858000" cy="9144000"/>
  <p:embeddedFontLst>
    <p:embeddedFont>
      <p:font typeface="Source Code Pro"/>
      <p:regular r:id="rId42"/>
      <p:bold r:id="rId43"/>
    </p:embeddedFont>
    <p:embeddedFont>
      <p:font typeface="Quattrocen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F9BED7-43BB-400C-B88F-AD76F8BF5496}">
  <a:tblStyle styleId="{E7F9BED7-43BB-400C-B88F-AD76F8BF54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SourceCodePro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QuattrocentoSans-regular.fntdata"/><Relationship Id="rId21" Type="http://schemas.openxmlformats.org/officeDocument/2006/relationships/slide" Target="slides/slide14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7.xml"/><Relationship Id="rId46" Type="http://schemas.openxmlformats.org/officeDocument/2006/relationships/font" Target="fonts/QuattrocentoSans-italic.fntdata"/><Relationship Id="rId23" Type="http://schemas.openxmlformats.org/officeDocument/2006/relationships/slide" Target="slides/slide16.xml"/><Relationship Id="rId45" Type="http://schemas.openxmlformats.org/officeDocument/2006/relationships/font" Target="fonts/QuattrocentoSans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Quattrocento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project.com/Articles/476967/WhatplusisplusViewData-2cplusViewBagplusandplusTe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project.com/Articles/476967/WhatplusisplusViewData-2cplusViewBagplusandplusTem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</a:rPr>
              <a:t>Nota: [HttpPost] Attribute</a:t>
            </a:r>
            <a:br>
              <a:rPr lang="en-US" sz="2000"/>
            </a:br>
            <a:r>
              <a:rPr lang="en-US" sz="2000"/>
              <a:t>Aca se debería explicar un poco el circuito/ciclo de la información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/>
              <a:t>Macheo de nombres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/>
              <a:t>etc.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una explicación de porque tendriamos que redireccionar a otro action desde el controller.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 explicación de TempData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http://www.codeproject.com/Articles/476967/WhatplusisplusViewData-2cplusViewBagplusandplusTem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 una explicación de porque tendriamos que redireccionar a otro action desde el controller.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 explicación de TempData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http://www.codeproject.com/Articles/476967/WhatplusisplusViewData-2cplusViewBagplusandplusTem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es una herramienta para el desarrollo rápido y correcto de aplicaciones y sitios web.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Fomenta las buenas prácticas de diseño y desarrollo web, conforme a estándares W3C.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diseñar webs adaptables y fluidas, visualizables correctamente en múltiples dispositivos (Responsive Web Design).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Incluye una robusta base de HTML5, CSS3 y Javascript, también incluye elementos de diseño, tipografías, tablas, formularios, navegación, alertas, etc.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nos da la oportunidad de extender las posibilidades de las hojas de CSS normales, y además mejorando nuestra productividad. Simplemente escribimos nuestro CSS adaptado a las características de LESS como pueden ser el anidado (nesting) o las variables, y luego lo compilamos para que pueda ser leido por los navegadores. Podemos compilar el código de varias maneras, como con un script en PHP, su versión para .NET o Mac OS, o con un simple Javascript que cargaremos después de incluir nuestro archivo .less en el hmtl.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slide es explicar a la clase como postear un form.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3757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4.jp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image" Target="../media/image8.png"/><Relationship Id="rId19" Type="http://schemas.openxmlformats.org/officeDocument/2006/relationships/theme" Target="../theme/theme3.xml"/><Relationship Id="rId6" Type="http://schemas.openxmlformats.org/officeDocument/2006/relationships/image" Target="../media/image9.jpg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7D7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320" y="0"/>
            <a:ext cx="12099984" cy="684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60" y="6021360"/>
            <a:ext cx="1709900" cy="4282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-33480" y="4581000"/>
            <a:ext cx="12225240" cy="1247760"/>
          </a:xfrm>
          <a:prstGeom prst="rect">
            <a:avLst/>
          </a:prstGeom>
          <a:solidFill>
            <a:srgbClr val="FFFFFF">
              <a:alpha val="78823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34440" y="4677120"/>
            <a:ext cx="9697680" cy="48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x="10128600" y="4677120"/>
            <a:ext cx="1807200" cy="767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3" type="body"/>
          </p:nvPr>
        </p:nvSpPr>
        <p:spPr>
          <a:xfrm>
            <a:off x="334440" y="5205240"/>
            <a:ext cx="96980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34440" y="1700640"/>
            <a:ext cx="11534400" cy="442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058400" y="6364080"/>
            <a:ext cx="1865160" cy="2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33960" y="640080"/>
            <a:ext cx="1126512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8560" y="6259680"/>
            <a:ext cx="1626224" cy="40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">
            <a:alphaModFix/>
          </a:blip>
          <a:srcRect b="0" l="45265" r="0" t="0"/>
          <a:stretch/>
        </p:blipFill>
        <p:spPr>
          <a:xfrm>
            <a:off x="0" y="0"/>
            <a:ext cx="6095520" cy="623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20" y="6466680"/>
            <a:ext cx="909920" cy="2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44080" y="638280"/>
            <a:ext cx="6144480" cy="512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ARGENTINA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Clay 2954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Buenos Aires (C1426DLD)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tel: 54+11+5299 5400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BRASIL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Cardoso de Melo 1470 – 8, Vila Olimpia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San Pablo (04548004)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tel: 55+11+3045 2193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URUGUAY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Roque Graseras 857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Montevideo (11300)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tel: 598+2+7117879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12105 Sundance 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Reston (20194)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tel:+703 842 9455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560" y="4220640"/>
            <a:ext cx="301300" cy="3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8560" y="4660920"/>
            <a:ext cx="296620" cy="29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9936360" y="6303600"/>
            <a:ext cx="2111760" cy="61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74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www.hexacta.com</a:t>
            </a:r>
          </a:p>
        </p:txBody>
      </p:sp>
      <p:sp>
        <p:nvSpPr>
          <p:cNvPr id="119" name="Shape 119"/>
          <p:cNvSpPr/>
          <p:nvPr/>
        </p:nvSpPr>
        <p:spPr>
          <a:xfrm>
            <a:off x="6685560" y="4197240"/>
            <a:ext cx="1511640" cy="3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7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HexactaArg</a:t>
            </a:r>
          </a:p>
        </p:txBody>
      </p:sp>
      <p:sp>
        <p:nvSpPr>
          <p:cNvPr id="120" name="Shape 120"/>
          <p:cNvSpPr/>
          <p:nvPr/>
        </p:nvSpPr>
        <p:spPr>
          <a:xfrm>
            <a:off x="6652440" y="4635000"/>
            <a:ext cx="1939680" cy="3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47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@Hexacta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6">
            <a:alphaModFix/>
          </a:blip>
          <a:srcRect b="8810" l="2372" r="771" t="0"/>
          <a:stretch/>
        </p:blipFill>
        <p:spPr>
          <a:xfrm>
            <a:off x="6095880" y="0"/>
            <a:ext cx="6053613" cy="3808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34440" y="4677120"/>
            <a:ext cx="9697680" cy="48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67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Capacitación MVC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34440" y="5205240"/>
            <a:ext cx="96980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7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Día 2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600" y="4800240"/>
            <a:ext cx="1170348" cy="80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76000" y="362160"/>
            <a:ext cx="10800000" cy="86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Razor – ¿Si tuvieramos que realizar un Formulario solo con razor?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32000" y="936000"/>
            <a:ext cx="11664000" cy="58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buNone/>
            </a:pPr>
            <a:r>
              <a:rPr i="0" lang="en-US" sz="2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</a:t>
            </a:r>
          </a:p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using (Html.BeginForm(“Create”, “Book”, FormMethod.Get)) {</a:t>
            </a:r>
          </a:p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BFBF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9850" lvl="0" marL="5080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})</a:t>
            </a: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&lt;form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action="</a:t>
            </a:r>
            <a:r>
              <a:rPr lang="en-US" sz="2200" u="sng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/</a:t>
            </a:r>
            <a:r>
              <a:rPr lang="en-US" sz="22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Book</a:t>
            </a:r>
            <a:r>
              <a:rPr lang="en-US" sz="2200" u="sng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/Create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method="get"</a:t>
            </a: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 &lt;/form&gt;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576000" y="362160"/>
            <a:ext cx="10800000" cy="86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Razor – ¿Si Usamos los Helpers tipados? HttpPost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32000" y="936000"/>
            <a:ext cx="11664000" cy="66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buNone/>
            </a:pPr>
            <a:r>
              <a:rPr i="0" lang="en-US" sz="2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Formulario</a:t>
            </a:r>
          </a:p>
          <a:p>
            <a:pPr indent="-69850" lvl="0" marL="5080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using (Html.BeginForm(“Create”, “Book”, FormMethod.Post)) {</a:t>
            </a:r>
          </a:p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&lt;div class=”form-group”&gt;</a:t>
            </a:r>
          </a:p>
          <a:p>
            <a:pPr indent="0" lvl="0" marL="9652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Html.LabelFor(m =&gt; m.Name)</a:t>
            </a:r>
          </a:p>
          <a:p>
            <a:pPr indent="0" lvl="0" marL="9652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Html.TextBoxFor(m =&gt; m.Name)</a:t>
            </a:r>
          </a:p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2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&lt;/div&gt;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&lt;button type=”submit”&gt; submit &lt;/button&gt;</a:t>
            </a:r>
          </a:p>
          <a:p>
            <a:pPr indent="-69850" lvl="0" marL="5080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})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&lt;form</a:t>
            </a:r>
            <a:r>
              <a:rPr i="0" lang="en-US" sz="2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action="</a:t>
            </a:r>
            <a:r>
              <a:rPr i="0" lang="en-US" sz="2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/</a:t>
            </a:r>
            <a:r>
              <a:rPr i="0" lang="en-US" sz="22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Book</a:t>
            </a:r>
            <a:r>
              <a:rPr i="0" lang="en-US" sz="2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/Create</a:t>
            </a:r>
            <a:r>
              <a:rPr i="0" lang="en-US" sz="2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method="post"</a:t>
            </a:r>
            <a:r>
              <a:rPr b="1" i="0" lang="en-US" sz="2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b="1" lang="en-US" sz="26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&lt;div</a:t>
            </a:r>
            <a:r>
              <a:rPr lang="en-US" sz="26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class="form-group"&gt;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&lt;label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for="Name"</a:t>
            </a: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Nombre:</a:t>
            </a: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&lt;/label&gt;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&lt;input</a:t>
            </a:r>
            <a:r>
              <a:rPr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id="Name" name="Name" type="text" value="Name-val" </a:t>
            </a: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&lt;/div&gt;</a:t>
            </a: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&lt;button type=”submit”&gt; submit &lt;/button&gt;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&lt;/form&gt;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040" y="1728000"/>
            <a:ext cx="4848365" cy="187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85800" y="4040640"/>
            <a:ext cx="5108837" cy="9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#1 – Dar de alta una película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307276" y="1254550"/>
            <a:ext cx="81012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9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1: Permitir agregar una nueva película 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Font typeface="Quattrocento Sans"/>
              <a:buChar char="●"/>
            </a:pPr>
            <a:r>
              <a:rPr b="0" lang="en-US" sz="29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Crear una nueva acción Create en el controlador de películas:</a:t>
            </a: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Font typeface="Quattrocento Sans"/>
              <a:buChar char="●"/>
            </a:pPr>
            <a:r>
              <a:rPr b="0" lang="en-US" sz="29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Agregar una nueva vista Create con un formulario que permita cargar cada campo de una película</a:t>
            </a:r>
          </a:p>
          <a:p>
            <a:pPr indent="-469900" lvl="0" marL="45720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rgbClr val="3A3A3A"/>
              </a:buClr>
              <a:buSzPct val="180952"/>
              <a:buFont typeface="Quattrocento Sans"/>
              <a:buChar char="●"/>
            </a:pPr>
            <a:r>
              <a:rPr lang="en-US" sz="2100">
                <a:solidFill>
                  <a:srgbClr val="2429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formulario debe ir por POST a una nueva acción Create del controlador: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0" y="106056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Validando con MVC – Definición de la validación</a:t>
            </a:r>
          </a:p>
        </p:txBody>
      </p:sp>
      <p:sp>
        <p:nvSpPr>
          <p:cNvPr id="275" name="Shape 275"/>
          <p:cNvSpPr/>
          <p:nvPr/>
        </p:nvSpPr>
        <p:spPr>
          <a:xfrm>
            <a:off x="2017440" y="1045080"/>
            <a:ext cx="634248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53575" y="1132200"/>
            <a:ext cx="101280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36660" lvl="1" marL="1731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1" i="0" lang="en-US" sz="26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Data Annotation</a:t>
            </a:r>
          </a:p>
          <a:p>
            <a:pPr indent="-293810" lvl="3" marL="6303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3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 describir el modelo aplicando “reglas” al modelo y sus propiedades. </a:t>
            </a:r>
          </a:p>
          <a:p>
            <a:pPr indent="-293810" lvl="3" marL="6303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3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framework de </a:t>
            </a:r>
            <a:r>
              <a:rPr b="1" i="0" lang="en-US" sz="3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ASP.NET MVC</a:t>
            </a:r>
            <a:r>
              <a:rPr b="0" i="0" lang="en-US" sz="3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 encarga automáticamente de validar las reglas definidas en el modelo. 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780" y="644040"/>
            <a:ext cx="1208111" cy="357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633960" y="347400"/>
            <a:ext cx="11265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Validando con MVC – Definición de la validación</a:t>
            </a:r>
          </a:p>
        </p:txBody>
      </p:sp>
      <p:sp>
        <p:nvSpPr>
          <p:cNvPr id="284" name="Shape 284"/>
          <p:cNvSpPr/>
          <p:nvPr/>
        </p:nvSpPr>
        <p:spPr>
          <a:xfrm>
            <a:off x="2017440" y="1045080"/>
            <a:ext cx="6342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33950" y="1132200"/>
            <a:ext cx="9747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236659" lvl="1" marL="173159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1" i="0" lang="en-US" sz="26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Data Annotation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780" y="644040"/>
            <a:ext cx="1208111" cy="35715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Shape 287"/>
          <p:cNvGraphicFramePr/>
          <p:nvPr/>
        </p:nvGraphicFramePr>
        <p:xfrm>
          <a:off x="633950" y="16965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{E7F9BED7-43BB-400C-B88F-AD76F8BF5496}</a:tableStyleId>
              </a:tblPr>
              <a:tblGrid>
                <a:gridCol w="2371075"/>
                <a:gridCol w="7322125"/>
              </a:tblGrid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Required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Indica que el campo es requerido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StringLength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Maximo de un campo string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Range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Rango númerico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RegularExpression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Expressión Regular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CustomValidation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Método especifico para realizar la validación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MaxLength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Especificar largo maximo 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MinLength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Expecificar la cantidad mínima de caracteres</a:t>
                      </a:r>
                    </a:p>
                  </a:txBody>
                  <a:tcPr marT="47625" marB="47625" marR="47625" marL="47625">
                    <a:lnL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057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633960" y="347400"/>
            <a:ext cx="11265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Validando con MVC – Definición de la validación y verificar validaci</a:t>
            </a:r>
            <a:r>
              <a:rPr lang="en-US" sz="2400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ón</a:t>
            </a:r>
          </a:p>
        </p:txBody>
      </p:sp>
      <p:sp>
        <p:nvSpPr>
          <p:cNvPr id="294" name="Shape 294"/>
          <p:cNvSpPr/>
          <p:nvPr/>
        </p:nvSpPr>
        <p:spPr>
          <a:xfrm>
            <a:off x="2017440" y="1045080"/>
            <a:ext cx="6342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100" y="1414070"/>
            <a:ext cx="4563659" cy="107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50" y="1045075"/>
            <a:ext cx="5149725" cy="48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250" y="2645999"/>
            <a:ext cx="5809900" cy="3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Validando con MVC – Mostrar la validación en la vista</a:t>
            </a:r>
          </a:p>
        </p:txBody>
      </p:sp>
      <p:sp>
        <p:nvSpPr>
          <p:cNvPr id="304" name="Shape 304"/>
          <p:cNvSpPr/>
          <p:nvPr/>
        </p:nvSpPr>
        <p:spPr>
          <a:xfrm>
            <a:off x="2017440" y="1045080"/>
            <a:ext cx="634248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10250" y="1132200"/>
            <a:ext cx="74124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50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Cómo hacer que se muestren los errores de validaciones?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910" lvl="2" marL="1731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2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HtmlHelper</a:t>
            </a:r>
          </a:p>
          <a:p>
            <a:pPr indent="-204910" lvl="3" marL="6303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2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ValidationFor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indent="-204910" lvl="3" marL="63036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25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ValidationSummary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0280" y="1643040"/>
            <a:ext cx="1208111" cy="357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725" y="3438355"/>
            <a:ext cx="5199025" cy="56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000" y="4752370"/>
            <a:ext cx="4272883" cy="46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633960" y="347400"/>
            <a:ext cx="11265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Validando con MVC – Mostrar la validación en la vista</a:t>
            </a:r>
          </a:p>
        </p:txBody>
      </p:sp>
      <p:sp>
        <p:nvSpPr>
          <p:cNvPr id="315" name="Shape 315"/>
          <p:cNvSpPr/>
          <p:nvPr/>
        </p:nvSpPr>
        <p:spPr>
          <a:xfrm>
            <a:off x="2017440" y="1045080"/>
            <a:ext cx="6342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141000" y="935750"/>
            <a:ext cx="112650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4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using (Html.BeginForm(“Create”, “Book”, FormMethod.Post)) {</a:t>
            </a:r>
          </a:p>
          <a:p>
            <a:pPr indent="40640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-US" sz="19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b="1" lang="en-US" sz="19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Html.ValidationSummary(</a:t>
            </a:r>
            <a:r>
              <a:rPr b="1" lang="en-US" sz="19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false</a:t>
            </a:r>
            <a:r>
              <a:rPr b="1" lang="en-US" sz="19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indent="0" lvl="0" marL="9652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&lt;div class=”form-group”&gt;</a:t>
            </a:r>
          </a:p>
          <a:p>
            <a:pPr indent="0" lvl="0" marL="14224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2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2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Html.LabelFor(m =&gt; m.Name)</a:t>
            </a:r>
          </a:p>
          <a:p>
            <a:pPr indent="0" lvl="0" marL="14224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1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</a:t>
            </a:r>
            <a:r>
              <a:rPr lang="en-US" sz="1150">
                <a:solidFill>
                  <a:srgbClr val="800000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div</a:t>
            </a:r>
            <a:r>
              <a:rPr lang="en-US" sz="1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150">
                <a:solidFill>
                  <a:srgbClr val="FF0000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class</a:t>
            </a:r>
            <a:r>
              <a:rPr lang="en-US" sz="11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="col-md-10"&gt;</a:t>
            </a:r>
            <a:r>
              <a:rPr lang="en-US" sz="1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18796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2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2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Html.EditorFor(model =&gt; model.Name) </a:t>
            </a:r>
          </a:p>
          <a:p>
            <a:pPr indent="0" lvl="0" marL="1879600" rtl="0">
              <a:lnSpc>
                <a:spcPct val="142857"/>
              </a:lnSpc>
              <a:spcBef>
                <a:spcPts val="0"/>
              </a:spcBef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b="1"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Html.ValidationMessageFor(model =&gt; model.Name)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14224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1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&lt;/</a:t>
            </a:r>
            <a:r>
              <a:rPr lang="en-US" sz="1150">
                <a:solidFill>
                  <a:srgbClr val="800000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div</a:t>
            </a:r>
            <a:r>
              <a:rPr lang="en-US" sz="11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</a:p>
          <a:p>
            <a:pPr indent="0" lvl="0" marL="9652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&lt;/div&gt;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&lt;button type=”submit”&gt; submit &lt;/button&gt;</a:t>
            </a:r>
          </a:p>
          <a:p>
            <a:pPr indent="0" lvl="0" marL="5080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7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})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75" y="4549550"/>
            <a:ext cx="6157575" cy="131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29814" l="0" r="50094" t="0"/>
          <a:stretch/>
        </p:blipFill>
        <p:spPr>
          <a:xfrm>
            <a:off x="5792650" y="3734875"/>
            <a:ext cx="2988225" cy="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#2 – Agregar validaciones al alta de película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704800" y="1436750"/>
            <a:ext cx="91944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31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Agregar validaciones al alta de películas.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Campos requeridos: 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Name, ReleaseDate, Plot, CoverLink y Runtime.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ReleaseDate</a:t>
            </a: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tiene que ser una fecha valida.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rango valido de valores para </a:t>
            </a:r>
            <a:r>
              <a:rPr b="1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 </a:t>
            </a: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de 30 a 300.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100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</a:t>
            </a: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campo </a:t>
            </a:r>
            <a:r>
              <a:rPr b="1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 </a:t>
            </a:r>
            <a:r>
              <a:rPr b="0" i="0" lang="en-US" sz="31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solo permite 100 caracteres. 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40" y="118231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 direccionar a otra action desde el controller</a:t>
            </a:r>
          </a:p>
        </p:txBody>
      </p:sp>
      <p:sp>
        <p:nvSpPr>
          <p:cNvPr id="332" name="Shape 332"/>
          <p:cNvSpPr/>
          <p:nvPr/>
        </p:nvSpPr>
        <p:spPr>
          <a:xfrm>
            <a:off x="2017440" y="1045080"/>
            <a:ext cx="634248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709900" y="1045075"/>
            <a:ext cx="99699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¿Por Qué deberíamos redireccionar desde un Action a otro?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100" y="2071600"/>
            <a:ext cx="8957575" cy="6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620460" y="387900"/>
            <a:ext cx="11265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 - Día </a:t>
            </a:r>
            <a:r>
              <a:rPr lang="en-US" sz="2400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b="0" i="0" lang="en-US" sz="2400" u="none" cap="none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102500" y="1120500"/>
            <a:ext cx="4176000" cy="2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Repaso MVC - MVVM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Model Binding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/>
              <a:t>Razor. Algunos ejemplos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/>
              <a:t>Validaciones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633960" y="347400"/>
            <a:ext cx="11265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 direccionar a otra action desde el controller</a:t>
            </a:r>
          </a:p>
        </p:txBody>
      </p:sp>
      <p:sp>
        <p:nvSpPr>
          <p:cNvPr id="341" name="Shape 341"/>
          <p:cNvSpPr/>
          <p:nvPr/>
        </p:nvSpPr>
        <p:spPr>
          <a:xfrm>
            <a:off x="2017440" y="1045080"/>
            <a:ext cx="6342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871725" y="1119375"/>
            <a:ext cx="99699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¿Como enviarle datos </a:t>
            </a:r>
            <a:r>
              <a:rPr b="0"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otro action</a:t>
            </a:r>
            <a:r>
              <a:rPr lang="en-US" sz="28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r>
              <a:rPr b="0"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</a:p>
          <a:p>
            <a:pPr indent="-226979" lvl="2" marL="1027079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0"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Route values</a:t>
            </a:r>
          </a:p>
          <a:p>
            <a:pPr indent="-226979" lvl="2" marL="1027079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b="1"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TempData</a:t>
            </a:r>
          </a:p>
          <a:p>
            <a:pPr indent="-226979" lvl="3" marL="1484279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Controller: 	</a:t>
            </a:r>
            <a:r>
              <a:rPr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TempData[</a:t>
            </a:r>
            <a:r>
              <a:rPr i="0" lang="en-US" sz="2800" u="none" cap="none" strike="noStrike">
                <a:solidFill>
                  <a:srgbClr val="A3151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"Mensaje"</a:t>
            </a:r>
            <a:r>
              <a:rPr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] = </a:t>
            </a:r>
            <a:r>
              <a:rPr i="0" lang="en-US" sz="2800" u="none" cap="none" strike="noStrike">
                <a:solidFill>
                  <a:srgbClr val="A3151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"Hola!"</a:t>
            </a:r>
            <a:r>
              <a:rPr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</a:p>
          <a:p>
            <a:pPr indent="-226979" lvl="3" marL="1484279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Quattrocento Sans"/>
              <a:buChar char="•"/>
            </a:pPr>
            <a:r>
              <a:rPr i="0" lang="en-US" sz="28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  <a:r>
              <a:rPr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	@TempData[</a:t>
            </a:r>
            <a:r>
              <a:rPr i="0" lang="en-US" sz="2800" u="none" cap="none" strike="noStrike">
                <a:solidFill>
                  <a:srgbClr val="A3151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"Mensaje“</a:t>
            </a:r>
            <a:r>
              <a:rPr i="0" lang="en-US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]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#3 – Mostrar mensaje de éxito al guardar película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776198" y="1436750"/>
            <a:ext cx="91230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7500"/>
              <a:buFont typeface="Quattrocento Sans"/>
              <a:buChar char="&gt;"/>
            </a:pPr>
            <a:r>
              <a:rPr b="0" lang="en-US" sz="24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la película se guardó exitosamente retornar a la grilla de películas y mostrar mensaje en la grilla de éxito.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2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7500"/>
              <a:buFont typeface="Quattrocento Sans"/>
              <a:buChar char="&gt;"/>
            </a:pPr>
            <a:r>
              <a:rPr b="0" lang="en-US" sz="24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mensaje debe contener el nombre de la película que se cre</a:t>
            </a:r>
            <a:r>
              <a:rPr lang="en-US" sz="2400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ó</a:t>
            </a:r>
            <a:r>
              <a:rPr b="0" lang="en-US" sz="24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2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7500"/>
              <a:buFont typeface="Quattrocento Sans"/>
              <a:buChar char="&gt;"/>
            </a:pPr>
            <a:r>
              <a:rPr b="1" lang="en-US" sz="24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Bonus: </a:t>
            </a:r>
          </a:p>
          <a:p>
            <a:pPr indent="-2540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7500"/>
              <a:buFont typeface="Quattrocento Sans"/>
              <a:buChar char="&gt;"/>
            </a:pPr>
            <a:r>
              <a:rPr b="0" i="0" lang="en-US" sz="24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Agregar otro botón “Save and New” que permitirá al usuario crear la película y seguir cargando otra película a continuación. En este caso, mostrar otro mensaje de éxito en este caso en la pantalla de creación de película.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15" y="1560885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#4 – Editar una película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54960" y="1436760"/>
            <a:ext cx="682344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Agregar la funcionalidad de permitir editar una película.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usuario debería capaz de poder editar la película mediante haciendo click en un link botón “Editar” en la grilla de películas. 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40" y="216936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#5 – Asignar géneros a una película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4676760" y="1436760"/>
            <a:ext cx="70819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la creación y edición de películas, incorporar la posibilidad de ingresar cuales son los géneros de la película.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la grilla de películas, por cada película mostrar cuales son sus géneros. 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40" y="216936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Hacer una llamada asincrónica a un action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2017440" y="1045080"/>
            <a:ext cx="634248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130840" y="1229760"/>
            <a:ext cx="7635960" cy="463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019" lvl="0" marL="85392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$.ajax({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type: 	</a:t>
            </a:r>
            <a:r>
              <a:rPr b="0" lang="en-US" sz="1800" strike="noStrike">
                <a:solidFill>
                  <a:srgbClr val="DD11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"POST"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url:	 </a:t>
            </a:r>
            <a:r>
              <a:rPr b="0" lang="en-US" sz="1800" strike="noStrike">
                <a:solidFill>
                  <a:srgbClr val="DD11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“ControllerName/ActionName"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data: 	{ name: </a:t>
            </a:r>
            <a:r>
              <a:rPr b="0" lang="en-US" sz="1800" strike="noStrike">
                <a:solidFill>
                  <a:srgbClr val="DD11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location: </a:t>
            </a:r>
            <a:r>
              <a:rPr b="0" lang="en-US" sz="1800" strike="noStrike">
                <a:solidFill>
                  <a:srgbClr val="DD11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"Boston"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}).done(</a:t>
            </a:r>
            <a:r>
              <a:rPr b="1" lang="en-US" sz="1800" strike="noStrike">
                <a:solidFill>
                  <a:srgbClr val="33333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msg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alert( </a:t>
            </a:r>
            <a:r>
              <a:rPr b="0" lang="en-US" sz="1800" strike="noStrike">
                <a:solidFill>
                  <a:srgbClr val="DD114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"Data Saved: "</a:t>
            </a: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msg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4D4D4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Tips</a:t>
            </a:r>
          </a:p>
          <a:p>
            <a:pPr indent="-285840" lvl="2" marL="1200240" marR="0" rtl="0" algn="l">
              <a:lnSpc>
                <a:spcPct val="100000"/>
              </a:lnSpc>
              <a:spcBef>
                <a:spcPts val="0"/>
              </a:spcBef>
              <a:buClr>
                <a:srgbClr val="4D4D4D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la URL usar el Html Helper para generarla en vez de hardcodearla.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800" y="2776680"/>
            <a:ext cx="2675950" cy="130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 #6 – Borrar una película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676760" y="1436760"/>
            <a:ext cx="549756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la grilla de películas, agregar un link “Delete” para borrar la película. 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40" y="216936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34120" y="1481040"/>
            <a:ext cx="1058760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el framework de Twitter que permite crear interfaces web con CSS y Javascript que adaptan la interfaz dependiendo del tamaño del dispositivo en el que se visualice de forma nativa, es decir, automáticamente se adapta al tamaño de un ordenador o de una Tablet sin que el usuario tenga que hacer nada, esto se denomina diseño adaptativo o Responsive Design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Bootstrap se divide en: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Scaffolding: Estilos globales, Grids, Variables, Responsive.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CSS: Tipografía, código, tablas, formularios, botones, iconos.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Componentes: Botones, navegación, tipografía,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Plugins de 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 - Scaffolding 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818280" y="903600"/>
            <a:ext cx="104911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Partimos con un diseño sobre un grid de 12 columnas, ya sea utilizándolas fixed o fluidas, sobre una base dinámica y responsive gracias al uso de LESS.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Bootstrap utiliza elementos HTML y propiedades CSS que necesitan de de un Doctype HTML5.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440" y="3158640"/>
            <a:ext cx="4081161" cy="210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 - CSS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633960" y="903600"/>
            <a:ext cx="107395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Tenemos a nuestra disposición clases para aplicar tanto al formateo de código como a las tablas, formularios, botones, tipografía e incluso iconos (diseñados por Glyphicons)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000" y="2400480"/>
            <a:ext cx="4033924" cy="205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 - Componentes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33960" y="903600"/>
            <a:ext cx="1080360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ofrecer mayor interactividad y mejorar la navegación de nuestro sitio contamos con componentes como grupos de botones, alertas, thumbnails e incluso componentes de tipografía como el llamado Hero.</a:t>
            </a:r>
          </a:p>
        </p:txBody>
      </p:sp>
      <p:pic>
        <p:nvPicPr>
          <p:cNvPr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480" y="2148480"/>
            <a:ext cx="5114422" cy="36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Repaso MVC</a:t>
            </a:r>
          </a:p>
        </p:txBody>
      </p:sp>
      <p:sp>
        <p:nvSpPr>
          <p:cNvPr id="189" name="Shape 189"/>
          <p:cNvSpPr/>
          <p:nvPr/>
        </p:nvSpPr>
        <p:spPr>
          <a:xfrm>
            <a:off x="1786680" y="1152000"/>
            <a:ext cx="1693080" cy="1691640"/>
          </a:xfrm>
          <a:prstGeom prst="ellipse">
            <a:avLst/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Controller</a:t>
            </a:r>
          </a:p>
        </p:txBody>
      </p:sp>
      <p:sp>
        <p:nvSpPr>
          <p:cNvPr id="190" name="Shape 190"/>
          <p:cNvSpPr/>
          <p:nvPr/>
        </p:nvSpPr>
        <p:spPr>
          <a:xfrm>
            <a:off x="432000" y="3382920"/>
            <a:ext cx="1691640" cy="1691640"/>
          </a:xfrm>
          <a:prstGeom prst="ellipse">
            <a:avLst/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</a:t>
            </a:r>
          </a:p>
        </p:txBody>
      </p:sp>
      <p:sp>
        <p:nvSpPr>
          <p:cNvPr id="191" name="Shape 191"/>
          <p:cNvSpPr/>
          <p:nvPr/>
        </p:nvSpPr>
        <p:spPr>
          <a:xfrm>
            <a:off x="3124440" y="3399840"/>
            <a:ext cx="1693080" cy="1691640"/>
          </a:xfrm>
          <a:prstGeom prst="ellipse">
            <a:avLst/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800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</a:t>
            </a:r>
          </a:p>
        </p:txBody>
      </p:sp>
      <p:sp>
        <p:nvSpPr>
          <p:cNvPr id="192" name="Shape 192"/>
          <p:cNvSpPr/>
          <p:nvPr/>
        </p:nvSpPr>
        <p:spPr>
          <a:xfrm rot="7672200">
            <a:off x="1460520" y="2727360"/>
            <a:ext cx="694080" cy="612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3165000">
            <a:off x="3099960" y="2743560"/>
            <a:ext cx="694080" cy="612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2286360" y="4014360"/>
            <a:ext cx="694080" cy="6123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EA89B"/>
          </a:solidFill>
          <a:ln cap="flat" cmpd="sng" w="25550">
            <a:solidFill>
              <a:srgbClr val="167C7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021280" y="370800"/>
            <a:ext cx="6877800" cy="39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Modelo: 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son las clases que representan el dominio de la aplicación.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Vista: 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serían template que generan dinámicamente HTML.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Controlador: </a:t>
            </a: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clases especiales que manejan la relación entre la Vista y el Modelo. Responde a las acciones del usuario, se comunica con el Modelo y decide que Vista se va a renderizar.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/>
              <a:t>MVVM - Modelo de Vista: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 - Plugins de Javascript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850320" y="903600"/>
            <a:ext cx="1053936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importante tener la última versión de jQuery para tener todo funcionando correctamente y estandarizado. La propia opción de customización nos permite elegir que plugins agregar al pack personalizado que descargaremos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560" y="2234520"/>
            <a:ext cx="5997238" cy="344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Boostrap - Less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33960" y="903600"/>
            <a:ext cx="1094796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las hojas de estilo podemos utilizar LESS 4, uno de los frameworks más famosos para optimizar nuestro trabajo con el CSS (y adaptar diseños a diferentes dispositivos).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70" strike="noStrike">
              <a:solidFill>
                <a:srgbClr val="3A3A3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0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 puede compilar el código de varias maneras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i="0" lang="en-US" sz="20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script en PHP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i="0" lang="en-US" sz="20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versión para .NET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i="0" lang="en-US" sz="20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 OS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i="0" lang="en-US" sz="2000" u="none" cap="none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</a:t>
            </a: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880" y="3268440"/>
            <a:ext cx="4687615" cy="262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633960" y="347400"/>
            <a:ext cx="11265120" cy="2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Ejercicio Práctico Bonus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676760" y="1436760"/>
            <a:ext cx="6151320" cy="41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1EA89B"/>
              </a:buClr>
              <a:buSzPct val="85000"/>
              <a:buFont typeface="Quattrocento Sans"/>
              <a:buChar char="&gt;"/>
            </a:pPr>
            <a:r>
              <a:rPr b="0" lang="en-US" sz="2400" strike="noStrike">
                <a:solidFill>
                  <a:srgbClr val="3A3A3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Rehacer la creación de películas pero con Bootstrap.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840" y="2169360"/>
            <a:ext cx="1838807" cy="180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4480" y="421560"/>
            <a:ext cx="5780433" cy="445324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3174480" y="4887000"/>
            <a:ext cx="668016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8000" strike="noStrike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¿Preguntas?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60949" y="362150"/>
            <a:ext cx="10105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/>
              <a:t>Model Binding</a:t>
            </a:r>
          </a:p>
        </p:txBody>
      </p:sp>
      <p:sp>
        <p:nvSpPr>
          <p:cNvPr id="202" name="Shape 202"/>
          <p:cNvSpPr/>
          <p:nvPr/>
        </p:nvSpPr>
        <p:spPr>
          <a:xfrm>
            <a:off x="2017440" y="1045080"/>
            <a:ext cx="7918560" cy="133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39475" y="1043675"/>
            <a:ext cx="11531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¿Como se Bindean los datos desde la vista al controlador?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40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60949" y="362150"/>
            <a:ext cx="10105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/>
              <a:t>Model Binding</a:t>
            </a:r>
          </a:p>
        </p:txBody>
      </p:sp>
      <p:sp>
        <p:nvSpPr>
          <p:cNvPr id="210" name="Shape 210"/>
          <p:cNvSpPr/>
          <p:nvPr/>
        </p:nvSpPr>
        <p:spPr>
          <a:xfrm>
            <a:off x="2017440" y="1045080"/>
            <a:ext cx="79185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39475" y="1043675"/>
            <a:ext cx="11531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¿Como se Bindean los datos desde la vista al controlador?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40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60950" y="1904250"/>
            <a:ext cx="107244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 sz="285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-US" sz="285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http://localhost/Student/Edit?</a:t>
            </a:r>
            <a:r>
              <a:rPr b="1" i="1" lang="en-US" sz="285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i="1" lang="en-US" sz="285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=1&amp;</a:t>
            </a:r>
            <a:r>
              <a:rPr b="1" i="1" lang="en-US" sz="285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name</a:t>
            </a:r>
            <a:r>
              <a:rPr i="1" lang="en-US" sz="285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=John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350">
              <a:solidFill>
                <a:srgbClr val="494949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3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[HttpGet]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3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public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3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ActionResult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Edit(</a:t>
            </a:r>
            <a:r>
              <a:rPr lang="en-US" sz="23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id, </a:t>
            </a:r>
            <a:r>
              <a:rPr lang="en-US" sz="23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string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name) { </a:t>
            </a:r>
            <a:r>
              <a:rPr lang="en-US" sz="2350">
                <a:solidFill>
                  <a:srgbClr val="008000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// do something here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3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return</a:t>
            </a:r>
            <a:r>
              <a:rPr lang="en-US" sz="23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View();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150">
              <a:solidFill>
                <a:srgbClr val="49494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60949" y="362150"/>
            <a:ext cx="10105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/>
              <a:t>Model Binding</a:t>
            </a:r>
          </a:p>
        </p:txBody>
      </p:sp>
      <p:sp>
        <p:nvSpPr>
          <p:cNvPr id="219" name="Shape 219"/>
          <p:cNvSpPr/>
          <p:nvPr/>
        </p:nvSpPr>
        <p:spPr>
          <a:xfrm>
            <a:off x="2017440" y="1045080"/>
            <a:ext cx="79185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39475" y="1043675"/>
            <a:ext cx="11531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5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¿Como se Bindean los datos desde la vista al controlador?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40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1050" y="1918550"/>
            <a:ext cx="107244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350">
                <a:solidFill>
                  <a:srgbClr val="4949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Automaticamente se convierten los campos de datos en un POST, a las propiedades de un tipo de parámetro en un Action de un determinado controller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750">
              <a:solidFill>
                <a:srgbClr val="49494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25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HttpPost</a:t>
            </a: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]</a:t>
            </a: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5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public</a:t>
            </a: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5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ActionResult</a:t>
            </a: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Edit(</a:t>
            </a:r>
            <a:r>
              <a:rPr lang="en-US" sz="25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Student</a:t>
            </a: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std) </a:t>
            </a: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BFBF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25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Más adelante veremos como se desarrolla un Formulario con HttpPost a través de HtmlHelpers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50">
              <a:solidFill>
                <a:srgbClr val="49494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360949" y="362150"/>
            <a:ext cx="10105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/>
              <a:t>Razor ¿Cómo nos ayuda Razor?</a:t>
            </a:r>
          </a:p>
        </p:txBody>
      </p:sp>
      <p:sp>
        <p:nvSpPr>
          <p:cNvPr id="228" name="Shape 228"/>
          <p:cNvSpPr/>
          <p:nvPr/>
        </p:nvSpPr>
        <p:spPr>
          <a:xfrm>
            <a:off x="2017440" y="1045080"/>
            <a:ext cx="79185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16625" y="1043675"/>
            <a:ext cx="110541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los HtmlHelpers nos genera Html a partir de nuestro ViewModel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40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40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utilizarlo de modo tipado, tendremos que agregar *For a cada helper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571499" y="362150"/>
            <a:ext cx="9894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Razor – Html Helpers - Lista completa</a:t>
            </a:r>
          </a:p>
        </p:txBody>
      </p:sp>
      <p:graphicFrame>
        <p:nvGraphicFramePr>
          <p:cNvPr id="236" name="Shape 236"/>
          <p:cNvGraphicFramePr/>
          <p:nvPr/>
        </p:nvGraphicFramePr>
        <p:xfrm>
          <a:off x="152400" y="942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{E7F9BED7-43BB-400C-B88F-AD76F8BF5496}</a:tableStyleId>
              </a:tblPr>
              <a:tblGrid>
                <a:gridCol w="1576350"/>
                <a:gridCol w="1937300"/>
                <a:gridCol w="1901275"/>
              </a:tblGrid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HtmlHelper</a:t>
                      </a:r>
                    </a:p>
                  </a:txBody>
                  <a:tcPr marT="47625" marB="47625" marR="47625" marL="4762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Strogly Typed HtmlHelpers</a:t>
                      </a:r>
                    </a:p>
                  </a:txBody>
                  <a:tcPr marT="47625" marB="47625" marR="47625" marL="4762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 Control</a:t>
                      </a:r>
                    </a:p>
                  </a:txBody>
                  <a:tcPr marT="47625" marB="47625" marR="47625" marL="47625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Html.ActionLink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Anchor link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Html.TextBox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Html.TextBoxFor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Textbox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Html.TextArea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Html.TextAreaFor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TextArea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Html.CheckBox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Html.CheckBoxFor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Checkbox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Html.RadioButton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Html.RadioButtonFor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4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Radio button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Shape 237"/>
          <p:cNvGraphicFramePr/>
          <p:nvPr/>
        </p:nvGraphicFramePr>
        <p:xfrm>
          <a:off x="6017800" y="942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{E7F9BED7-43BB-400C-B88F-AD76F8BF5496}</a:tableStyleId>
              </a:tblPr>
              <a:tblGrid>
                <a:gridCol w="1916375"/>
                <a:gridCol w="2355175"/>
                <a:gridCol w="1695550"/>
              </a:tblGrid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Html.Hidden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Html.HiddenFor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Hidden field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Password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Html.PasswordFor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Password textbox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Html.Display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Html.DisplayFor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 text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Html.Label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Html.LabelFor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-US" sz="17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Label</a:t>
                      </a:r>
                    </a:p>
                  </a:txBody>
                  <a:tcPr marT="47625" marB="47625" marR="47625" marL="47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98499" y="416150"/>
            <a:ext cx="9894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Razor – Html Helpers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32000" y="1368000"/>
            <a:ext cx="116640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6985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1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@model</a:t>
            </a:r>
            <a:r>
              <a:rPr lang="en-US" sz="11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1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Student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2B91AF"/>
              </a:solidFill>
              <a:highlight>
                <a:srgbClr val="FBFBF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SzPct val="57894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Html.ActionLink(</a:t>
            </a:r>
            <a:r>
              <a:rPr lang="en-US" sz="1850">
                <a:solidFill>
                  <a:srgbClr val="A31515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“link text”, “someaction”, “somecontroller”, new { id=”123” })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SzPct val="57894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Html.Label(</a:t>
            </a:r>
            <a:r>
              <a:rPr lang="en-US" sz="1850">
                <a:solidFill>
                  <a:srgbClr val="A31515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"StudentName"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@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Html.TextBox(</a:t>
            </a:r>
            <a:r>
              <a:rPr lang="en-US" sz="1850">
                <a:solidFill>
                  <a:srgbClr val="A31515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"StudentName"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null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-US" sz="18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new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{ @class = </a:t>
            </a:r>
            <a:r>
              <a:rPr lang="en-US" sz="1850">
                <a:solidFill>
                  <a:srgbClr val="A31515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"form-control"</a:t>
            </a:r>
            <a:r>
              <a:rPr lang="en-US" sz="18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})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rgbClr val="FBFBF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50">
              <a:solidFill>
                <a:srgbClr val="0000FF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69850" lvl="0" marL="508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61111"/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</a:t>
            </a: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href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="/somecontroller/someaction/123"&gt;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link text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&lt;/</a:t>
            </a: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</a:p>
          <a:p>
            <a:pPr indent="-69850" lvl="0" marL="508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61111"/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</a:t>
            </a: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label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="StudentName"&gt;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Name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&lt;/</a:t>
            </a: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label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&gt;</a:t>
            </a:r>
          </a:p>
          <a:p>
            <a:pPr indent="-69850" lvl="0" marL="508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&lt;</a:t>
            </a:r>
            <a:r>
              <a:rPr lang="en-US" sz="1750">
                <a:solidFill>
                  <a:srgbClr val="80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input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class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="form-control"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="StudentName"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name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="StudentName"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type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="text"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FF0000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=""</a:t>
            </a:r>
            <a:r>
              <a:rPr lang="en-US" sz="1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750">
                <a:solidFill>
                  <a:srgbClr val="0000FF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/&gt;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6237150" y="139675"/>
            <a:ext cx="53325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6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public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class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Student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{ </a:t>
            </a:r>
            <a:b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	[</a:t>
            </a:r>
            <a:r>
              <a:rPr lang="en-US" sz="1650">
                <a:solidFill>
                  <a:srgbClr val="2B91A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Display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(Name=</a:t>
            </a:r>
            <a:r>
              <a:rPr lang="en-US" sz="1650">
                <a:solidFill>
                  <a:srgbClr val="A31515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"Name"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)] </a:t>
            </a:r>
          </a:p>
          <a:p>
            <a:pPr indent="406400" lvl="0" marL="5080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16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public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50">
                <a:solidFill>
                  <a:srgbClr val="0000FF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string</a:t>
            </a: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StudentName { get; set; } </a:t>
            </a:r>
          </a:p>
          <a:p>
            <a:pPr indent="-69850" lvl="0" marL="508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BFBF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