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handoutMasterIdLst>
    <p:handoutMasterId r:id="rId44"/>
  </p:handoutMasterIdLst>
  <p:sldIdLst>
    <p:sldId id="456" r:id="rId2"/>
    <p:sldId id="380" r:id="rId3"/>
    <p:sldId id="391" r:id="rId4"/>
    <p:sldId id="392" r:id="rId5"/>
    <p:sldId id="446" r:id="rId6"/>
    <p:sldId id="396" r:id="rId7"/>
    <p:sldId id="447" r:id="rId8"/>
    <p:sldId id="398" r:id="rId9"/>
    <p:sldId id="399" r:id="rId10"/>
    <p:sldId id="400" r:id="rId11"/>
    <p:sldId id="404" r:id="rId12"/>
    <p:sldId id="406" r:id="rId13"/>
    <p:sldId id="407" r:id="rId14"/>
    <p:sldId id="408" r:id="rId15"/>
    <p:sldId id="409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20" r:id="rId25"/>
    <p:sldId id="421" r:id="rId26"/>
    <p:sldId id="422" r:id="rId27"/>
    <p:sldId id="423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48" r:id="rId37"/>
    <p:sldId id="449" r:id="rId38"/>
    <p:sldId id="453" r:id="rId39"/>
    <p:sldId id="435" r:id="rId40"/>
    <p:sldId id="434" r:id="rId41"/>
    <p:sldId id="45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61041" autoAdjust="0"/>
  </p:normalViewPr>
  <p:slideViewPr>
    <p:cSldViewPr>
      <p:cViewPr varScale="1">
        <p:scale>
          <a:sx n="71" d="100"/>
          <a:sy n="71" d="100"/>
        </p:scale>
        <p:origin x="213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A114-90B7-4735-863A-42A2304E4B9D}" type="datetimeFigureOut">
              <a:rPr lang="es-AR" smtClean="0"/>
              <a:pPr/>
              <a:t>28/03/2016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8A74-3168-4CF5-86AD-1BA10E2CE95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330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24BE-F13E-427F-9C3F-26FDFF11FF9E}" type="datetimeFigureOut">
              <a:rPr lang="en-US" smtClean="0"/>
              <a:pPr/>
              <a:t>3/28/2016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1B73-AFEA-472D-A070-C1821A720A90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840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Paradigma de Objetos</a:t>
            </a:r>
          </a:p>
          <a:p>
            <a:pPr lvl="2"/>
            <a:r>
              <a:rPr lang="es-ES" dirty="0" smtClean="0"/>
              <a:t>Paradigma maduro (casi 30 años).</a:t>
            </a:r>
          </a:p>
          <a:p>
            <a:pPr lvl="2"/>
            <a:r>
              <a:rPr lang="es-ES" dirty="0" smtClean="0"/>
              <a:t>Simple.</a:t>
            </a:r>
          </a:p>
          <a:p>
            <a:pPr lvl="2"/>
            <a:r>
              <a:rPr lang="es-ES" dirty="0" smtClean="0"/>
              <a:t>Lejos de la visión </a:t>
            </a:r>
            <a:r>
              <a:rPr lang="es-ES" dirty="0" err="1" smtClean="0"/>
              <a:t>procedural</a:t>
            </a:r>
            <a:r>
              <a:rPr lang="es-E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b="1" dirty="0" smtClean="0"/>
              <a:t>Constantemente estamos nombrando</a:t>
            </a:r>
            <a:r>
              <a:rPr lang="es-ES" b="1" baseline="0" dirty="0" smtClean="0"/>
              <a:t> cosas, objetos, métodos, variables, paquetes, proyectos, etc. etc. Una buena elección de los mismos hace todo más fácil. </a:t>
            </a:r>
          </a:p>
          <a:p>
            <a:pPr lvl="1"/>
            <a:endParaRPr lang="es-ES" b="1" baseline="0" dirty="0" smtClean="0"/>
          </a:p>
          <a:p>
            <a:pPr lvl="1"/>
            <a:r>
              <a:rPr lang="es-ES" b="1" baseline="0" dirty="0" smtClean="0"/>
              <a:t>Recordar que uno escribe código para que sea leído y “entendido” por otros humanos, no para las computadoras. </a:t>
            </a:r>
            <a:endParaRPr lang="es-ES" b="1" dirty="0" smtClean="0"/>
          </a:p>
          <a:p>
            <a:pPr lvl="1"/>
            <a:endParaRPr lang="es-ES" b="1" dirty="0" smtClean="0"/>
          </a:p>
          <a:p>
            <a:pPr lvl="1"/>
            <a:r>
              <a:rPr lang="es-ES" b="1" dirty="0" smtClean="0"/>
              <a:t>Punto de vista del receptor</a:t>
            </a:r>
            <a:r>
              <a:rPr lang="es-ES" dirty="0" smtClean="0"/>
              <a:t>. Debido a que los mensajes que sabe responder un objeto son parte de su esencia, es conveniente que los nombres de los mensajes estén puestos teniendo el </a:t>
            </a:r>
            <a:r>
              <a:rPr lang="es-ES" u="sng" dirty="0" smtClean="0"/>
              <a:t>punto de vista del que los recibe</a:t>
            </a:r>
            <a:r>
              <a:rPr lang="es-ES" dirty="0" smtClean="0"/>
              <a:t>.</a:t>
            </a:r>
            <a:endParaRPr lang="en-US" dirty="0" smtClean="0"/>
          </a:p>
          <a:p>
            <a:pPr lvl="0"/>
            <a:endParaRPr lang="es-ES" dirty="0" smtClean="0"/>
          </a:p>
          <a:p>
            <a:pPr lvl="1"/>
            <a:r>
              <a:rPr lang="es-ES" dirty="0" smtClean="0"/>
              <a:t>Es </a:t>
            </a:r>
            <a:r>
              <a:rPr lang="es-ES" b="1" dirty="0" smtClean="0"/>
              <a:t>mejor decir qué</a:t>
            </a:r>
            <a:r>
              <a:rPr lang="es-ES" dirty="0" smtClean="0"/>
              <a:t> va a dar como resultado </a:t>
            </a:r>
            <a:r>
              <a:rPr lang="es-ES" b="1" dirty="0" smtClean="0"/>
              <a:t>que cómo</a:t>
            </a:r>
            <a:r>
              <a:rPr lang="es-ES" dirty="0" smtClean="0"/>
              <a:t> vamos a obtenerlo (</a:t>
            </a:r>
            <a:r>
              <a:rPr lang="es-ES" dirty="0" err="1" smtClean="0"/>
              <a:t>dameNombre</a:t>
            </a:r>
            <a:r>
              <a:rPr lang="es-ES" dirty="0" smtClean="0"/>
              <a:t> vs. nombre). Es decir, en el caso de esperar un objeto como respuesta al envío de un mensaje, utilizar un sustantivo como nombre del mensaje. 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Revelar la intensión.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Usar nombres </a:t>
            </a:r>
            <a:r>
              <a:rPr lang="es-ES" dirty="0" err="1" smtClean="0"/>
              <a:t>buscables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No usar abreviaturas o letras sueltas</a:t>
            </a:r>
            <a:r>
              <a:rPr lang="es-ES" baseline="0" dirty="0" smtClean="0"/>
              <a:t> para dar nombre.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1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Sólo contamos con objetos y mensajes, por lo tanto vamos a necesitar de un objeto para crear otro objeto.</a:t>
            </a:r>
          </a:p>
          <a:p>
            <a:endParaRPr lang="es-AR" dirty="0" smtClean="0"/>
          </a:p>
          <a:p>
            <a:r>
              <a:rPr lang="es-ES" dirty="0" smtClean="0"/>
              <a:t>Otra posibilidad es que todos los objetos tengan la facultad de crear objetos.</a:t>
            </a:r>
          </a:p>
          <a:p>
            <a:endParaRPr lang="es-ES" dirty="0" smtClean="0"/>
          </a:p>
          <a:p>
            <a:pPr lvl="1" algn="l">
              <a:buNone/>
            </a:pPr>
            <a:r>
              <a:rPr lang="es-ES" sz="3200" b="1" i="1" dirty="0" smtClean="0">
                <a:solidFill>
                  <a:schemeClr val="accent1"/>
                </a:solidFill>
              </a:rPr>
              <a:t>modelo orientado a prototipos</a:t>
            </a:r>
            <a:r>
              <a:rPr lang="es-ES" sz="3200" b="1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0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clases tienen una responsabilidad más importante que simplemente crear objetos.</a:t>
            </a:r>
          </a:p>
          <a:p>
            <a:endParaRPr lang="es-ES" dirty="0" smtClean="0"/>
          </a:p>
          <a:p>
            <a:r>
              <a:rPr lang="es-ES" dirty="0" smtClean="0"/>
              <a:t>Estas son herramientas de generalización de objetos. </a:t>
            </a:r>
          </a:p>
          <a:p>
            <a:endParaRPr lang="es-ES" dirty="0" smtClean="0"/>
          </a:p>
          <a:p>
            <a:r>
              <a:rPr lang="es-ES" dirty="0" smtClean="0"/>
              <a:t>En un primer nivel de abstracción, reconocemos entidades del dominio y las representamos como objetos que modelan su esencia, es decir, su comportamiento.</a:t>
            </a:r>
          </a:p>
          <a:p>
            <a:endParaRPr lang="es-ES" dirty="0" smtClean="0"/>
          </a:p>
          <a:p>
            <a:r>
              <a:rPr lang="es-ES" dirty="0" smtClean="0"/>
              <a:t>No todos los objetos dentro de un dominio son completamente distintos.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0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A estos objetos se los denominan clase</a:t>
            </a:r>
          </a:p>
          <a:p>
            <a:endParaRPr lang="es-ES" dirty="0" smtClean="0"/>
          </a:p>
          <a:p>
            <a:r>
              <a:rPr lang="es-ES" sz="1200" dirty="0" smtClean="0"/>
              <a:t>A cada objeto representado por una clase se lo llama </a:t>
            </a:r>
            <a:r>
              <a:rPr lang="es-ES" sz="1200" i="1" dirty="0" smtClean="0"/>
              <a:t>instancia.</a:t>
            </a:r>
          </a:p>
          <a:p>
            <a:endParaRPr lang="es-ES" i="1" dirty="0" smtClean="0"/>
          </a:p>
          <a:p>
            <a:r>
              <a:rPr lang="es-ES" sz="1200" dirty="0" smtClean="0"/>
              <a:t>El modelado del dominio en base a clases es una conceptualización mas abstracta.</a:t>
            </a:r>
          </a:p>
          <a:p>
            <a:endParaRPr lang="es-ES" sz="1200" dirty="0" smtClean="0"/>
          </a:p>
          <a:p>
            <a:pPr marL="0">
              <a:buNone/>
            </a:pPr>
            <a:r>
              <a:rPr lang="es-ES" sz="1200" b="1" dirty="0" smtClean="0"/>
              <a:t>Las clases crean sus instancias</a:t>
            </a:r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- Los métodos y la especificación de los colaboradores internos</a:t>
            </a:r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- </a:t>
            </a:r>
            <a:r>
              <a:rPr lang="es-AR" sz="1200" dirty="0" smtClean="0"/>
              <a:t>Evita replicación de los métodos en todos los objetos</a:t>
            </a:r>
            <a:endParaRPr lang="en-U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FontTx/>
              <a:buChar char="-"/>
            </a:pPr>
            <a:r>
              <a:rPr lang="es-ES" sz="1200" dirty="0" smtClean="0"/>
              <a:t>Una responsabilidad a una clase es una responsabilidad que tendrán todas las instancias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A la clase se le atribuye la responsabilidad de crear a sus propias instancias, así como el describir en un sólo lugar el comportamiento compartido por ellas.</a:t>
            </a:r>
          </a:p>
          <a:p>
            <a:pPr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6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b="1" dirty="0" smtClean="0"/>
              <a:t>El protocolo define la esencia</a:t>
            </a:r>
            <a:endParaRPr lang="en-US" sz="1200" b="1" dirty="0" smtClean="0"/>
          </a:p>
          <a:p>
            <a:endParaRPr lang="es-ES" dirty="0" smtClean="0"/>
          </a:p>
          <a:p>
            <a:r>
              <a:rPr lang="es-ES" dirty="0" smtClean="0"/>
              <a:t>El paradigma basado en clases tiene una desventaja:</a:t>
            </a:r>
          </a:p>
          <a:p>
            <a:pPr lvl="1"/>
            <a:r>
              <a:rPr lang="es-ES" dirty="0" smtClean="0"/>
              <a:t>la rapidez de las clases como herramienta conceptual, generan la necesidad de hacer una abstracción en un momento en el cual puede ser muy difícil hacerlo.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Modificar una clase a nivel de protocolo no es tarea fácil, de manera que hay que tener mucho cuidado al momento de definirlo.</a:t>
            </a:r>
          </a:p>
          <a:p>
            <a:endParaRPr lang="es-ES" dirty="0" smtClean="0"/>
          </a:p>
          <a:p>
            <a:r>
              <a:rPr lang="es-ES" dirty="0" smtClean="0"/>
              <a:t>El protocolo define la esencia, lo que rara vez vaya a cambiar. 	</a:t>
            </a:r>
          </a:p>
          <a:p>
            <a:endParaRPr lang="es-ES" dirty="0" smtClean="0"/>
          </a:p>
          <a:p>
            <a:r>
              <a:rPr lang="es-ES" dirty="0" smtClean="0"/>
              <a:t>Los aspectos de implementación deben ser definidos en el desarrollo del software. </a:t>
            </a:r>
          </a:p>
          <a:p>
            <a:endParaRPr lang="es-ES" dirty="0" smtClean="0"/>
          </a:p>
          <a:p>
            <a:r>
              <a:rPr lang="es-ES" dirty="0" smtClean="0"/>
              <a:t>Los colaboradores internos son aspectos de la implementación, características accidentales. </a:t>
            </a:r>
          </a:p>
          <a:p>
            <a:endParaRPr lang="es-ES" dirty="0" smtClean="0"/>
          </a:p>
          <a:p>
            <a:r>
              <a:rPr lang="es-ES" dirty="0" smtClean="0"/>
              <a:t>Nunca se debe empezar a diseñar una clase pensando en los colaboradores internos o la implementación de los métodos, sino en el comportamiento que debe tener.</a:t>
            </a:r>
          </a:p>
          <a:p>
            <a:endParaRPr lang="es-ES" dirty="0" smtClean="0"/>
          </a:p>
          <a:p>
            <a:pPr>
              <a:buNone/>
            </a:pPr>
            <a:r>
              <a:rPr lang="es-ES" sz="1200" dirty="0" smtClean="0"/>
              <a:t>- No está tan bueno pensar en clases (salteo una abstracción)</a:t>
            </a:r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- Modificar el protocolo no debería ser tarea común</a:t>
            </a:r>
          </a:p>
          <a:p>
            <a:pPr>
              <a:buNone/>
            </a:pPr>
            <a:endParaRPr lang="es-ES" sz="1200" dirty="0" smtClean="0"/>
          </a:p>
          <a:p>
            <a:pPr>
              <a:buFontTx/>
              <a:buChar char="-"/>
            </a:pPr>
            <a:r>
              <a:rPr lang="es-AR" sz="1200" b="1" dirty="0" smtClean="0"/>
              <a:t>El protocolo define la esencia</a:t>
            </a:r>
            <a:endParaRPr lang="en-US" sz="1200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2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objetos que se comportan de la manera descripta por una clase son llamados instancias de esa clase. </a:t>
            </a:r>
          </a:p>
          <a:p>
            <a:endParaRPr lang="es-ES" dirty="0" smtClean="0"/>
          </a:p>
          <a:p>
            <a:r>
              <a:rPr lang="es-ES" dirty="0" smtClean="0"/>
              <a:t>El protocolo de una clase es distinto del protocolo de una instancia: </a:t>
            </a:r>
          </a:p>
          <a:p>
            <a:pPr lvl="1"/>
            <a:r>
              <a:rPr lang="es-ES" dirty="0" smtClean="0"/>
              <a:t>el primero está compuesto por los mensajes de clase.</a:t>
            </a:r>
          </a:p>
          <a:p>
            <a:pPr lvl="1"/>
            <a:r>
              <a:rPr lang="es-ES" dirty="0" smtClean="0"/>
              <a:t>el segundo por los mensajes de instancia.</a:t>
            </a:r>
            <a:endParaRPr lang="en-US" dirty="0" smtClean="0"/>
          </a:p>
          <a:p>
            <a:endParaRPr lang="es-ES" dirty="0" smtClean="0"/>
          </a:p>
          <a:p>
            <a:r>
              <a:rPr lang="es-AR" dirty="0" smtClean="0"/>
              <a:t>Las instancias se obtienen enviándoles un mensaje a su clase. </a:t>
            </a:r>
          </a:p>
          <a:p>
            <a:pPr lvl="1"/>
            <a:r>
              <a:rPr lang="es-AR" dirty="0" smtClean="0"/>
              <a:t>Generalmente este mensaje se llama </a:t>
            </a:r>
            <a:r>
              <a:rPr lang="es-AR" i="1" dirty="0" smtClean="0"/>
              <a:t>new</a:t>
            </a:r>
            <a:r>
              <a:rPr lang="es-AR" dirty="0" smtClean="0"/>
              <a:t> y devuelve una instancia de la clase receptora.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relación entre polimorfismo y </a:t>
            </a:r>
            <a:r>
              <a:rPr lang="es-ES" dirty="0" err="1" smtClean="0"/>
              <a:t>binding</a:t>
            </a:r>
            <a:r>
              <a:rPr lang="es-ES" dirty="0" smtClean="0"/>
              <a:t> dinámico es un ejemplo claro de la inseparabilidad del diseño de la implementación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6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i="1" dirty="0" smtClean="0"/>
              <a:t>B</a:t>
            </a:r>
            <a:r>
              <a:rPr lang="es-ES" sz="2400" dirty="0" smtClean="0"/>
              <a:t> puede responder a otros mensajes y también puede redefinir un mensaje, respetando la semántica original</a:t>
            </a:r>
          </a:p>
          <a:p>
            <a:pPr lvl="1"/>
            <a:endParaRPr lang="es-AR" sz="2400" b="1" dirty="0" smtClean="0"/>
          </a:p>
          <a:p>
            <a:pPr lvl="1"/>
            <a:r>
              <a:rPr lang="es-AR" sz="2400" b="1" dirty="0" smtClean="0"/>
              <a:t>Superclase</a:t>
            </a:r>
            <a:r>
              <a:rPr lang="es-AR" sz="2400" dirty="0" smtClean="0"/>
              <a:t> es la clase de la cual se hereda comportamiento.</a:t>
            </a:r>
          </a:p>
          <a:p>
            <a:pPr lvl="1"/>
            <a:endParaRPr lang="es-AR" sz="2400" b="1" dirty="0" smtClean="0"/>
          </a:p>
          <a:p>
            <a:pPr lvl="1"/>
            <a:r>
              <a:rPr lang="es-AR" sz="2400" b="1" dirty="0" smtClean="0"/>
              <a:t>Subclase</a:t>
            </a:r>
            <a:r>
              <a:rPr lang="es-AR" sz="2400" dirty="0" smtClean="0"/>
              <a:t> es la clase que hereda comportamiento de otra clase. Agrega su propio comportamiento al heredado.</a:t>
            </a:r>
            <a:endParaRPr lang="en-US" sz="2400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ES" dirty="0" smtClean="0"/>
          </a:p>
          <a:p>
            <a:r>
              <a:rPr lang="es-ES" sz="2400" b="1" dirty="0" smtClean="0"/>
              <a:t>Clase abstracta</a:t>
            </a:r>
            <a:endParaRPr lang="en-US" sz="2400" b="1" dirty="0" smtClean="0"/>
          </a:p>
          <a:p>
            <a:pPr lvl="1"/>
            <a:endParaRPr lang="es-ES" sz="2400" dirty="0" smtClean="0"/>
          </a:p>
          <a:p>
            <a:pPr lvl="1"/>
            <a:r>
              <a:rPr lang="es-ES" sz="2400" dirty="0" err="1" smtClean="0"/>
              <a:t>Factoriza</a:t>
            </a:r>
            <a:r>
              <a:rPr lang="es-ES" sz="2400" dirty="0" smtClean="0"/>
              <a:t> comportamiento común de otra clases y no posee instancias (no puede crearlas). 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Como toda clase, debe especificar todos los mensajes de su protocolo, aunque no necesita especificar todos sus correspondientes métodos.</a:t>
            </a:r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r>
              <a:rPr lang="es-ES" sz="2400" b="1" dirty="0" smtClean="0"/>
              <a:t>La herencia permite</a:t>
            </a:r>
          </a:p>
          <a:p>
            <a:pPr lvl="1">
              <a:buNone/>
            </a:pPr>
            <a:endParaRPr lang="en-US" sz="2400" dirty="0" smtClean="0"/>
          </a:p>
          <a:p>
            <a:pPr lvl="2"/>
            <a:r>
              <a:rPr lang="es-ES" sz="2400" dirty="0" smtClean="0"/>
              <a:t>Crear una nueva clase como refinamiento de otra.</a:t>
            </a:r>
          </a:p>
          <a:p>
            <a:pPr lvl="2"/>
            <a:endParaRPr lang="es-ES" sz="2400" dirty="0" smtClean="0"/>
          </a:p>
          <a:p>
            <a:pPr lvl="2"/>
            <a:r>
              <a:rPr lang="es-ES" sz="2400" dirty="0" smtClean="0"/>
              <a:t>Diseñar e implementar sólo </a:t>
            </a:r>
            <a:r>
              <a:rPr lang="es-AR" sz="2400" dirty="0" smtClean="0"/>
              <a:t>el comportamiento que la diferencia la nueva clase (que la hace más específica)</a:t>
            </a:r>
            <a:r>
              <a:rPr lang="es-ES" sz="2400" dirty="0" smtClean="0"/>
              <a:t>.</a:t>
            </a:r>
          </a:p>
          <a:p>
            <a:pPr lvl="2">
              <a:buNone/>
            </a:pPr>
            <a:endParaRPr lang="es-ES" sz="2400" dirty="0" smtClean="0"/>
          </a:p>
          <a:p>
            <a:pPr lvl="2"/>
            <a:r>
              <a:rPr lang="es-ES" sz="2400" dirty="0" smtClean="0"/>
              <a:t>Abstraer las similitudes en común.</a:t>
            </a:r>
          </a:p>
          <a:p>
            <a:pPr lvl="1"/>
            <a:endParaRPr lang="es-E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6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 modo ejemplo: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Juan es persona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s-AR" sz="1200" dirty="0" smtClean="0"/>
              <a:t>Juan es padre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Juan</a:t>
            </a:r>
            <a:r>
              <a:rPr kumimoji="0" lang="es-AR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 estudiante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s-AR" sz="1200" baseline="0" dirty="0" smtClean="0"/>
              <a:t>Juan</a:t>
            </a:r>
            <a:r>
              <a:rPr lang="es-AR" sz="1200" dirty="0" smtClean="0"/>
              <a:t> es empleado</a:t>
            </a:r>
            <a:endParaRPr kumimoji="0" lang="es-AR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baseline="0" dirty="0" smtClean="0"/>
              <a:t>Juan es una instancia de persona, padre, estudiante</a:t>
            </a:r>
            <a:r>
              <a:rPr lang="es-AR" sz="1200" dirty="0" smtClean="0"/>
              <a:t> y empleado?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1:	</a:t>
            </a:r>
            <a:r>
              <a:rPr lang="es-ES" sz="1700" b="1" i="1" dirty="0" smtClean="0"/>
              <a:t>«Un objeto es una abstracción de una entidad en el dominio»</a:t>
            </a:r>
            <a:endParaRPr lang="en-US" sz="1700" b="1" i="1" dirty="0" smtClean="0"/>
          </a:p>
          <a:p>
            <a:endParaRPr lang="es-ES" dirty="0" smtClean="0"/>
          </a:p>
          <a:p>
            <a:r>
              <a:rPr lang="es-ES" dirty="0" smtClean="0"/>
              <a:t>Definición 2:</a:t>
            </a:r>
            <a:r>
              <a:rPr lang="es-ES" sz="1700" i="1" dirty="0" smtClean="0"/>
              <a:t>	«Es una entidad conceptual computable»</a:t>
            </a:r>
            <a:endParaRPr lang="en-US" sz="1700" i="1" dirty="0" smtClean="0"/>
          </a:p>
          <a:p>
            <a:endParaRPr lang="es-ES" dirty="0" smtClean="0"/>
          </a:p>
          <a:p>
            <a:r>
              <a:rPr lang="es-ES" b="1" dirty="0" smtClean="0"/>
              <a:t>Es Computable:</a:t>
            </a:r>
          </a:p>
          <a:p>
            <a:pPr lvl="1"/>
            <a:r>
              <a:rPr lang="es-ES" dirty="0" smtClean="0"/>
              <a:t>Tiene que ser entendible en un modelo formal y ejecutable en una maquina y un ambiente de objetos.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Es una entidad Conceptual: sirve para pensar el problema.</a:t>
            </a:r>
          </a:p>
          <a:p>
            <a:r>
              <a:rPr lang="es-ES" dirty="0" smtClean="0"/>
              <a:t>Es una abstracción: </a:t>
            </a:r>
            <a:r>
              <a:rPr lang="es-ES" b="1" dirty="0" smtClean="0"/>
              <a:t>solo retenemos las propiedades esenciales de la entidad en el dominio.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5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 las responsabilidades de un profesor esta la de dar clases, pero en ocasiones se capacita y también toma clases.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 las responsabilidades de un alumno esta la de tomar clases, pero en ocasiones también da clases. 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 sirve esta herencia?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2000" b="1" dirty="0" smtClean="0"/>
              <a:t>Abusos</a:t>
            </a:r>
          </a:p>
          <a:p>
            <a:endParaRPr lang="es-ES" sz="2000" dirty="0" smtClean="0"/>
          </a:p>
          <a:p>
            <a:pPr lvl="1"/>
            <a:r>
              <a:rPr lang="es-ES" sz="2000" dirty="0" smtClean="0"/>
              <a:t>No se debe pensar en la herencia para compartir la representación interna.</a:t>
            </a:r>
          </a:p>
          <a:p>
            <a:endParaRPr lang="es-ES" sz="2000" dirty="0" smtClean="0"/>
          </a:p>
          <a:p>
            <a:pPr lvl="1"/>
            <a:r>
              <a:rPr lang="es-ES" sz="2000" dirty="0" smtClean="0"/>
              <a:t>Tampoco alcanza con compartir el mismo protocolo, importa además la semántica del mismo.</a:t>
            </a:r>
          </a:p>
          <a:p>
            <a:pPr lvl="1"/>
            <a:endParaRPr lang="es-ES" sz="2000" dirty="0" smtClean="0"/>
          </a:p>
          <a:p>
            <a:pPr lvl="1"/>
            <a:r>
              <a:rPr lang="es-ES" sz="2000" dirty="0" smtClean="0"/>
              <a:t>Si la especialización de una jerarquía no tiene límites, la ventaja de las clases se vuelve en contra.</a:t>
            </a:r>
          </a:p>
          <a:p>
            <a:pPr lvl="1"/>
            <a:endParaRPr lang="es-ES" sz="2000" dirty="0" smtClean="0"/>
          </a:p>
          <a:p>
            <a:pPr lvl="1"/>
            <a:r>
              <a:rPr lang="es-ES" sz="2000" dirty="0" smtClean="0"/>
              <a:t>No hay que confundir cambiar la jerarquía de clases con cambiar los colaboradores. Los colaboradores se pueden inspeccionar y cambiarse de manera dinámica; la jerarquía de clases es estática.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0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La influencia del Polimorfismo sobre el diseño orientado a objetos es tan importante que es considerado por muchos autores como un principio fundamental en la programación orientada a Objetos.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0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La influencia del Polimorfismo sobre el diseño orientado a objetos es tan importante que es considerado por muchos autores como un principio fundamental en la programación orientada a Objetos.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06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No se está utilizando el polimorfismo </a:t>
            </a:r>
          </a:p>
          <a:p>
            <a:pPr lvl="1"/>
            <a:r>
              <a:rPr lang="es-ES" dirty="0" smtClean="0"/>
              <a:t>No se está utilizando el </a:t>
            </a:r>
            <a:r>
              <a:rPr lang="es-ES" dirty="0" err="1" smtClean="0"/>
              <a:t>binding</a:t>
            </a:r>
            <a:r>
              <a:rPr lang="es-ES" dirty="0" smtClean="0"/>
              <a:t> dinámico </a:t>
            </a:r>
          </a:p>
          <a:p>
            <a:pPr lvl="1"/>
            <a:r>
              <a:rPr lang="es-ES" dirty="0" smtClean="0"/>
              <a:t>Es evidente que el método presenta serios problemas de </a:t>
            </a:r>
            <a:r>
              <a:rPr lang="es-ES" dirty="0" err="1" smtClean="0"/>
              <a:t>mantenibilidad</a:t>
            </a:r>
            <a:r>
              <a:rPr lang="es-ES" dirty="0" smtClean="0"/>
              <a:t> y comprensión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6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Otra</a:t>
            </a:r>
            <a:r>
              <a:rPr lang="en-US" dirty="0" smtClean="0"/>
              <a:t> forma </a:t>
            </a:r>
            <a:r>
              <a:rPr lang="en-US" dirty="0" err="1" smtClean="0"/>
              <a:t>es</a:t>
            </a:r>
            <a:r>
              <a:rPr lang="en-US" dirty="0" smtClean="0"/>
              <a:t> con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interfaz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50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 smtClean="0"/>
              <a:t>Es la característica por la cual diferentes objetos pueden responder de diferente manera ( con diferente comportamiento) al mismo mensaje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sz="1200" dirty="0" smtClean="0"/>
          </a:p>
          <a:p>
            <a:r>
              <a:rPr lang="es-ES" sz="1200" dirty="0" smtClean="0"/>
              <a:t>El polimorfismo fue creado para reemplazar condicionales por clases entregando código que es mucho más fácil leer y modificar.</a:t>
            </a:r>
          </a:p>
          <a:p>
            <a:endParaRPr lang="es-ES" sz="1200" dirty="0" smtClean="0"/>
          </a:p>
          <a:p>
            <a:r>
              <a:rPr lang="es-ES" sz="1200" dirty="0" smtClean="0"/>
              <a:t>Siempre que se hable de polimorfismo, debe tenerse en cuenta la noción de </a:t>
            </a:r>
            <a:r>
              <a:rPr lang="es-ES" sz="1200" b="1" i="1" dirty="0" smtClean="0"/>
              <a:t>Protocolo</a:t>
            </a:r>
            <a:r>
              <a:rPr lang="es-ES" sz="1200" dirty="0" smtClean="0"/>
              <a:t>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7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---- DISCUSIÓN ----</a:t>
            </a:r>
          </a:p>
          <a:p>
            <a:endParaRPr lang="es-ES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Tipo y Clase no es lo mismo. </a:t>
            </a:r>
          </a:p>
          <a:p>
            <a:r>
              <a: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Puede en muchos casos ser lo mismo, pero no es lo mismo.</a:t>
            </a:r>
          </a:p>
          <a:p>
            <a:r>
              <a: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suele usar como</a:t>
            </a:r>
            <a:r>
              <a:rPr lang="es-ES" sz="36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sinónimo y todos entendemos de que se habla, pero son dos términos distintos. </a:t>
            </a:r>
          </a:p>
          <a:p>
            <a:endParaRPr lang="es-ES" sz="3600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36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Hay dos enfoques:</a:t>
            </a:r>
          </a:p>
          <a:p>
            <a:pPr>
              <a:buFontTx/>
              <a:buChar char="-"/>
            </a:pPr>
            <a:r>
              <a:rPr lang="es-ES" sz="36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Desde el punto de vista de alguien que va a utilizar la Jerarquía ya armada, (un cliente de la Jerarquía).</a:t>
            </a:r>
          </a:p>
          <a:p>
            <a:pPr>
              <a:buFontTx/>
              <a:buChar char="-"/>
            </a:pPr>
            <a:r>
              <a:rPr lang="es-ES" sz="36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Desde el punto de vista de alguien que tiene que armar la Jerarquía, (un productor de la Jerarquía). </a:t>
            </a:r>
            <a:endParaRPr lang="es-ES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Clase </a:t>
            </a:r>
          </a:p>
          <a:p>
            <a:pPr lvl="1"/>
            <a:r>
              <a: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Generalización de entidades existentes en la realidad.</a:t>
            </a:r>
          </a:p>
          <a:p>
            <a:pPr lvl="1"/>
            <a:r>
              <a: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Abstracción que modela el último paso en el proceso de obtención de conocimiento</a:t>
            </a:r>
          </a:p>
          <a:p>
            <a:pPr lvl="1"/>
            <a:endParaRPr lang="es-ES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Tipo</a:t>
            </a:r>
          </a:p>
          <a:p>
            <a:pPr lvl="1"/>
            <a:r>
              <a: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Catalogación de las entidades de un dominio. </a:t>
            </a: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 razones para pensar que cualquier puede ser la subclase de cualquiera…</a:t>
            </a:r>
          </a:p>
          <a:p>
            <a:pPr lvl="0"/>
            <a:endParaRPr lang="es-ES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>
              <a:buAutoNum type="arabicPeriod"/>
            </a:pPr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Cuadrado es subclase de Rectángulo: Alguien podría decir que un cuadrado es un “tipo” particular de rectángulo. </a:t>
            </a:r>
          </a:p>
          <a:p>
            <a:pPr lvl="0"/>
            <a:endParaRPr lang="es-ES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>
              <a:buAutoNum type="arabicPeriod" startAt="2"/>
            </a:pPr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Rectángulo es subclase de Cuadrado: Alguien podría decir que cuando yo heredo tengo todo lo del padre y a lo sumo agrego cosas, como por ejemplo un lado más. Y que redefino el método del calculo del área. </a:t>
            </a:r>
          </a:p>
          <a:p>
            <a:pPr marL="228600" lvl="0" indent="-228600">
              <a:buNone/>
            </a:pPr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También se podría pensar en que si en mi sistema existen millones de cuadrados y heredan de rectángulo estaría “desperdiciando”</a:t>
            </a:r>
          </a:p>
          <a:p>
            <a:pPr lvl="0"/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memoria. </a:t>
            </a:r>
          </a:p>
          <a:p>
            <a:pPr lvl="0"/>
            <a:endParaRPr lang="es-ES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verdad es que ambas son válidas y también es valido es que se modele sin herencia de por medio. </a:t>
            </a:r>
          </a:p>
          <a:p>
            <a:pPr lvl="0"/>
            <a:endParaRPr lang="es-ES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modo ejemplo, se distinguen dos puntos de vistas: </a:t>
            </a:r>
          </a:p>
          <a:p>
            <a:pPr lvl="1">
              <a:buFontTx/>
              <a:buChar char="-"/>
            </a:pPr>
            <a:r>
              <a:rPr lang="es-ES" sz="3600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Desde el punto de vista de alguien que va a utilizar la Jerarquía ya armada, (un cliente de la Jerarquía).</a:t>
            </a:r>
          </a:p>
          <a:p>
            <a:pPr lvl="1">
              <a:buFontTx/>
              <a:buChar char="-"/>
            </a:pPr>
            <a:r>
              <a:rPr lang="es-ES" sz="3600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Desde el punto de vista de alguien que tiene que armar la Jerarquía, (un productor de la Jerarquía). </a:t>
            </a:r>
            <a:endParaRPr lang="es-ES" sz="3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7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 razones para pensar que cualquier puede ser la subclase de cualquiera…</a:t>
            </a:r>
          </a:p>
          <a:p>
            <a:pPr lvl="1"/>
            <a:endParaRPr lang="es-ES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685800" lvl="1" indent="-228600">
              <a:buAutoNum type="arabicPeriod"/>
            </a:pPr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Cuadrado es subclase de Rectángulo: Alguien podría decir que un cuadrado es un “tipo” particular de rectángulo. </a:t>
            </a:r>
          </a:p>
          <a:p>
            <a:pPr lvl="1"/>
            <a:endParaRPr lang="es-ES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685800" lvl="1" indent="-228600">
              <a:buAutoNum type="arabicPeriod" startAt="2"/>
            </a:pPr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Rectángulo es subclase de Cuadrado: Alguien podría decir que cuando yo heredo tengo todo lo del padre y a lo sumo agrego cosas, como por ejemplo un lado más. Y que redefino el método del calculo del área. </a:t>
            </a:r>
          </a:p>
          <a:p>
            <a:pPr marL="685800" lvl="1" indent="-228600">
              <a:buNone/>
            </a:pPr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También se podría pensar en que si en mi sistema existen millones de cuadrados y heredan de rectángulo estaría “desperdiciando”</a:t>
            </a:r>
          </a:p>
          <a:p>
            <a:pPr lvl="1"/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memoria. </a:t>
            </a:r>
          </a:p>
          <a:p>
            <a:pPr lvl="1"/>
            <a:endParaRPr lang="es-ES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verdad es que ambas son válidas y también es valido es que se modele sin herencia de por medio. </a:t>
            </a:r>
          </a:p>
          <a:p>
            <a:pPr lvl="1"/>
            <a:endParaRPr lang="es-ES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modo ejemplo, se distinguen dos puntos de vistas: </a:t>
            </a:r>
          </a:p>
          <a:p>
            <a:pPr lvl="2">
              <a:buFontTx/>
              <a:buChar char="-"/>
            </a:pPr>
            <a:r>
              <a:rPr lang="es-ES" sz="3600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Desde el punto de vista de alguien que va a utilizar la Jerarquía ya armada, (un cliente de la Jerarquía).</a:t>
            </a:r>
          </a:p>
          <a:p>
            <a:pPr lvl="2">
              <a:buFontTx/>
              <a:buChar char="-"/>
            </a:pPr>
            <a:r>
              <a:rPr lang="es-ES" sz="3600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Desde el punto de vista de alguien que tiene que armar la Jerarquía, (un productor de la Jerarquía). </a:t>
            </a:r>
            <a:endParaRPr lang="es-ES" sz="3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&lt;&lt; Abstracción</a:t>
            </a:r>
            <a:r>
              <a:rPr lang="es-AR" baseline="0" dirty="0" smtClean="0"/>
              <a:t> &gt;&gt;</a:t>
            </a:r>
            <a:endParaRPr lang="es-AR" dirty="0" smtClean="0"/>
          </a:p>
          <a:p>
            <a:endParaRPr lang="es-ES" sz="1800" dirty="0" smtClean="0"/>
          </a:p>
          <a:p>
            <a:r>
              <a:rPr lang="es-AR" dirty="0" smtClean="0"/>
              <a:t>Si yo quiero mandarle un mensaje a un objeto que representa una empresa</a:t>
            </a:r>
            <a:r>
              <a:rPr lang="es-AR" baseline="0" dirty="0" smtClean="0"/>
              <a:t> de transporte de cargas:</a:t>
            </a:r>
          </a:p>
          <a:p>
            <a:r>
              <a:rPr lang="es-AR" baseline="0" dirty="0" smtClean="0"/>
              <a:t> </a:t>
            </a:r>
          </a:p>
          <a:p>
            <a:r>
              <a:rPr lang="es-AR" baseline="0" dirty="0" smtClean="0"/>
              <a:t>     </a:t>
            </a:r>
            <a:r>
              <a:rPr lang="es-AR" b="1" baseline="0" dirty="0" err="1" smtClean="0"/>
              <a:t>empresaDeTransporte.transporta</a:t>
            </a:r>
            <a:r>
              <a:rPr lang="es-AR" b="1" baseline="0" dirty="0" smtClean="0"/>
              <a:t>(carga);</a:t>
            </a:r>
          </a:p>
          <a:p>
            <a:endParaRPr lang="es-AR" baseline="0" dirty="0" smtClean="0"/>
          </a:p>
          <a:p>
            <a:r>
              <a:rPr lang="es-AR" sz="2800" b="1" baseline="0" dirty="0" smtClean="0">
                <a:solidFill>
                  <a:srgbClr val="FF0000"/>
                </a:solidFill>
              </a:rPr>
              <a:t>Se que transporta mi carga, no se como transporta mi carga. </a:t>
            </a:r>
          </a:p>
          <a:p>
            <a:endParaRPr lang="es-A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7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propiedad de </a:t>
            </a:r>
            <a:r>
              <a:rPr lang="es-E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sustitución</a:t>
            </a:r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0"/>
            <a:endParaRPr lang="es-E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Para decir que una clase es </a:t>
            </a:r>
            <a:r>
              <a:rPr lang="es-E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subclase</a:t>
            </a:r>
            <a:r>
              <a:rPr lang="es-E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otra,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solo alcanza con que digamos que existe una herencia (</a:t>
            </a:r>
            <a:r>
              <a:rPr lang="es-ES" b="0" baseline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s-ES" b="0" baseline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y).</a:t>
            </a: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relación de subclase no nos dice nada con respecto a su comportamiento. </a:t>
            </a:r>
          </a:p>
          <a:p>
            <a:pPr lvl="0"/>
            <a:endParaRPr lang="es-ES" b="0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En cambio el termino de </a:t>
            </a:r>
            <a:r>
              <a:rPr lang="es-ES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subtipo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 usado para describir el comportamiento entre una clase y otra. </a:t>
            </a: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es subtipo de B si, en todo lugar donde puede estar B puedo reemplazarlo (sustituirlo) por A y todo sigue funcionando sin problemas. </a:t>
            </a:r>
          </a:p>
          <a:p>
            <a:pPr lvl="0"/>
            <a:endParaRPr lang="es-ES" sz="2100" b="0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100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 fácil construir subclases que no sean subtipos. (Ejemplo: pájaro y pingüino).</a:t>
            </a:r>
          </a:p>
          <a:p>
            <a:pPr lvl="0"/>
            <a:endParaRPr lang="es-ES" sz="2100" b="1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Mensaje: </a:t>
            </a:r>
          </a:p>
          <a:p>
            <a:pPr lvl="1"/>
            <a:r>
              <a:rPr lang="es-ES" dirty="0" smtClean="0"/>
              <a:t>Es lo que se envía a un objeto. </a:t>
            </a:r>
          </a:p>
          <a:p>
            <a:pPr lvl="1"/>
            <a:r>
              <a:rPr lang="es-ES" dirty="0" smtClean="0"/>
              <a:t>Indica QUE hacer, pero no el COMO.</a:t>
            </a:r>
          </a:p>
          <a:p>
            <a:endParaRPr lang="es-ES" dirty="0" smtClean="0"/>
          </a:p>
          <a:p>
            <a:r>
              <a:rPr lang="es-ES" dirty="0" smtClean="0"/>
              <a:t>Método: </a:t>
            </a:r>
          </a:p>
          <a:p>
            <a:pPr lvl="1"/>
            <a:r>
              <a:rPr lang="es-ES" dirty="0" smtClean="0"/>
              <a:t>Es la implementación usualmente asociada a un mensaje.</a:t>
            </a:r>
          </a:p>
          <a:p>
            <a:pPr lvl="1"/>
            <a:r>
              <a:rPr lang="es-ES" dirty="0" smtClean="0"/>
              <a:t>Indica COMO hace la tarea.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Para cada mensaje que un objeto entiende, hay un método vinculado.</a:t>
            </a:r>
          </a:p>
          <a:p>
            <a:endParaRPr lang="es-ES" dirty="0" smtClean="0"/>
          </a:p>
          <a:p>
            <a:r>
              <a:rPr lang="es-ES" dirty="0" smtClean="0"/>
              <a:t>Es importante tener en cuenta la distinción entre estos dos conceptos.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Protocolo es:</a:t>
            </a:r>
          </a:p>
          <a:p>
            <a:pPr lvl="1"/>
            <a:r>
              <a:rPr lang="es-ES" sz="2400" dirty="0" smtClean="0"/>
              <a:t>Un conjunto de mensajes.</a:t>
            </a:r>
          </a:p>
          <a:p>
            <a:pPr lvl="1"/>
            <a:r>
              <a:rPr lang="es-ES" sz="2400" dirty="0" smtClean="0"/>
              <a:t>Es el conjunto de mensajes que ese objeto entiende.</a:t>
            </a:r>
          </a:p>
          <a:p>
            <a:pPr lvl="1"/>
            <a:r>
              <a:rPr lang="es-ES" sz="2400" dirty="0" smtClean="0"/>
              <a:t>Podemos identificar a protocolo como cualquier subconjunto de todos estos mensajes.</a:t>
            </a:r>
          </a:p>
          <a:p>
            <a:pPr lvl="1">
              <a:buNone/>
            </a:pPr>
            <a:endParaRPr lang="es-ES" sz="2400" dirty="0" smtClean="0"/>
          </a:p>
          <a:p>
            <a:r>
              <a:rPr lang="es-ES" sz="2400" dirty="0" smtClean="0"/>
              <a:t>Idealmente, un protocolo debería ser un conjunto «cohesivo» de mensajes.</a:t>
            </a:r>
            <a:endParaRPr lang="en-US" sz="2400" dirty="0" smtClean="0"/>
          </a:p>
          <a:p>
            <a:endParaRPr lang="es-ES" dirty="0" smtClean="0"/>
          </a:p>
          <a:p>
            <a:r>
              <a:rPr lang="es-ES" dirty="0" smtClean="0"/>
              <a:t>Ejemplo, un objeto entiende mensajes {</a:t>
            </a:r>
            <a:r>
              <a:rPr lang="es-ES" dirty="0" err="1" smtClean="0"/>
              <a:t>start</a:t>
            </a:r>
            <a:r>
              <a:rPr lang="es-ES" dirty="0" smtClean="0"/>
              <a:t>, stop, </a:t>
            </a:r>
            <a:r>
              <a:rPr lang="es-ES" dirty="0" err="1" smtClean="0"/>
              <a:t>next</a:t>
            </a:r>
            <a:r>
              <a:rPr lang="es-ES" dirty="0" smtClean="0"/>
              <a:t>}.</a:t>
            </a:r>
          </a:p>
          <a:p>
            <a:pPr lvl="1"/>
            <a:r>
              <a:rPr lang="es-ES" dirty="0" smtClean="0"/>
              <a:t>El protocolo de ese objeto es {</a:t>
            </a:r>
            <a:r>
              <a:rPr lang="es-ES" dirty="0" err="1" smtClean="0"/>
              <a:t>start</a:t>
            </a:r>
            <a:r>
              <a:rPr lang="es-ES" dirty="0" smtClean="0"/>
              <a:t>, stop, </a:t>
            </a:r>
            <a:r>
              <a:rPr lang="es-ES" dirty="0" err="1" smtClean="0"/>
              <a:t>next</a:t>
            </a:r>
            <a:r>
              <a:rPr lang="es-ES" dirty="0" smtClean="0"/>
              <a:t>}.</a:t>
            </a:r>
          </a:p>
          <a:p>
            <a:pPr lvl="1"/>
            <a:r>
              <a:rPr lang="es-ES" dirty="0" smtClean="0"/>
              <a:t>También soporta los protocolos {</a:t>
            </a:r>
            <a:r>
              <a:rPr lang="es-ES" dirty="0" err="1" smtClean="0"/>
              <a:t>start</a:t>
            </a:r>
            <a:r>
              <a:rPr lang="es-ES" dirty="0" smtClean="0"/>
              <a:t>, stop}, {stop, </a:t>
            </a:r>
            <a:r>
              <a:rPr lang="es-ES" dirty="0" err="1" smtClean="0"/>
              <a:t>next</a:t>
            </a:r>
            <a:r>
              <a:rPr lang="es-ES" dirty="0" smtClean="0"/>
              <a:t>}, {</a:t>
            </a:r>
            <a:r>
              <a:rPr lang="es-ES" dirty="0" err="1" smtClean="0"/>
              <a:t>start</a:t>
            </a:r>
            <a:r>
              <a:rPr lang="es-ES" dirty="0" smtClean="0"/>
              <a:t>, </a:t>
            </a:r>
            <a:r>
              <a:rPr lang="es-ES" dirty="0" err="1" smtClean="0"/>
              <a:t>next</a:t>
            </a:r>
            <a:r>
              <a:rPr lang="es-ES" dirty="0" smtClean="0"/>
              <a:t>}, {</a:t>
            </a:r>
            <a:r>
              <a:rPr lang="es-ES" dirty="0" err="1" smtClean="0"/>
              <a:t>start</a:t>
            </a:r>
            <a:r>
              <a:rPr lang="es-ES" dirty="0" smtClean="0"/>
              <a:t>}, {stop}, {</a:t>
            </a:r>
            <a:r>
              <a:rPr lang="es-ES" dirty="0" err="1" smtClean="0"/>
              <a:t>next</a:t>
            </a:r>
            <a:r>
              <a:rPr lang="es-ES" dirty="0" smtClean="0"/>
              <a:t>}.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Encapsulamiento: </a:t>
            </a:r>
          </a:p>
          <a:p>
            <a:r>
              <a:rPr lang="es-AR" b="1" i="1" dirty="0" smtClean="0"/>
              <a:t>   - Oculta</a:t>
            </a:r>
            <a:r>
              <a:rPr lang="es-AR" b="1" i="1" baseline="0" dirty="0" smtClean="0"/>
              <a:t> el estado del objeto</a:t>
            </a:r>
          </a:p>
          <a:p>
            <a:r>
              <a:rPr lang="es-AR" baseline="0" dirty="0" smtClean="0"/>
              <a:t>   - Es el objeto quien “decide” como manipular sus estado interno. </a:t>
            </a:r>
          </a:p>
          <a:p>
            <a:r>
              <a:rPr lang="es-AR" baseline="0" dirty="0" smtClean="0"/>
              <a:t>   - Un objeto expone sus mensajes para que a través de ellos se cambie el estado interno. </a:t>
            </a:r>
          </a:p>
          <a:p>
            <a:r>
              <a:rPr lang="es-AR" baseline="0" dirty="0" smtClean="0"/>
              <a:t>   - Las propiedades de un objeto deben ser privadas, y los métodos públicos. (Puede haber métodos privados también)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Encapsulamiento: </a:t>
            </a:r>
          </a:p>
          <a:p>
            <a:r>
              <a:rPr lang="es-AR" b="1" i="1" dirty="0" smtClean="0"/>
              <a:t>   - Oculta</a:t>
            </a:r>
            <a:r>
              <a:rPr lang="es-AR" b="1" i="1" baseline="0" dirty="0" smtClean="0"/>
              <a:t> el estado del objeto</a:t>
            </a:r>
          </a:p>
          <a:p>
            <a:r>
              <a:rPr lang="es-AR" baseline="0" dirty="0" smtClean="0"/>
              <a:t>   - Es el objeto quien “decide” como manipular sus estado interno. </a:t>
            </a:r>
          </a:p>
          <a:p>
            <a:r>
              <a:rPr lang="es-AR" baseline="0" dirty="0" smtClean="0"/>
              <a:t>   - Un objeto expone sus mensajes para que a través de ellos se cambie el estado interno. </a:t>
            </a:r>
          </a:p>
          <a:p>
            <a:r>
              <a:rPr lang="es-AR" baseline="0" dirty="0" smtClean="0"/>
              <a:t>   - Las propiedades de un objeto deben ser privadas, y los métodos públicos. (Puede haber métodos privados también)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0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La esencia de una entidad esta definida y representada por su </a:t>
            </a:r>
            <a:r>
              <a:rPr lang="es-ES" sz="1200" b="1" dirty="0" smtClean="0"/>
              <a:t>comportamiento</a:t>
            </a:r>
            <a:r>
              <a:rPr lang="es-ES" sz="1200" dirty="0" smtClean="0"/>
              <a:t>.</a:t>
            </a:r>
          </a:p>
          <a:p>
            <a:endParaRPr lang="es-ES" sz="1200" dirty="0" smtClean="0"/>
          </a:p>
          <a:p>
            <a:r>
              <a:rPr lang="es-ES" sz="1200" dirty="0" smtClean="0"/>
              <a:t>Como los objetos representaban entidades, debemos también definir que es el comportamiento de un objeto.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ES" sz="2400" dirty="0" smtClean="0"/>
              <a:t>Colaboración consiste en:</a:t>
            </a:r>
          </a:p>
          <a:p>
            <a:pPr lvl="1"/>
            <a:r>
              <a:rPr lang="es-ES" sz="2400" dirty="0" smtClean="0"/>
              <a:t>Envío de un mensaje por parte de un objeto emisor y la posterior recepción de una respuesta elaborada por el objeto receptor.</a:t>
            </a:r>
          </a:p>
          <a:p>
            <a:pPr lvl="1"/>
            <a:endParaRPr lang="es-ES" sz="2400" dirty="0" smtClean="0"/>
          </a:p>
          <a:p>
            <a:r>
              <a:rPr lang="es-ES" sz="2400" dirty="0" smtClean="0"/>
              <a:t>Un método es un objeto que describe las colaboraciones que deben realizarse para poder responder a un determinado mensaje. </a:t>
            </a:r>
          </a:p>
          <a:p>
            <a:endParaRPr lang="es-ES" sz="2400" dirty="0" smtClean="0"/>
          </a:p>
          <a:p>
            <a:r>
              <a:rPr lang="es-ES" sz="2400" dirty="0" smtClean="0"/>
              <a:t>Consiste en una secuencia de expresiones de colaboración y la devolución de una respuesta.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0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00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75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02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0" y="1446214"/>
            <a:ext cx="6908895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47472"/>
            <a:ext cx="11265408" cy="2968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B2480F1C-ECD1-43CE-94A2-A65E3B021A0A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2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4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78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46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02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05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54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8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0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41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HexactaLabs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endParaRPr lang="en-US" dirty="0"/>
          </a:p>
        </p:txBody>
      </p:sp>
      <p:pic>
        <p:nvPicPr>
          <p:cNvPr id="5" name="Picture 4" descr="http://us.123rf.com/400wm/400/400/coramax/coramax1110/coramax111000070/14664991-3d-people--human-character-and-gear-mechanism-3d-render-illustr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4659232"/>
            <a:ext cx="1397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0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990601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/>
              <a:t>La esencia de una entidad </a:t>
            </a:r>
          </a:p>
          <a:p>
            <a:pPr>
              <a:buNone/>
            </a:pPr>
            <a:r>
              <a:rPr lang="es-ES" sz="2800" dirty="0"/>
              <a:t>esta definida </a:t>
            </a:r>
          </a:p>
          <a:p>
            <a:pPr>
              <a:buNone/>
            </a:pPr>
            <a:r>
              <a:rPr lang="es-ES" sz="2800" dirty="0"/>
              <a:t>y representada por </a:t>
            </a:r>
          </a:p>
          <a:p>
            <a:pPr>
              <a:buNone/>
            </a:pPr>
            <a:r>
              <a:rPr lang="es-ES" sz="2800" dirty="0"/>
              <a:t>su comportamiento.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0" y="381000"/>
            <a:ext cx="8449056" cy="640080"/>
          </a:xfrm>
        </p:spPr>
        <p:txBody>
          <a:bodyPr/>
          <a:lstStyle/>
          <a:p>
            <a:r>
              <a:rPr lang="es-ES" sz="3200" dirty="0"/>
              <a:t>Comportamiento</a:t>
            </a:r>
            <a:endParaRPr lang="en-US" sz="3200" dirty="0"/>
          </a:p>
        </p:txBody>
      </p:sp>
      <p:pic>
        <p:nvPicPr>
          <p:cNvPr id="6146" name="Picture 2" descr="C:\Documents and Settings\mperezvega\My Documents\Temp\Cigueña del petroleo 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9722" y="2971800"/>
            <a:ext cx="5188278" cy="3886200"/>
          </a:xfrm>
          <a:prstGeom prst="rect">
            <a:avLst/>
          </a:prstGeom>
          <a:noFill/>
        </p:spPr>
      </p:pic>
      <p:pic>
        <p:nvPicPr>
          <p:cNvPr id="6147" name="Picture 3" descr="C:\Documents and Settings\mperezvega\My Documents\Temp\behave 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450336"/>
            <a:ext cx="3962400" cy="3407664"/>
          </a:xfrm>
          <a:prstGeom prst="rect">
            <a:avLst/>
          </a:prstGeom>
          <a:noFill/>
        </p:spPr>
      </p:pic>
      <p:pic>
        <p:nvPicPr>
          <p:cNvPr id="6148" name="Picture 4" descr="C:\Documents and Settings\mperezvega\My Documents\Temp\behave 0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1"/>
            <a:ext cx="4114800" cy="3082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6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209801"/>
            <a:ext cx="7375889" cy="29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81200" y="381000"/>
            <a:ext cx="8449056" cy="502920"/>
          </a:xfrm>
        </p:spPr>
        <p:txBody>
          <a:bodyPr/>
          <a:lstStyle/>
          <a:p>
            <a:r>
              <a:rPr lang="es-AR" sz="3200" dirty="0"/>
              <a:t>Colaboración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6377" y="2590800"/>
            <a:ext cx="7888287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038" indent="-17303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45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s-ES" b="1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18944" y="228600"/>
            <a:ext cx="7915656" cy="579120"/>
          </a:xfrm>
        </p:spPr>
        <p:txBody>
          <a:bodyPr/>
          <a:lstStyle/>
          <a:p>
            <a:r>
              <a:rPr lang="es-AR" sz="3200" dirty="0"/>
              <a:t>Nombres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33600" y="1676400"/>
            <a:ext cx="2590800" cy="1371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Conductor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05400" y="1524000"/>
            <a:ext cx="2133600" cy="16002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mensaje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467600" y="1676400"/>
            <a:ext cx="2590800" cy="1371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4038602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acelerar ?</a:t>
            </a:r>
          </a:p>
          <a:p>
            <a:endParaRPr lang="es-AR" sz="3600" dirty="0"/>
          </a:p>
          <a:p>
            <a:r>
              <a:rPr lang="es-AR" sz="3600" dirty="0"/>
              <a:t>acelera ?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304801"/>
            <a:ext cx="8229600" cy="6324601"/>
          </a:xfrm>
        </p:spPr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FontTx/>
              <a:buChar char="-"/>
            </a:pPr>
            <a:r>
              <a:rPr lang="es-ES" sz="2800" dirty="0"/>
              <a:t>Que hace?</a:t>
            </a:r>
          </a:p>
          <a:p>
            <a:pPr>
              <a:buFontTx/>
              <a:buChar char="-"/>
            </a:pPr>
            <a:endParaRPr lang="es-ES" sz="2800" dirty="0"/>
          </a:p>
          <a:p>
            <a:pPr>
              <a:buFontTx/>
              <a:buChar char="-"/>
            </a:pPr>
            <a:r>
              <a:rPr lang="es-ES" sz="2800" dirty="0"/>
              <a:t>Cual es su responsabilidad?</a:t>
            </a:r>
          </a:p>
          <a:p>
            <a:pPr>
              <a:buFontTx/>
              <a:buChar char="-"/>
            </a:pPr>
            <a:endParaRPr lang="es-ES" sz="2800" dirty="0"/>
          </a:p>
          <a:p>
            <a:pPr>
              <a:buFontTx/>
              <a:buChar char="-"/>
            </a:pPr>
            <a:r>
              <a:rPr lang="es-ES" sz="2800" dirty="0"/>
              <a:t>Cual es su comportamiento?</a:t>
            </a:r>
          </a:p>
          <a:p>
            <a:pPr>
              <a:buFontTx/>
              <a:buChar char="-"/>
            </a:pPr>
            <a:endParaRPr lang="es-ES" sz="2800" dirty="0"/>
          </a:p>
          <a:p>
            <a:pPr>
              <a:buFontTx/>
              <a:buChar char="-"/>
            </a:pPr>
            <a:r>
              <a:rPr lang="es-ES" sz="2800" dirty="0"/>
              <a:t>Con quien quiero que se relacione?</a:t>
            </a:r>
          </a:p>
          <a:p>
            <a:pPr>
              <a:buFontTx/>
              <a:buChar char="-"/>
            </a:pPr>
            <a:endParaRPr lang="es-ES" sz="2800" dirty="0"/>
          </a:p>
          <a:p>
            <a:pPr>
              <a:buFontTx/>
              <a:buChar char="-"/>
            </a:pPr>
            <a:r>
              <a:rPr lang="es-ES" sz="2800" dirty="0"/>
              <a:t>Que nombre le pongo? Hay relación entre el nombre y su responsabilidad?</a:t>
            </a:r>
          </a:p>
          <a:p>
            <a:pPr>
              <a:buFontTx/>
              <a:buChar char="-"/>
            </a:pPr>
            <a:endParaRPr lang="es-ES" sz="2400" dirty="0"/>
          </a:p>
          <a:p>
            <a:pPr>
              <a:buFontTx/>
              <a:buChar char="-"/>
            </a:pPr>
            <a:endParaRPr lang="es-ES" dirty="0" smtClean="0"/>
          </a:p>
          <a:p>
            <a:pPr>
              <a:buFontTx/>
              <a:buChar char="-"/>
            </a:pPr>
            <a:endParaRPr lang="es-ES" dirty="0" smtClean="0"/>
          </a:p>
          <a:p>
            <a:pPr>
              <a:buFontTx/>
              <a:buChar char="-"/>
            </a:pPr>
            <a:endParaRPr lang="es-ES" dirty="0" smtClean="0"/>
          </a:p>
        </p:txBody>
      </p:sp>
      <p:pic>
        <p:nvPicPr>
          <p:cNvPr id="4" name="Picture 2" descr="http://t2.gstatic.com/images?q=tbn:UOYG2U227Tv3sM:http://www.integralimitada.com/wp-content/uploads/2009/05/IMAGEN-TI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7364" y="0"/>
            <a:ext cx="2870636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32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http://bligoo.com/media/users/0/16/images/lucha%20de%20clases.jpg"/>
          <p:cNvPicPr>
            <a:picLocks noChangeAspect="1" noChangeArrowheads="1"/>
          </p:cNvPicPr>
          <p:nvPr/>
        </p:nvPicPr>
        <p:blipFill>
          <a:blip r:embed="rId2" cstate="print"/>
          <a:srcRect t="32520"/>
          <a:stretch>
            <a:fillRect/>
          </a:stretch>
        </p:blipFill>
        <p:spPr bwMode="auto">
          <a:xfrm>
            <a:off x="2590800" y="592488"/>
            <a:ext cx="4724400" cy="550351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4953000"/>
            <a:ext cx="2209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2514601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>
                <a:solidFill>
                  <a:srgbClr val="00B050"/>
                </a:solidFill>
              </a:rPr>
              <a:t>Clases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43001"/>
            <a:ext cx="8229600" cy="5486400"/>
          </a:xfrm>
        </p:spPr>
        <p:txBody>
          <a:bodyPr>
            <a:noAutofit/>
          </a:bodyPr>
          <a:lstStyle/>
          <a:p>
            <a:endParaRPr lang="es-ES" sz="2400" dirty="0"/>
          </a:p>
          <a:p>
            <a:r>
              <a:rPr lang="es-ES" sz="2400" dirty="0"/>
              <a:t>Sólo contamos con objetos y mensajes…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… vamos a necesitar de un objeto para crear otro objeto.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95600"/>
            <a:ext cx="829588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020419">
            <a:off x="2069051" y="2404058"/>
            <a:ext cx="768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>
                <a:solidFill>
                  <a:schemeClr val="accent1"/>
                </a:solidFill>
              </a:rPr>
              <a:t>Es mucho mas que crear objetos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594596">
            <a:off x="2181965" y="4753018"/>
            <a:ext cx="6117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</a:rPr>
              <a:t>Generalización de objetos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193834">
            <a:off x="5103986" y="1701174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Generalización de objetos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1" y="3581400"/>
            <a:ext cx="455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i="1" dirty="0">
                <a:solidFill>
                  <a:schemeClr val="accent3">
                    <a:lumMod val="75000"/>
                  </a:schemeClr>
                </a:solidFill>
              </a:rPr>
              <a:t>Modelan comportamiento</a:t>
            </a:r>
            <a:endParaRPr lang="en-US" sz="28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Definición cont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54864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Instancias</a:t>
            </a:r>
          </a:p>
        </p:txBody>
      </p:sp>
      <p:pic>
        <p:nvPicPr>
          <p:cNvPr id="17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219200"/>
            <a:ext cx="1463040" cy="1219200"/>
          </a:xfrm>
          <a:prstGeom prst="rect">
            <a:avLst/>
          </a:prstGeom>
          <a:noFill/>
        </p:spPr>
      </p:pic>
      <p:pic>
        <p:nvPicPr>
          <p:cNvPr id="22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1066800"/>
            <a:ext cx="1463040" cy="1219200"/>
          </a:xfrm>
          <a:prstGeom prst="rect">
            <a:avLst/>
          </a:prstGeom>
          <a:noFill/>
        </p:spPr>
      </p:pic>
      <p:pic>
        <p:nvPicPr>
          <p:cNvPr id="23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057400"/>
            <a:ext cx="1463040" cy="1219200"/>
          </a:xfrm>
          <a:prstGeom prst="rect">
            <a:avLst/>
          </a:prstGeom>
          <a:noFill/>
        </p:spPr>
      </p:pic>
      <p:pic>
        <p:nvPicPr>
          <p:cNvPr id="24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1981200"/>
            <a:ext cx="1463040" cy="1219200"/>
          </a:xfrm>
          <a:prstGeom prst="rect">
            <a:avLst/>
          </a:prstGeom>
          <a:noFill/>
        </p:spPr>
      </p:pic>
      <p:pic>
        <p:nvPicPr>
          <p:cNvPr id="25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895600"/>
            <a:ext cx="1463040" cy="1219200"/>
          </a:xfrm>
          <a:prstGeom prst="rect">
            <a:avLst/>
          </a:prstGeom>
          <a:noFill/>
        </p:spPr>
      </p:pic>
      <p:pic>
        <p:nvPicPr>
          <p:cNvPr id="26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3429000"/>
            <a:ext cx="1463040" cy="1219200"/>
          </a:xfrm>
          <a:prstGeom prst="rect">
            <a:avLst/>
          </a:prstGeom>
          <a:noFill/>
        </p:spPr>
      </p:pic>
      <p:pic>
        <p:nvPicPr>
          <p:cNvPr id="27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733800"/>
            <a:ext cx="1463040" cy="1219200"/>
          </a:xfrm>
          <a:prstGeom prst="rect">
            <a:avLst/>
          </a:prstGeom>
          <a:noFill/>
        </p:spPr>
      </p:pic>
      <p:pic>
        <p:nvPicPr>
          <p:cNvPr id="28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4419600"/>
            <a:ext cx="1463040" cy="12192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2438400" y="55626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Clase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90800" y="2895600"/>
            <a:ext cx="15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48000" y="2971800"/>
            <a:ext cx="152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81400" y="2971800"/>
            <a:ext cx="15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38600" y="2819400"/>
            <a:ext cx="152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62200" y="2362200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14600" y="1447800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Las clases crean sus instancias</a:t>
            </a:r>
          </a:p>
        </p:txBody>
      </p:sp>
      <p:pic>
        <p:nvPicPr>
          <p:cNvPr id="21" name="Picture 3" descr="C:\Documents and Settings\mperezvega\My Documents\Temp\Capacitaciones\Fotos\Factory 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953000"/>
            <a:ext cx="1219200" cy="1066800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>
            <a:off x="4038600" y="5638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6477000" y="5638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9067800" cy="6324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3000" dirty="0"/>
          </a:p>
          <a:p>
            <a:pPr>
              <a:buFontTx/>
              <a:buChar char="-"/>
            </a:pPr>
            <a:r>
              <a:rPr lang="es-AR" sz="3000" b="1" dirty="0"/>
              <a:t>El protocolo define la esencia</a:t>
            </a:r>
          </a:p>
          <a:p>
            <a:pPr lvl="3">
              <a:buFontTx/>
              <a:buChar char="-"/>
            </a:pPr>
            <a:endParaRPr lang="es-ES" sz="2700" dirty="0"/>
          </a:p>
          <a:p>
            <a:pPr lvl="3">
              <a:buFontTx/>
              <a:buChar char="-"/>
            </a:pPr>
            <a:r>
              <a:rPr lang="es-ES" sz="2700" dirty="0"/>
              <a:t>Modificar el protocolo no debería ser tarea común</a:t>
            </a:r>
          </a:p>
          <a:p>
            <a:pPr lvl="1">
              <a:buFontTx/>
              <a:buChar char="-"/>
            </a:pPr>
            <a:endParaRPr lang="en-US" sz="3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Características del diseño - </a:t>
            </a:r>
            <a:r>
              <a:rPr lang="es-ES" dirty="0" err="1" smtClean="0"/>
              <a:t>tips</a:t>
            </a:r>
            <a:endParaRPr lang="en-US" dirty="0"/>
          </a:p>
        </p:txBody>
      </p:sp>
      <p:pic>
        <p:nvPicPr>
          <p:cNvPr id="5122" name="Picture 2" descr="C:\Documents and Settings\mperezvega\My Documents\Temp\Capacitaciones\Fotos\agua 04 - chemistry formu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124200"/>
            <a:ext cx="3584642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19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43200" y="990600"/>
            <a:ext cx="9067800" cy="5867400"/>
          </a:xfrm>
        </p:spPr>
        <p:txBody>
          <a:bodyPr>
            <a:normAutofit/>
          </a:bodyPr>
          <a:lstStyle/>
          <a:p>
            <a:pPr>
              <a:buNone/>
            </a:pPr>
            <a:endParaRPr lang="es-ES" sz="2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s-ES" sz="2800" dirty="0">
                <a:solidFill>
                  <a:srgbClr val="0070C0"/>
                </a:solidFill>
              </a:rPr>
              <a:t>			</a:t>
            </a:r>
            <a:r>
              <a:rPr lang="es-ES" sz="2800" dirty="0"/>
              <a:t>Protocolo de una clase</a:t>
            </a:r>
          </a:p>
          <a:p>
            <a:pPr>
              <a:buNone/>
            </a:pPr>
            <a:endParaRPr lang="es-ES" sz="3000" dirty="0"/>
          </a:p>
          <a:p>
            <a:pPr>
              <a:buNone/>
            </a:pPr>
            <a:endParaRPr lang="es-ES" sz="2800" dirty="0"/>
          </a:p>
          <a:p>
            <a:pPr>
              <a:buNone/>
            </a:pPr>
            <a:r>
              <a:rPr lang="es-ES" sz="2800" dirty="0"/>
              <a:t>			Protocolo de un objeto</a:t>
            </a:r>
            <a:endParaRPr lang="es-E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Métodos y variables de Clase - Instancia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13171806">
            <a:off x="4304470" y="1298926"/>
            <a:ext cx="2028519" cy="2282668"/>
          </a:xfrm>
          <a:prstGeom prst="arc">
            <a:avLst>
              <a:gd name="adj1" fmla="val 16484094"/>
              <a:gd name="adj2" fmla="val 0"/>
            </a:avLst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2362201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Son </a:t>
            </a:r>
          </a:p>
          <a:p>
            <a:r>
              <a:rPr lang="es-AR" sz="2400" dirty="0"/>
              <a:t>Iguales ??</a:t>
            </a:r>
            <a:endParaRPr lang="en-US" sz="2400" dirty="0"/>
          </a:p>
        </p:txBody>
      </p:sp>
      <p:grpSp>
        <p:nvGrpSpPr>
          <p:cNvPr id="3" name="Group 32"/>
          <p:cNvGrpSpPr/>
          <p:nvPr/>
        </p:nvGrpSpPr>
        <p:grpSpPr>
          <a:xfrm>
            <a:off x="2133600" y="4038600"/>
            <a:ext cx="8153400" cy="1984892"/>
            <a:chOff x="733955" y="4415908"/>
            <a:chExt cx="8153400" cy="1984892"/>
          </a:xfrm>
        </p:grpSpPr>
        <p:grpSp>
          <p:nvGrpSpPr>
            <p:cNvPr id="5" name="Group 30"/>
            <p:cNvGrpSpPr/>
            <p:nvPr/>
          </p:nvGrpSpPr>
          <p:grpSpPr>
            <a:xfrm>
              <a:off x="733955" y="4415908"/>
              <a:ext cx="8153400" cy="1984892"/>
              <a:chOff x="733955" y="4415908"/>
              <a:chExt cx="8153400" cy="198489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410201" y="4419600"/>
                <a:ext cx="3477154" cy="1752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  <a:p>
                <a:pPr algn="ctr"/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887952">
                <a:off x="6852905" y="4736398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/>
                  <a:t>depositar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9704611">
                <a:off x="5536651" y="4819189"/>
                <a:ext cx="1399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/>
                  <a:t>transferir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91200" y="5329535"/>
                <a:ext cx="2890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 err="1"/>
                  <a:t>ultimosMovimientos</a:t>
                </a:r>
                <a:endParaRPr lang="en-US" sz="2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066800" y="4419600"/>
                <a:ext cx="3352800" cy="18288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887952">
                <a:off x="2936760" y="4660198"/>
                <a:ext cx="750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/>
                  <a:t>new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9704611">
                <a:off x="1141208" y="4742989"/>
                <a:ext cx="1656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 err="1"/>
                  <a:t>instanceOf</a:t>
                </a:r>
                <a:endParaRPr lang="en-US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81200" y="5105400"/>
                <a:ext cx="1794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 err="1"/>
                  <a:t>getMethods</a:t>
                </a:r>
                <a:endParaRPr lang="en-US" sz="2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57399" y="5569803"/>
                <a:ext cx="14350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 err="1"/>
                  <a:t>getFields</a:t>
                </a:r>
                <a:endParaRPr lang="es-AR" sz="2400" dirty="0"/>
              </a:p>
              <a:p>
                <a:endParaRPr lang="en-US" sz="2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9391644">
                <a:off x="733955" y="4415908"/>
                <a:ext cx="904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>
                    <a:solidFill>
                      <a:srgbClr val="00B050"/>
                    </a:solidFill>
                  </a:rPr>
                  <a:t>clase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9391644">
                <a:off x="5017244" y="4415908"/>
                <a:ext cx="1024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>
                    <a:solidFill>
                      <a:srgbClr val="00B050"/>
                    </a:solidFill>
                  </a:rPr>
                  <a:t>objeto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>
            <a:xfrm rot="1031645">
              <a:off x="2775951" y="4708729"/>
              <a:ext cx="1143000" cy="466760"/>
            </a:xfrm>
            <a:prstGeom prst="ellipse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4400" y="1752600"/>
            <a:ext cx="5181671" cy="3276599"/>
          </a:xfrm>
        </p:spPr>
        <p:txBody>
          <a:bodyPr>
            <a:normAutofit/>
          </a:bodyPr>
          <a:lstStyle/>
          <a:p>
            <a:r>
              <a:rPr lang="es-AR" sz="2400" dirty="0" smtClean="0"/>
              <a:t>Paradigma</a:t>
            </a:r>
            <a:endParaRPr lang="es-AR" sz="2400" dirty="0"/>
          </a:p>
          <a:p>
            <a:r>
              <a:rPr lang="es-AR" sz="2400" dirty="0"/>
              <a:t>Encapsulamiento</a:t>
            </a:r>
          </a:p>
          <a:p>
            <a:r>
              <a:rPr lang="es-AR" sz="2400" dirty="0"/>
              <a:t>Protocolo, delegación</a:t>
            </a:r>
          </a:p>
          <a:p>
            <a:r>
              <a:rPr lang="es-AR" sz="2400" dirty="0"/>
              <a:t>Clases</a:t>
            </a:r>
          </a:p>
          <a:p>
            <a:r>
              <a:rPr lang="es-AR" sz="2400" dirty="0"/>
              <a:t>Herencia</a:t>
            </a:r>
          </a:p>
          <a:p>
            <a:r>
              <a:rPr lang="es-AR" sz="2400" dirty="0"/>
              <a:t>Polimorfismo</a:t>
            </a:r>
          </a:p>
          <a:p>
            <a:endParaRPr lang="es-AR" sz="2400" dirty="0"/>
          </a:p>
          <a:p>
            <a:endParaRPr lang="es-AR" sz="2400" dirty="0"/>
          </a:p>
          <a:p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ob0n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905000"/>
            <a:ext cx="4343400" cy="3587648"/>
          </a:xfrm>
        </p:spPr>
      </p:pic>
      <p:sp>
        <p:nvSpPr>
          <p:cNvPr id="13" name="Cloud Callout 12"/>
          <p:cNvSpPr/>
          <p:nvPr/>
        </p:nvSpPr>
        <p:spPr>
          <a:xfrm flipV="1">
            <a:off x="6629400" y="4191000"/>
            <a:ext cx="4267200" cy="1981200"/>
          </a:xfrm>
          <a:prstGeom prst="cloudCallout">
            <a:avLst>
              <a:gd name="adj1" fmla="val -32471"/>
              <a:gd name="adj2" fmla="val 613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1" y="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00B050"/>
                </a:solidFill>
              </a:rPr>
              <a:t>Herencia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 flipH="1">
            <a:off x="2209800" y="914400"/>
            <a:ext cx="2743200" cy="1371600"/>
          </a:xfrm>
          <a:prstGeom prst="wedgeRectCallout">
            <a:avLst>
              <a:gd name="adj1" fmla="val -42118"/>
              <a:gd name="adj2" fmla="val 78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11340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Simba</a:t>
            </a:r>
            <a:r>
              <a:rPr lang="en-US" dirty="0"/>
              <a:t>,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toca</a:t>
            </a:r>
            <a:r>
              <a:rPr lang="en-US" dirty="0"/>
              <a:t> el sol sera </a:t>
            </a:r>
            <a:r>
              <a:rPr lang="en-US" dirty="0" err="1"/>
              <a:t>tuyo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71547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Lastima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tambien</a:t>
            </a:r>
            <a:endParaRPr lang="en-US" dirty="0"/>
          </a:p>
          <a:p>
            <a:r>
              <a:rPr lang="en-US" dirty="0" err="1"/>
              <a:t>implemente</a:t>
            </a:r>
            <a:r>
              <a:rPr lang="en-US" dirty="0"/>
              <a:t> 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morirTraicionadoPorMiHermano</a:t>
            </a:r>
            <a:r>
              <a:rPr lang="en-US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 err="1"/>
              <a:t>Factorizar</a:t>
            </a:r>
            <a:r>
              <a:rPr lang="es-ES" sz="3600" dirty="0"/>
              <a:t> </a:t>
            </a:r>
            <a:r>
              <a:rPr lang="es-ES" sz="3600" b="1" dirty="0">
                <a:solidFill>
                  <a:srgbClr val="FF0000"/>
                </a:solidFill>
              </a:rPr>
              <a:t>comportamiento</a:t>
            </a:r>
            <a:r>
              <a:rPr lang="es-ES" sz="3600" dirty="0"/>
              <a:t> común</a:t>
            </a:r>
          </a:p>
          <a:p>
            <a:endParaRPr lang="es-ES" sz="3600" dirty="0"/>
          </a:p>
          <a:p>
            <a:r>
              <a:rPr lang="es-ES" sz="3600" dirty="0"/>
              <a:t>Mecanismo conceptual para representar el dominio que estamos modelando.</a:t>
            </a:r>
          </a:p>
          <a:p>
            <a:endParaRPr lang="es-ES" sz="28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633984" y="3733800"/>
            <a:ext cx="8839200" cy="16002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AR" sz="2400" b="1" dirty="0"/>
              <a:t>Herencia de estructura</a:t>
            </a:r>
            <a:r>
              <a:rPr lang="es-AR" sz="2400" dirty="0"/>
              <a:t>: No es selectiva y no hay forma de restringirla.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s-AR" sz="2400" b="1" dirty="0"/>
              <a:t>Herencia de comportamiento</a:t>
            </a:r>
            <a:r>
              <a:rPr lang="es-AR" sz="2400" dirty="0"/>
              <a:t>: Las subclases pueden heredar o redefinir el comportamiento de su superclase.</a:t>
            </a:r>
          </a:p>
          <a:p>
            <a:pPr>
              <a:buNone/>
            </a:pPr>
            <a:r>
              <a:rPr lang="es-ES" sz="2400" b="1" dirty="0"/>
              <a:t>   </a:t>
            </a:r>
          </a:p>
          <a:p>
            <a:pPr>
              <a:buNone/>
            </a:pPr>
            <a:r>
              <a:rPr lang="es-ES" sz="2400" b="1" dirty="0"/>
              <a:t>	</a:t>
            </a: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3000" b="1" dirty="0">
                <a:solidFill>
                  <a:schemeClr val="accent5">
                    <a:lumMod val="75000"/>
                  </a:schemeClr>
                </a:solidFill>
              </a:rPr>
              <a:t>No es esencial al paradigma de objetos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Concepto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46214"/>
            <a:ext cx="5181600" cy="5183187"/>
          </a:xfrm>
        </p:spPr>
        <p:txBody>
          <a:bodyPr/>
          <a:lstStyle/>
          <a:p>
            <a:r>
              <a:rPr lang="es-ES" sz="2400" i="1" dirty="0"/>
              <a:t>B</a:t>
            </a:r>
            <a:r>
              <a:rPr lang="es-ES" sz="2400" dirty="0"/>
              <a:t> ‘es-un’ </a:t>
            </a:r>
            <a:r>
              <a:rPr lang="es-ES" sz="2400" i="1" dirty="0"/>
              <a:t>A</a:t>
            </a:r>
            <a:r>
              <a:rPr lang="es-ES" sz="2400" dirty="0"/>
              <a:t>: </a:t>
            </a:r>
          </a:p>
          <a:p>
            <a:endParaRPr lang="es-ES" sz="2400" dirty="0"/>
          </a:p>
          <a:p>
            <a:endParaRPr lang="es-ES" sz="2400" dirty="0"/>
          </a:p>
          <a:p>
            <a:pPr lvl="1"/>
            <a:r>
              <a:rPr lang="es-ES" sz="2400" i="1" dirty="0"/>
              <a:t>B</a:t>
            </a:r>
            <a:r>
              <a:rPr lang="es-ES" sz="2400" dirty="0"/>
              <a:t> se comporta como </a:t>
            </a:r>
            <a:r>
              <a:rPr lang="es-ES" sz="2400" i="1" dirty="0"/>
              <a:t>A</a:t>
            </a:r>
            <a:r>
              <a:rPr lang="es-ES" sz="2400" dirty="0"/>
              <a:t>, 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en todo lugar donde esté </a:t>
            </a:r>
            <a:r>
              <a:rPr lang="es-ES" sz="2400" i="1" dirty="0"/>
              <a:t>A</a:t>
            </a:r>
            <a:r>
              <a:rPr lang="es-ES" sz="2400" dirty="0"/>
              <a:t>, se puede reemplazar </a:t>
            </a:r>
            <a:r>
              <a:rPr lang="es-ES" sz="2400" i="1" dirty="0"/>
              <a:t>A</a:t>
            </a:r>
            <a:r>
              <a:rPr lang="es-ES" sz="2400" dirty="0"/>
              <a:t> por </a:t>
            </a:r>
            <a:r>
              <a:rPr lang="es-ES" sz="2400" i="1" dirty="0"/>
              <a:t>B</a:t>
            </a:r>
            <a:r>
              <a:rPr lang="es-ES" sz="2400" dirty="0"/>
              <a:t>. </a:t>
            </a:r>
          </a:p>
          <a:p>
            <a:pPr lvl="1">
              <a:buNone/>
            </a:pPr>
            <a:endParaRPr lang="es-ES" sz="2400" dirty="0"/>
          </a:p>
          <a:p>
            <a:pPr lvl="1"/>
            <a:endParaRPr lang="es-E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Concepto cont.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38200"/>
            <a:ext cx="2514600" cy="502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9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066801"/>
            <a:ext cx="8229600" cy="55626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Herencia cont.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09800" y="838201"/>
            <a:ext cx="8229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1638" lvl="1" indent="-173038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/>
            </a:pPr>
            <a:endParaRPr lang="es-ES" sz="2400" dirty="0"/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r>
              <a:rPr lang="es-AR" sz="2400" dirty="0"/>
              <a:t>Juan es persona</a:t>
            </a:r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endParaRPr lang="es-AR" sz="2400" dirty="0"/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r>
              <a:rPr lang="es-AR" sz="2400" dirty="0"/>
              <a:t>Juan es padre</a:t>
            </a:r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endParaRPr lang="es-AR" sz="2400" dirty="0"/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r>
              <a:rPr lang="es-AR" sz="2400" dirty="0"/>
              <a:t>Juan es estudiante</a:t>
            </a:r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endParaRPr lang="es-AR" sz="2400" dirty="0"/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r>
              <a:rPr lang="es-AR" sz="2400" dirty="0"/>
              <a:t>Juan es empleado</a:t>
            </a:r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endParaRPr lang="es-AR" sz="2400" dirty="0"/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endParaRPr lang="es-AR" sz="2400" dirty="0"/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r>
              <a:rPr lang="es-AR" sz="2400" dirty="0"/>
              <a:t>Juan es una instancia de persona, padre, estudiante y empleado?</a:t>
            </a:r>
            <a:endParaRPr lang="en-US" sz="2400" dirty="0"/>
          </a:p>
        </p:txBody>
      </p:sp>
      <p:pic>
        <p:nvPicPr>
          <p:cNvPr id="8" name="Picture 2" descr="http://antoniofilms.bravehost.com/myPictures/sign_caution-rad-mat.jpg"/>
          <p:cNvPicPr>
            <a:picLocks noChangeAspect="1" noChangeArrowheads="1"/>
          </p:cNvPicPr>
          <p:nvPr/>
        </p:nvPicPr>
        <p:blipFill>
          <a:blip r:embed="rId4" cstate="print"/>
          <a:srcRect b="21824"/>
          <a:stretch>
            <a:fillRect/>
          </a:stretch>
        </p:blipFill>
        <p:spPr bwMode="auto">
          <a:xfrm>
            <a:off x="6629400" y="1719481"/>
            <a:ext cx="1981200" cy="209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Herencia cont.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09800" y="1598614"/>
            <a:ext cx="82296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1638" lvl="1" indent="-173038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/>
            </a:pPr>
            <a:endParaRPr lang="es-ES" sz="2400" dirty="0"/>
          </a:p>
        </p:txBody>
      </p:sp>
      <p:sp>
        <p:nvSpPr>
          <p:cNvPr id="7" name="Rectangle 6"/>
          <p:cNvSpPr/>
          <p:nvPr/>
        </p:nvSpPr>
        <p:spPr>
          <a:xfrm>
            <a:off x="4267200" y="16002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Persona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41910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Alumno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41910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Profesor</a:t>
            </a:r>
            <a:endParaRPr lang="en-US" dirty="0"/>
          </a:p>
        </p:txBody>
      </p:sp>
      <p:cxnSp>
        <p:nvCxnSpPr>
          <p:cNvPr id="11" name="Elbow Connector 10"/>
          <p:cNvCxnSpPr>
            <a:stCxn id="9" idx="0"/>
            <a:endCxn id="7" idx="2"/>
          </p:cNvCxnSpPr>
          <p:nvPr/>
        </p:nvCxnSpPr>
        <p:spPr>
          <a:xfrm rot="5400000" flipH="1" flipV="1">
            <a:off x="4267200" y="2590800"/>
            <a:ext cx="1143000" cy="2057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7" idx="2"/>
          </p:cNvCxnSpPr>
          <p:nvPr/>
        </p:nvCxnSpPr>
        <p:spPr>
          <a:xfrm rot="16200000" flipV="1">
            <a:off x="6515100" y="2400300"/>
            <a:ext cx="11430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antoniofilms.bravehost.com/myPictures/sign_caution-rad-mat.jpg"/>
          <p:cNvPicPr>
            <a:picLocks noChangeAspect="1" noChangeArrowheads="1"/>
          </p:cNvPicPr>
          <p:nvPr/>
        </p:nvPicPr>
        <p:blipFill>
          <a:blip r:embed="rId3" cstate="print"/>
          <a:srcRect b="21824"/>
          <a:stretch>
            <a:fillRect/>
          </a:stretch>
        </p:blipFill>
        <p:spPr bwMode="auto">
          <a:xfrm>
            <a:off x="8686800" y="0"/>
            <a:ext cx="1981200" cy="209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Usos</a:t>
            </a:r>
          </a:p>
          <a:p>
            <a:endParaRPr lang="es-ES" sz="3600" dirty="0"/>
          </a:p>
          <a:p>
            <a:pPr lvl="1"/>
            <a:r>
              <a:rPr lang="es-ES" sz="3600" dirty="0"/>
              <a:t>El </a:t>
            </a:r>
            <a:r>
              <a:rPr lang="es-ES" sz="3600"/>
              <a:t>diseño incremental</a:t>
            </a:r>
            <a:endParaRPr lang="es-ES" sz="3600" dirty="0"/>
          </a:p>
          <a:p>
            <a:pPr lvl="1"/>
            <a:endParaRPr lang="es-ES" sz="3600" dirty="0"/>
          </a:p>
          <a:p>
            <a:pPr lvl="1"/>
            <a:r>
              <a:rPr lang="es-ES" sz="3600" dirty="0"/>
              <a:t>Para un determinado problema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Usos y Abusos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066801"/>
            <a:ext cx="8229600" cy="5562600"/>
          </a:xfrm>
        </p:spPr>
        <p:txBody>
          <a:bodyPr>
            <a:normAutofit/>
          </a:bodyPr>
          <a:lstStyle/>
          <a:p>
            <a:r>
              <a:rPr lang="es-ES" sz="3200" b="1" dirty="0"/>
              <a:t>Abusos</a:t>
            </a:r>
          </a:p>
          <a:p>
            <a:endParaRPr lang="es-ES" sz="3200" dirty="0"/>
          </a:p>
          <a:p>
            <a:pPr lvl="1"/>
            <a:r>
              <a:rPr lang="es-ES" sz="3200" dirty="0"/>
              <a:t>compartir estado</a:t>
            </a:r>
          </a:p>
          <a:p>
            <a:pPr lvl="1"/>
            <a:endParaRPr lang="es-ES" sz="3200" dirty="0"/>
          </a:p>
          <a:p>
            <a:pPr lvl="1"/>
            <a:r>
              <a:rPr lang="es-ES" sz="3200" dirty="0"/>
              <a:t>compartir el mismo protocolo</a:t>
            </a:r>
          </a:p>
          <a:p>
            <a:pPr lvl="1"/>
            <a:endParaRPr lang="es-ES" sz="3200" dirty="0"/>
          </a:p>
          <a:p>
            <a:pPr lvl="1"/>
            <a:r>
              <a:rPr lang="es-ES" sz="3200" dirty="0"/>
              <a:t>jerarquía no tiene límites</a:t>
            </a:r>
          </a:p>
          <a:p>
            <a:pPr lvl="1"/>
            <a:endParaRPr lang="es-ES" sz="3200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Usos y Abusos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3276600"/>
            <a:ext cx="41148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pic>
        <p:nvPicPr>
          <p:cNvPr id="22530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066800"/>
            <a:ext cx="3352800" cy="49546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07784" y="1066800"/>
            <a:ext cx="4384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la característica por la cual diferentes objetos pueden responder de diferente manera ( con diferente comportamiento) al mismo mensaje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066800"/>
            <a:ext cx="41148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/>
              <a:t>   Aumenta la capacidad de extensibilidad y claridad                del código orientado a objetos.</a:t>
            </a:r>
          </a:p>
          <a:p>
            <a:endParaRPr lang="es-ES" sz="2400" dirty="0"/>
          </a:p>
          <a:p>
            <a:pPr>
              <a:buNone/>
            </a:pPr>
            <a:r>
              <a:rPr lang="es-ES" sz="2400" dirty="0"/>
              <a:t>   Por algunos autores es considerado el principio fundamental de POO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pic>
        <p:nvPicPr>
          <p:cNvPr id="22530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43000"/>
            <a:ext cx="3248526" cy="4800600"/>
          </a:xfrm>
          <a:prstGeom prst="rect">
            <a:avLst/>
          </a:prstGeom>
          <a:noFill/>
        </p:spPr>
      </p:pic>
      <p:pic>
        <p:nvPicPr>
          <p:cNvPr id="22532" name="Picture 4" descr="http://2.bp.blogspot.com/_vD1R-gmIEJI/S7ipuf2mtKI/AAAAAAAAFRo/XSp5AbGb8Dw/s1600/pulgarHo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0884" y="1178435"/>
            <a:ext cx="907117" cy="972883"/>
          </a:xfrm>
          <a:prstGeom prst="rect">
            <a:avLst/>
          </a:prstGeom>
          <a:noFill/>
        </p:spPr>
      </p:pic>
      <p:pic>
        <p:nvPicPr>
          <p:cNvPr id="7" name="Picture 4" descr="http://2.bp.blogspot.com/_vD1R-gmIEJI/S7ipuf2mtKI/AAAAAAAAFRo/XSp5AbGb8Dw/s1600/pulgarHo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15767" y="3065718"/>
            <a:ext cx="907117" cy="972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0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s-ES" sz="2600" b="1" dirty="0"/>
              <a:t>«Objetos que colaboran enviándose mensajes»</a:t>
            </a:r>
          </a:p>
          <a:p>
            <a:pPr marL="228600" lvl="1" indent="0">
              <a:buNone/>
            </a:pPr>
            <a:endParaRPr lang="es-ES" sz="1800" dirty="0"/>
          </a:p>
          <a:p>
            <a:pPr marL="173038" lvl="1">
              <a:buClrTx/>
              <a:buNone/>
            </a:pPr>
            <a:r>
              <a:rPr lang="es-ES" sz="2600" dirty="0">
                <a:solidFill>
                  <a:srgbClr val="7030A0"/>
                </a:solidFill>
                <a:latin typeface="Adobe Garamond Pro" pitchFamily="18" charset="0"/>
              </a:rPr>
              <a:t>«Objetos que colaboran enviándose mensajes»</a:t>
            </a:r>
          </a:p>
          <a:p>
            <a:pPr marL="173038" lvl="1" algn="r">
              <a:buClrTx/>
              <a:buNone/>
            </a:pPr>
            <a:r>
              <a:rPr lang="es-ES" sz="3600" i="1" dirty="0">
                <a:latin typeface="Arno Pro" pitchFamily="18" charset="0"/>
              </a:rPr>
              <a:t>«Objetos que colaboran enviándose mensajes</a:t>
            </a:r>
            <a:r>
              <a:rPr lang="es-ES" sz="2600" dirty="0">
                <a:latin typeface="Adobe Garamond Pro" pitchFamily="18" charset="0"/>
              </a:rPr>
              <a:t>»</a:t>
            </a:r>
          </a:p>
          <a:p>
            <a:pPr marL="173038" lvl="1">
              <a:buClrTx/>
              <a:buNone/>
            </a:pPr>
            <a:r>
              <a:rPr lang="es-ES" sz="4400" dirty="0">
                <a:latin typeface="Castellar" pitchFamily="18" charset="0"/>
              </a:rPr>
              <a:t>«Objetos que colaboran enviándose mensajes»</a:t>
            </a:r>
          </a:p>
          <a:p>
            <a:pPr marL="173038" lvl="1" algn="r">
              <a:buClrTx/>
              <a:buNone/>
            </a:pPr>
            <a:r>
              <a:rPr lang="es-ES" sz="2000" i="1" dirty="0">
                <a:latin typeface="Papyrus" pitchFamily="66" charset="0"/>
              </a:rPr>
              <a:t>«Objetos que colaboran enviándose mensajes</a:t>
            </a:r>
            <a:r>
              <a:rPr lang="es-ES" sz="2000" dirty="0">
                <a:latin typeface="Papyrus" pitchFamily="66" charset="0"/>
              </a:rPr>
              <a:t>»</a:t>
            </a:r>
          </a:p>
          <a:p>
            <a:pPr>
              <a:buNone/>
            </a:pPr>
            <a:endParaRPr lang="es-E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05000" y="304800"/>
            <a:ext cx="8449056" cy="685800"/>
          </a:xfrm>
        </p:spPr>
        <p:txBody>
          <a:bodyPr/>
          <a:lstStyle/>
          <a:p>
            <a:r>
              <a:rPr lang="es-ES" sz="3200" dirty="0"/>
              <a:t>Paradigma de Objetos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1066801"/>
            <a:ext cx="42672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/>
              <a:t>  </a:t>
            </a:r>
            <a:r>
              <a:rPr lang="es-ES" sz="2800" dirty="0" err="1"/>
              <a:t>Binding</a:t>
            </a:r>
            <a:r>
              <a:rPr lang="es-ES" sz="2800" dirty="0"/>
              <a:t> dinámico pospone la selección de una operación hasta tiempo de ejecución.</a:t>
            </a:r>
            <a:endParaRPr lang="en-US" sz="2800" dirty="0"/>
          </a:p>
          <a:p>
            <a:endParaRPr lang="es-ES" sz="2800" dirty="0"/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Binding Dinámico</a:t>
            </a:r>
            <a:endParaRPr lang="en-US" dirty="0"/>
          </a:p>
        </p:txBody>
      </p:sp>
      <p:pic>
        <p:nvPicPr>
          <p:cNvPr id="6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066801"/>
            <a:ext cx="3842657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92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143000"/>
            <a:ext cx="9906000" cy="18288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|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222" y="1554480"/>
            <a:ext cx="8276167" cy="1270991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s-AR" sz="2400" dirty="0"/>
              <a:t>Se quiere dibujar un objeto de </a:t>
            </a:r>
            <a:r>
              <a:rPr lang="es-AR" sz="2400" b="1" dirty="0" err="1"/>
              <a:t>Shape</a:t>
            </a:r>
            <a:r>
              <a:rPr lang="es-AR" sz="2400" dirty="0"/>
              <a:t> que puede ser </a:t>
            </a:r>
            <a:r>
              <a:rPr lang="es-AR" sz="2400" dirty="0" smtClean="0"/>
              <a:t>instancia</a:t>
            </a:r>
          </a:p>
          <a:p>
            <a:pPr lvl="1">
              <a:buNone/>
            </a:pPr>
            <a:r>
              <a:rPr lang="es-AR" sz="2400" dirty="0" smtClean="0"/>
              <a:t>De cualquiera </a:t>
            </a:r>
            <a:r>
              <a:rPr lang="es-AR" sz="2400" dirty="0"/>
              <a:t>de sus subclases </a:t>
            </a:r>
            <a:r>
              <a:rPr lang="es-AR" sz="2400" b="1" dirty="0" err="1"/>
              <a:t>Circle</a:t>
            </a:r>
            <a:r>
              <a:rPr lang="es-AR" sz="2400" dirty="0"/>
              <a:t>, </a:t>
            </a:r>
            <a:r>
              <a:rPr lang="es-AR" sz="2400" b="1" dirty="0" err="1"/>
              <a:t>Square</a:t>
            </a:r>
            <a:r>
              <a:rPr lang="es-AR" sz="2400" dirty="0"/>
              <a:t> y </a:t>
            </a:r>
            <a:r>
              <a:rPr lang="es-AR" sz="2400" b="1" dirty="0" err="1"/>
              <a:t>Triangle</a:t>
            </a:r>
            <a:endParaRPr lang="es-AR" sz="2400" b="1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Binding </a:t>
            </a:r>
            <a:r>
              <a:rPr lang="es-ES" dirty="0" smtClean="0"/>
              <a:t>Dinámico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657600"/>
            <a:ext cx="7398099" cy="2362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09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Binding </a:t>
            </a:r>
            <a:r>
              <a:rPr lang="es-ES" dirty="0" smtClean="0"/>
              <a:t>Dinámico cont.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8303998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1" y="1828800"/>
            <a:ext cx="9531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9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Binding </a:t>
            </a:r>
            <a:r>
              <a:rPr lang="es-ES" dirty="0" smtClean="0"/>
              <a:t>Dinámico cont.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990600"/>
            <a:ext cx="89535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mperezvega\My Documents\Temp\Capacitaciones\Fotos\polymorphism 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9341" y="3949148"/>
            <a:ext cx="3007659" cy="2223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09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Binding Dinámico cont.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58200" y="685801"/>
            <a:ext cx="22098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00800" y="4648200"/>
            <a:ext cx="4267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3038" indent="-173038">
              <a:spcBef>
                <a:spcPct val="20000"/>
              </a:spcBef>
              <a:defRPr/>
            </a:pPr>
            <a:r>
              <a:rPr lang="es-ES" sz="2800" dirty="0"/>
              <a:t>Mensaje polimórfico</a:t>
            </a:r>
            <a:endParaRPr lang="es-ES" sz="2800" b="1" dirty="0"/>
          </a:p>
          <a:p>
            <a:pPr marL="173038" indent="-173038">
              <a:spcBef>
                <a:spcPct val="20000"/>
              </a:spcBef>
              <a:defRPr/>
            </a:pPr>
            <a:r>
              <a:rPr lang="es-ES" sz="2800" dirty="0"/>
              <a:t>Mas simple de leer</a:t>
            </a:r>
          </a:p>
          <a:p>
            <a:pPr marL="173038" indent="-173038">
              <a:spcBef>
                <a:spcPct val="20000"/>
              </a:spcBef>
              <a:defRPr/>
            </a:pPr>
            <a:r>
              <a:rPr lang="es-ES" sz="2800" dirty="0"/>
              <a:t>Mas elegante</a:t>
            </a:r>
            <a:endParaRPr 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38400" y="1828800"/>
            <a:ext cx="7391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3038" indent="-173038" algn="ctr">
              <a:spcBef>
                <a:spcPct val="20000"/>
              </a:spcBef>
              <a:defRPr/>
            </a:pPr>
            <a:r>
              <a:rPr lang="es-AR" sz="6000" b="1" dirty="0"/>
              <a:t>figura.dibujate();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856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09800" y="838200"/>
            <a:ext cx="8153400" cy="9906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141414"/>
            <a:ext cx="8229600" cy="458787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        Un mensaje polimórfico solo tiene sentido en jerarquías de clases  ??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Continuación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971800"/>
            <a:ext cx="18288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3276600"/>
            <a:ext cx="18288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7629" y="28956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Shape</a:t>
            </a:r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2057401" y="3352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draw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4191000"/>
            <a:ext cx="18288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4495800"/>
            <a:ext cx="18288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7629" y="41148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Circle</a:t>
            </a:r>
            <a:endParaRPr lang="es-AR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1" y="4572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draw</a:t>
            </a:r>
            <a:endParaRPr lang="es-AR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3581400" y="4343400"/>
            <a:ext cx="472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4"/>
          <p:cNvGrpSpPr/>
          <p:nvPr/>
        </p:nvGrpSpPr>
        <p:grpSpPr>
          <a:xfrm>
            <a:off x="2514600" y="3733800"/>
            <a:ext cx="152400" cy="457200"/>
            <a:chOff x="3962400" y="3657601"/>
            <a:chExt cx="152400" cy="457200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885803" y="3962004"/>
              <a:ext cx="304800" cy="794"/>
            </a:xfrm>
            <a:prstGeom prst="straightConnector1">
              <a:avLst/>
            </a:prstGeom>
            <a:ln w="22225"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>
              <a:off x="3962400" y="3810001"/>
              <a:ext cx="152400" cy="1588"/>
            </a:xfrm>
            <a:prstGeom prst="straightConnector1">
              <a:avLst/>
            </a:prstGeom>
            <a:ln w="22225"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3924300" y="3695701"/>
              <a:ext cx="152400" cy="76200"/>
            </a:xfrm>
            <a:prstGeom prst="straightConnector1">
              <a:avLst/>
            </a:prstGeom>
            <a:ln w="22225"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4000500" y="3695701"/>
              <a:ext cx="152400" cy="76200"/>
            </a:xfrm>
            <a:prstGeom prst="straightConnector1">
              <a:avLst/>
            </a:prstGeom>
            <a:ln w="22225"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886200" y="4191000"/>
            <a:ext cx="18288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886200" y="4495800"/>
            <a:ext cx="18288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38828" y="41148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Rectangle</a:t>
            </a:r>
            <a:endParaRPr lang="es-AR" dirty="0"/>
          </a:p>
        </p:txBody>
      </p:sp>
      <p:sp>
        <p:nvSpPr>
          <p:cNvPr id="40" name="TextBox 39"/>
          <p:cNvSpPr txBox="1"/>
          <p:nvPr/>
        </p:nvSpPr>
        <p:spPr>
          <a:xfrm>
            <a:off x="4038601" y="4572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draw</a:t>
            </a:r>
            <a:endParaRPr lang="es-AR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810000" y="3352800"/>
            <a:ext cx="990600" cy="7620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77000" y="2590800"/>
            <a:ext cx="18288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6477000" y="2895600"/>
            <a:ext cx="18288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29629" y="25146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Shape</a:t>
            </a:r>
            <a:endParaRPr lang="es-AR" dirty="0"/>
          </a:p>
        </p:txBody>
      </p:sp>
      <p:sp>
        <p:nvSpPr>
          <p:cNvPr id="46" name="TextBox 45"/>
          <p:cNvSpPr txBox="1"/>
          <p:nvPr/>
        </p:nvSpPr>
        <p:spPr>
          <a:xfrm>
            <a:off x="6629401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draw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77000" y="3810000"/>
            <a:ext cx="18288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6477000" y="4114800"/>
            <a:ext cx="18288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29629" y="37338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Circle</a:t>
            </a:r>
            <a:endParaRPr lang="es-AR" dirty="0"/>
          </a:p>
        </p:txBody>
      </p:sp>
      <p:sp>
        <p:nvSpPr>
          <p:cNvPr id="50" name="TextBox 49"/>
          <p:cNvSpPr txBox="1"/>
          <p:nvPr/>
        </p:nvSpPr>
        <p:spPr>
          <a:xfrm>
            <a:off x="6629401" y="4191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draw</a:t>
            </a:r>
            <a:endParaRPr lang="es-AR" dirty="0"/>
          </a:p>
        </p:txBody>
      </p:sp>
      <p:grpSp>
        <p:nvGrpSpPr>
          <p:cNvPr id="11" name="Group 50"/>
          <p:cNvGrpSpPr/>
          <p:nvPr/>
        </p:nvGrpSpPr>
        <p:grpSpPr>
          <a:xfrm>
            <a:off x="7086600" y="3352800"/>
            <a:ext cx="152400" cy="457200"/>
            <a:chOff x="3962400" y="3657601"/>
            <a:chExt cx="152400" cy="457200"/>
          </a:xfrm>
        </p:grpSpPr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3885803" y="3962004"/>
              <a:ext cx="304800" cy="794"/>
            </a:xfrm>
            <a:prstGeom prst="straightConnector1">
              <a:avLst/>
            </a:prstGeom>
            <a:ln w="22225"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3962400" y="3810001"/>
              <a:ext cx="152400" cy="1588"/>
            </a:xfrm>
            <a:prstGeom prst="straightConnector1">
              <a:avLst/>
            </a:prstGeom>
            <a:ln w="22225"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3924300" y="3695701"/>
              <a:ext cx="152400" cy="76200"/>
            </a:xfrm>
            <a:prstGeom prst="straightConnector1">
              <a:avLst/>
            </a:prstGeom>
            <a:ln w="22225"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4000500" y="3695701"/>
              <a:ext cx="152400" cy="76200"/>
            </a:xfrm>
            <a:prstGeom prst="straightConnector1">
              <a:avLst/>
            </a:prstGeom>
            <a:ln w="22225"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8458200" y="3810000"/>
            <a:ext cx="18288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458200" y="4114800"/>
            <a:ext cx="18288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810829" y="37338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Circle</a:t>
            </a:r>
            <a:endParaRPr lang="es-AR" dirty="0"/>
          </a:p>
        </p:txBody>
      </p:sp>
      <p:sp>
        <p:nvSpPr>
          <p:cNvPr id="59" name="TextBox 58"/>
          <p:cNvSpPr txBox="1"/>
          <p:nvPr/>
        </p:nvSpPr>
        <p:spPr>
          <a:xfrm>
            <a:off x="8610601" y="4191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draw</a:t>
            </a:r>
            <a:endParaRPr lang="es-AR" dirty="0"/>
          </a:p>
        </p:txBody>
      </p:sp>
      <p:cxnSp>
        <p:nvCxnSpPr>
          <p:cNvPr id="60" name="Straight Arrow Connector 59"/>
          <p:cNvCxnSpPr/>
          <p:nvPr/>
        </p:nvCxnSpPr>
        <p:spPr>
          <a:xfrm rot="10800000">
            <a:off x="8382000" y="2971800"/>
            <a:ext cx="990600" cy="7620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477000" y="4800600"/>
            <a:ext cx="18288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6477000" y="5105400"/>
            <a:ext cx="18288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29629" y="47244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Artist</a:t>
            </a:r>
            <a:endParaRPr lang="es-AR" dirty="0"/>
          </a:p>
        </p:txBody>
      </p:sp>
      <p:sp>
        <p:nvSpPr>
          <p:cNvPr id="64" name="TextBox 63"/>
          <p:cNvSpPr txBox="1"/>
          <p:nvPr/>
        </p:nvSpPr>
        <p:spPr>
          <a:xfrm>
            <a:off x="6629401" y="5181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draw</a:t>
            </a:r>
            <a:endParaRPr lang="es-AR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1" y="5754470"/>
            <a:ext cx="445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Shape</a:t>
            </a:r>
            <a:r>
              <a:rPr lang="es-AR" dirty="0"/>
              <a:t> s = new </a:t>
            </a:r>
            <a:r>
              <a:rPr lang="es-AR" dirty="0" err="1"/>
              <a:t>Circle</a:t>
            </a:r>
            <a:r>
              <a:rPr lang="es-AR" dirty="0"/>
              <a:t>() | new </a:t>
            </a:r>
            <a:r>
              <a:rPr lang="es-AR" dirty="0" err="1"/>
              <a:t>Rectangle</a:t>
            </a:r>
            <a:r>
              <a:rPr lang="es-AR" dirty="0"/>
              <a:t> ()</a:t>
            </a:r>
          </a:p>
          <a:p>
            <a:r>
              <a:rPr lang="es-AR" dirty="0" err="1"/>
              <a:t>s.draw</a:t>
            </a:r>
            <a:r>
              <a:rPr lang="es-AR" dirty="0"/>
              <a:t>();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43601" y="5754470"/>
            <a:ext cx="506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 = new </a:t>
            </a:r>
            <a:r>
              <a:rPr lang="es-AR" dirty="0" err="1"/>
              <a:t>Circle</a:t>
            </a:r>
            <a:r>
              <a:rPr lang="es-AR" dirty="0"/>
              <a:t>() | new </a:t>
            </a:r>
            <a:r>
              <a:rPr lang="es-AR" dirty="0" err="1"/>
              <a:t>Rectangle</a:t>
            </a:r>
            <a:r>
              <a:rPr lang="es-AR" dirty="0"/>
              <a:t> () | new </a:t>
            </a:r>
            <a:r>
              <a:rPr lang="es-AR" dirty="0" err="1"/>
              <a:t>Artist</a:t>
            </a:r>
            <a:r>
              <a:rPr lang="es-AR" dirty="0"/>
              <a:t>()</a:t>
            </a:r>
          </a:p>
          <a:p>
            <a:r>
              <a:rPr lang="es-AR" dirty="0" err="1"/>
              <a:t>s.draw</a:t>
            </a:r>
            <a:r>
              <a:rPr lang="es-AR" dirty="0"/>
              <a:t>();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90801" y="22098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50"/>
                </a:solidFill>
              </a:rPr>
              <a:t>Lenguaje </a:t>
            </a:r>
            <a:r>
              <a:rPr lang="es-AR" dirty="0" err="1">
                <a:solidFill>
                  <a:srgbClr val="00B050"/>
                </a:solidFill>
              </a:rPr>
              <a:t>tipado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58200" y="2209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50"/>
                </a:solidFill>
              </a:rPr>
              <a:t>Lenguaje no </a:t>
            </a:r>
            <a:r>
              <a:rPr lang="es-AR" dirty="0" err="1">
                <a:solidFill>
                  <a:srgbClr val="00B050"/>
                </a:solidFill>
              </a:rPr>
              <a:t>tipado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3" grpId="0" animBg="1"/>
      <p:bldP spid="15" grpId="0"/>
      <p:bldP spid="16" grpId="0"/>
      <p:bldP spid="37" grpId="0" animBg="1"/>
      <p:bldP spid="39" grpId="0"/>
      <p:bldP spid="40" grpId="0"/>
      <p:bldP spid="43" grpId="0" animBg="1"/>
      <p:bldP spid="45" grpId="0"/>
      <p:bldP spid="46" grpId="0"/>
      <p:bldP spid="47" grpId="0" animBg="1"/>
      <p:bldP spid="49" grpId="0"/>
      <p:bldP spid="50" grpId="0"/>
      <p:bldP spid="56" grpId="0" animBg="1"/>
      <p:bldP spid="58" grpId="0"/>
      <p:bldP spid="59" grpId="0"/>
      <p:bldP spid="61" grpId="0" animBg="1"/>
      <p:bldP spid="63" grpId="0"/>
      <p:bldP spid="64" grpId="0"/>
      <p:bldP spid="66" grpId="0"/>
      <p:bldP spid="67" grpId="0"/>
      <p:bldP spid="70" grpId="0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Tipo vs Clase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524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8001000" y="42672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1905000" y="4114800"/>
            <a:ext cx="3505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6934200" y="1295400"/>
            <a:ext cx="3505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Box 7"/>
          <p:cNvSpPr txBox="1"/>
          <p:nvPr/>
        </p:nvSpPr>
        <p:spPr>
          <a:xfrm>
            <a:off x="5715000" y="32766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chemeClr val="accent4"/>
                </a:solidFill>
              </a:rPr>
              <a:t>OR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3048000" y="3048000"/>
            <a:ext cx="1066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Down Arrow 9"/>
          <p:cNvSpPr/>
          <p:nvPr/>
        </p:nvSpPr>
        <p:spPr>
          <a:xfrm rot="10800000">
            <a:off x="8229600" y="3048000"/>
            <a:ext cx="1066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69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828800" y="1143000"/>
            <a:ext cx="4267200" cy="411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Oval 11"/>
          <p:cNvSpPr/>
          <p:nvPr/>
        </p:nvSpPr>
        <p:spPr>
          <a:xfrm>
            <a:off x="2971800" y="2209800"/>
            <a:ext cx="1905000" cy="1981200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2971800" y="15240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err="1">
                <a:solidFill>
                  <a:schemeClr val="bg1"/>
                </a:solidFill>
              </a:rPr>
              <a:t>area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28194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lado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5540514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Cuadrado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5540514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Rectángulo</a:t>
            </a:r>
            <a:endParaRPr lang="en-US" sz="4000" dirty="0"/>
          </a:p>
        </p:txBody>
      </p:sp>
      <p:sp>
        <p:nvSpPr>
          <p:cNvPr id="17" name="Oval 16"/>
          <p:cNvSpPr/>
          <p:nvPr/>
        </p:nvSpPr>
        <p:spPr>
          <a:xfrm>
            <a:off x="6248400" y="1143000"/>
            <a:ext cx="4191000" cy="411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/>
          <p:cNvSpPr txBox="1"/>
          <p:nvPr/>
        </p:nvSpPr>
        <p:spPr>
          <a:xfrm>
            <a:off x="7620000" y="15240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err="1">
                <a:solidFill>
                  <a:schemeClr val="bg1"/>
                </a:solidFill>
              </a:rPr>
              <a:t>area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91400" y="2286000"/>
            <a:ext cx="1905000" cy="1981200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/>
          <p:cNvSpPr txBox="1"/>
          <p:nvPr/>
        </p:nvSpPr>
        <p:spPr>
          <a:xfrm>
            <a:off x="7620000" y="25908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lado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0" y="32004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lado 2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41910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err="1">
                <a:solidFill>
                  <a:schemeClr val="bg1"/>
                </a:solidFill>
              </a:rPr>
              <a:t>squish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267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err="1">
                <a:solidFill>
                  <a:schemeClr val="bg1"/>
                </a:solidFill>
              </a:rPr>
              <a:t>squish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0" y="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Tipo vs Clase</a:t>
            </a:r>
          </a:p>
        </p:txBody>
      </p:sp>
    </p:spTree>
    <p:extLst>
      <p:ext uri="{BB962C8B-B14F-4D97-AF65-F5344CB8AC3E}">
        <p14:creationId xmlns:p14="http://schemas.microsoft.com/office/powerpoint/2010/main" val="5736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Principio de sustitución</a:t>
            </a:r>
          </a:p>
        </p:txBody>
      </p:sp>
      <p:pic>
        <p:nvPicPr>
          <p:cNvPr id="2" name="Picture 2" descr="http://www.clarin.com/deportes/Angel-Maria-Holanda-REUTERSDylan-Martinez_CLAIMA20140710_0165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76400"/>
            <a:ext cx="57150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 descr="http://www.gloriadeistpaul.org/sites/2b4e04fe-5a9d-4317-b5aa-e28d519c27cf/uploads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61401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13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183187"/>
          </a:xfrm>
        </p:spPr>
        <p:txBody>
          <a:bodyPr>
            <a:normAutofit/>
          </a:bodyPr>
          <a:lstStyle/>
          <a:p>
            <a:pPr algn="ctr"/>
            <a:endParaRPr lang="es-ES" sz="4000" dirty="0"/>
          </a:p>
          <a:p>
            <a:pPr marL="0" indent="0" algn="ctr">
              <a:buNone/>
            </a:pPr>
            <a:r>
              <a:rPr lang="es-ES" sz="4000" i="1" dirty="0"/>
              <a:t>Un objeto es una </a:t>
            </a:r>
          </a:p>
          <a:p>
            <a:pPr marL="0" indent="0" algn="ctr">
              <a:buNone/>
            </a:pPr>
            <a:r>
              <a:rPr lang="es-ES" sz="4000" i="1" dirty="0"/>
              <a:t>abstracción de </a:t>
            </a:r>
          </a:p>
          <a:p>
            <a:pPr marL="0" indent="0" algn="ctr">
              <a:buNone/>
            </a:pPr>
            <a:r>
              <a:rPr lang="es-ES" sz="4000" i="1" dirty="0"/>
              <a:t>una entidad </a:t>
            </a:r>
          </a:p>
          <a:p>
            <a:pPr marL="0" indent="0" algn="ctr">
              <a:buNone/>
            </a:pPr>
            <a:r>
              <a:rPr lang="es-ES" sz="4000" i="1" dirty="0"/>
              <a:t>en el dominio </a:t>
            </a:r>
            <a:endParaRPr lang="en-US" sz="4000" i="1" dirty="0"/>
          </a:p>
          <a:p>
            <a:pPr algn="ctr"/>
            <a:endParaRPr lang="es-ES" sz="4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828800" y="304800"/>
            <a:ext cx="8449056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3038" indent="-173038">
              <a:spcBef>
                <a:spcPct val="20000"/>
              </a:spcBef>
              <a:defRPr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un Objeto ?</a:t>
            </a:r>
          </a:p>
          <a:p>
            <a:pPr marL="173038" indent="-173038">
              <a:spcBef>
                <a:spcPct val="20000"/>
              </a:spcBef>
              <a:defRPr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Bibliografía</a:t>
            </a:r>
            <a:endParaRPr lang="en-US" dirty="0"/>
          </a:p>
        </p:txBody>
      </p:sp>
      <p:pic>
        <p:nvPicPr>
          <p:cNvPr id="1026" name="Picture 2" descr="C:\Documents and Settings\mperezvega\My Documents\Readings\CORE\Smalltalk Objects and Design.jpg"/>
          <p:cNvPicPr>
            <a:picLocks noChangeAspect="1" noChangeArrowheads="1"/>
          </p:cNvPicPr>
          <p:nvPr/>
        </p:nvPicPr>
        <p:blipFill>
          <a:blip r:embed="rId2" cstate="print"/>
          <a:srcRect l="15909" t="11364" r="25000"/>
          <a:stretch>
            <a:fillRect/>
          </a:stretch>
        </p:blipFill>
        <p:spPr bwMode="auto">
          <a:xfrm rot="2589059">
            <a:off x="7517924" y="2287726"/>
            <a:ext cx="2071523" cy="2971800"/>
          </a:xfrm>
          <a:prstGeom prst="rect">
            <a:avLst/>
          </a:prstGeom>
          <a:noFill/>
        </p:spPr>
      </p:pic>
      <p:grpSp>
        <p:nvGrpSpPr>
          <p:cNvPr id="3" name="Group 6"/>
          <p:cNvGrpSpPr/>
          <p:nvPr/>
        </p:nvGrpSpPr>
        <p:grpSpPr>
          <a:xfrm rot="20075139">
            <a:off x="2493427" y="1642817"/>
            <a:ext cx="5181600" cy="3200400"/>
            <a:chOff x="2142807" y="2095780"/>
            <a:chExt cx="4728509" cy="2854758"/>
          </a:xfrm>
        </p:grpSpPr>
        <p:pic>
          <p:nvPicPr>
            <p:cNvPr id="8" name="Picture 7" descr="Screenshot-3.png"/>
            <p:cNvPicPr>
              <a:picLocks noChangeAspect="1"/>
            </p:cNvPicPr>
            <p:nvPr/>
          </p:nvPicPr>
          <p:blipFill>
            <a:blip r:embed="rId3" cstate="print"/>
            <a:srcRect l="1667" t="37921" r="90249" b="28223"/>
            <a:stretch>
              <a:fillRect/>
            </a:stretch>
          </p:blipFill>
          <p:spPr>
            <a:xfrm rot="1453684">
              <a:off x="4592108" y="2095780"/>
              <a:ext cx="2279208" cy="2770565"/>
            </a:xfrm>
            <a:prstGeom prst="rect">
              <a:avLst/>
            </a:prstGeom>
          </p:spPr>
        </p:pic>
        <p:pic>
          <p:nvPicPr>
            <p:cNvPr id="9" name="Picture 8" descr="Screenshot-2.png"/>
            <p:cNvPicPr>
              <a:picLocks noChangeAspect="1"/>
            </p:cNvPicPr>
            <p:nvPr/>
          </p:nvPicPr>
          <p:blipFill>
            <a:blip r:embed="rId4" cstate="print"/>
            <a:srcRect l="1667" t="29618" r="90439" b="36836"/>
            <a:stretch>
              <a:fillRect/>
            </a:stretch>
          </p:blipFill>
          <p:spPr>
            <a:xfrm rot="19847380">
              <a:off x="2142807" y="2131138"/>
              <a:ext cx="2286000" cy="2819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02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4400" dirty="0"/>
          </a:p>
        </p:txBody>
      </p:sp>
      <p:sp>
        <p:nvSpPr>
          <p:cNvPr id="7" name="Rectangle 6"/>
          <p:cNvSpPr/>
          <p:nvPr/>
        </p:nvSpPr>
        <p:spPr>
          <a:xfrm>
            <a:off x="2133600" y="30480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err="1"/>
              <a:t>empresaDeTransporte.transporta</a:t>
            </a:r>
            <a:r>
              <a:rPr lang="es-AR" sz="2800" b="1" dirty="0"/>
              <a:t>(carga);</a:t>
            </a:r>
            <a:endParaRPr lang="en-US" sz="2800" dirty="0"/>
          </a:p>
        </p:txBody>
      </p:sp>
      <p:pic>
        <p:nvPicPr>
          <p:cNvPr id="4098" name="Picture 2" descr="C:\Documents and Settings\mperezvega\My Documents\Temp\Transporta 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927614"/>
            <a:ext cx="4419600" cy="2930387"/>
          </a:xfrm>
          <a:prstGeom prst="rect">
            <a:avLst/>
          </a:prstGeom>
          <a:noFill/>
        </p:spPr>
      </p:pic>
      <p:pic>
        <p:nvPicPr>
          <p:cNvPr id="4099" name="Picture 3" descr="C:\Documents and Settings\mperezvega\My Documents\Temp\Transporta 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1"/>
            <a:ext cx="3657601" cy="2744131"/>
          </a:xfrm>
          <a:prstGeom prst="rect">
            <a:avLst/>
          </a:prstGeom>
          <a:noFill/>
        </p:spPr>
      </p:pic>
      <p:pic>
        <p:nvPicPr>
          <p:cNvPr id="4100" name="Picture 4" descr="C:\Documents and Settings\mperezvega\My Documents\Temp\Transporta 0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0"/>
            <a:ext cx="3581400" cy="2788376"/>
          </a:xfrm>
          <a:prstGeom prst="rect">
            <a:avLst/>
          </a:prstGeom>
          <a:noFill/>
        </p:spPr>
      </p:pic>
      <p:pic>
        <p:nvPicPr>
          <p:cNvPr id="4101" name="Picture 5" descr="C:\Documents and Settings\mperezvega\My Documents\Temp\Transporta 0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3929007"/>
            <a:ext cx="3657600" cy="292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2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1"/>
            <a:ext cx="8229600" cy="5410201"/>
          </a:xfrm>
        </p:spPr>
        <p:txBody>
          <a:bodyPr>
            <a:noAutofit/>
          </a:bodyPr>
          <a:lstStyle/>
          <a:p>
            <a:r>
              <a:rPr lang="es-ES" sz="2800" b="1" dirty="0"/>
              <a:t>Mensaje: </a:t>
            </a:r>
          </a:p>
          <a:p>
            <a:pPr lvl="1"/>
            <a:r>
              <a:rPr lang="es-ES" sz="2800" dirty="0"/>
              <a:t>Es lo que se envía a un objeto. </a:t>
            </a:r>
          </a:p>
          <a:p>
            <a:pPr lvl="1"/>
            <a:r>
              <a:rPr lang="es-ES" sz="2800" dirty="0"/>
              <a:t>Indica QUE hacer, pero no el COMO.</a:t>
            </a:r>
          </a:p>
          <a:p>
            <a:endParaRPr lang="es-ES" sz="2800" dirty="0"/>
          </a:p>
          <a:p>
            <a:r>
              <a:rPr lang="es-ES" sz="2800" b="1" dirty="0"/>
              <a:t>Método: </a:t>
            </a:r>
          </a:p>
          <a:p>
            <a:pPr lvl="1"/>
            <a:r>
              <a:rPr lang="es-ES" sz="2800" dirty="0"/>
              <a:t>Implementación asociada a un mensaje.</a:t>
            </a:r>
          </a:p>
          <a:p>
            <a:pPr lvl="1"/>
            <a:r>
              <a:rPr lang="es-ES" sz="2800" dirty="0"/>
              <a:t>Indica COMO hace la tarea.</a:t>
            </a:r>
          </a:p>
          <a:p>
            <a:pPr lvl="1"/>
            <a:endParaRPr lang="es-ES" sz="2800" dirty="0"/>
          </a:p>
          <a:p>
            <a:r>
              <a:rPr lang="es-ES" sz="2800" dirty="0"/>
              <a:t>Para cada mensaje que un objeto entiende, hay un método vinculado.</a:t>
            </a:r>
          </a:p>
          <a:p>
            <a:endParaRPr lang="es-E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8449056" cy="685800"/>
          </a:xfrm>
        </p:spPr>
        <p:txBody>
          <a:bodyPr/>
          <a:lstStyle/>
          <a:p>
            <a:r>
              <a:rPr lang="es-ES" sz="3200" dirty="0"/>
              <a:t>¿Mensajes  y métodos?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838201"/>
            <a:ext cx="8229600" cy="5791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s-ES" sz="2400" dirty="0"/>
              <a:t>Es un conjunto de mensajes.</a:t>
            </a:r>
          </a:p>
          <a:p>
            <a:pPr lvl="1"/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0" y="304800"/>
            <a:ext cx="8449056" cy="609600"/>
          </a:xfrm>
        </p:spPr>
        <p:txBody>
          <a:bodyPr/>
          <a:lstStyle/>
          <a:p>
            <a:r>
              <a:rPr lang="es-ES" sz="3200" dirty="0"/>
              <a:t>Protocolo</a:t>
            </a:r>
            <a:endParaRPr lang="en-US" sz="3200" dirty="0"/>
          </a:p>
        </p:txBody>
      </p:sp>
      <p:pic>
        <p:nvPicPr>
          <p:cNvPr id="5122" name="Picture 2" descr="C:\Documents and Settings\mperezvega\My Documents\Temp\Cartas 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355679"/>
            <a:ext cx="6858000" cy="4810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26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89318"/>
            <a:ext cx="8229600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0" y="304800"/>
            <a:ext cx="8449056" cy="609600"/>
          </a:xfrm>
        </p:spPr>
        <p:txBody>
          <a:bodyPr/>
          <a:lstStyle/>
          <a:p>
            <a:r>
              <a:rPr lang="es-ES" sz="3200" dirty="0"/>
              <a:t>Encapsulamiento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886200" y="1752600"/>
            <a:ext cx="4419600" cy="434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971800"/>
            <a:ext cx="2057400" cy="1828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92916">
            <a:off x="2119964" y="1634006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1" y="2209801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/>
              <a:t>Protocolo</a:t>
            </a:r>
            <a:endParaRPr lang="en-US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3581401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Estado</a:t>
            </a:r>
            <a:endParaRPr lang="en-US" sz="3200" i="1" dirty="0"/>
          </a:p>
        </p:txBody>
      </p:sp>
      <p:sp>
        <p:nvSpPr>
          <p:cNvPr id="11" name="Right Arrow 10"/>
          <p:cNvSpPr/>
          <p:nvPr/>
        </p:nvSpPr>
        <p:spPr>
          <a:xfrm rot="20260037">
            <a:off x="1965944" y="4635784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2618438">
            <a:off x="8168790" y="4564320"/>
            <a:ext cx="17650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8535959">
            <a:off x="7808205" y="1447755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838201"/>
            <a:ext cx="8229600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0" y="304800"/>
            <a:ext cx="8449056" cy="609600"/>
          </a:xfrm>
        </p:spPr>
        <p:txBody>
          <a:bodyPr/>
          <a:lstStyle/>
          <a:p>
            <a:r>
              <a:rPr lang="es-ES" sz="3200" dirty="0"/>
              <a:t>Encapsulamiento – Objeto cuenta bancaria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429000" y="1066800"/>
            <a:ext cx="5410200" cy="495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0600" y="2514600"/>
            <a:ext cx="2438400" cy="2057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1" y="1524001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extraer(</a:t>
            </a:r>
            <a:r>
              <a:rPr lang="es-AR" sz="3200" i="1" dirty="0" err="1"/>
              <a:t>unMonto</a:t>
            </a:r>
            <a:r>
              <a:rPr lang="es-AR" sz="3200" i="1" dirty="0"/>
              <a:t>)</a:t>
            </a:r>
            <a:endParaRPr lang="en-US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124201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$ 12,75</a:t>
            </a:r>
            <a:endParaRPr lang="en-US" sz="3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41882" y="4724401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depositar(</a:t>
            </a:r>
            <a:r>
              <a:rPr lang="es-AR" sz="3200" i="1" dirty="0" err="1"/>
              <a:t>unMonto</a:t>
            </a:r>
            <a:r>
              <a:rPr lang="es-AR" sz="3200" i="1" dirty="0"/>
              <a:t>)</a:t>
            </a:r>
            <a:endParaRPr lang="en-US" sz="3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1" y="6273226"/>
            <a:ext cx="495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2365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4577</TotalTime>
  <Words>2672</Words>
  <Application>Microsoft Office PowerPoint</Application>
  <PresentationFormat>Widescreen</PresentationFormat>
  <Paragraphs>543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Adobe Garamond Pro</vt:lpstr>
      <vt:lpstr>Arial</vt:lpstr>
      <vt:lpstr>Arno Pro</vt:lpstr>
      <vt:lpstr>Calibri</vt:lpstr>
      <vt:lpstr>Castellar</vt:lpstr>
      <vt:lpstr>Papyrus</vt:lpstr>
      <vt:lpstr>Segoe UI</vt:lpstr>
      <vt:lpstr>Segoe UI Light</vt:lpstr>
      <vt:lpstr>Segoe UI Semibold</vt:lpstr>
      <vt:lpstr>Segoe UI Symbol</vt:lpstr>
      <vt:lpstr>Theme Hexacta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Creación de objetos</vt:lpstr>
      <vt:lpstr>Clase</vt:lpstr>
      <vt:lpstr>Clase</vt:lpstr>
      <vt:lpstr>Clase</vt:lpstr>
      <vt:lpstr>Clase</vt:lpstr>
      <vt:lpstr>PowerPoint Presentation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 </vt:lpstr>
      <vt:lpstr>PowerPoint Presentation</vt:lpstr>
      <vt:lpstr>PowerPoint Presentation</vt:lpstr>
      <vt:lpstr>PowerPoint Presentation</vt:lpstr>
      <vt:lpstr>PowerPoint Presentation</vt:lpstr>
      <vt:lpstr>Bibliografía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 López</dc:creator>
  <cp:lastModifiedBy>Jorge Arale</cp:lastModifiedBy>
  <cp:revision>469</cp:revision>
  <dcterms:created xsi:type="dcterms:W3CDTF">2010-01-21T17:41:34Z</dcterms:created>
  <dcterms:modified xsi:type="dcterms:W3CDTF">2016-03-28T14:06:48Z</dcterms:modified>
</cp:coreProperties>
</file>