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67"/>
  </p:notesMasterIdLst>
  <p:sldIdLst>
    <p:sldId id="367" r:id="rId2"/>
    <p:sldId id="257" r:id="rId3"/>
    <p:sldId id="291" r:id="rId4"/>
    <p:sldId id="292" r:id="rId5"/>
    <p:sldId id="366" r:id="rId6"/>
    <p:sldId id="293" r:id="rId7"/>
    <p:sldId id="294" r:id="rId8"/>
    <p:sldId id="338" r:id="rId9"/>
    <p:sldId id="263" r:id="rId10"/>
    <p:sldId id="299" r:id="rId11"/>
    <p:sldId id="309" r:id="rId12"/>
    <p:sldId id="339" r:id="rId13"/>
    <p:sldId id="342" r:id="rId14"/>
    <p:sldId id="300" r:id="rId15"/>
    <p:sldId id="340" r:id="rId16"/>
    <p:sldId id="341" r:id="rId17"/>
    <p:sldId id="310" r:id="rId18"/>
    <p:sldId id="311" r:id="rId19"/>
    <p:sldId id="312" r:id="rId20"/>
    <p:sldId id="313" r:id="rId21"/>
    <p:sldId id="315" r:id="rId22"/>
    <p:sldId id="302" r:id="rId23"/>
    <p:sldId id="264" r:id="rId24"/>
    <p:sldId id="265" r:id="rId25"/>
    <p:sldId id="266" r:id="rId26"/>
    <p:sldId id="343" r:id="rId27"/>
    <p:sldId id="344" r:id="rId28"/>
    <p:sldId id="345" r:id="rId29"/>
    <p:sldId id="346" r:id="rId30"/>
    <p:sldId id="347" r:id="rId31"/>
    <p:sldId id="348" r:id="rId32"/>
    <p:sldId id="349" r:id="rId33"/>
    <p:sldId id="350" r:id="rId34"/>
    <p:sldId id="351" r:id="rId35"/>
    <p:sldId id="333" r:id="rId36"/>
    <p:sldId id="352" r:id="rId37"/>
    <p:sldId id="334" r:id="rId38"/>
    <p:sldId id="335" r:id="rId39"/>
    <p:sldId id="336" r:id="rId40"/>
    <p:sldId id="337" r:id="rId41"/>
    <p:sldId id="308" r:id="rId42"/>
    <p:sldId id="354" r:id="rId43"/>
    <p:sldId id="318" r:id="rId44"/>
    <p:sldId id="319" r:id="rId45"/>
    <p:sldId id="357" r:id="rId46"/>
    <p:sldId id="356" r:id="rId47"/>
    <p:sldId id="358" r:id="rId48"/>
    <p:sldId id="353" r:id="rId49"/>
    <p:sldId id="317" r:id="rId50"/>
    <p:sldId id="320" r:id="rId51"/>
    <p:sldId id="321" r:id="rId52"/>
    <p:sldId id="359" r:id="rId53"/>
    <p:sldId id="316" r:id="rId54"/>
    <p:sldId id="267" r:id="rId55"/>
    <p:sldId id="322" r:id="rId56"/>
    <p:sldId id="323" r:id="rId57"/>
    <p:sldId id="324" r:id="rId58"/>
    <p:sldId id="325" r:id="rId59"/>
    <p:sldId id="326" r:id="rId60"/>
    <p:sldId id="361" r:id="rId61"/>
    <p:sldId id="362" r:id="rId62"/>
    <p:sldId id="327" r:id="rId63"/>
    <p:sldId id="364" r:id="rId64"/>
    <p:sldId id="365" r:id="rId65"/>
    <p:sldId id="368"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bastián Monía" initials="S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97" autoAdjust="0"/>
    <p:restoredTop sz="80072" autoAdjust="0"/>
  </p:normalViewPr>
  <p:slideViewPr>
    <p:cSldViewPr showGuides="1">
      <p:cViewPr varScale="1">
        <p:scale>
          <a:sx n="74" d="100"/>
          <a:sy n="74" d="100"/>
        </p:scale>
        <p:origin x="522" y="72"/>
      </p:cViewPr>
      <p:guideLst>
        <p:guide orient="horz" pos="2160"/>
        <p:guide pos="3840"/>
      </p:guideLst>
    </p:cSldViewPr>
  </p:slideViewPr>
  <p:outlineViewPr>
    <p:cViewPr>
      <p:scale>
        <a:sx n="33" d="100"/>
        <a:sy n="33" d="100"/>
      </p:scale>
      <p:origin x="0" y="12120"/>
    </p:cViewPr>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0F90F9-193E-4DD0-B6FD-9C82B614A3F4}" type="datetimeFigureOut">
              <a:rPr lang="es-AR" smtClean="0"/>
              <a:pPr/>
              <a:t>29/03/2016</a:t>
            </a:fld>
            <a:endParaRPr lang="es-A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386570-FA78-4D3A-8A9E-0874097A786C}" type="slidenum">
              <a:rPr lang="es-AR" smtClean="0"/>
              <a:pPr/>
              <a:t>‹#›</a:t>
            </a:fld>
            <a:endParaRPr lang="es-AR"/>
          </a:p>
        </p:txBody>
      </p:sp>
    </p:spTree>
    <p:extLst>
      <p:ext uri="{BB962C8B-B14F-4D97-AF65-F5344CB8AC3E}">
        <p14:creationId xmlns:p14="http://schemas.microsoft.com/office/powerpoint/2010/main" val="792136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386570-FA78-4D3A-8A9E-0874097A786C}" type="slidenum">
              <a:rPr lang="es-AR" smtClean="0"/>
              <a:pPr/>
              <a:t>3</a:t>
            </a:fld>
            <a:endParaRPr lang="es-AR"/>
          </a:p>
        </p:txBody>
      </p:sp>
    </p:spTree>
    <p:extLst>
      <p:ext uri="{BB962C8B-B14F-4D97-AF65-F5344CB8AC3E}">
        <p14:creationId xmlns:p14="http://schemas.microsoft.com/office/powerpoint/2010/main" val="40376785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s-AR" dirty="0"/>
          </a:p>
        </p:txBody>
      </p:sp>
      <p:sp>
        <p:nvSpPr>
          <p:cNvPr id="4" name="Slide Number Placeholder 3"/>
          <p:cNvSpPr>
            <a:spLocks noGrp="1"/>
          </p:cNvSpPr>
          <p:nvPr>
            <p:ph type="sldNum" sz="quarter" idx="10"/>
          </p:nvPr>
        </p:nvSpPr>
        <p:spPr/>
        <p:txBody>
          <a:bodyPr/>
          <a:lstStyle/>
          <a:p>
            <a:fld id="{DD386570-FA78-4D3A-8A9E-0874097A786C}" type="slidenum">
              <a:rPr lang="es-AR" smtClean="0"/>
              <a:pPr/>
              <a:t>16</a:t>
            </a:fld>
            <a:endParaRPr lang="es-AR"/>
          </a:p>
        </p:txBody>
      </p:sp>
    </p:spTree>
    <p:extLst>
      <p:ext uri="{BB962C8B-B14F-4D97-AF65-F5344CB8AC3E}">
        <p14:creationId xmlns:p14="http://schemas.microsoft.com/office/powerpoint/2010/main" val="34193775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s-AR" dirty="0"/>
          </a:p>
        </p:txBody>
      </p:sp>
      <p:sp>
        <p:nvSpPr>
          <p:cNvPr id="4" name="Slide Number Placeholder 3"/>
          <p:cNvSpPr>
            <a:spLocks noGrp="1"/>
          </p:cNvSpPr>
          <p:nvPr>
            <p:ph type="sldNum" sz="quarter" idx="10"/>
          </p:nvPr>
        </p:nvSpPr>
        <p:spPr/>
        <p:txBody>
          <a:bodyPr/>
          <a:lstStyle/>
          <a:p>
            <a:fld id="{DD386570-FA78-4D3A-8A9E-0874097A786C}" type="slidenum">
              <a:rPr lang="es-AR" smtClean="0"/>
              <a:pPr/>
              <a:t>17</a:t>
            </a:fld>
            <a:endParaRPr lang="es-AR"/>
          </a:p>
        </p:txBody>
      </p:sp>
    </p:spTree>
    <p:extLst>
      <p:ext uri="{BB962C8B-B14F-4D97-AF65-F5344CB8AC3E}">
        <p14:creationId xmlns:p14="http://schemas.microsoft.com/office/powerpoint/2010/main" val="34193775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s-AR" dirty="0"/>
          </a:p>
        </p:txBody>
      </p:sp>
      <p:sp>
        <p:nvSpPr>
          <p:cNvPr id="4" name="Slide Number Placeholder 3"/>
          <p:cNvSpPr>
            <a:spLocks noGrp="1"/>
          </p:cNvSpPr>
          <p:nvPr>
            <p:ph type="sldNum" sz="quarter" idx="10"/>
          </p:nvPr>
        </p:nvSpPr>
        <p:spPr/>
        <p:txBody>
          <a:bodyPr/>
          <a:lstStyle/>
          <a:p>
            <a:fld id="{DD386570-FA78-4D3A-8A9E-0874097A786C}" type="slidenum">
              <a:rPr lang="es-AR" smtClean="0"/>
              <a:pPr/>
              <a:t>18</a:t>
            </a:fld>
            <a:endParaRPr lang="es-AR"/>
          </a:p>
        </p:txBody>
      </p:sp>
    </p:spTree>
    <p:extLst>
      <p:ext uri="{BB962C8B-B14F-4D97-AF65-F5344CB8AC3E}">
        <p14:creationId xmlns:p14="http://schemas.microsoft.com/office/powerpoint/2010/main" val="34193775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s-AR" dirty="0"/>
          </a:p>
        </p:txBody>
      </p:sp>
      <p:sp>
        <p:nvSpPr>
          <p:cNvPr id="4" name="Slide Number Placeholder 3"/>
          <p:cNvSpPr>
            <a:spLocks noGrp="1"/>
          </p:cNvSpPr>
          <p:nvPr>
            <p:ph type="sldNum" sz="quarter" idx="10"/>
          </p:nvPr>
        </p:nvSpPr>
        <p:spPr/>
        <p:txBody>
          <a:bodyPr/>
          <a:lstStyle/>
          <a:p>
            <a:fld id="{DD386570-FA78-4D3A-8A9E-0874097A786C}" type="slidenum">
              <a:rPr lang="es-AR" smtClean="0"/>
              <a:pPr/>
              <a:t>19</a:t>
            </a:fld>
            <a:endParaRPr lang="es-AR"/>
          </a:p>
        </p:txBody>
      </p:sp>
    </p:spTree>
    <p:extLst>
      <p:ext uri="{BB962C8B-B14F-4D97-AF65-F5344CB8AC3E}">
        <p14:creationId xmlns:p14="http://schemas.microsoft.com/office/powerpoint/2010/main" val="34193775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s-AR" dirty="0"/>
          </a:p>
        </p:txBody>
      </p:sp>
      <p:sp>
        <p:nvSpPr>
          <p:cNvPr id="4" name="Slide Number Placeholder 3"/>
          <p:cNvSpPr>
            <a:spLocks noGrp="1"/>
          </p:cNvSpPr>
          <p:nvPr>
            <p:ph type="sldNum" sz="quarter" idx="10"/>
          </p:nvPr>
        </p:nvSpPr>
        <p:spPr/>
        <p:txBody>
          <a:bodyPr/>
          <a:lstStyle/>
          <a:p>
            <a:fld id="{DD386570-FA78-4D3A-8A9E-0874097A786C}" type="slidenum">
              <a:rPr lang="es-AR" smtClean="0"/>
              <a:pPr/>
              <a:t>20</a:t>
            </a:fld>
            <a:endParaRPr lang="es-AR"/>
          </a:p>
        </p:txBody>
      </p:sp>
    </p:spTree>
    <p:extLst>
      <p:ext uri="{BB962C8B-B14F-4D97-AF65-F5344CB8AC3E}">
        <p14:creationId xmlns:p14="http://schemas.microsoft.com/office/powerpoint/2010/main" val="34193775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s-AR" dirty="0"/>
          </a:p>
        </p:txBody>
      </p:sp>
      <p:sp>
        <p:nvSpPr>
          <p:cNvPr id="4" name="Slide Number Placeholder 3"/>
          <p:cNvSpPr>
            <a:spLocks noGrp="1"/>
          </p:cNvSpPr>
          <p:nvPr>
            <p:ph type="sldNum" sz="quarter" idx="10"/>
          </p:nvPr>
        </p:nvSpPr>
        <p:spPr/>
        <p:txBody>
          <a:bodyPr/>
          <a:lstStyle/>
          <a:p>
            <a:fld id="{DD386570-FA78-4D3A-8A9E-0874097A786C}" type="slidenum">
              <a:rPr lang="es-AR" smtClean="0"/>
              <a:pPr/>
              <a:t>21</a:t>
            </a:fld>
            <a:endParaRPr lang="es-AR"/>
          </a:p>
        </p:txBody>
      </p:sp>
    </p:spTree>
    <p:extLst>
      <p:ext uri="{BB962C8B-B14F-4D97-AF65-F5344CB8AC3E}">
        <p14:creationId xmlns:p14="http://schemas.microsoft.com/office/powerpoint/2010/main" val="34193775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Se </a:t>
            </a:r>
            <a:r>
              <a:rPr lang="en-US" dirty="0" err="1" smtClean="0"/>
              <a:t>crean</a:t>
            </a:r>
            <a:r>
              <a:rPr lang="en-US" dirty="0" smtClean="0"/>
              <a:t> dos </a:t>
            </a:r>
            <a:r>
              <a:rPr lang="en-US" dirty="0" err="1" smtClean="0"/>
              <a:t>cosas</a:t>
            </a:r>
            <a:endParaRPr lang="en-US" dirty="0" smtClean="0"/>
          </a:p>
          <a:p>
            <a:pPr marL="171450" indent="-171450">
              <a:buFontTx/>
              <a:buChar char="-"/>
            </a:pPr>
            <a:r>
              <a:rPr lang="en-US" baseline="0" dirty="0" smtClean="0"/>
              <a:t>El </a:t>
            </a:r>
            <a:r>
              <a:rPr lang="en-US" baseline="0" dirty="0" err="1" smtClean="0"/>
              <a:t>objeto</a:t>
            </a:r>
            <a:endParaRPr lang="en-US" baseline="0" dirty="0" smtClean="0"/>
          </a:p>
          <a:p>
            <a:pPr marL="171450" indent="-171450">
              <a:buFontTx/>
              <a:buChar char="-"/>
            </a:pPr>
            <a:r>
              <a:rPr lang="en-US" baseline="0" dirty="0" smtClean="0"/>
              <a:t>La </a:t>
            </a:r>
            <a:r>
              <a:rPr lang="en-US" baseline="0" dirty="0" err="1" smtClean="0"/>
              <a:t>referencia</a:t>
            </a:r>
            <a:r>
              <a:rPr lang="en-US" baseline="0" dirty="0" smtClean="0"/>
              <a:t> al </a:t>
            </a:r>
            <a:r>
              <a:rPr lang="en-US" baseline="0" dirty="0" err="1" smtClean="0"/>
              <a:t>objeto</a:t>
            </a:r>
            <a:endParaRPr lang="en-US" baseline="0" dirty="0" smtClean="0"/>
          </a:p>
          <a:p>
            <a:pPr marL="171450" indent="-171450">
              <a:buFontTx/>
              <a:buChar char="-"/>
            </a:pPr>
            <a:endParaRPr lang="en-US" baseline="0" dirty="0" smtClean="0"/>
          </a:p>
          <a:p>
            <a:pPr marL="171450" indent="-171450">
              <a:buFontTx/>
              <a:buChar char="-"/>
            </a:pPr>
            <a:endParaRPr lang="es-AR" dirty="0"/>
          </a:p>
        </p:txBody>
      </p:sp>
      <p:sp>
        <p:nvSpPr>
          <p:cNvPr id="4" name="Slide Number Placeholder 3"/>
          <p:cNvSpPr>
            <a:spLocks noGrp="1"/>
          </p:cNvSpPr>
          <p:nvPr>
            <p:ph type="sldNum" sz="quarter" idx="10"/>
          </p:nvPr>
        </p:nvSpPr>
        <p:spPr/>
        <p:txBody>
          <a:bodyPr/>
          <a:lstStyle/>
          <a:p>
            <a:fld id="{DD386570-FA78-4D3A-8A9E-0874097A786C}" type="slidenum">
              <a:rPr lang="es-AR" smtClean="0"/>
              <a:pPr/>
              <a:t>22</a:t>
            </a:fld>
            <a:endParaRPr lang="es-AR"/>
          </a:p>
        </p:txBody>
      </p:sp>
    </p:spTree>
    <p:extLst>
      <p:ext uri="{BB962C8B-B14F-4D97-AF65-F5344CB8AC3E}">
        <p14:creationId xmlns:p14="http://schemas.microsoft.com/office/powerpoint/2010/main" val="27204663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La nueva clase (la clase derivada) obtiene todos los datos no privados y el comportamiento de la clase base, además de todos los demás datos y comportamientos que define para sí misma. La nueva clase tiene dos tipos efectivos: el tipo de la nueva clase y el tipo de la clase que hereda.</a:t>
            </a:r>
          </a:p>
          <a:p>
            <a:endParaRPr lang="es-AR" dirty="0"/>
          </a:p>
        </p:txBody>
      </p:sp>
      <p:sp>
        <p:nvSpPr>
          <p:cNvPr id="4" name="Slide Number Placeholder 3"/>
          <p:cNvSpPr>
            <a:spLocks noGrp="1"/>
          </p:cNvSpPr>
          <p:nvPr>
            <p:ph type="sldNum" sz="quarter" idx="10"/>
          </p:nvPr>
        </p:nvSpPr>
        <p:spPr/>
        <p:txBody>
          <a:bodyPr/>
          <a:lstStyle/>
          <a:p>
            <a:fld id="{DD386570-FA78-4D3A-8A9E-0874097A786C}" type="slidenum">
              <a:rPr lang="es-AR" smtClean="0"/>
              <a:pPr/>
              <a:t>23</a:t>
            </a:fld>
            <a:endParaRPr lang="es-AR"/>
          </a:p>
        </p:txBody>
      </p:sp>
    </p:spTree>
    <p:extLst>
      <p:ext uri="{BB962C8B-B14F-4D97-AF65-F5344CB8AC3E}">
        <p14:creationId xmlns:p14="http://schemas.microsoft.com/office/powerpoint/2010/main" val="21212093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Las interfaces describen un grupo de comportamientos relacionados que pueden pertenecer a cualquier clase o estructura. Las interfaces pueden estar compuestas de métodos, propiedades, eventos, indizadores o cualquier combinación de estos cuatro tipos de miembros. Una interfaz no puede contener campos. Los miembros de interfaz son automáticamente públicos.</a:t>
            </a:r>
          </a:p>
          <a:p>
            <a:r>
              <a:rPr lang="es-AR" sz="1200" kern="1200" dirty="0" smtClean="0">
                <a:solidFill>
                  <a:schemeClr val="tx1"/>
                </a:solidFill>
                <a:effectLst/>
                <a:latin typeface="+mn-lt"/>
                <a:ea typeface="+mn-ea"/>
                <a:cs typeface="+mn-cs"/>
              </a:rPr>
              <a:t>Para implementar un miembro de interfaz, el miembro correspondiente de la clase debe ser público, no estático y tener el mismo nombre y la misma firma que el miembro de interfaz. Las propiedades e indizadores de una clase pueden definir descriptores de acceso adicionales para una propiedad o indizador definidos en una interfaz. Por ejemplo, una interfaz puede declarar una propiedad con un descriptor de acceso </a:t>
            </a:r>
            <a:r>
              <a:rPr lang="es-AR" sz="1200" kern="1200" dirty="0" err="1" smtClean="0">
                <a:solidFill>
                  <a:schemeClr val="tx1"/>
                </a:solidFill>
                <a:effectLst/>
                <a:latin typeface="+mn-lt"/>
                <a:ea typeface="+mn-ea"/>
                <a:cs typeface="+mn-cs"/>
              </a:rPr>
              <a:t>get</a:t>
            </a:r>
            <a:r>
              <a:rPr lang="es-AR" sz="1200" kern="1200" dirty="0" smtClean="0">
                <a:solidFill>
                  <a:schemeClr val="tx1"/>
                </a:solidFill>
                <a:effectLst/>
                <a:latin typeface="+mn-lt"/>
                <a:ea typeface="+mn-ea"/>
                <a:cs typeface="+mn-cs"/>
              </a:rPr>
              <a:t>, pero la clase que implementa la interfaz puede declarar la misma propiedad con descriptores de acceso </a:t>
            </a:r>
            <a:r>
              <a:rPr lang="es-AR" sz="1200" kern="1200" dirty="0" err="1" smtClean="0">
                <a:solidFill>
                  <a:schemeClr val="tx1"/>
                </a:solidFill>
                <a:effectLst/>
                <a:latin typeface="+mn-lt"/>
                <a:ea typeface="+mn-ea"/>
                <a:cs typeface="+mn-cs"/>
              </a:rPr>
              <a:t>get</a:t>
            </a:r>
            <a:r>
              <a:rPr lang="es-AR" sz="1200" kern="1200" dirty="0" smtClean="0">
                <a:solidFill>
                  <a:schemeClr val="tx1"/>
                </a:solidFill>
                <a:effectLst/>
                <a:latin typeface="+mn-lt"/>
                <a:ea typeface="+mn-ea"/>
                <a:cs typeface="+mn-cs"/>
              </a:rPr>
              <a:t> y set. Sin embargo, si la propiedad o el indizador utilizan una implementación explícita, los descriptores de acceso deben coincidir.</a:t>
            </a:r>
          </a:p>
          <a:p>
            <a:r>
              <a:rPr lang="es-AR" sz="1200" kern="1200" dirty="0" smtClean="0">
                <a:solidFill>
                  <a:schemeClr val="tx1"/>
                </a:solidFill>
                <a:effectLst/>
                <a:latin typeface="+mn-lt"/>
                <a:ea typeface="+mn-ea"/>
                <a:cs typeface="+mn-cs"/>
              </a:rPr>
              <a:t>Las interfaces y los miembros de interfaz son abstractos; las interfaces no proporcionan una implementación predeterminada. </a:t>
            </a:r>
          </a:p>
          <a:p>
            <a:endParaRPr lang="es-AR" dirty="0"/>
          </a:p>
        </p:txBody>
      </p:sp>
      <p:sp>
        <p:nvSpPr>
          <p:cNvPr id="4" name="Slide Number Placeholder 3"/>
          <p:cNvSpPr>
            <a:spLocks noGrp="1"/>
          </p:cNvSpPr>
          <p:nvPr>
            <p:ph type="sldNum" sz="quarter" idx="10"/>
          </p:nvPr>
        </p:nvSpPr>
        <p:spPr/>
        <p:txBody>
          <a:bodyPr/>
          <a:lstStyle/>
          <a:p>
            <a:fld id="{DD386570-FA78-4D3A-8A9E-0874097A786C}" type="slidenum">
              <a:rPr lang="es-AR" smtClean="0"/>
              <a:pPr/>
              <a:t>24</a:t>
            </a:fld>
            <a:endParaRPr lang="es-AR"/>
          </a:p>
        </p:txBody>
      </p:sp>
    </p:spTree>
    <p:extLst>
      <p:ext uri="{BB962C8B-B14F-4D97-AF65-F5344CB8AC3E}">
        <p14:creationId xmlns:p14="http://schemas.microsoft.com/office/powerpoint/2010/main" val="28893953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s-AR" sz="1200" kern="1200" dirty="0" smtClean="0">
                <a:solidFill>
                  <a:schemeClr val="tx1"/>
                </a:solidFill>
                <a:effectLst/>
                <a:latin typeface="+mn-lt"/>
                <a:ea typeface="+mn-ea"/>
                <a:cs typeface="+mn-cs"/>
              </a:rPr>
              <a:t>La utilización de la palabra clave </a:t>
            </a:r>
            <a:r>
              <a:rPr lang="es-AR" sz="1200" b="1" kern="1200" dirty="0" err="1" smtClean="0">
                <a:solidFill>
                  <a:schemeClr val="tx1"/>
                </a:solidFill>
                <a:effectLst/>
                <a:latin typeface="+mn-lt"/>
                <a:ea typeface="+mn-ea"/>
                <a:cs typeface="+mn-cs"/>
              </a:rPr>
              <a:t>partial</a:t>
            </a:r>
            <a:r>
              <a:rPr lang="es-AR" sz="1200" kern="1200" dirty="0" smtClean="0">
                <a:solidFill>
                  <a:schemeClr val="tx1"/>
                </a:solidFill>
                <a:effectLst/>
                <a:latin typeface="+mn-lt"/>
                <a:ea typeface="+mn-ea"/>
                <a:cs typeface="+mn-cs"/>
              </a:rPr>
              <a:t> indica que otras partes de la clase, estructura o interfaz se pueden definir dentro del espacio de nombres. </a:t>
            </a:r>
          </a:p>
          <a:p>
            <a:pPr lvl="0"/>
            <a:r>
              <a:rPr lang="es-AR" sz="1200" kern="1200" dirty="0" smtClean="0">
                <a:solidFill>
                  <a:schemeClr val="tx1"/>
                </a:solidFill>
                <a:effectLst/>
                <a:latin typeface="+mn-lt"/>
                <a:ea typeface="+mn-ea"/>
                <a:cs typeface="+mn-cs"/>
              </a:rPr>
              <a:t>Todas las partes deben utilizar la palabra clave </a:t>
            </a:r>
            <a:r>
              <a:rPr lang="es-AR" sz="1200" b="1" kern="1200" dirty="0" err="1" smtClean="0">
                <a:solidFill>
                  <a:schemeClr val="tx1"/>
                </a:solidFill>
                <a:effectLst/>
                <a:latin typeface="+mn-lt"/>
                <a:ea typeface="+mn-ea"/>
                <a:cs typeface="+mn-cs"/>
              </a:rPr>
              <a:t>partial</a:t>
            </a:r>
            <a:r>
              <a:rPr lang="es-AR" sz="1200" kern="1200" dirty="0" smtClean="0">
                <a:solidFill>
                  <a:schemeClr val="tx1"/>
                </a:solidFill>
                <a:effectLst/>
                <a:latin typeface="+mn-lt"/>
                <a:ea typeface="+mn-ea"/>
                <a:cs typeface="+mn-cs"/>
              </a:rPr>
              <a:t>. </a:t>
            </a:r>
          </a:p>
          <a:p>
            <a:pPr lvl="0"/>
            <a:r>
              <a:rPr lang="es-AR" sz="1200" kern="1200" dirty="0" smtClean="0">
                <a:solidFill>
                  <a:schemeClr val="tx1"/>
                </a:solidFill>
                <a:effectLst/>
                <a:latin typeface="+mn-lt"/>
                <a:ea typeface="+mn-ea"/>
                <a:cs typeface="+mn-cs"/>
              </a:rPr>
              <a:t>Todas las partes deben estar disponibles en tiempo de compilación para formar el tipo final. </a:t>
            </a:r>
          </a:p>
          <a:p>
            <a:pPr lvl="0"/>
            <a:r>
              <a:rPr lang="es-AR" sz="1200" kern="1200" dirty="0" smtClean="0">
                <a:solidFill>
                  <a:schemeClr val="tx1"/>
                </a:solidFill>
                <a:effectLst/>
                <a:latin typeface="+mn-lt"/>
                <a:ea typeface="+mn-ea"/>
                <a:cs typeface="+mn-cs"/>
              </a:rPr>
              <a:t>Todas las partes deben tener la misma accesibilidad, ya sea </a:t>
            </a:r>
            <a:r>
              <a:rPr lang="es-AR" sz="1200" kern="1200" dirty="0" err="1" smtClean="0">
                <a:solidFill>
                  <a:schemeClr val="tx1"/>
                </a:solidFill>
                <a:effectLst/>
                <a:latin typeface="+mn-lt"/>
                <a:ea typeface="+mn-ea"/>
                <a:cs typeface="+mn-cs"/>
              </a:rPr>
              <a:t>public</a:t>
            </a:r>
            <a:r>
              <a:rPr lang="es-AR" sz="1200" kern="1200" dirty="0" smtClean="0">
                <a:solidFill>
                  <a:schemeClr val="tx1"/>
                </a:solidFill>
                <a:effectLst/>
                <a:latin typeface="+mn-lt"/>
                <a:ea typeface="+mn-ea"/>
                <a:cs typeface="+mn-cs"/>
              </a:rPr>
              <a:t>, </a:t>
            </a:r>
            <a:r>
              <a:rPr lang="es-AR" sz="1200" kern="1200" dirty="0" err="1" smtClean="0">
                <a:solidFill>
                  <a:schemeClr val="tx1"/>
                </a:solidFill>
                <a:effectLst/>
                <a:latin typeface="+mn-lt"/>
                <a:ea typeface="+mn-ea"/>
                <a:cs typeface="+mn-cs"/>
              </a:rPr>
              <a:t>private</a:t>
            </a:r>
            <a:r>
              <a:rPr lang="es-AR" sz="1200" kern="1200" dirty="0" smtClean="0">
                <a:solidFill>
                  <a:schemeClr val="tx1"/>
                </a:solidFill>
                <a:effectLst/>
                <a:latin typeface="+mn-lt"/>
                <a:ea typeface="+mn-ea"/>
                <a:cs typeface="+mn-cs"/>
              </a:rPr>
              <a:t>, etc.</a:t>
            </a:r>
          </a:p>
          <a:p>
            <a:pPr lvl="0"/>
            <a:r>
              <a:rPr lang="es-AR" sz="1200" kern="1200" dirty="0" smtClean="0">
                <a:solidFill>
                  <a:schemeClr val="tx1"/>
                </a:solidFill>
                <a:effectLst/>
                <a:latin typeface="+mn-lt"/>
                <a:ea typeface="+mn-ea"/>
                <a:cs typeface="+mn-cs"/>
              </a:rPr>
              <a:t>Si alguna de las partes se declara abstracta, todo el tipo se considera abstracto. </a:t>
            </a:r>
          </a:p>
          <a:p>
            <a:pPr lvl="0"/>
            <a:r>
              <a:rPr lang="es-AR" sz="1200" kern="1200" dirty="0" smtClean="0">
                <a:solidFill>
                  <a:schemeClr val="tx1"/>
                </a:solidFill>
                <a:effectLst/>
                <a:latin typeface="+mn-lt"/>
                <a:ea typeface="+mn-ea"/>
                <a:cs typeface="+mn-cs"/>
              </a:rPr>
              <a:t>Si alguna de las partes se declara sellada, todo el tipo se considera sellado. </a:t>
            </a:r>
          </a:p>
          <a:p>
            <a:pPr lvl="0"/>
            <a:r>
              <a:rPr lang="es-AR" sz="1200" kern="1200" dirty="0" smtClean="0">
                <a:solidFill>
                  <a:schemeClr val="tx1"/>
                </a:solidFill>
                <a:effectLst/>
                <a:latin typeface="+mn-lt"/>
                <a:ea typeface="+mn-ea"/>
                <a:cs typeface="+mn-cs"/>
              </a:rPr>
              <a:t>Si alguna de las partes declara un tipo base, todo el tipo hereda esa clase.</a:t>
            </a:r>
          </a:p>
          <a:p>
            <a:pPr lvl="0"/>
            <a:r>
              <a:rPr lang="es-AR" sz="1200" kern="1200" dirty="0" smtClean="0">
                <a:solidFill>
                  <a:schemeClr val="tx1"/>
                </a:solidFill>
                <a:effectLst/>
                <a:latin typeface="+mn-lt"/>
                <a:ea typeface="+mn-ea"/>
                <a:cs typeface="+mn-cs"/>
              </a:rPr>
              <a:t>Todas las partes que especifican una clase base deben concordar, pero las partes que omiten una clase base heredan igualmente el tipo base. </a:t>
            </a:r>
          </a:p>
          <a:p>
            <a:pPr lvl="0"/>
            <a:r>
              <a:rPr lang="es-AR" sz="1200" kern="1200" dirty="0" smtClean="0">
                <a:solidFill>
                  <a:schemeClr val="tx1"/>
                </a:solidFill>
                <a:effectLst/>
                <a:latin typeface="+mn-lt"/>
                <a:ea typeface="+mn-ea"/>
                <a:cs typeface="+mn-cs"/>
              </a:rPr>
              <a:t>Las partes pueden especificar diferentes interfaces base, pero el tipo final implementa todas las interfaces mostradas por todas las declaraciones parciales. </a:t>
            </a:r>
          </a:p>
          <a:p>
            <a:pPr lvl="0"/>
            <a:r>
              <a:rPr lang="es-AR" sz="1200" kern="1200" dirty="0" smtClean="0">
                <a:solidFill>
                  <a:schemeClr val="tx1"/>
                </a:solidFill>
                <a:effectLst/>
                <a:latin typeface="+mn-lt"/>
                <a:ea typeface="+mn-ea"/>
                <a:cs typeface="+mn-cs"/>
              </a:rPr>
              <a:t>Cualquier miembro de clase, estructura o interfaz declarados en una definición parcial está disponible para todas las demás partes. </a:t>
            </a:r>
          </a:p>
          <a:p>
            <a:pPr lvl="0"/>
            <a:r>
              <a:rPr lang="es-AR" sz="1200" kern="1200" dirty="0" smtClean="0">
                <a:solidFill>
                  <a:schemeClr val="tx1"/>
                </a:solidFill>
                <a:effectLst/>
                <a:latin typeface="+mn-lt"/>
                <a:ea typeface="+mn-ea"/>
                <a:cs typeface="+mn-cs"/>
              </a:rPr>
              <a:t>El tipo final es la combinación de todas las partes en tiempo de compilación.</a:t>
            </a:r>
          </a:p>
          <a:p>
            <a:r>
              <a:rPr lang="es-AR" sz="1200" kern="1200" dirty="0" smtClean="0">
                <a:solidFill>
                  <a:schemeClr val="tx1"/>
                </a:solidFill>
                <a:effectLst/>
                <a:latin typeface="+mn-lt"/>
                <a:ea typeface="+mn-ea"/>
                <a:cs typeface="+mn-cs"/>
              </a:rPr>
              <a:t>El modificador </a:t>
            </a:r>
            <a:r>
              <a:rPr lang="es-AR" sz="1200" kern="1200" dirty="0" err="1" smtClean="0">
                <a:solidFill>
                  <a:schemeClr val="tx1"/>
                </a:solidFill>
                <a:effectLst/>
                <a:latin typeface="+mn-lt"/>
                <a:ea typeface="+mn-ea"/>
                <a:cs typeface="+mn-cs"/>
              </a:rPr>
              <a:t>partial</a:t>
            </a:r>
            <a:r>
              <a:rPr lang="es-AR" sz="1200" kern="1200" dirty="0" smtClean="0">
                <a:solidFill>
                  <a:schemeClr val="tx1"/>
                </a:solidFill>
                <a:effectLst/>
                <a:latin typeface="+mn-lt"/>
                <a:ea typeface="+mn-ea"/>
                <a:cs typeface="+mn-cs"/>
              </a:rPr>
              <a:t> no está disponible en declaraciones de delegado o enumeración.</a:t>
            </a:r>
          </a:p>
          <a:p>
            <a:r>
              <a:rPr lang="es-AR" sz="1200" kern="1200" smtClean="0">
                <a:solidFill>
                  <a:schemeClr val="tx1"/>
                </a:solidFill>
                <a:effectLst/>
                <a:latin typeface="+mn-lt"/>
                <a:ea typeface="+mn-ea"/>
                <a:cs typeface="+mn-cs"/>
              </a:rPr>
              <a:t>En tiempo de compilación, se combinan los atributos de definiciones de tipo parcial</a:t>
            </a:r>
            <a:endParaRPr lang="es-AR" dirty="0"/>
          </a:p>
        </p:txBody>
      </p:sp>
      <p:sp>
        <p:nvSpPr>
          <p:cNvPr id="4" name="Slide Number Placeholder 3"/>
          <p:cNvSpPr>
            <a:spLocks noGrp="1"/>
          </p:cNvSpPr>
          <p:nvPr>
            <p:ph type="sldNum" sz="quarter" idx="10"/>
          </p:nvPr>
        </p:nvSpPr>
        <p:spPr/>
        <p:txBody>
          <a:bodyPr/>
          <a:lstStyle/>
          <a:p>
            <a:fld id="{DD386570-FA78-4D3A-8A9E-0874097A786C}" type="slidenum">
              <a:rPr lang="es-AR" smtClean="0"/>
              <a:pPr/>
              <a:t>25</a:t>
            </a:fld>
            <a:endParaRPr lang="es-AR"/>
          </a:p>
        </p:txBody>
      </p:sp>
    </p:spTree>
    <p:extLst>
      <p:ext uri="{BB962C8B-B14F-4D97-AF65-F5344CB8AC3E}">
        <p14:creationId xmlns:p14="http://schemas.microsoft.com/office/powerpoint/2010/main" val="113451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s-AR" dirty="0"/>
          </a:p>
        </p:txBody>
      </p:sp>
      <p:sp>
        <p:nvSpPr>
          <p:cNvPr id="4" name="Slide Number Placeholder 3"/>
          <p:cNvSpPr>
            <a:spLocks noGrp="1"/>
          </p:cNvSpPr>
          <p:nvPr>
            <p:ph type="sldNum" sz="quarter" idx="10"/>
          </p:nvPr>
        </p:nvSpPr>
        <p:spPr/>
        <p:txBody>
          <a:bodyPr/>
          <a:lstStyle/>
          <a:p>
            <a:fld id="{DD386570-FA78-4D3A-8A9E-0874097A786C}" type="slidenum">
              <a:rPr lang="es-AR" smtClean="0"/>
              <a:pPr/>
              <a:t>4</a:t>
            </a:fld>
            <a:endParaRPr lang="es-AR"/>
          </a:p>
        </p:txBody>
      </p:sp>
    </p:spTree>
    <p:extLst>
      <p:ext uri="{BB962C8B-B14F-4D97-AF65-F5344CB8AC3E}">
        <p14:creationId xmlns:p14="http://schemas.microsoft.com/office/powerpoint/2010/main" val="38695281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s-AR" sz="1200" kern="1200" dirty="0" smtClean="0">
                <a:solidFill>
                  <a:schemeClr val="tx1"/>
                </a:solidFill>
                <a:effectLst/>
                <a:latin typeface="+mn-lt"/>
                <a:ea typeface="+mn-ea"/>
                <a:cs typeface="+mn-cs"/>
              </a:rPr>
              <a:t>La utilización de la palabra clave </a:t>
            </a:r>
            <a:r>
              <a:rPr lang="es-AR" sz="1200" b="1" kern="1200" dirty="0" err="1" smtClean="0">
                <a:solidFill>
                  <a:schemeClr val="tx1"/>
                </a:solidFill>
                <a:effectLst/>
                <a:latin typeface="+mn-lt"/>
                <a:ea typeface="+mn-ea"/>
                <a:cs typeface="+mn-cs"/>
              </a:rPr>
              <a:t>partial</a:t>
            </a:r>
            <a:r>
              <a:rPr lang="es-AR" sz="1200" kern="1200" dirty="0" smtClean="0">
                <a:solidFill>
                  <a:schemeClr val="tx1"/>
                </a:solidFill>
                <a:effectLst/>
                <a:latin typeface="+mn-lt"/>
                <a:ea typeface="+mn-ea"/>
                <a:cs typeface="+mn-cs"/>
              </a:rPr>
              <a:t> indica que otras partes de la clase, estructura o interfaz se pueden definir dentro del espacio de nombres. </a:t>
            </a:r>
          </a:p>
          <a:p>
            <a:pPr lvl="0"/>
            <a:r>
              <a:rPr lang="es-AR" sz="1200" kern="1200" dirty="0" smtClean="0">
                <a:solidFill>
                  <a:schemeClr val="tx1"/>
                </a:solidFill>
                <a:effectLst/>
                <a:latin typeface="+mn-lt"/>
                <a:ea typeface="+mn-ea"/>
                <a:cs typeface="+mn-cs"/>
              </a:rPr>
              <a:t>Todas las partes deben utilizar la palabra clave </a:t>
            </a:r>
            <a:r>
              <a:rPr lang="es-AR" sz="1200" b="1" kern="1200" dirty="0" err="1" smtClean="0">
                <a:solidFill>
                  <a:schemeClr val="tx1"/>
                </a:solidFill>
                <a:effectLst/>
                <a:latin typeface="+mn-lt"/>
                <a:ea typeface="+mn-ea"/>
                <a:cs typeface="+mn-cs"/>
              </a:rPr>
              <a:t>partial</a:t>
            </a:r>
            <a:r>
              <a:rPr lang="es-AR" sz="1200" kern="1200" dirty="0" smtClean="0">
                <a:solidFill>
                  <a:schemeClr val="tx1"/>
                </a:solidFill>
                <a:effectLst/>
                <a:latin typeface="+mn-lt"/>
                <a:ea typeface="+mn-ea"/>
                <a:cs typeface="+mn-cs"/>
              </a:rPr>
              <a:t>. </a:t>
            </a:r>
          </a:p>
          <a:p>
            <a:pPr lvl="0"/>
            <a:r>
              <a:rPr lang="es-AR" sz="1200" kern="1200" dirty="0" smtClean="0">
                <a:solidFill>
                  <a:schemeClr val="tx1"/>
                </a:solidFill>
                <a:effectLst/>
                <a:latin typeface="+mn-lt"/>
                <a:ea typeface="+mn-ea"/>
                <a:cs typeface="+mn-cs"/>
              </a:rPr>
              <a:t>Todas las partes deben estar disponibles en tiempo de compilación para formar el tipo final. </a:t>
            </a:r>
          </a:p>
          <a:p>
            <a:pPr lvl="0"/>
            <a:r>
              <a:rPr lang="es-AR" sz="1200" kern="1200" dirty="0" smtClean="0">
                <a:solidFill>
                  <a:schemeClr val="tx1"/>
                </a:solidFill>
                <a:effectLst/>
                <a:latin typeface="+mn-lt"/>
                <a:ea typeface="+mn-ea"/>
                <a:cs typeface="+mn-cs"/>
              </a:rPr>
              <a:t>Todas las partes deben tener la misma accesibilidad, ya sea </a:t>
            </a:r>
            <a:r>
              <a:rPr lang="es-AR" sz="1200" kern="1200" dirty="0" err="1" smtClean="0">
                <a:solidFill>
                  <a:schemeClr val="tx1"/>
                </a:solidFill>
                <a:effectLst/>
                <a:latin typeface="+mn-lt"/>
                <a:ea typeface="+mn-ea"/>
                <a:cs typeface="+mn-cs"/>
              </a:rPr>
              <a:t>public</a:t>
            </a:r>
            <a:r>
              <a:rPr lang="es-AR" sz="1200" kern="1200" dirty="0" smtClean="0">
                <a:solidFill>
                  <a:schemeClr val="tx1"/>
                </a:solidFill>
                <a:effectLst/>
                <a:latin typeface="+mn-lt"/>
                <a:ea typeface="+mn-ea"/>
                <a:cs typeface="+mn-cs"/>
              </a:rPr>
              <a:t>, </a:t>
            </a:r>
            <a:r>
              <a:rPr lang="es-AR" sz="1200" kern="1200" dirty="0" err="1" smtClean="0">
                <a:solidFill>
                  <a:schemeClr val="tx1"/>
                </a:solidFill>
                <a:effectLst/>
                <a:latin typeface="+mn-lt"/>
                <a:ea typeface="+mn-ea"/>
                <a:cs typeface="+mn-cs"/>
              </a:rPr>
              <a:t>private</a:t>
            </a:r>
            <a:r>
              <a:rPr lang="es-AR" sz="1200" kern="1200" dirty="0" smtClean="0">
                <a:solidFill>
                  <a:schemeClr val="tx1"/>
                </a:solidFill>
                <a:effectLst/>
                <a:latin typeface="+mn-lt"/>
                <a:ea typeface="+mn-ea"/>
                <a:cs typeface="+mn-cs"/>
              </a:rPr>
              <a:t>, etc.</a:t>
            </a:r>
          </a:p>
          <a:p>
            <a:pPr lvl="0"/>
            <a:r>
              <a:rPr lang="es-AR" sz="1200" kern="1200" dirty="0" smtClean="0">
                <a:solidFill>
                  <a:schemeClr val="tx1"/>
                </a:solidFill>
                <a:effectLst/>
                <a:latin typeface="+mn-lt"/>
                <a:ea typeface="+mn-ea"/>
                <a:cs typeface="+mn-cs"/>
              </a:rPr>
              <a:t>Si alguna de las partes se declara abstracta, todo el tipo se considera abstracto. </a:t>
            </a:r>
          </a:p>
          <a:p>
            <a:pPr lvl="0"/>
            <a:r>
              <a:rPr lang="es-AR" sz="1200" kern="1200" dirty="0" smtClean="0">
                <a:solidFill>
                  <a:schemeClr val="tx1"/>
                </a:solidFill>
                <a:effectLst/>
                <a:latin typeface="+mn-lt"/>
                <a:ea typeface="+mn-ea"/>
                <a:cs typeface="+mn-cs"/>
              </a:rPr>
              <a:t>Si alguna de las partes se declara sellada, todo el tipo se considera sellado. </a:t>
            </a:r>
          </a:p>
          <a:p>
            <a:pPr lvl="0"/>
            <a:r>
              <a:rPr lang="es-AR" sz="1200" kern="1200" dirty="0" smtClean="0">
                <a:solidFill>
                  <a:schemeClr val="tx1"/>
                </a:solidFill>
                <a:effectLst/>
                <a:latin typeface="+mn-lt"/>
                <a:ea typeface="+mn-ea"/>
                <a:cs typeface="+mn-cs"/>
              </a:rPr>
              <a:t>Si alguna de las partes declara un tipo base, todo el tipo hereda esa clase.</a:t>
            </a:r>
          </a:p>
          <a:p>
            <a:pPr lvl="0"/>
            <a:r>
              <a:rPr lang="es-AR" sz="1200" kern="1200" dirty="0" smtClean="0">
                <a:solidFill>
                  <a:schemeClr val="tx1"/>
                </a:solidFill>
                <a:effectLst/>
                <a:latin typeface="+mn-lt"/>
                <a:ea typeface="+mn-ea"/>
                <a:cs typeface="+mn-cs"/>
              </a:rPr>
              <a:t>Todas las partes que especifican una clase base deben concordar, pero las partes que omiten una clase base heredan igualmente el tipo base. </a:t>
            </a:r>
          </a:p>
          <a:p>
            <a:pPr lvl="0"/>
            <a:r>
              <a:rPr lang="es-AR" sz="1200" kern="1200" dirty="0" smtClean="0">
                <a:solidFill>
                  <a:schemeClr val="tx1"/>
                </a:solidFill>
                <a:effectLst/>
                <a:latin typeface="+mn-lt"/>
                <a:ea typeface="+mn-ea"/>
                <a:cs typeface="+mn-cs"/>
              </a:rPr>
              <a:t>Las partes pueden especificar diferentes interfaces base, pero el tipo final implementa todas las interfaces mostradas por todas las declaraciones parciales. </a:t>
            </a:r>
          </a:p>
          <a:p>
            <a:pPr lvl="0"/>
            <a:r>
              <a:rPr lang="es-AR" sz="1200" kern="1200" dirty="0" smtClean="0">
                <a:solidFill>
                  <a:schemeClr val="tx1"/>
                </a:solidFill>
                <a:effectLst/>
                <a:latin typeface="+mn-lt"/>
                <a:ea typeface="+mn-ea"/>
                <a:cs typeface="+mn-cs"/>
              </a:rPr>
              <a:t>Cualquier miembro de clase, estructura o interfaz declarados en una definición parcial está disponible para todas las demás partes. </a:t>
            </a:r>
          </a:p>
          <a:p>
            <a:pPr lvl="0"/>
            <a:r>
              <a:rPr lang="es-AR" sz="1200" kern="1200" dirty="0" smtClean="0">
                <a:solidFill>
                  <a:schemeClr val="tx1"/>
                </a:solidFill>
                <a:effectLst/>
                <a:latin typeface="+mn-lt"/>
                <a:ea typeface="+mn-ea"/>
                <a:cs typeface="+mn-cs"/>
              </a:rPr>
              <a:t>El tipo final es la combinación de todas las partes en tiempo de compilación.</a:t>
            </a:r>
          </a:p>
          <a:p>
            <a:r>
              <a:rPr lang="es-AR" sz="1200" kern="1200" dirty="0" smtClean="0">
                <a:solidFill>
                  <a:schemeClr val="tx1"/>
                </a:solidFill>
                <a:effectLst/>
                <a:latin typeface="+mn-lt"/>
                <a:ea typeface="+mn-ea"/>
                <a:cs typeface="+mn-cs"/>
              </a:rPr>
              <a:t>El modificador </a:t>
            </a:r>
            <a:r>
              <a:rPr lang="es-AR" sz="1200" kern="1200" dirty="0" err="1" smtClean="0">
                <a:solidFill>
                  <a:schemeClr val="tx1"/>
                </a:solidFill>
                <a:effectLst/>
                <a:latin typeface="+mn-lt"/>
                <a:ea typeface="+mn-ea"/>
                <a:cs typeface="+mn-cs"/>
              </a:rPr>
              <a:t>partial</a:t>
            </a:r>
            <a:r>
              <a:rPr lang="es-AR" sz="1200" kern="1200" dirty="0" smtClean="0">
                <a:solidFill>
                  <a:schemeClr val="tx1"/>
                </a:solidFill>
                <a:effectLst/>
                <a:latin typeface="+mn-lt"/>
                <a:ea typeface="+mn-ea"/>
                <a:cs typeface="+mn-cs"/>
              </a:rPr>
              <a:t> no está disponible en declaraciones de delegado o enumeración.</a:t>
            </a:r>
          </a:p>
          <a:p>
            <a:r>
              <a:rPr lang="es-AR" sz="1200" kern="1200" dirty="0" smtClean="0">
                <a:solidFill>
                  <a:schemeClr val="tx1"/>
                </a:solidFill>
                <a:effectLst/>
                <a:latin typeface="+mn-lt"/>
                <a:ea typeface="+mn-ea"/>
                <a:cs typeface="+mn-cs"/>
              </a:rPr>
              <a:t>En tiempo de compilación, se combinan los atributos de definiciones de tipo parcial</a:t>
            </a:r>
            <a:endParaRPr lang="es-AR" dirty="0"/>
          </a:p>
        </p:txBody>
      </p:sp>
      <p:sp>
        <p:nvSpPr>
          <p:cNvPr id="4" name="Slide Number Placeholder 3"/>
          <p:cNvSpPr>
            <a:spLocks noGrp="1"/>
          </p:cNvSpPr>
          <p:nvPr>
            <p:ph type="sldNum" sz="quarter" idx="10"/>
          </p:nvPr>
        </p:nvSpPr>
        <p:spPr/>
        <p:txBody>
          <a:bodyPr/>
          <a:lstStyle/>
          <a:p>
            <a:fld id="{DD386570-FA78-4D3A-8A9E-0874097A786C}" type="slidenum">
              <a:rPr lang="es-AR" smtClean="0"/>
              <a:pPr/>
              <a:t>26</a:t>
            </a:fld>
            <a:endParaRPr lang="es-AR"/>
          </a:p>
        </p:txBody>
      </p:sp>
    </p:spTree>
    <p:extLst>
      <p:ext uri="{BB962C8B-B14F-4D97-AF65-F5344CB8AC3E}">
        <p14:creationId xmlns:p14="http://schemas.microsoft.com/office/powerpoint/2010/main" val="1134512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s-AR" dirty="0"/>
          </a:p>
        </p:txBody>
      </p:sp>
      <p:sp>
        <p:nvSpPr>
          <p:cNvPr id="4" name="Slide Number Placeholder 3"/>
          <p:cNvSpPr>
            <a:spLocks noGrp="1"/>
          </p:cNvSpPr>
          <p:nvPr>
            <p:ph type="sldNum" sz="quarter" idx="10"/>
          </p:nvPr>
        </p:nvSpPr>
        <p:spPr/>
        <p:txBody>
          <a:bodyPr/>
          <a:lstStyle/>
          <a:p>
            <a:fld id="{DD386570-FA78-4D3A-8A9E-0874097A786C}" type="slidenum">
              <a:rPr lang="es-AR" smtClean="0"/>
              <a:pPr/>
              <a:t>27</a:t>
            </a:fld>
            <a:endParaRPr lang="es-AR"/>
          </a:p>
        </p:txBody>
      </p:sp>
    </p:spTree>
    <p:extLst>
      <p:ext uri="{BB962C8B-B14F-4D97-AF65-F5344CB8AC3E}">
        <p14:creationId xmlns:p14="http://schemas.microsoft.com/office/powerpoint/2010/main" val="14478084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s-AR" dirty="0"/>
          </a:p>
        </p:txBody>
      </p:sp>
      <p:sp>
        <p:nvSpPr>
          <p:cNvPr id="4" name="Slide Number Placeholder 3"/>
          <p:cNvSpPr>
            <a:spLocks noGrp="1"/>
          </p:cNvSpPr>
          <p:nvPr>
            <p:ph type="sldNum" sz="quarter" idx="10"/>
          </p:nvPr>
        </p:nvSpPr>
        <p:spPr/>
        <p:txBody>
          <a:bodyPr/>
          <a:lstStyle/>
          <a:p>
            <a:fld id="{DD386570-FA78-4D3A-8A9E-0874097A786C}" type="slidenum">
              <a:rPr lang="es-AR" smtClean="0"/>
              <a:pPr/>
              <a:t>29</a:t>
            </a:fld>
            <a:endParaRPr lang="es-AR"/>
          </a:p>
        </p:txBody>
      </p:sp>
    </p:spTree>
    <p:extLst>
      <p:ext uri="{BB962C8B-B14F-4D97-AF65-F5344CB8AC3E}">
        <p14:creationId xmlns:p14="http://schemas.microsoft.com/office/powerpoint/2010/main" val="41164312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s-AR" dirty="0"/>
          </a:p>
        </p:txBody>
      </p:sp>
      <p:sp>
        <p:nvSpPr>
          <p:cNvPr id="4" name="Slide Number Placeholder 3"/>
          <p:cNvSpPr>
            <a:spLocks noGrp="1"/>
          </p:cNvSpPr>
          <p:nvPr>
            <p:ph type="sldNum" sz="quarter" idx="10"/>
          </p:nvPr>
        </p:nvSpPr>
        <p:spPr/>
        <p:txBody>
          <a:bodyPr/>
          <a:lstStyle/>
          <a:p>
            <a:fld id="{DD386570-FA78-4D3A-8A9E-0874097A786C}" type="slidenum">
              <a:rPr lang="es-AR" smtClean="0"/>
              <a:pPr/>
              <a:t>30</a:t>
            </a:fld>
            <a:endParaRPr lang="es-AR"/>
          </a:p>
        </p:txBody>
      </p:sp>
    </p:spTree>
    <p:extLst>
      <p:ext uri="{BB962C8B-B14F-4D97-AF65-F5344CB8AC3E}">
        <p14:creationId xmlns:p14="http://schemas.microsoft.com/office/powerpoint/2010/main" val="37359056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la idea de </a:t>
            </a:r>
            <a:r>
              <a:rPr lang="es-AR" sz="1200" i="1" kern="1200" dirty="0" err="1" smtClean="0">
                <a:solidFill>
                  <a:schemeClr val="tx1"/>
                </a:solidFill>
                <a:effectLst/>
                <a:latin typeface="+mn-lt"/>
                <a:ea typeface="+mn-ea"/>
                <a:cs typeface="+mn-cs"/>
              </a:rPr>
              <a:t>extension</a:t>
            </a:r>
            <a:r>
              <a:rPr lang="es-AR" sz="1200" i="1" kern="1200" dirty="0" smtClean="0">
                <a:solidFill>
                  <a:schemeClr val="tx1"/>
                </a:solidFill>
                <a:effectLst/>
                <a:latin typeface="+mn-lt"/>
                <a:ea typeface="+mn-ea"/>
                <a:cs typeface="+mn-cs"/>
              </a:rPr>
              <a:t> </a:t>
            </a:r>
            <a:r>
              <a:rPr lang="es-AR" sz="1200" i="1" kern="1200" dirty="0" err="1" smtClean="0">
                <a:solidFill>
                  <a:schemeClr val="tx1"/>
                </a:solidFill>
                <a:effectLst/>
                <a:latin typeface="+mn-lt"/>
                <a:ea typeface="+mn-ea"/>
                <a:cs typeface="+mn-cs"/>
              </a:rPr>
              <a:t>methods</a:t>
            </a:r>
            <a:r>
              <a:rPr lang="es-AR" sz="1200" kern="1200" dirty="0" smtClean="0">
                <a:solidFill>
                  <a:schemeClr val="tx1"/>
                </a:solidFill>
                <a:effectLst/>
                <a:latin typeface="+mn-lt"/>
                <a:ea typeface="+mn-ea"/>
                <a:cs typeface="+mn-cs"/>
              </a:rPr>
              <a:t>, permitiendo llamar a métodos estáticos de una clase como si fueran métodos de instancia de otra.</a:t>
            </a:r>
            <a:endParaRPr lang="es-AR" dirty="0" smtClean="0"/>
          </a:p>
          <a:p>
            <a:endParaRPr lang="es-AR" dirty="0"/>
          </a:p>
        </p:txBody>
      </p:sp>
      <p:sp>
        <p:nvSpPr>
          <p:cNvPr id="4" name="Slide Number Placeholder 3"/>
          <p:cNvSpPr>
            <a:spLocks noGrp="1"/>
          </p:cNvSpPr>
          <p:nvPr>
            <p:ph type="sldNum" sz="quarter" idx="10"/>
          </p:nvPr>
        </p:nvSpPr>
        <p:spPr/>
        <p:txBody>
          <a:bodyPr/>
          <a:lstStyle/>
          <a:p>
            <a:fld id="{DD386570-FA78-4D3A-8A9E-0874097A786C}" type="slidenum">
              <a:rPr lang="es-AR" smtClean="0"/>
              <a:pPr/>
              <a:t>31</a:t>
            </a:fld>
            <a:endParaRPr lang="es-AR"/>
          </a:p>
        </p:txBody>
      </p:sp>
    </p:spTree>
    <p:extLst>
      <p:ext uri="{BB962C8B-B14F-4D97-AF65-F5344CB8AC3E}">
        <p14:creationId xmlns:p14="http://schemas.microsoft.com/office/powerpoint/2010/main" val="37359056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Ideal </a:t>
            </a:r>
            <a:r>
              <a:rPr lang="en-US" dirty="0" err="1" smtClean="0"/>
              <a:t>para</a:t>
            </a:r>
            <a:r>
              <a:rPr lang="en-US" dirty="0" smtClean="0"/>
              <a:t> los helpers, </a:t>
            </a:r>
            <a:r>
              <a:rPr lang="en-US" dirty="0" err="1" smtClean="0"/>
              <a:t>utils</a:t>
            </a:r>
            <a:endParaRPr lang="es-AR" dirty="0"/>
          </a:p>
        </p:txBody>
      </p:sp>
      <p:sp>
        <p:nvSpPr>
          <p:cNvPr id="4" name="Slide Number Placeholder 3"/>
          <p:cNvSpPr>
            <a:spLocks noGrp="1"/>
          </p:cNvSpPr>
          <p:nvPr>
            <p:ph type="sldNum" sz="quarter" idx="10"/>
          </p:nvPr>
        </p:nvSpPr>
        <p:spPr/>
        <p:txBody>
          <a:bodyPr/>
          <a:lstStyle/>
          <a:p>
            <a:fld id="{DD386570-FA78-4D3A-8A9E-0874097A786C}" type="slidenum">
              <a:rPr lang="es-AR" smtClean="0"/>
              <a:pPr/>
              <a:t>32</a:t>
            </a:fld>
            <a:endParaRPr lang="es-AR"/>
          </a:p>
        </p:txBody>
      </p:sp>
    </p:spTree>
    <p:extLst>
      <p:ext uri="{BB962C8B-B14F-4D97-AF65-F5344CB8AC3E}">
        <p14:creationId xmlns:p14="http://schemas.microsoft.com/office/powerpoint/2010/main" val="21584287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s-AR" sz="1200" kern="1200" dirty="0" smtClean="0">
                <a:solidFill>
                  <a:schemeClr val="tx1"/>
                </a:solidFill>
                <a:effectLst/>
                <a:latin typeface="+mn-lt"/>
                <a:ea typeface="+mn-ea"/>
                <a:cs typeface="+mn-cs"/>
              </a:rPr>
              <a:t>Las </a:t>
            </a:r>
            <a:r>
              <a:rPr lang="es-AR" sz="1200" kern="1200" dirty="0" err="1" smtClean="0">
                <a:solidFill>
                  <a:schemeClr val="tx1"/>
                </a:solidFill>
                <a:effectLst/>
                <a:latin typeface="+mn-lt"/>
                <a:ea typeface="+mn-ea"/>
                <a:cs typeface="+mn-cs"/>
              </a:rPr>
              <a:t>structs</a:t>
            </a:r>
            <a:r>
              <a:rPr lang="es-AR" sz="1200" kern="1200" dirty="0" smtClean="0">
                <a:solidFill>
                  <a:schemeClr val="tx1"/>
                </a:solidFill>
                <a:effectLst/>
                <a:latin typeface="+mn-lt"/>
                <a:ea typeface="+mn-ea"/>
                <a:cs typeface="+mn-cs"/>
              </a:rPr>
              <a:t> tienen una función similar a las clases y son, generalmente, más eficientes. Debemos definir un </a:t>
            </a:r>
            <a:r>
              <a:rPr lang="es-AR" sz="1200" kern="1200" dirty="0" err="1" smtClean="0">
                <a:solidFill>
                  <a:schemeClr val="tx1"/>
                </a:solidFill>
                <a:effectLst/>
                <a:latin typeface="+mn-lt"/>
                <a:ea typeface="+mn-ea"/>
                <a:cs typeface="+mn-cs"/>
              </a:rPr>
              <a:t>struct</a:t>
            </a:r>
            <a:r>
              <a:rPr lang="es-AR" sz="1200" kern="1200" dirty="0" smtClean="0">
                <a:solidFill>
                  <a:schemeClr val="tx1"/>
                </a:solidFill>
                <a:effectLst/>
                <a:latin typeface="+mn-lt"/>
                <a:ea typeface="+mn-ea"/>
                <a:cs typeface="+mn-cs"/>
              </a:rPr>
              <a:t>, en lugar de una clase, si el tipo funcionará mejor como </a:t>
            </a:r>
            <a:r>
              <a:rPr lang="es-AR" sz="1200" kern="1200" dirty="0" err="1" smtClean="0">
                <a:solidFill>
                  <a:schemeClr val="tx1"/>
                </a:solidFill>
                <a:effectLst/>
                <a:latin typeface="+mn-lt"/>
                <a:ea typeface="+mn-ea"/>
                <a:cs typeface="+mn-cs"/>
              </a:rPr>
              <a:t>value</a:t>
            </a:r>
            <a:r>
              <a:rPr lang="es-AR" sz="1200" kern="1200" dirty="0" smtClean="0">
                <a:solidFill>
                  <a:schemeClr val="tx1"/>
                </a:solidFill>
                <a:effectLst/>
                <a:latin typeface="+mn-lt"/>
                <a:ea typeface="+mn-ea"/>
                <a:cs typeface="+mn-cs"/>
              </a:rPr>
              <a:t> </a:t>
            </a:r>
            <a:r>
              <a:rPr lang="es-AR" sz="1200" kern="1200" dirty="0" err="1" smtClean="0">
                <a:solidFill>
                  <a:schemeClr val="tx1"/>
                </a:solidFill>
                <a:effectLst/>
                <a:latin typeface="+mn-lt"/>
                <a:ea typeface="+mn-ea"/>
                <a:cs typeface="+mn-cs"/>
              </a:rPr>
              <a:t>type</a:t>
            </a:r>
            <a:r>
              <a:rPr lang="es-AR" sz="1200" kern="1200" dirty="0" smtClean="0">
                <a:solidFill>
                  <a:schemeClr val="tx1"/>
                </a:solidFill>
                <a:effectLst/>
                <a:latin typeface="+mn-lt"/>
                <a:ea typeface="+mn-ea"/>
                <a:cs typeface="+mn-cs"/>
              </a:rPr>
              <a:t> que como </a:t>
            </a:r>
            <a:r>
              <a:rPr lang="es-AR" sz="1200" kern="1200" dirty="0" err="1" smtClean="0">
                <a:solidFill>
                  <a:schemeClr val="tx1"/>
                </a:solidFill>
                <a:effectLst/>
                <a:latin typeface="+mn-lt"/>
                <a:ea typeface="+mn-ea"/>
                <a:cs typeface="+mn-cs"/>
              </a:rPr>
              <a:t>reference</a:t>
            </a:r>
            <a:r>
              <a:rPr lang="es-AR" sz="1200" kern="1200" dirty="0" smtClean="0">
                <a:solidFill>
                  <a:schemeClr val="tx1"/>
                </a:solidFill>
                <a:effectLst/>
                <a:latin typeface="+mn-lt"/>
                <a:ea typeface="+mn-ea"/>
                <a:cs typeface="+mn-cs"/>
              </a:rPr>
              <a:t> </a:t>
            </a:r>
            <a:r>
              <a:rPr lang="es-AR" sz="1200" kern="1200" dirty="0" err="1" smtClean="0">
                <a:solidFill>
                  <a:schemeClr val="tx1"/>
                </a:solidFill>
                <a:effectLst/>
                <a:latin typeface="+mn-lt"/>
                <a:ea typeface="+mn-ea"/>
                <a:cs typeface="+mn-cs"/>
              </a:rPr>
              <a:t>type</a:t>
            </a:r>
            <a:r>
              <a:rPr lang="es-AR" sz="1200" kern="1200" dirty="0" smtClean="0">
                <a:solidFill>
                  <a:schemeClr val="tx1"/>
                </a:solidFill>
                <a:effectLst/>
                <a:latin typeface="+mn-lt"/>
                <a:ea typeface="+mn-ea"/>
                <a:cs typeface="+mn-cs"/>
              </a:rPr>
              <a:t>. Específicamente, los tipo </a:t>
            </a:r>
            <a:r>
              <a:rPr lang="es-AR" sz="1200" kern="1200" dirty="0" err="1" smtClean="0">
                <a:solidFill>
                  <a:schemeClr val="tx1"/>
                </a:solidFill>
                <a:effectLst/>
                <a:latin typeface="+mn-lt"/>
                <a:ea typeface="+mn-ea"/>
                <a:cs typeface="+mn-cs"/>
              </a:rPr>
              <a:t>struct</a:t>
            </a:r>
            <a:r>
              <a:rPr lang="es-AR" sz="1200" kern="1200" dirty="0" smtClean="0">
                <a:solidFill>
                  <a:schemeClr val="tx1"/>
                </a:solidFill>
                <a:effectLst/>
                <a:latin typeface="+mn-lt"/>
                <a:ea typeface="+mn-ea"/>
                <a:cs typeface="+mn-cs"/>
              </a:rPr>
              <a:t> deben reunir todos los siguientes criterio:</a:t>
            </a:r>
          </a:p>
          <a:p>
            <a:pPr lvl="0"/>
            <a:r>
              <a:rPr lang="en-US" sz="1200" kern="1200" dirty="0" err="1" smtClean="0">
                <a:solidFill>
                  <a:schemeClr val="tx1"/>
                </a:solidFill>
                <a:effectLst/>
                <a:latin typeface="+mn-lt"/>
                <a:ea typeface="+mn-ea"/>
                <a:cs typeface="+mn-cs"/>
              </a:rPr>
              <a:t>Representan</a:t>
            </a:r>
            <a:r>
              <a:rPr lang="en-US" sz="1200" kern="1200" dirty="0" smtClean="0">
                <a:solidFill>
                  <a:schemeClr val="tx1"/>
                </a:solidFill>
                <a:effectLst/>
                <a:latin typeface="+mn-lt"/>
                <a:ea typeface="+mn-ea"/>
                <a:cs typeface="+mn-cs"/>
              </a:rPr>
              <a:t> un solo valor</a:t>
            </a:r>
            <a:endParaRPr lang="es-AR" sz="1200" kern="1200" dirty="0" smtClean="0">
              <a:solidFill>
                <a:schemeClr val="tx1"/>
              </a:solidFill>
              <a:effectLst/>
              <a:latin typeface="+mn-lt"/>
              <a:ea typeface="+mn-ea"/>
              <a:cs typeface="+mn-cs"/>
            </a:endParaRPr>
          </a:p>
          <a:p>
            <a:pPr lvl="0"/>
            <a:r>
              <a:rPr lang="es-AR" sz="1200" kern="1200" dirty="0" smtClean="0">
                <a:solidFill>
                  <a:schemeClr val="tx1"/>
                </a:solidFill>
                <a:effectLst/>
                <a:latin typeface="+mn-lt"/>
                <a:ea typeface="+mn-ea"/>
                <a:cs typeface="+mn-cs"/>
              </a:rPr>
              <a:t>Tienen como tamaño de instancia menos de 16 bytes</a:t>
            </a:r>
          </a:p>
          <a:p>
            <a:pPr lvl="0"/>
            <a:r>
              <a:rPr lang="es-AR" sz="1200" kern="1200" dirty="0" smtClean="0">
                <a:solidFill>
                  <a:schemeClr val="tx1"/>
                </a:solidFill>
                <a:effectLst/>
                <a:latin typeface="+mn-lt"/>
                <a:ea typeface="+mn-ea"/>
                <a:cs typeface="+mn-cs"/>
              </a:rPr>
              <a:t>No cambiarán luego de la creación.</a:t>
            </a:r>
          </a:p>
          <a:p>
            <a:pPr lvl="0"/>
            <a:r>
              <a:rPr lang="es-AR" sz="1200" kern="1200" dirty="0" smtClean="0">
                <a:solidFill>
                  <a:schemeClr val="tx1"/>
                </a:solidFill>
                <a:effectLst/>
                <a:latin typeface="+mn-lt"/>
                <a:ea typeface="+mn-ea"/>
                <a:cs typeface="+mn-cs"/>
              </a:rPr>
              <a:t>No serán casteado a un </a:t>
            </a:r>
            <a:r>
              <a:rPr lang="es-AR" sz="1200" kern="1200" dirty="0" err="1" smtClean="0">
                <a:solidFill>
                  <a:schemeClr val="tx1"/>
                </a:solidFill>
                <a:effectLst/>
                <a:latin typeface="+mn-lt"/>
                <a:ea typeface="+mn-ea"/>
                <a:cs typeface="+mn-cs"/>
              </a:rPr>
              <a:t>reference</a:t>
            </a:r>
            <a:r>
              <a:rPr lang="es-AR" sz="1200" kern="1200" dirty="0" smtClean="0">
                <a:solidFill>
                  <a:schemeClr val="tx1"/>
                </a:solidFill>
                <a:effectLst/>
                <a:latin typeface="+mn-lt"/>
                <a:ea typeface="+mn-ea"/>
                <a:cs typeface="+mn-cs"/>
              </a:rPr>
              <a:t> </a:t>
            </a:r>
            <a:r>
              <a:rPr lang="es-AR" sz="1200" kern="1200" dirty="0" err="1" smtClean="0">
                <a:solidFill>
                  <a:schemeClr val="tx1"/>
                </a:solidFill>
                <a:effectLst/>
                <a:latin typeface="+mn-lt"/>
                <a:ea typeface="+mn-ea"/>
                <a:cs typeface="+mn-cs"/>
              </a:rPr>
              <a:t>type</a:t>
            </a:r>
            <a:endParaRPr lang="es-AR"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NO DEBEN SER UTILIZADAS</a:t>
            </a:r>
            <a:r>
              <a:rPr lang="en-US" sz="1200" kern="1200" baseline="0" dirty="0" smtClean="0">
                <a:solidFill>
                  <a:schemeClr val="tx1"/>
                </a:solidFill>
                <a:effectLst/>
                <a:latin typeface="+mn-lt"/>
                <a:ea typeface="+mn-ea"/>
                <a:cs typeface="+mn-cs"/>
              </a:rPr>
              <a:t> COMO CLASES!!!</a:t>
            </a:r>
            <a:endParaRPr lang="es-AR" sz="1200" kern="1200" dirty="0" smtClean="0">
              <a:solidFill>
                <a:schemeClr val="tx1"/>
              </a:solidFill>
              <a:effectLst/>
              <a:latin typeface="+mn-lt"/>
              <a:ea typeface="+mn-ea"/>
              <a:cs typeface="+mn-cs"/>
            </a:endParaRPr>
          </a:p>
          <a:p>
            <a:endParaRPr lang="es-AR" dirty="0"/>
          </a:p>
        </p:txBody>
      </p:sp>
      <p:sp>
        <p:nvSpPr>
          <p:cNvPr id="4" name="Slide Number Placeholder 3"/>
          <p:cNvSpPr>
            <a:spLocks noGrp="1"/>
          </p:cNvSpPr>
          <p:nvPr>
            <p:ph type="sldNum" sz="quarter" idx="10"/>
          </p:nvPr>
        </p:nvSpPr>
        <p:spPr/>
        <p:txBody>
          <a:bodyPr/>
          <a:lstStyle/>
          <a:p>
            <a:fld id="{DD386570-FA78-4D3A-8A9E-0874097A786C}" type="slidenum">
              <a:rPr lang="es-AR" smtClean="0"/>
              <a:pPr/>
              <a:t>35</a:t>
            </a:fld>
            <a:endParaRPr lang="es-AR"/>
          </a:p>
        </p:txBody>
      </p:sp>
    </p:spTree>
    <p:extLst>
      <p:ext uri="{BB962C8B-B14F-4D97-AF65-F5344CB8AC3E}">
        <p14:creationId xmlns:p14="http://schemas.microsoft.com/office/powerpoint/2010/main" val="8355152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s-AR" sz="1200" kern="1200" dirty="0" smtClean="0">
                <a:solidFill>
                  <a:schemeClr val="tx1"/>
                </a:solidFill>
                <a:effectLst/>
                <a:latin typeface="+mn-lt"/>
                <a:ea typeface="+mn-ea"/>
                <a:cs typeface="+mn-cs"/>
              </a:rPr>
              <a:t>Las </a:t>
            </a:r>
            <a:r>
              <a:rPr lang="es-AR" sz="1200" kern="1200" dirty="0" err="1" smtClean="0">
                <a:solidFill>
                  <a:schemeClr val="tx1"/>
                </a:solidFill>
                <a:effectLst/>
                <a:latin typeface="+mn-lt"/>
                <a:ea typeface="+mn-ea"/>
                <a:cs typeface="+mn-cs"/>
              </a:rPr>
              <a:t>structs</a:t>
            </a:r>
            <a:r>
              <a:rPr lang="es-AR" sz="1200" kern="1200" dirty="0" smtClean="0">
                <a:solidFill>
                  <a:schemeClr val="tx1"/>
                </a:solidFill>
                <a:effectLst/>
                <a:latin typeface="+mn-lt"/>
                <a:ea typeface="+mn-ea"/>
                <a:cs typeface="+mn-cs"/>
              </a:rPr>
              <a:t> tienen una función similar a las clases y son, generalmente, más eficientes. Debemos definir un </a:t>
            </a:r>
            <a:r>
              <a:rPr lang="es-AR" sz="1200" kern="1200" dirty="0" err="1" smtClean="0">
                <a:solidFill>
                  <a:schemeClr val="tx1"/>
                </a:solidFill>
                <a:effectLst/>
                <a:latin typeface="+mn-lt"/>
                <a:ea typeface="+mn-ea"/>
                <a:cs typeface="+mn-cs"/>
              </a:rPr>
              <a:t>struct</a:t>
            </a:r>
            <a:r>
              <a:rPr lang="es-AR" sz="1200" kern="1200" dirty="0" smtClean="0">
                <a:solidFill>
                  <a:schemeClr val="tx1"/>
                </a:solidFill>
                <a:effectLst/>
                <a:latin typeface="+mn-lt"/>
                <a:ea typeface="+mn-ea"/>
                <a:cs typeface="+mn-cs"/>
              </a:rPr>
              <a:t>, en lugar de una clase, si el tipo funcionará mejor como </a:t>
            </a:r>
            <a:r>
              <a:rPr lang="es-AR" sz="1200" kern="1200" dirty="0" err="1" smtClean="0">
                <a:solidFill>
                  <a:schemeClr val="tx1"/>
                </a:solidFill>
                <a:effectLst/>
                <a:latin typeface="+mn-lt"/>
                <a:ea typeface="+mn-ea"/>
                <a:cs typeface="+mn-cs"/>
              </a:rPr>
              <a:t>value</a:t>
            </a:r>
            <a:r>
              <a:rPr lang="es-AR" sz="1200" kern="1200" dirty="0" smtClean="0">
                <a:solidFill>
                  <a:schemeClr val="tx1"/>
                </a:solidFill>
                <a:effectLst/>
                <a:latin typeface="+mn-lt"/>
                <a:ea typeface="+mn-ea"/>
                <a:cs typeface="+mn-cs"/>
              </a:rPr>
              <a:t> </a:t>
            </a:r>
            <a:r>
              <a:rPr lang="es-AR" sz="1200" kern="1200" dirty="0" err="1" smtClean="0">
                <a:solidFill>
                  <a:schemeClr val="tx1"/>
                </a:solidFill>
                <a:effectLst/>
                <a:latin typeface="+mn-lt"/>
                <a:ea typeface="+mn-ea"/>
                <a:cs typeface="+mn-cs"/>
              </a:rPr>
              <a:t>type</a:t>
            </a:r>
            <a:r>
              <a:rPr lang="es-AR" sz="1200" kern="1200" dirty="0" smtClean="0">
                <a:solidFill>
                  <a:schemeClr val="tx1"/>
                </a:solidFill>
                <a:effectLst/>
                <a:latin typeface="+mn-lt"/>
                <a:ea typeface="+mn-ea"/>
                <a:cs typeface="+mn-cs"/>
              </a:rPr>
              <a:t> que como </a:t>
            </a:r>
            <a:r>
              <a:rPr lang="es-AR" sz="1200" kern="1200" dirty="0" err="1" smtClean="0">
                <a:solidFill>
                  <a:schemeClr val="tx1"/>
                </a:solidFill>
                <a:effectLst/>
                <a:latin typeface="+mn-lt"/>
                <a:ea typeface="+mn-ea"/>
                <a:cs typeface="+mn-cs"/>
              </a:rPr>
              <a:t>reference</a:t>
            </a:r>
            <a:r>
              <a:rPr lang="es-AR" sz="1200" kern="1200" dirty="0" smtClean="0">
                <a:solidFill>
                  <a:schemeClr val="tx1"/>
                </a:solidFill>
                <a:effectLst/>
                <a:latin typeface="+mn-lt"/>
                <a:ea typeface="+mn-ea"/>
                <a:cs typeface="+mn-cs"/>
              </a:rPr>
              <a:t> </a:t>
            </a:r>
            <a:r>
              <a:rPr lang="es-AR" sz="1200" kern="1200" dirty="0" err="1" smtClean="0">
                <a:solidFill>
                  <a:schemeClr val="tx1"/>
                </a:solidFill>
                <a:effectLst/>
                <a:latin typeface="+mn-lt"/>
                <a:ea typeface="+mn-ea"/>
                <a:cs typeface="+mn-cs"/>
              </a:rPr>
              <a:t>type</a:t>
            </a:r>
            <a:r>
              <a:rPr lang="es-AR" sz="1200" kern="1200" dirty="0" smtClean="0">
                <a:solidFill>
                  <a:schemeClr val="tx1"/>
                </a:solidFill>
                <a:effectLst/>
                <a:latin typeface="+mn-lt"/>
                <a:ea typeface="+mn-ea"/>
                <a:cs typeface="+mn-cs"/>
              </a:rPr>
              <a:t>. Específicamente, los tipo </a:t>
            </a:r>
            <a:r>
              <a:rPr lang="es-AR" sz="1200" kern="1200" dirty="0" err="1" smtClean="0">
                <a:solidFill>
                  <a:schemeClr val="tx1"/>
                </a:solidFill>
                <a:effectLst/>
                <a:latin typeface="+mn-lt"/>
                <a:ea typeface="+mn-ea"/>
                <a:cs typeface="+mn-cs"/>
              </a:rPr>
              <a:t>struct</a:t>
            </a:r>
            <a:r>
              <a:rPr lang="es-AR" sz="1200" kern="1200" dirty="0" smtClean="0">
                <a:solidFill>
                  <a:schemeClr val="tx1"/>
                </a:solidFill>
                <a:effectLst/>
                <a:latin typeface="+mn-lt"/>
                <a:ea typeface="+mn-ea"/>
                <a:cs typeface="+mn-cs"/>
              </a:rPr>
              <a:t> deben reunir todos los siguientes criterio:</a:t>
            </a:r>
          </a:p>
          <a:p>
            <a:pPr lvl="0"/>
            <a:r>
              <a:rPr lang="en-US" sz="1200" kern="1200" dirty="0" err="1" smtClean="0">
                <a:solidFill>
                  <a:schemeClr val="tx1"/>
                </a:solidFill>
                <a:effectLst/>
                <a:latin typeface="+mn-lt"/>
                <a:ea typeface="+mn-ea"/>
                <a:cs typeface="+mn-cs"/>
              </a:rPr>
              <a:t>Representan</a:t>
            </a:r>
            <a:r>
              <a:rPr lang="en-US" sz="1200" kern="1200" dirty="0" smtClean="0">
                <a:solidFill>
                  <a:schemeClr val="tx1"/>
                </a:solidFill>
                <a:effectLst/>
                <a:latin typeface="+mn-lt"/>
                <a:ea typeface="+mn-ea"/>
                <a:cs typeface="+mn-cs"/>
              </a:rPr>
              <a:t> un solo valor</a:t>
            </a:r>
            <a:endParaRPr lang="es-AR" sz="1200" kern="1200" dirty="0" smtClean="0">
              <a:solidFill>
                <a:schemeClr val="tx1"/>
              </a:solidFill>
              <a:effectLst/>
              <a:latin typeface="+mn-lt"/>
              <a:ea typeface="+mn-ea"/>
              <a:cs typeface="+mn-cs"/>
            </a:endParaRPr>
          </a:p>
          <a:p>
            <a:pPr lvl="0"/>
            <a:r>
              <a:rPr lang="es-AR" sz="1200" kern="1200" dirty="0" smtClean="0">
                <a:solidFill>
                  <a:schemeClr val="tx1"/>
                </a:solidFill>
                <a:effectLst/>
                <a:latin typeface="+mn-lt"/>
                <a:ea typeface="+mn-ea"/>
                <a:cs typeface="+mn-cs"/>
              </a:rPr>
              <a:t>Tienen como tamaño de instancia menos de 16 bytes</a:t>
            </a:r>
          </a:p>
          <a:p>
            <a:pPr lvl="0"/>
            <a:r>
              <a:rPr lang="es-AR" sz="1200" kern="1200" dirty="0" smtClean="0">
                <a:solidFill>
                  <a:schemeClr val="tx1"/>
                </a:solidFill>
                <a:effectLst/>
                <a:latin typeface="+mn-lt"/>
                <a:ea typeface="+mn-ea"/>
                <a:cs typeface="+mn-cs"/>
              </a:rPr>
              <a:t>No cambiarán luego de la creación.</a:t>
            </a:r>
          </a:p>
          <a:p>
            <a:pPr lvl="0"/>
            <a:r>
              <a:rPr lang="es-AR" sz="1200" kern="1200" dirty="0" smtClean="0">
                <a:solidFill>
                  <a:schemeClr val="tx1"/>
                </a:solidFill>
                <a:effectLst/>
                <a:latin typeface="+mn-lt"/>
                <a:ea typeface="+mn-ea"/>
                <a:cs typeface="+mn-cs"/>
              </a:rPr>
              <a:t>No serán casteado a un </a:t>
            </a:r>
            <a:r>
              <a:rPr lang="es-AR" sz="1200" kern="1200" dirty="0" err="1" smtClean="0">
                <a:solidFill>
                  <a:schemeClr val="tx1"/>
                </a:solidFill>
                <a:effectLst/>
                <a:latin typeface="+mn-lt"/>
                <a:ea typeface="+mn-ea"/>
                <a:cs typeface="+mn-cs"/>
              </a:rPr>
              <a:t>reference</a:t>
            </a:r>
            <a:r>
              <a:rPr lang="es-AR" sz="1200" kern="1200" dirty="0" smtClean="0">
                <a:solidFill>
                  <a:schemeClr val="tx1"/>
                </a:solidFill>
                <a:effectLst/>
                <a:latin typeface="+mn-lt"/>
                <a:ea typeface="+mn-ea"/>
                <a:cs typeface="+mn-cs"/>
              </a:rPr>
              <a:t> </a:t>
            </a:r>
            <a:r>
              <a:rPr lang="es-AR" sz="1200" kern="1200" dirty="0" err="1" smtClean="0">
                <a:solidFill>
                  <a:schemeClr val="tx1"/>
                </a:solidFill>
                <a:effectLst/>
                <a:latin typeface="+mn-lt"/>
                <a:ea typeface="+mn-ea"/>
                <a:cs typeface="+mn-cs"/>
              </a:rPr>
              <a:t>type</a:t>
            </a:r>
            <a:endParaRPr lang="es-AR"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NO DEBEN SER UTILIZADAS</a:t>
            </a:r>
            <a:r>
              <a:rPr lang="en-US" sz="1200" kern="1200" baseline="0" dirty="0" smtClean="0">
                <a:solidFill>
                  <a:schemeClr val="tx1"/>
                </a:solidFill>
                <a:effectLst/>
                <a:latin typeface="+mn-lt"/>
                <a:ea typeface="+mn-ea"/>
                <a:cs typeface="+mn-cs"/>
              </a:rPr>
              <a:t> COMO CLASES!!!</a:t>
            </a:r>
            <a:endParaRPr lang="es-AR" sz="1200" kern="1200" dirty="0" smtClean="0">
              <a:solidFill>
                <a:schemeClr val="tx1"/>
              </a:solidFill>
              <a:effectLst/>
              <a:latin typeface="+mn-lt"/>
              <a:ea typeface="+mn-ea"/>
              <a:cs typeface="+mn-cs"/>
            </a:endParaRPr>
          </a:p>
          <a:p>
            <a:endParaRPr lang="es-AR" dirty="0"/>
          </a:p>
        </p:txBody>
      </p:sp>
      <p:sp>
        <p:nvSpPr>
          <p:cNvPr id="4" name="Slide Number Placeholder 3"/>
          <p:cNvSpPr>
            <a:spLocks noGrp="1"/>
          </p:cNvSpPr>
          <p:nvPr>
            <p:ph type="sldNum" sz="quarter" idx="10"/>
          </p:nvPr>
        </p:nvSpPr>
        <p:spPr/>
        <p:txBody>
          <a:bodyPr/>
          <a:lstStyle/>
          <a:p>
            <a:fld id="{DD386570-FA78-4D3A-8A9E-0874097A786C}" type="slidenum">
              <a:rPr lang="es-AR" smtClean="0"/>
              <a:pPr/>
              <a:t>36</a:t>
            </a:fld>
            <a:endParaRPr lang="es-AR"/>
          </a:p>
        </p:txBody>
      </p:sp>
    </p:spTree>
    <p:extLst>
      <p:ext uri="{BB962C8B-B14F-4D97-AF65-F5344CB8AC3E}">
        <p14:creationId xmlns:p14="http://schemas.microsoft.com/office/powerpoint/2010/main" val="8355152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s-AR" dirty="0"/>
          </a:p>
        </p:txBody>
      </p:sp>
      <p:sp>
        <p:nvSpPr>
          <p:cNvPr id="4" name="Slide Number Placeholder 3"/>
          <p:cNvSpPr>
            <a:spLocks noGrp="1"/>
          </p:cNvSpPr>
          <p:nvPr>
            <p:ph type="sldNum" sz="quarter" idx="10"/>
          </p:nvPr>
        </p:nvSpPr>
        <p:spPr/>
        <p:txBody>
          <a:bodyPr/>
          <a:lstStyle/>
          <a:p>
            <a:fld id="{DD386570-FA78-4D3A-8A9E-0874097A786C}" type="slidenum">
              <a:rPr lang="es-AR" smtClean="0"/>
              <a:pPr/>
              <a:t>37</a:t>
            </a:fld>
            <a:endParaRPr lang="es-AR"/>
          </a:p>
        </p:txBody>
      </p:sp>
    </p:spTree>
    <p:extLst>
      <p:ext uri="{BB962C8B-B14F-4D97-AF65-F5344CB8AC3E}">
        <p14:creationId xmlns:p14="http://schemas.microsoft.com/office/powerpoint/2010/main" val="8355152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s-AR" sz="1200" kern="1200" dirty="0" smtClean="0">
                <a:solidFill>
                  <a:schemeClr val="tx1"/>
                </a:solidFill>
                <a:effectLst/>
                <a:latin typeface="+mn-lt"/>
                <a:ea typeface="+mn-ea"/>
                <a:cs typeface="+mn-cs"/>
              </a:rPr>
              <a:t>Las </a:t>
            </a:r>
            <a:r>
              <a:rPr lang="es-AR" sz="1200" kern="1200" dirty="0" err="1" smtClean="0">
                <a:solidFill>
                  <a:schemeClr val="tx1"/>
                </a:solidFill>
                <a:effectLst/>
                <a:latin typeface="+mn-lt"/>
                <a:ea typeface="+mn-ea"/>
                <a:cs typeface="+mn-cs"/>
              </a:rPr>
              <a:t>structs</a:t>
            </a:r>
            <a:r>
              <a:rPr lang="es-AR" sz="1200" kern="1200" dirty="0" smtClean="0">
                <a:solidFill>
                  <a:schemeClr val="tx1"/>
                </a:solidFill>
                <a:effectLst/>
                <a:latin typeface="+mn-lt"/>
                <a:ea typeface="+mn-ea"/>
                <a:cs typeface="+mn-cs"/>
              </a:rPr>
              <a:t> tienen una función similar a las clases y son, generalmente, más eficientes. Debemos definir un </a:t>
            </a:r>
            <a:r>
              <a:rPr lang="es-AR" sz="1200" kern="1200" dirty="0" err="1" smtClean="0">
                <a:solidFill>
                  <a:schemeClr val="tx1"/>
                </a:solidFill>
                <a:effectLst/>
                <a:latin typeface="+mn-lt"/>
                <a:ea typeface="+mn-ea"/>
                <a:cs typeface="+mn-cs"/>
              </a:rPr>
              <a:t>struct</a:t>
            </a:r>
            <a:r>
              <a:rPr lang="es-AR" sz="1200" kern="1200" dirty="0" smtClean="0">
                <a:solidFill>
                  <a:schemeClr val="tx1"/>
                </a:solidFill>
                <a:effectLst/>
                <a:latin typeface="+mn-lt"/>
                <a:ea typeface="+mn-ea"/>
                <a:cs typeface="+mn-cs"/>
              </a:rPr>
              <a:t>, en lugar de una clase, si el tipo funcionará mejor como </a:t>
            </a:r>
            <a:r>
              <a:rPr lang="es-AR" sz="1200" kern="1200" dirty="0" err="1" smtClean="0">
                <a:solidFill>
                  <a:schemeClr val="tx1"/>
                </a:solidFill>
                <a:effectLst/>
                <a:latin typeface="+mn-lt"/>
                <a:ea typeface="+mn-ea"/>
                <a:cs typeface="+mn-cs"/>
              </a:rPr>
              <a:t>value</a:t>
            </a:r>
            <a:r>
              <a:rPr lang="es-AR" sz="1200" kern="1200" dirty="0" smtClean="0">
                <a:solidFill>
                  <a:schemeClr val="tx1"/>
                </a:solidFill>
                <a:effectLst/>
                <a:latin typeface="+mn-lt"/>
                <a:ea typeface="+mn-ea"/>
                <a:cs typeface="+mn-cs"/>
              </a:rPr>
              <a:t> </a:t>
            </a:r>
            <a:r>
              <a:rPr lang="es-AR" sz="1200" kern="1200" dirty="0" err="1" smtClean="0">
                <a:solidFill>
                  <a:schemeClr val="tx1"/>
                </a:solidFill>
                <a:effectLst/>
                <a:latin typeface="+mn-lt"/>
                <a:ea typeface="+mn-ea"/>
                <a:cs typeface="+mn-cs"/>
              </a:rPr>
              <a:t>type</a:t>
            </a:r>
            <a:r>
              <a:rPr lang="es-AR" sz="1200" kern="1200" dirty="0" smtClean="0">
                <a:solidFill>
                  <a:schemeClr val="tx1"/>
                </a:solidFill>
                <a:effectLst/>
                <a:latin typeface="+mn-lt"/>
                <a:ea typeface="+mn-ea"/>
                <a:cs typeface="+mn-cs"/>
              </a:rPr>
              <a:t> que como </a:t>
            </a:r>
            <a:r>
              <a:rPr lang="es-AR" sz="1200" kern="1200" dirty="0" err="1" smtClean="0">
                <a:solidFill>
                  <a:schemeClr val="tx1"/>
                </a:solidFill>
                <a:effectLst/>
                <a:latin typeface="+mn-lt"/>
                <a:ea typeface="+mn-ea"/>
                <a:cs typeface="+mn-cs"/>
              </a:rPr>
              <a:t>reference</a:t>
            </a:r>
            <a:r>
              <a:rPr lang="es-AR" sz="1200" kern="1200" dirty="0" smtClean="0">
                <a:solidFill>
                  <a:schemeClr val="tx1"/>
                </a:solidFill>
                <a:effectLst/>
                <a:latin typeface="+mn-lt"/>
                <a:ea typeface="+mn-ea"/>
                <a:cs typeface="+mn-cs"/>
              </a:rPr>
              <a:t> </a:t>
            </a:r>
            <a:r>
              <a:rPr lang="es-AR" sz="1200" kern="1200" dirty="0" err="1" smtClean="0">
                <a:solidFill>
                  <a:schemeClr val="tx1"/>
                </a:solidFill>
                <a:effectLst/>
                <a:latin typeface="+mn-lt"/>
                <a:ea typeface="+mn-ea"/>
                <a:cs typeface="+mn-cs"/>
              </a:rPr>
              <a:t>type</a:t>
            </a:r>
            <a:r>
              <a:rPr lang="es-AR" sz="1200" kern="1200" dirty="0" smtClean="0">
                <a:solidFill>
                  <a:schemeClr val="tx1"/>
                </a:solidFill>
                <a:effectLst/>
                <a:latin typeface="+mn-lt"/>
                <a:ea typeface="+mn-ea"/>
                <a:cs typeface="+mn-cs"/>
              </a:rPr>
              <a:t>. Específicamente, los tipo </a:t>
            </a:r>
            <a:r>
              <a:rPr lang="es-AR" sz="1200" kern="1200" dirty="0" err="1" smtClean="0">
                <a:solidFill>
                  <a:schemeClr val="tx1"/>
                </a:solidFill>
                <a:effectLst/>
                <a:latin typeface="+mn-lt"/>
                <a:ea typeface="+mn-ea"/>
                <a:cs typeface="+mn-cs"/>
              </a:rPr>
              <a:t>struct</a:t>
            </a:r>
            <a:r>
              <a:rPr lang="es-AR" sz="1200" kern="1200" dirty="0" smtClean="0">
                <a:solidFill>
                  <a:schemeClr val="tx1"/>
                </a:solidFill>
                <a:effectLst/>
                <a:latin typeface="+mn-lt"/>
                <a:ea typeface="+mn-ea"/>
                <a:cs typeface="+mn-cs"/>
              </a:rPr>
              <a:t> deben reunir todos los siguientes criterio:</a:t>
            </a:r>
          </a:p>
          <a:p>
            <a:pPr lvl="0"/>
            <a:r>
              <a:rPr lang="en-US" sz="1200" kern="1200" dirty="0" err="1" smtClean="0">
                <a:solidFill>
                  <a:schemeClr val="tx1"/>
                </a:solidFill>
                <a:effectLst/>
                <a:latin typeface="+mn-lt"/>
                <a:ea typeface="+mn-ea"/>
                <a:cs typeface="+mn-cs"/>
              </a:rPr>
              <a:t>Representan</a:t>
            </a:r>
            <a:r>
              <a:rPr lang="en-US" sz="1200" kern="1200" dirty="0" smtClean="0">
                <a:solidFill>
                  <a:schemeClr val="tx1"/>
                </a:solidFill>
                <a:effectLst/>
                <a:latin typeface="+mn-lt"/>
                <a:ea typeface="+mn-ea"/>
                <a:cs typeface="+mn-cs"/>
              </a:rPr>
              <a:t> un solo valor</a:t>
            </a:r>
            <a:endParaRPr lang="es-AR" sz="1200" kern="1200" dirty="0" smtClean="0">
              <a:solidFill>
                <a:schemeClr val="tx1"/>
              </a:solidFill>
              <a:effectLst/>
              <a:latin typeface="+mn-lt"/>
              <a:ea typeface="+mn-ea"/>
              <a:cs typeface="+mn-cs"/>
            </a:endParaRPr>
          </a:p>
          <a:p>
            <a:pPr lvl="0"/>
            <a:r>
              <a:rPr lang="es-AR" sz="1200" kern="1200" dirty="0" smtClean="0">
                <a:solidFill>
                  <a:schemeClr val="tx1"/>
                </a:solidFill>
                <a:effectLst/>
                <a:latin typeface="+mn-lt"/>
                <a:ea typeface="+mn-ea"/>
                <a:cs typeface="+mn-cs"/>
              </a:rPr>
              <a:t>Tienen como tamaño de instancia menos de 16 bytes</a:t>
            </a:r>
          </a:p>
          <a:p>
            <a:pPr lvl="0"/>
            <a:r>
              <a:rPr lang="es-AR" sz="1200" kern="1200" dirty="0" smtClean="0">
                <a:solidFill>
                  <a:schemeClr val="tx1"/>
                </a:solidFill>
                <a:effectLst/>
                <a:latin typeface="+mn-lt"/>
                <a:ea typeface="+mn-ea"/>
                <a:cs typeface="+mn-cs"/>
              </a:rPr>
              <a:t>No cambiarán luego de la creación.</a:t>
            </a:r>
          </a:p>
          <a:p>
            <a:pPr lvl="0"/>
            <a:r>
              <a:rPr lang="es-AR" sz="1200" kern="1200" dirty="0" smtClean="0">
                <a:solidFill>
                  <a:schemeClr val="tx1"/>
                </a:solidFill>
                <a:effectLst/>
                <a:latin typeface="+mn-lt"/>
                <a:ea typeface="+mn-ea"/>
                <a:cs typeface="+mn-cs"/>
              </a:rPr>
              <a:t>No serán casteado a un </a:t>
            </a:r>
            <a:r>
              <a:rPr lang="es-AR" sz="1200" kern="1200" dirty="0" err="1" smtClean="0">
                <a:solidFill>
                  <a:schemeClr val="tx1"/>
                </a:solidFill>
                <a:effectLst/>
                <a:latin typeface="+mn-lt"/>
                <a:ea typeface="+mn-ea"/>
                <a:cs typeface="+mn-cs"/>
              </a:rPr>
              <a:t>reference</a:t>
            </a:r>
            <a:r>
              <a:rPr lang="es-AR" sz="1200" kern="1200" dirty="0" smtClean="0">
                <a:solidFill>
                  <a:schemeClr val="tx1"/>
                </a:solidFill>
                <a:effectLst/>
                <a:latin typeface="+mn-lt"/>
                <a:ea typeface="+mn-ea"/>
                <a:cs typeface="+mn-cs"/>
              </a:rPr>
              <a:t> </a:t>
            </a:r>
            <a:r>
              <a:rPr lang="es-AR" sz="1200" kern="1200" dirty="0" err="1" smtClean="0">
                <a:solidFill>
                  <a:schemeClr val="tx1"/>
                </a:solidFill>
                <a:effectLst/>
                <a:latin typeface="+mn-lt"/>
                <a:ea typeface="+mn-ea"/>
                <a:cs typeface="+mn-cs"/>
              </a:rPr>
              <a:t>type</a:t>
            </a:r>
            <a:endParaRPr lang="es-AR"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NO DEBEN SER UTILIZADAS</a:t>
            </a:r>
            <a:r>
              <a:rPr lang="en-US" sz="1200" kern="1200" baseline="0" dirty="0" smtClean="0">
                <a:solidFill>
                  <a:schemeClr val="tx1"/>
                </a:solidFill>
                <a:effectLst/>
                <a:latin typeface="+mn-lt"/>
                <a:ea typeface="+mn-ea"/>
                <a:cs typeface="+mn-cs"/>
              </a:rPr>
              <a:t> COMO CLASES!!!</a:t>
            </a:r>
            <a:endParaRPr lang="es-AR" sz="1200" kern="1200" dirty="0" smtClean="0">
              <a:solidFill>
                <a:schemeClr val="tx1"/>
              </a:solidFill>
              <a:effectLst/>
              <a:latin typeface="+mn-lt"/>
              <a:ea typeface="+mn-ea"/>
              <a:cs typeface="+mn-cs"/>
            </a:endParaRPr>
          </a:p>
          <a:p>
            <a:endParaRPr lang="es-AR" dirty="0"/>
          </a:p>
        </p:txBody>
      </p:sp>
      <p:sp>
        <p:nvSpPr>
          <p:cNvPr id="4" name="Slide Number Placeholder 3"/>
          <p:cNvSpPr>
            <a:spLocks noGrp="1"/>
          </p:cNvSpPr>
          <p:nvPr>
            <p:ph type="sldNum" sz="quarter" idx="10"/>
          </p:nvPr>
        </p:nvSpPr>
        <p:spPr/>
        <p:txBody>
          <a:bodyPr/>
          <a:lstStyle/>
          <a:p>
            <a:fld id="{DD386570-FA78-4D3A-8A9E-0874097A786C}" type="slidenum">
              <a:rPr lang="es-AR" smtClean="0"/>
              <a:pPr/>
              <a:t>38</a:t>
            </a:fld>
            <a:endParaRPr lang="es-AR"/>
          </a:p>
        </p:txBody>
      </p:sp>
    </p:spTree>
    <p:extLst>
      <p:ext uri="{BB962C8B-B14F-4D97-AF65-F5344CB8AC3E}">
        <p14:creationId xmlns:p14="http://schemas.microsoft.com/office/powerpoint/2010/main" val="835515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s-AR" sz="1200" kern="1200" dirty="0" smtClean="0">
                <a:solidFill>
                  <a:schemeClr val="tx1"/>
                </a:solidFill>
                <a:effectLst/>
                <a:latin typeface="+mn-lt"/>
                <a:ea typeface="+mn-ea"/>
                <a:cs typeface="+mn-cs"/>
              </a:rPr>
              <a:t>Los tipos de .NET Framework utilizan un esquema de nomenclatura con sintaxis de punto lo que indica la existencia de una jerarquía. Esta técnica agrupa tipos relacionados en espacios de nombres (</a:t>
            </a:r>
            <a:r>
              <a:rPr lang="es-AR" sz="1200" kern="1200" dirty="0" err="1" smtClean="0">
                <a:solidFill>
                  <a:schemeClr val="tx1"/>
                </a:solidFill>
                <a:effectLst/>
                <a:latin typeface="+mn-lt"/>
                <a:ea typeface="+mn-ea"/>
                <a:cs typeface="+mn-cs"/>
              </a:rPr>
              <a:t>namespaces</a:t>
            </a:r>
            <a:r>
              <a:rPr lang="es-AR" sz="1200" kern="1200" dirty="0" smtClean="0">
                <a:solidFill>
                  <a:schemeClr val="tx1"/>
                </a:solidFill>
                <a:effectLst/>
                <a:latin typeface="+mn-lt"/>
                <a:ea typeface="+mn-ea"/>
                <a:cs typeface="+mn-cs"/>
              </a:rPr>
              <a:t>) para que se pueda buscar y hacer referencia a ellos más fácilmente. La primera parte del nombre completo, hasta el punto situado más a la derecha, es el nombre del espacio de nombres. La última parte es el nombre de tipo. </a:t>
            </a:r>
            <a:endParaRPr lang="es-AR"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D386570-FA78-4D3A-8A9E-0874097A786C}" type="slidenum">
              <a:rPr lang="es-AR" smtClean="0"/>
              <a:pPr/>
              <a:t>5</a:t>
            </a:fld>
            <a:endParaRPr lang="es-AR"/>
          </a:p>
        </p:txBody>
      </p:sp>
    </p:spTree>
    <p:extLst>
      <p:ext uri="{BB962C8B-B14F-4D97-AF65-F5344CB8AC3E}">
        <p14:creationId xmlns:p14="http://schemas.microsoft.com/office/powerpoint/2010/main" val="15660808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Copiar</a:t>
            </a:r>
            <a:r>
              <a:rPr lang="en-US" sz="1200" kern="1200" dirty="0" smtClean="0">
                <a:solidFill>
                  <a:schemeClr val="tx1"/>
                </a:solidFill>
                <a:effectLst/>
                <a:latin typeface="+mn-lt"/>
                <a:ea typeface="+mn-ea"/>
                <a:cs typeface="+mn-cs"/>
              </a:rPr>
              <a:t> un reference </a:t>
            </a:r>
            <a:r>
              <a:rPr lang="en-US" sz="1200" kern="1200" dirty="0" err="1" smtClean="0">
                <a:solidFill>
                  <a:schemeClr val="tx1"/>
                </a:solidFill>
                <a:effectLst/>
                <a:latin typeface="+mn-lt"/>
                <a:ea typeface="+mn-ea"/>
                <a:cs typeface="+mn-cs"/>
              </a:rPr>
              <a:t>copia</a:t>
            </a:r>
            <a:r>
              <a:rPr lang="en-US" sz="1200" kern="1200" baseline="0" dirty="0" smtClean="0">
                <a:solidFill>
                  <a:schemeClr val="tx1"/>
                </a:solidFill>
                <a:effectLst/>
                <a:latin typeface="+mn-lt"/>
                <a:ea typeface="+mn-ea"/>
                <a:cs typeface="+mn-cs"/>
              </a:rPr>
              <a:t> la </a:t>
            </a:r>
            <a:r>
              <a:rPr lang="en-US" sz="1200" kern="1200" baseline="0" dirty="0" err="1" smtClean="0">
                <a:solidFill>
                  <a:schemeClr val="tx1"/>
                </a:solidFill>
                <a:effectLst/>
                <a:latin typeface="+mn-lt"/>
                <a:ea typeface="+mn-ea"/>
                <a:cs typeface="+mn-cs"/>
              </a:rPr>
              <a:t>referencia</a:t>
            </a:r>
            <a:r>
              <a:rPr lang="en-US" sz="1200" kern="1200" baseline="0" dirty="0" smtClean="0">
                <a:solidFill>
                  <a:schemeClr val="tx1"/>
                </a:solidFill>
                <a:effectLst/>
                <a:latin typeface="+mn-lt"/>
                <a:ea typeface="+mn-ea"/>
                <a:cs typeface="+mn-cs"/>
              </a:rPr>
              <a:t> y no el valor</a:t>
            </a:r>
            <a:endParaRPr lang="es-AR" sz="1200" kern="1200" dirty="0" smtClean="0">
              <a:solidFill>
                <a:schemeClr val="tx1"/>
              </a:solidFill>
              <a:effectLst/>
              <a:latin typeface="+mn-lt"/>
              <a:ea typeface="+mn-ea"/>
              <a:cs typeface="+mn-cs"/>
            </a:endParaRPr>
          </a:p>
          <a:p>
            <a:endParaRPr lang="es-AR" dirty="0"/>
          </a:p>
        </p:txBody>
      </p:sp>
      <p:sp>
        <p:nvSpPr>
          <p:cNvPr id="4" name="Slide Number Placeholder 3"/>
          <p:cNvSpPr>
            <a:spLocks noGrp="1"/>
          </p:cNvSpPr>
          <p:nvPr>
            <p:ph type="sldNum" sz="quarter" idx="10"/>
          </p:nvPr>
        </p:nvSpPr>
        <p:spPr/>
        <p:txBody>
          <a:bodyPr/>
          <a:lstStyle/>
          <a:p>
            <a:fld id="{DD386570-FA78-4D3A-8A9E-0874097A786C}" type="slidenum">
              <a:rPr lang="es-AR" smtClean="0"/>
              <a:pPr/>
              <a:t>39</a:t>
            </a:fld>
            <a:endParaRPr lang="es-AR"/>
          </a:p>
        </p:txBody>
      </p:sp>
    </p:spTree>
    <p:extLst>
      <p:ext uri="{BB962C8B-B14F-4D97-AF65-F5344CB8AC3E}">
        <p14:creationId xmlns:p14="http://schemas.microsoft.com/office/powerpoint/2010/main" val="8355152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Boxing </a:t>
            </a:r>
            <a:r>
              <a:rPr lang="en-US" dirty="0" err="1" smtClean="0"/>
              <a:t>es</a:t>
            </a:r>
            <a:r>
              <a:rPr lang="en-US" dirty="0" smtClean="0"/>
              <a:t> la </a:t>
            </a:r>
            <a:r>
              <a:rPr lang="en-US" dirty="0" err="1" smtClean="0"/>
              <a:t>accion</a:t>
            </a:r>
            <a:r>
              <a:rPr lang="en-US" dirty="0" smtClean="0"/>
              <a:t> </a:t>
            </a:r>
            <a:r>
              <a:rPr lang="en-US" dirty="0" err="1" smtClean="0"/>
              <a:t>mediante</a:t>
            </a:r>
            <a:r>
              <a:rPr lang="en-US" dirty="0" smtClean="0"/>
              <a:t> la </a:t>
            </a:r>
            <a:r>
              <a:rPr lang="en-US" dirty="0" err="1" smtClean="0"/>
              <a:t>cual</a:t>
            </a:r>
            <a:r>
              <a:rPr lang="en-US" dirty="0" smtClean="0"/>
              <a:t> se </a:t>
            </a:r>
            <a:r>
              <a:rPr lang="en-US" dirty="0" err="1" smtClean="0"/>
              <a:t>convierte</a:t>
            </a:r>
            <a:r>
              <a:rPr lang="en-US" baseline="0" dirty="0" smtClean="0"/>
              <a:t> un value-type en un reference type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Unboxing </a:t>
            </a:r>
            <a:r>
              <a:rPr lang="en-US" dirty="0" err="1" smtClean="0"/>
              <a:t>es</a:t>
            </a:r>
            <a:r>
              <a:rPr lang="en-US" dirty="0" smtClean="0"/>
              <a:t> la </a:t>
            </a:r>
            <a:r>
              <a:rPr lang="en-US" dirty="0" err="1" smtClean="0"/>
              <a:t>accion</a:t>
            </a:r>
            <a:r>
              <a:rPr lang="en-US" dirty="0" smtClean="0"/>
              <a:t> </a:t>
            </a:r>
            <a:r>
              <a:rPr lang="en-US" dirty="0" err="1" smtClean="0"/>
              <a:t>mediante</a:t>
            </a:r>
            <a:r>
              <a:rPr lang="en-US" dirty="0" smtClean="0"/>
              <a:t> la </a:t>
            </a:r>
            <a:r>
              <a:rPr lang="en-US" dirty="0" err="1" smtClean="0"/>
              <a:t>cual</a:t>
            </a:r>
            <a:r>
              <a:rPr lang="en-US" dirty="0" smtClean="0"/>
              <a:t> se </a:t>
            </a:r>
            <a:r>
              <a:rPr lang="en-US" dirty="0" err="1" smtClean="0"/>
              <a:t>convierte</a:t>
            </a:r>
            <a:r>
              <a:rPr lang="en-US" baseline="0" dirty="0" smtClean="0"/>
              <a:t> un reference type a un value-type</a:t>
            </a:r>
            <a:endParaRPr lang="es-AR" dirty="0"/>
          </a:p>
        </p:txBody>
      </p:sp>
      <p:sp>
        <p:nvSpPr>
          <p:cNvPr id="4" name="Slide Number Placeholder 3"/>
          <p:cNvSpPr>
            <a:spLocks noGrp="1"/>
          </p:cNvSpPr>
          <p:nvPr>
            <p:ph type="sldNum" sz="quarter" idx="10"/>
          </p:nvPr>
        </p:nvSpPr>
        <p:spPr/>
        <p:txBody>
          <a:bodyPr/>
          <a:lstStyle/>
          <a:p>
            <a:fld id="{DD386570-FA78-4D3A-8A9E-0874097A786C}" type="slidenum">
              <a:rPr lang="es-AR" smtClean="0"/>
              <a:pPr/>
              <a:t>40</a:t>
            </a:fld>
            <a:endParaRPr lang="es-AR"/>
          </a:p>
        </p:txBody>
      </p:sp>
    </p:spTree>
    <p:extLst>
      <p:ext uri="{BB962C8B-B14F-4D97-AF65-F5344CB8AC3E}">
        <p14:creationId xmlns:p14="http://schemas.microsoft.com/office/powerpoint/2010/main" val="1134512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s-AR" sz="1200" kern="1200" dirty="0" smtClean="0">
                <a:solidFill>
                  <a:schemeClr val="tx1"/>
                </a:solidFill>
                <a:effectLst/>
                <a:latin typeface="+mn-lt"/>
                <a:ea typeface="+mn-ea"/>
                <a:cs typeface="+mn-cs"/>
              </a:rPr>
              <a:t>Los tipos genéricos agregan el concepto de parámetros de tipo a .NET Framework, lo cual permite diseñar clases y métodos que aplazan la especificación de uno o más tipos hasta que el código de cliente declara y crea una instancia de la clase o del método. Por ejemplo, mediante la utilización de un parámetro de tipo genérico T, se puede escribir una clase única que otro código de cliente puede utilizar sin generar el costo o el riesgo de conversiones en tiempo de ejecución u operaciones de conversión </a:t>
            </a:r>
            <a:r>
              <a:rPr lang="es-AR" sz="1200" kern="1200" dirty="0" err="1" smtClean="0">
                <a:solidFill>
                  <a:schemeClr val="tx1"/>
                </a:solidFill>
                <a:effectLst/>
                <a:latin typeface="+mn-lt"/>
                <a:ea typeface="+mn-ea"/>
                <a:cs typeface="+mn-cs"/>
              </a:rPr>
              <a:t>boxing</a:t>
            </a:r>
            <a:endParaRPr lang="es-AR" dirty="0"/>
          </a:p>
        </p:txBody>
      </p:sp>
      <p:sp>
        <p:nvSpPr>
          <p:cNvPr id="4" name="Slide Number Placeholder 3"/>
          <p:cNvSpPr>
            <a:spLocks noGrp="1"/>
          </p:cNvSpPr>
          <p:nvPr>
            <p:ph type="sldNum" sz="quarter" idx="10"/>
          </p:nvPr>
        </p:nvSpPr>
        <p:spPr/>
        <p:txBody>
          <a:bodyPr/>
          <a:lstStyle/>
          <a:p>
            <a:fld id="{DD386570-FA78-4D3A-8A9E-0874097A786C}" type="slidenum">
              <a:rPr lang="es-AR" smtClean="0"/>
              <a:pPr/>
              <a:t>41</a:t>
            </a:fld>
            <a:endParaRPr lang="es-AR"/>
          </a:p>
        </p:txBody>
      </p:sp>
    </p:spTree>
    <p:extLst>
      <p:ext uri="{BB962C8B-B14F-4D97-AF65-F5344CB8AC3E}">
        <p14:creationId xmlns:p14="http://schemas.microsoft.com/office/powerpoint/2010/main" val="1134512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s-AR" dirty="0"/>
          </a:p>
        </p:txBody>
      </p:sp>
      <p:sp>
        <p:nvSpPr>
          <p:cNvPr id="4" name="Slide Number Placeholder 3"/>
          <p:cNvSpPr>
            <a:spLocks noGrp="1"/>
          </p:cNvSpPr>
          <p:nvPr>
            <p:ph type="sldNum" sz="quarter" idx="10"/>
          </p:nvPr>
        </p:nvSpPr>
        <p:spPr/>
        <p:txBody>
          <a:bodyPr/>
          <a:lstStyle/>
          <a:p>
            <a:fld id="{DD386570-FA78-4D3A-8A9E-0874097A786C}" type="slidenum">
              <a:rPr lang="es-AR" smtClean="0"/>
              <a:pPr/>
              <a:t>43</a:t>
            </a:fld>
            <a:endParaRPr lang="es-AR"/>
          </a:p>
        </p:txBody>
      </p:sp>
    </p:spTree>
    <p:extLst>
      <p:ext uri="{BB962C8B-B14F-4D97-AF65-F5344CB8AC3E}">
        <p14:creationId xmlns:p14="http://schemas.microsoft.com/office/powerpoint/2010/main" val="1134512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s-AR" dirty="0"/>
          </a:p>
        </p:txBody>
      </p:sp>
      <p:sp>
        <p:nvSpPr>
          <p:cNvPr id="4" name="Slide Number Placeholder 3"/>
          <p:cNvSpPr>
            <a:spLocks noGrp="1"/>
          </p:cNvSpPr>
          <p:nvPr>
            <p:ph type="sldNum" sz="quarter" idx="10"/>
          </p:nvPr>
        </p:nvSpPr>
        <p:spPr/>
        <p:txBody>
          <a:bodyPr/>
          <a:lstStyle/>
          <a:p>
            <a:fld id="{DD386570-FA78-4D3A-8A9E-0874097A786C}" type="slidenum">
              <a:rPr lang="es-AR" smtClean="0"/>
              <a:pPr/>
              <a:t>44</a:t>
            </a:fld>
            <a:endParaRPr lang="es-AR"/>
          </a:p>
        </p:txBody>
      </p:sp>
    </p:spTree>
    <p:extLst>
      <p:ext uri="{BB962C8B-B14F-4D97-AF65-F5344CB8AC3E}">
        <p14:creationId xmlns:p14="http://schemas.microsoft.com/office/powerpoint/2010/main" val="1134512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s-AR" sz="1200" kern="1200" dirty="0" smtClean="0">
                <a:solidFill>
                  <a:schemeClr val="tx1"/>
                </a:solidFill>
                <a:effectLst/>
                <a:latin typeface="+mn-lt"/>
                <a:ea typeface="+mn-ea"/>
                <a:cs typeface="+mn-cs"/>
              </a:rPr>
              <a:t>Las interfaces anteriores proveen un protocolo solo para hacer una lectura secuencial y de adelante hacia atrás. Pero, si por ejemplo queremos conocer el tamaño de una colección, acceder a un </a:t>
            </a:r>
            <a:r>
              <a:rPr lang="es-AR" sz="1200" kern="1200" dirty="0" err="1" smtClean="0">
                <a:solidFill>
                  <a:schemeClr val="tx1"/>
                </a:solidFill>
                <a:effectLst/>
                <a:latin typeface="+mn-lt"/>
                <a:ea typeface="+mn-ea"/>
                <a:cs typeface="+mn-cs"/>
              </a:rPr>
              <a:t>elemeto</a:t>
            </a:r>
            <a:r>
              <a:rPr lang="es-AR" sz="1200" kern="1200" dirty="0" smtClean="0">
                <a:solidFill>
                  <a:schemeClr val="tx1"/>
                </a:solidFill>
                <a:effectLst/>
                <a:latin typeface="+mn-lt"/>
                <a:ea typeface="+mn-ea"/>
                <a:cs typeface="+mn-cs"/>
              </a:rPr>
              <a:t> por medio de su posición , realizar una búsqueda o modificar la colección no podes</a:t>
            </a:r>
            <a:endParaRPr lang="es-AR" dirty="0"/>
          </a:p>
        </p:txBody>
      </p:sp>
      <p:sp>
        <p:nvSpPr>
          <p:cNvPr id="4" name="Slide Number Placeholder 3"/>
          <p:cNvSpPr>
            <a:spLocks noGrp="1"/>
          </p:cNvSpPr>
          <p:nvPr>
            <p:ph type="sldNum" sz="quarter" idx="10"/>
          </p:nvPr>
        </p:nvSpPr>
        <p:spPr/>
        <p:txBody>
          <a:bodyPr/>
          <a:lstStyle/>
          <a:p>
            <a:fld id="{DD386570-FA78-4D3A-8A9E-0874097A786C}" type="slidenum">
              <a:rPr lang="es-AR" smtClean="0"/>
              <a:pPr/>
              <a:t>46</a:t>
            </a:fld>
            <a:endParaRPr lang="es-AR"/>
          </a:p>
        </p:txBody>
      </p:sp>
    </p:spTree>
    <p:extLst>
      <p:ext uri="{BB962C8B-B14F-4D97-AF65-F5344CB8AC3E}">
        <p14:creationId xmlns:p14="http://schemas.microsoft.com/office/powerpoint/2010/main" val="201362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s-AR" sz="1200" kern="1200" dirty="0" smtClean="0">
                <a:solidFill>
                  <a:schemeClr val="tx1"/>
                </a:solidFill>
                <a:effectLst/>
                <a:latin typeface="+mn-lt"/>
                <a:ea typeface="+mn-ea"/>
                <a:cs typeface="+mn-cs"/>
              </a:rPr>
              <a:t>Las interfaces anteriores proveen un protocolo solo para hacer una lectura secuencial y de adelante hacia atrás. Pero, si por ejemplo queremos conocer el tamaño de una colección, acceder a un </a:t>
            </a:r>
            <a:r>
              <a:rPr lang="es-AR" sz="1200" kern="1200" dirty="0" err="1" smtClean="0">
                <a:solidFill>
                  <a:schemeClr val="tx1"/>
                </a:solidFill>
                <a:effectLst/>
                <a:latin typeface="+mn-lt"/>
                <a:ea typeface="+mn-ea"/>
                <a:cs typeface="+mn-cs"/>
              </a:rPr>
              <a:t>elemeto</a:t>
            </a:r>
            <a:r>
              <a:rPr lang="es-AR" sz="1200" kern="1200" dirty="0" smtClean="0">
                <a:solidFill>
                  <a:schemeClr val="tx1"/>
                </a:solidFill>
                <a:effectLst/>
                <a:latin typeface="+mn-lt"/>
                <a:ea typeface="+mn-ea"/>
                <a:cs typeface="+mn-cs"/>
              </a:rPr>
              <a:t> por medio de su posición , realizar una búsqueda o modificar la colección no podes</a:t>
            </a:r>
            <a:endParaRPr lang="es-AR" dirty="0"/>
          </a:p>
        </p:txBody>
      </p:sp>
      <p:sp>
        <p:nvSpPr>
          <p:cNvPr id="4" name="Slide Number Placeholder 3"/>
          <p:cNvSpPr>
            <a:spLocks noGrp="1"/>
          </p:cNvSpPr>
          <p:nvPr>
            <p:ph type="sldNum" sz="quarter" idx="10"/>
          </p:nvPr>
        </p:nvSpPr>
        <p:spPr/>
        <p:txBody>
          <a:bodyPr/>
          <a:lstStyle/>
          <a:p>
            <a:fld id="{DD386570-FA78-4D3A-8A9E-0874097A786C}" type="slidenum">
              <a:rPr lang="es-AR" smtClean="0"/>
              <a:pPr/>
              <a:t>47</a:t>
            </a:fld>
            <a:endParaRPr lang="es-AR"/>
          </a:p>
        </p:txBody>
      </p:sp>
    </p:spTree>
    <p:extLst>
      <p:ext uri="{BB962C8B-B14F-4D97-AF65-F5344CB8AC3E}">
        <p14:creationId xmlns:p14="http://schemas.microsoft.com/office/powerpoint/2010/main" val="201362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s-AR" sz="1200" kern="1200" dirty="0" smtClean="0">
                <a:solidFill>
                  <a:schemeClr val="tx1"/>
                </a:solidFill>
                <a:effectLst/>
                <a:latin typeface="+mn-lt"/>
                <a:ea typeface="+mn-ea"/>
                <a:cs typeface="+mn-cs"/>
              </a:rPr>
              <a:t>Los tipos genéricos agregan el concepto de parámetros de tipo a .NET Framework, lo cual permite diseñar clases y métodos que aplazan la especificación de uno o más tipos hasta que el código de cliente declara y crea una instancia de la clase o del método. Por ejemplo, mediante la utilización de un parámetro de tipo genérico T, se puede escribir una clase única que otro código de cliente puede utilizar sin generar el costo o el riesgo de conversiones en tiempo de ejecución u operaciones de conversión </a:t>
            </a:r>
            <a:r>
              <a:rPr lang="es-AR" sz="1200" kern="1200" dirty="0" err="1" smtClean="0">
                <a:solidFill>
                  <a:schemeClr val="tx1"/>
                </a:solidFill>
                <a:effectLst/>
                <a:latin typeface="+mn-lt"/>
                <a:ea typeface="+mn-ea"/>
                <a:cs typeface="+mn-cs"/>
              </a:rPr>
              <a:t>boxing</a:t>
            </a:r>
            <a:endParaRPr lang="es-AR" dirty="0"/>
          </a:p>
        </p:txBody>
      </p:sp>
      <p:sp>
        <p:nvSpPr>
          <p:cNvPr id="4" name="Slide Number Placeholder 3"/>
          <p:cNvSpPr>
            <a:spLocks noGrp="1"/>
          </p:cNvSpPr>
          <p:nvPr>
            <p:ph type="sldNum" sz="quarter" idx="10"/>
          </p:nvPr>
        </p:nvSpPr>
        <p:spPr/>
        <p:txBody>
          <a:bodyPr/>
          <a:lstStyle/>
          <a:p>
            <a:fld id="{DD386570-FA78-4D3A-8A9E-0874097A786C}" type="slidenum">
              <a:rPr lang="es-AR" smtClean="0"/>
              <a:pPr/>
              <a:t>48</a:t>
            </a:fld>
            <a:endParaRPr lang="es-AR"/>
          </a:p>
        </p:txBody>
      </p:sp>
    </p:spTree>
    <p:extLst>
      <p:ext uri="{BB962C8B-B14F-4D97-AF65-F5344CB8AC3E}">
        <p14:creationId xmlns:p14="http://schemas.microsoft.com/office/powerpoint/2010/main" val="1134512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s-AR" sz="1200" kern="1200" dirty="0" smtClean="0">
                <a:solidFill>
                  <a:schemeClr val="tx1"/>
                </a:solidFill>
                <a:effectLst/>
                <a:latin typeface="+mn-lt"/>
                <a:ea typeface="+mn-ea"/>
                <a:cs typeface="+mn-cs"/>
              </a:rPr>
              <a:t>Los tipos genéricos agregan el concepto de parámetros de tipo a .NET Framework, lo cual permite diseñar clases y métodos que aplazan la especificación de uno o más tipos hasta que el código de cliente declara y crea una instancia de la clase o del método. Por ejemplo, mediante la utilización de un parámetro de tipo genérico T, se puede escribir una clase única que otro código de cliente puede utilizar sin generar el costo o el riesgo de conversiones en tiempo de ejecución u operaciones de conversión </a:t>
            </a:r>
            <a:r>
              <a:rPr lang="es-AR" sz="1200" kern="1200" dirty="0" err="1" smtClean="0">
                <a:solidFill>
                  <a:schemeClr val="tx1"/>
                </a:solidFill>
                <a:effectLst/>
                <a:latin typeface="+mn-lt"/>
                <a:ea typeface="+mn-ea"/>
                <a:cs typeface="+mn-cs"/>
              </a:rPr>
              <a:t>boxing</a:t>
            </a:r>
            <a:endParaRPr lang="es-AR" dirty="0"/>
          </a:p>
        </p:txBody>
      </p:sp>
      <p:sp>
        <p:nvSpPr>
          <p:cNvPr id="4" name="Slide Number Placeholder 3"/>
          <p:cNvSpPr>
            <a:spLocks noGrp="1"/>
          </p:cNvSpPr>
          <p:nvPr>
            <p:ph type="sldNum" sz="quarter" idx="10"/>
          </p:nvPr>
        </p:nvSpPr>
        <p:spPr/>
        <p:txBody>
          <a:bodyPr/>
          <a:lstStyle/>
          <a:p>
            <a:fld id="{DD386570-FA78-4D3A-8A9E-0874097A786C}" type="slidenum">
              <a:rPr lang="es-AR" smtClean="0"/>
              <a:pPr/>
              <a:t>49</a:t>
            </a:fld>
            <a:endParaRPr lang="es-AR"/>
          </a:p>
        </p:txBody>
      </p:sp>
    </p:spTree>
    <p:extLst>
      <p:ext uri="{BB962C8B-B14F-4D97-AF65-F5344CB8AC3E}">
        <p14:creationId xmlns:p14="http://schemas.microsoft.com/office/powerpoint/2010/main" val="1134512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smtClean="0"/>
              <a:t>Lista</a:t>
            </a:r>
            <a:r>
              <a:rPr lang="en-US" dirty="0" smtClean="0"/>
              <a:t> de </a:t>
            </a:r>
            <a:r>
              <a:rPr lang="en-US" dirty="0" err="1" smtClean="0"/>
              <a:t>nodos</a:t>
            </a:r>
            <a:r>
              <a:rPr lang="en-US" dirty="0" smtClean="0"/>
              <a:t> </a:t>
            </a:r>
            <a:r>
              <a:rPr lang="en-US" dirty="0" err="1" smtClean="0"/>
              <a:t>encadenados</a:t>
            </a:r>
            <a:r>
              <a:rPr lang="en-US" dirty="0" smtClean="0"/>
              <a:t>, en la </a:t>
            </a:r>
            <a:r>
              <a:rPr lang="en-US" dirty="0" err="1" smtClean="0"/>
              <a:t>cual</a:t>
            </a:r>
            <a:r>
              <a:rPr lang="en-US" dirty="0" smtClean="0"/>
              <a:t> </a:t>
            </a:r>
            <a:r>
              <a:rPr lang="en-US" dirty="0" err="1" smtClean="0"/>
              <a:t>cada</a:t>
            </a:r>
            <a:r>
              <a:rPr lang="en-US" dirty="0" smtClean="0"/>
              <a:t> </a:t>
            </a:r>
            <a:r>
              <a:rPr lang="en-US" dirty="0" err="1" smtClean="0"/>
              <a:t>nodo</a:t>
            </a:r>
            <a:r>
              <a:rPr lang="en-US" dirty="0" smtClean="0"/>
              <a:t> </a:t>
            </a:r>
            <a:r>
              <a:rPr lang="en-US" dirty="0" err="1" smtClean="0"/>
              <a:t>conoce</a:t>
            </a:r>
            <a:r>
              <a:rPr lang="en-US" dirty="0" smtClean="0"/>
              <a:t> el </a:t>
            </a:r>
            <a:r>
              <a:rPr lang="en-US" dirty="0" err="1" smtClean="0"/>
              <a:t>nodo</a:t>
            </a:r>
            <a:r>
              <a:rPr lang="en-US" dirty="0" smtClean="0"/>
              <a:t> anterior y el posterior</a:t>
            </a:r>
          </a:p>
          <a:p>
            <a:r>
              <a:rPr lang="en-US" dirty="0" smtClean="0"/>
              <a:t>Queue </a:t>
            </a:r>
            <a:r>
              <a:rPr lang="en-US" dirty="0" err="1" smtClean="0"/>
              <a:t>es</a:t>
            </a:r>
            <a:r>
              <a:rPr lang="en-US" dirty="0" smtClean="0"/>
              <a:t> </a:t>
            </a:r>
            <a:r>
              <a:rPr lang="en-US" dirty="0" err="1" smtClean="0"/>
              <a:t>una</a:t>
            </a:r>
            <a:r>
              <a:rPr lang="en-US" dirty="0" smtClean="0"/>
              <a:t> cola FIFO</a:t>
            </a:r>
          </a:p>
          <a:p>
            <a:r>
              <a:rPr lang="en-US" dirty="0" smtClean="0"/>
              <a:t>Stack LIFO</a:t>
            </a:r>
          </a:p>
          <a:p>
            <a:r>
              <a:rPr lang="en-US" dirty="0" err="1" smtClean="0"/>
              <a:t>Hashset</a:t>
            </a:r>
            <a:r>
              <a:rPr lang="en-US" baseline="0" dirty="0" smtClean="0"/>
              <a:t> y </a:t>
            </a:r>
            <a:r>
              <a:rPr lang="en-US" baseline="0" dirty="0" err="1" smtClean="0"/>
              <a:t>Sortedset</a:t>
            </a:r>
            <a:r>
              <a:rPr lang="en-US" baseline="0" dirty="0" smtClean="0"/>
              <a:t> </a:t>
            </a:r>
            <a:r>
              <a:rPr lang="en-US" baseline="0" dirty="0" err="1" smtClean="0"/>
              <a:t>tienen</a:t>
            </a:r>
            <a:r>
              <a:rPr lang="en-US" baseline="0" dirty="0" smtClean="0"/>
              <a:t> </a:t>
            </a:r>
            <a:r>
              <a:rPr lang="en-US" baseline="0" dirty="0" err="1" smtClean="0"/>
              <a:t>metodos</a:t>
            </a:r>
            <a:r>
              <a:rPr lang="en-US" baseline="0" dirty="0" smtClean="0"/>
              <a:t> </a:t>
            </a:r>
            <a:r>
              <a:rPr lang="en-US" baseline="0" dirty="0" err="1" smtClean="0"/>
              <a:t>para</a:t>
            </a:r>
            <a:r>
              <a:rPr lang="en-US" baseline="0" dirty="0" smtClean="0"/>
              <a:t> </a:t>
            </a:r>
            <a:r>
              <a:rPr lang="en-US" baseline="0" dirty="0" err="1" smtClean="0"/>
              <a:t>ejecutar</a:t>
            </a:r>
            <a:r>
              <a:rPr lang="en-US" baseline="0" dirty="0" smtClean="0"/>
              <a:t> </a:t>
            </a:r>
            <a:r>
              <a:rPr lang="en-US" baseline="0" dirty="0" err="1" smtClean="0"/>
              <a:t>rapidamente</a:t>
            </a:r>
            <a:r>
              <a:rPr lang="en-US" baseline="0" dirty="0" smtClean="0"/>
              <a:t> </a:t>
            </a:r>
            <a:r>
              <a:rPr lang="en-US" baseline="0" dirty="0" err="1" smtClean="0"/>
              <a:t>busquedas</a:t>
            </a:r>
            <a:r>
              <a:rPr lang="en-US" baseline="0" dirty="0" smtClean="0"/>
              <a:t> </a:t>
            </a:r>
            <a:r>
              <a:rPr lang="en-US" baseline="0" dirty="0" err="1" smtClean="0"/>
              <a:t>basadas</a:t>
            </a:r>
            <a:r>
              <a:rPr lang="en-US" baseline="0" dirty="0" smtClean="0"/>
              <a:t> en hash, no </a:t>
            </a:r>
            <a:r>
              <a:rPr lang="en-US" baseline="0" dirty="0" err="1" smtClean="0"/>
              <a:t>almacenan</a:t>
            </a:r>
            <a:r>
              <a:rPr lang="en-US" baseline="0" dirty="0" smtClean="0"/>
              <a:t> </a:t>
            </a:r>
            <a:r>
              <a:rPr lang="en-US" baseline="0" dirty="0" err="1" smtClean="0"/>
              <a:t>datos</a:t>
            </a:r>
            <a:r>
              <a:rPr lang="en-US" baseline="0" dirty="0" smtClean="0"/>
              <a:t> </a:t>
            </a:r>
            <a:r>
              <a:rPr lang="en-US" baseline="0" dirty="0" err="1" smtClean="0"/>
              <a:t>duplicados</a:t>
            </a:r>
            <a:r>
              <a:rPr lang="en-US" baseline="0" dirty="0" smtClean="0"/>
              <a:t> y no se </a:t>
            </a:r>
            <a:r>
              <a:rPr lang="en-US" baseline="0" dirty="0" err="1" smtClean="0"/>
              <a:t>puede</a:t>
            </a:r>
            <a:r>
              <a:rPr lang="en-US" baseline="0" dirty="0" smtClean="0"/>
              <a:t> </a:t>
            </a:r>
            <a:r>
              <a:rPr lang="en-US" baseline="0" dirty="0" err="1" smtClean="0"/>
              <a:t>acceder</a:t>
            </a:r>
            <a:r>
              <a:rPr lang="en-US" baseline="0" dirty="0" smtClean="0"/>
              <a:t> a un </a:t>
            </a:r>
            <a:r>
              <a:rPr lang="en-US" baseline="0" dirty="0" err="1" smtClean="0"/>
              <a:t>elemento</a:t>
            </a:r>
            <a:r>
              <a:rPr lang="en-US" baseline="0" dirty="0" smtClean="0"/>
              <a:t> </a:t>
            </a:r>
            <a:r>
              <a:rPr lang="en-US" baseline="0" dirty="0" err="1" smtClean="0"/>
              <a:t>por</a:t>
            </a:r>
            <a:r>
              <a:rPr lang="en-US" baseline="0" dirty="0" smtClean="0"/>
              <a:t> </a:t>
            </a:r>
            <a:r>
              <a:rPr lang="en-US" baseline="0" dirty="0" err="1" smtClean="0"/>
              <a:t>su</a:t>
            </a:r>
            <a:r>
              <a:rPr lang="en-US" baseline="0" dirty="0" smtClean="0"/>
              <a:t> </a:t>
            </a:r>
            <a:r>
              <a:rPr lang="en-US" baseline="0" dirty="0" err="1" smtClean="0"/>
              <a:t>posicion</a:t>
            </a:r>
            <a:endParaRPr lang="en-US" baseline="0" dirty="0" smtClean="0"/>
          </a:p>
          <a:p>
            <a:r>
              <a:rPr lang="en-US" dirty="0" err="1" smtClean="0"/>
              <a:t>var</a:t>
            </a:r>
            <a:r>
              <a:rPr lang="en-US" dirty="0" smtClean="0"/>
              <a:t> letters = new </a:t>
            </a:r>
            <a:r>
              <a:rPr lang="en-US" dirty="0" err="1" smtClean="0"/>
              <a:t>HashSet</a:t>
            </a:r>
            <a:r>
              <a:rPr lang="en-US" dirty="0" smtClean="0"/>
              <a:t>&lt;char&gt; ("the quick brown fox");</a:t>
            </a:r>
          </a:p>
          <a:p>
            <a:r>
              <a:rPr lang="en-US" dirty="0" smtClean="0"/>
              <a:t> // the </a:t>
            </a:r>
            <a:r>
              <a:rPr lang="en-US" dirty="0" err="1" smtClean="0"/>
              <a:t>quickbrownfx</a:t>
            </a:r>
            <a:endParaRPr lang="en-US" dirty="0" smtClean="0"/>
          </a:p>
          <a:p>
            <a:r>
              <a:rPr lang="en-US" dirty="0" err="1" smtClean="0"/>
              <a:t>var</a:t>
            </a:r>
            <a:r>
              <a:rPr lang="en-US" dirty="0" smtClean="0"/>
              <a:t> letters = new </a:t>
            </a:r>
            <a:r>
              <a:rPr lang="en-US" dirty="0" err="1" smtClean="0"/>
              <a:t>SortedSet</a:t>
            </a:r>
            <a:r>
              <a:rPr lang="en-US" dirty="0" smtClean="0"/>
              <a:t>&lt;char&gt; ("the quick brown fox");</a:t>
            </a:r>
          </a:p>
          <a:p>
            <a:r>
              <a:rPr lang="en-US" dirty="0" smtClean="0"/>
              <a:t>//  </a:t>
            </a:r>
            <a:r>
              <a:rPr lang="en-US" dirty="0" err="1" smtClean="0"/>
              <a:t>bcefhiknoqrtuw</a:t>
            </a:r>
            <a:endParaRPr lang="en-US" dirty="0" smtClean="0"/>
          </a:p>
        </p:txBody>
      </p:sp>
      <p:sp>
        <p:nvSpPr>
          <p:cNvPr id="4" name="Slide Number Placeholder 3"/>
          <p:cNvSpPr>
            <a:spLocks noGrp="1"/>
          </p:cNvSpPr>
          <p:nvPr>
            <p:ph type="sldNum" sz="quarter" idx="10"/>
          </p:nvPr>
        </p:nvSpPr>
        <p:spPr/>
        <p:txBody>
          <a:bodyPr/>
          <a:lstStyle/>
          <a:p>
            <a:fld id="{DD386570-FA78-4D3A-8A9E-0874097A786C}" type="slidenum">
              <a:rPr lang="es-AR" smtClean="0"/>
              <a:pPr/>
              <a:t>50</a:t>
            </a:fld>
            <a:endParaRPr lang="es-AR"/>
          </a:p>
        </p:txBody>
      </p:sp>
    </p:spTree>
    <p:extLst>
      <p:ext uri="{BB962C8B-B14F-4D97-AF65-F5344CB8AC3E}">
        <p14:creationId xmlns:p14="http://schemas.microsoft.com/office/powerpoint/2010/main" val="1134512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Sistema de tipos unificado: A diferencia de C++, en C# todos los tipos de datos que se definan siempre derivarán, aunque sea de manera implícita, de una clase base común llamada </a:t>
            </a:r>
            <a:r>
              <a:rPr lang="es-AR" sz="1200" kern="1200" dirty="0" err="1" smtClean="0">
                <a:solidFill>
                  <a:schemeClr val="tx1"/>
                </a:solidFill>
                <a:effectLst/>
                <a:latin typeface="+mn-lt"/>
                <a:ea typeface="+mn-ea"/>
                <a:cs typeface="+mn-cs"/>
              </a:rPr>
              <a:t>System.Object</a:t>
            </a:r>
            <a:r>
              <a:rPr lang="es-AR" sz="1200" kern="1200" dirty="0" smtClean="0">
                <a:solidFill>
                  <a:schemeClr val="tx1"/>
                </a:solidFill>
                <a:effectLst/>
                <a:latin typeface="+mn-lt"/>
                <a:ea typeface="+mn-ea"/>
                <a:cs typeface="+mn-cs"/>
              </a:rPr>
              <a:t>, por lo que dispondrán de todos los miembros definidos en ésta clase (es decir, serán “objetos”)</a:t>
            </a:r>
          </a:p>
          <a:p>
            <a:endParaRPr lang="es-AR" dirty="0"/>
          </a:p>
        </p:txBody>
      </p:sp>
      <p:sp>
        <p:nvSpPr>
          <p:cNvPr id="4" name="Slide Number Placeholder 3"/>
          <p:cNvSpPr>
            <a:spLocks noGrp="1"/>
          </p:cNvSpPr>
          <p:nvPr>
            <p:ph type="sldNum" sz="quarter" idx="10"/>
          </p:nvPr>
        </p:nvSpPr>
        <p:spPr/>
        <p:txBody>
          <a:bodyPr/>
          <a:lstStyle/>
          <a:p>
            <a:fld id="{DD386570-FA78-4D3A-8A9E-0874097A786C}" type="slidenum">
              <a:rPr lang="es-AR" smtClean="0"/>
              <a:pPr/>
              <a:t>6</a:t>
            </a:fld>
            <a:endParaRPr lang="es-AR"/>
          </a:p>
        </p:txBody>
      </p:sp>
    </p:spTree>
    <p:extLst>
      <p:ext uri="{BB962C8B-B14F-4D97-AF65-F5344CB8AC3E}">
        <p14:creationId xmlns:p14="http://schemas.microsoft.com/office/powerpoint/2010/main" val="8545588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smtClean="0"/>
              <a:t>Diccionarios</a:t>
            </a:r>
            <a:r>
              <a:rPr lang="en-US" dirty="0" smtClean="0"/>
              <a:t>:</a:t>
            </a:r>
            <a:r>
              <a:rPr lang="en-US" baseline="0" dirty="0" smtClean="0"/>
              <a:t> son </a:t>
            </a:r>
            <a:r>
              <a:rPr lang="en-US" baseline="0" dirty="0" err="1" smtClean="0"/>
              <a:t>colecciones</a:t>
            </a:r>
            <a:r>
              <a:rPr lang="en-US" baseline="0" dirty="0" smtClean="0"/>
              <a:t> con </a:t>
            </a:r>
            <a:r>
              <a:rPr lang="en-US" baseline="0" dirty="0" err="1" smtClean="0"/>
              <a:t>elementos</a:t>
            </a:r>
            <a:r>
              <a:rPr lang="en-US" baseline="0" dirty="0" smtClean="0"/>
              <a:t> KEY/</a:t>
            </a:r>
            <a:r>
              <a:rPr lang="en-US" baseline="0" dirty="0" err="1" smtClean="0"/>
              <a:t>VAlUE</a:t>
            </a:r>
            <a:endParaRPr lang="en-US" dirty="0" smtClean="0"/>
          </a:p>
        </p:txBody>
      </p:sp>
      <p:sp>
        <p:nvSpPr>
          <p:cNvPr id="4" name="Slide Number Placeholder 3"/>
          <p:cNvSpPr>
            <a:spLocks noGrp="1"/>
          </p:cNvSpPr>
          <p:nvPr>
            <p:ph type="sldNum" sz="quarter" idx="10"/>
          </p:nvPr>
        </p:nvSpPr>
        <p:spPr/>
        <p:txBody>
          <a:bodyPr/>
          <a:lstStyle/>
          <a:p>
            <a:fld id="{DD386570-FA78-4D3A-8A9E-0874097A786C}" type="slidenum">
              <a:rPr lang="es-AR" smtClean="0"/>
              <a:pPr/>
              <a:t>51</a:t>
            </a:fld>
            <a:endParaRPr lang="es-AR"/>
          </a:p>
        </p:txBody>
      </p:sp>
    </p:spTree>
    <p:extLst>
      <p:ext uri="{BB962C8B-B14F-4D97-AF65-F5344CB8AC3E}">
        <p14:creationId xmlns:p14="http://schemas.microsoft.com/office/powerpoint/2010/main" val="11345120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s-AR" sz="1200" kern="1200" dirty="0" smtClean="0">
                <a:solidFill>
                  <a:schemeClr val="tx1"/>
                </a:solidFill>
                <a:effectLst/>
                <a:latin typeface="+mn-lt"/>
                <a:ea typeface="+mn-ea"/>
                <a:cs typeface="+mn-cs"/>
              </a:rPr>
              <a:t>Los tipos genéricos agregan el concepto de parámetros de tipo a .NET Framework, lo cual permite diseñar clases y métodos que aplazan la especificación de uno o más tipos hasta que el código de cliente declara y crea una instancia de la clase o del método. Por ejemplo, mediante la utilización de un parámetro de tipo genérico T, se puede escribir una clase única que otro código de cliente puede utilizar sin generar el costo o el riesgo de conversiones en tiempo de ejecución u operaciones de conversión </a:t>
            </a:r>
            <a:r>
              <a:rPr lang="es-AR" sz="1200" kern="1200" dirty="0" err="1" smtClean="0">
                <a:solidFill>
                  <a:schemeClr val="tx1"/>
                </a:solidFill>
                <a:effectLst/>
                <a:latin typeface="+mn-lt"/>
                <a:ea typeface="+mn-ea"/>
                <a:cs typeface="+mn-cs"/>
              </a:rPr>
              <a:t>boxing</a:t>
            </a:r>
            <a:endParaRPr lang="es-AR" dirty="0"/>
          </a:p>
        </p:txBody>
      </p:sp>
      <p:sp>
        <p:nvSpPr>
          <p:cNvPr id="4" name="Slide Number Placeholder 3"/>
          <p:cNvSpPr>
            <a:spLocks noGrp="1"/>
          </p:cNvSpPr>
          <p:nvPr>
            <p:ph type="sldNum" sz="quarter" idx="10"/>
          </p:nvPr>
        </p:nvSpPr>
        <p:spPr/>
        <p:txBody>
          <a:bodyPr/>
          <a:lstStyle/>
          <a:p>
            <a:fld id="{DD386570-FA78-4D3A-8A9E-0874097A786C}" type="slidenum">
              <a:rPr lang="es-AR" smtClean="0"/>
              <a:pPr/>
              <a:t>53</a:t>
            </a:fld>
            <a:endParaRPr lang="es-AR"/>
          </a:p>
        </p:txBody>
      </p:sp>
    </p:spTree>
    <p:extLst>
      <p:ext uri="{BB962C8B-B14F-4D97-AF65-F5344CB8AC3E}">
        <p14:creationId xmlns:p14="http://schemas.microsoft.com/office/powerpoint/2010/main" val="11345120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Los tipos genéricos agregan el concepto de parámetros de tipo a .NET Framework, lo cual permite diseñar clases y métodos que aplazan la especificación de uno o más tipos hasta que el código de cliente declara y crea una instancia de la clase o del método. Por ejemplo, mediante la utilización de un parámetro de tipo genérico T, se puede escribir una clase única que otro código de cliente puede utilizar sin generar el costo o el riesgo de conversiones en tiempo de ejecución u operaciones de conversión </a:t>
            </a:r>
            <a:r>
              <a:rPr lang="es-AR" sz="1200" kern="1200" dirty="0" err="1" smtClean="0">
                <a:solidFill>
                  <a:schemeClr val="tx1"/>
                </a:solidFill>
                <a:effectLst/>
                <a:latin typeface="+mn-lt"/>
                <a:ea typeface="+mn-ea"/>
                <a:cs typeface="+mn-cs"/>
              </a:rPr>
              <a:t>boxing</a:t>
            </a:r>
            <a:r>
              <a:rPr lang="es-AR" sz="1200" kern="1200" dirty="0" smtClean="0">
                <a:solidFill>
                  <a:schemeClr val="tx1"/>
                </a:solidFill>
                <a:effectLst/>
                <a:latin typeface="+mn-lt"/>
                <a:ea typeface="+mn-ea"/>
                <a:cs typeface="+mn-cs"/>
              </a:rPr>
              <a:t>, como se muestra a continuación:</a:t>
            </a:r>
          </a:p>
          <a:p>
            <a:endParaRPr lang="es-AR" dirty="0"/>
          </a:p>
        </p:txBody>
      </p:sp>
      <p:sp>
        <p:nvSpPr>
          <p:cNvPr id="4" name="Slide Number Placeholder 3"/>
          <p:cNvSpPr>
            <a:spLocks noGrp="1"/>
          </p:cNvSpPr>
          <p:nvPr>
            <p:ph type="sldNum" sz="quarter" idx="10"/>
          </p:nvPr>
        </p:nvSpPr>
        <p:spPr/>
        <p:txBody>
          <a:bodyPr/>
          <a:lstStyle/>
          <a:p>
            <a:fld id="{DD386570-FA78-4D3A-8A9E-0874097A786C}" type="slidenum">
              <a:rPr lang="es-AR" smtClean="0"/>
              <a:pPr/>
              <a:t>54</a:t>
            </a:fld>
            <a:endParaRPr lang="es-AR"/>
          </a:p>
        </p:txBody>
      </p:sp>
    </p:spTree>
    <p:extLst>
      <p:ext uri="{BB962C8B-B14F-4D97-AF65-F5344CB8AC3E}">
        <p14:creationId xmlns:p14="http://schemas.microsoft.com/office/powerpoint/2010/main" val="10044746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s-AR" sz="1200" kern="1200" dirty="0" smtClean="0">
                <a:solidFill>
                  <a:schemeClr val="tx1"/>
                </a:solidFill>
                <a:effectLst/>
                <a:latin typeface="+mn-lt"/>
                <a:ea typeface="+mn-ea"/>
                <a:cs typeface="+mn-cs"/>
              </a:rPr>
              <a:t>Cualquier referencia o tipo de valor agregado a un objeto </a:t>
            </a:r>
            <a:r>
              <a:rPr lang="es-AR" sz="1200" kern="1200" dirty="0" err="1" smtClean="0">
                <a:solidFill>
                  <a:schemeClr val="tx1"/>
                </a:solidFill>
                <a:effectLst/>
                <a:latin typeface="+mn-lt"/>
                <a:ea typeface="+mn-ea"/>
                <a:cs typeface="+mn-cs"/>
              </a:rPr>
              <a:t>ArrayList</a:t>
            </a:r>
            <a:r>
              <a:rPr lang="es-AR" sz="1200" kern="1200" dirty="0" smtClean="0">
                <a:solidFill>
                  <a:schemeClr val="tx1"/>
                </a:solidFill>
                <a:effectLst/>
                <a:latin typeface="+mn-lt"/>
                <a:ea typeface="+mn-ea"/>
                <a:cs typeface="+mn-cs"/>
              </a:rPr>
              <a:t> se convierte implícitamente a </a:t>
            </a:r>
            <a:r>
              <a:rPr lang="es-AR" sz="1200" kern="1200" dirty="0" err="1" smtClean="0">
                <a:solidFill>
                  <a:schemeClr val="tx1"/>
                </a:solidFill>
                <a:effectLst/>
                <a:latin typeface="+mn-lt"/>
                <a:ea typeface="+mn-ea"/>
                <a:cs typeface="+mn-cs"/>
              </a:rPr>
              <a:t>Object</a:t>
            </a:r>
            <a:r>
              <a:rPr lang="es-AR" sz="1200" kern="1200" dirty="0" smtClean="0">
                <a:solidFill>
                  <a:schemeClr val="tx1"/>
                </a:solidFill>
                <a:effectLst/>
                <a:latin typeface="+mn-lt"/>
                <a:ea typeface="+mn-ea"/>
                <a:cs typeface="+mn-cs"/>
              </a:rPr>
              <a:t>. Si los elementos son tipos de valor, se les debe aplicar la conversión </a:t>
            </a:r>
            <a:r>
              <a:rPr lang="es-AR" sz="1200" kern="1200" dirty="0" err="1" smtClean="0">
                <a:solidFill>
                  <a:schemeClr val="tx1"/>
                </a:solidFill>
                <a:effectLst/>
                <a:latin typeface="+mn-lt"/>
                <a:ea typeface="+mn-ea"/>
                <a:cs typeface="+mn-cs"/>
              </a:rPr>
              <a:t>boxing</a:t>
            </a:r>
            <a:r>
              <a:rPr lang="es-AR" sz="1200" kern="1200" dirty="0" smtClean="0">
                <a:solidFill>
                  <a:schemeClr val="tx1"/>
                </a:solidFill>
                <a:effectLst/>
                <a:latin typeface="+mn-lt"/>
                <a:ea typeface="+mn-ea"/>
                <a:cs typeface="+mn-cs"/>
              </a:rPr>
              <a:t> cuando se agregan a la lista y la conversión </a:t>
            </a:r>
            <a:r>
              <a:rPr lang="es-AR" sz="1200" kern="1200" dirty="0" err="1" smtClean="0">
                <a:solidFill>
                  <a:schemeClr val="tx1"/>
                </a:solidFill>
                <a:effectLst/>
                <a:latin typeface="+mn-lt"/>
                <a:ea typeface="+mn-ea"/>
                <a:cs typeface="+mn-cs"/>
              </a:rPr>
              <a:t>unboxing</a:t>
            </a:r>
            <a:r>
              <a:rPr lang="es-AR" sz="1200" kern="1200" dirty="0" smtClean="0">
                <a:solidFill>
                  <a:schemeClr val="tx1"/>
                </a:solidFill>
                <a:effectLst/>
                <a:latin typeface="+mn-lt"/>
                <a:ea typeface="+mn-ea"/>
                <a:cs typeface="+mn-cs"/>
              </a:rPr>
              <a:t> cuando se recuperan. Tanto las operaciones de conversión de tipos como las de conversiones </a:t>
            </a:r>
            <a:r>
              <a:rPr lang="es-AR" sz="1200" kern="1200" dirty="0" err="1" smtClean="0">
                <a:solidFill>
                  <a:schemeClr val="tx1"/>
                </a:solidFill>
                <a:effectLst/>
                <a:latin typeface="+mn-lt"/>
                <a:ea typeface="+mn-ea"/>
                <a:cs typeface="+mn-cs"/>
              </a:rPr>
              <a:t>boxing</a:t>
            </a:r>
            <a:r>
              <a:rPr lang="es-AR" sz="1200" kern="1200" dirty="0" smtClean="0">
                <a:solidFill>
                  <a:schemeClr val="tx1"/>
                </a:solidFill>
                <a:effectLst/>
                <a:latin typeface="+mn-lt"/>
                <a:ea typeface="+mn-ea"/>
                <a:cs typeface="+mn-cs"/>
              </a:rPr>
              <a:t> y </a:t>
            </a:r>
            <a:r>
              <a:rPr lang="es-AR" sz="1200" kern="1200" dirty="0" err="1" smtClean="0">
                <a:solidFill>
                  <a:schemeClr val="tx1"/>
                </a:solidFill>
                <a:effectLst/>
                <a:latin typeface="+mn-lt"/>
                <a:ea typeface="+mn-ea"/>
                <a:cs typeface="+mn-cs"/>
              </a:rPr>
              <a:t>unboxing</a:t>
            </a:r>
            <a:r>
              <a:rPr lang="es-AR" sz="1200" kern="1200" dirty="0" smtClean="0">
                <a:solidFill>
                  <a:schemeClr val="tx1"/>
                </a:solidFill>
                <a:effectLst/>
                <a:latin typeface="+mn-lt"/>
                <a:ea typeface="+mn-ea"/>
                <a:cs typeface="+mn-cs"/>
              </a:rPr>
              <a:t> reducen el rendimiento; el efecto de las conversiones </a:t>
            </a:r>
            <a:r>
              <a:rPr lang="es-AR" sz="1200" kern="1200" dirty="0" err="1" smtClean="0">
                <a:solidFill>
                  <a:schemeClr val="tx1"/>
                </a:solidFill>
                <a:effectLst/>
                <a:latin typeface="+mn-lt"/>
                <a:ea typeface="+mn-ea"/>
                <a:cs typeface="+mn-cs"/>
              </a:rPr>
              <a:t>boxing</a:t>
            </a:r>
            <a:r>
              <a:rPr lang="es-AR" sz="1200" kern="1200" dirty="0" smtClean="0">
                <a:solidFill>
                  <a:schemeClr val="tx1"/>
                </a:solidFill>
                <a:effectLst/>
                <a:latin typeface="+mn-lt"/>
                <a:ea typeface="+mn-ea"/>
                <a:cs typeface="+mn-cs"/>
              </a:rPr>
              <a:t> y </a:t>
            </a:r>
            <a:r>
              <a:rPr lang="es-AR" sz="1200" kern="1200" dirty="0" err="1" smtClean="0">
                <a:solidFill>
                  <a:schemeClr val="tx1"/>
                </a:solidFill>
                <a:effectLst/>
                <a:latin typeface="+mn-lt"/>
                <a:ea typeface="+mn-ea"/>
                <a:cs typeface="+mn-cs"/>
              </a:rPr>
              <a:t>unboxing</a:t>
            </a:r>
            <a:r>
              <a:rPr lang="es-AR" sz="1200" kern="1200" dirty="0" smtClean="0">
                <a:solidFill>
                  <a:schemeClr val="tx1"/>
                </a:solidFill>
                <a:effectLst/>
                <a:latin typeface="+mn-lt"/>
                <a:ea typeface="+mn-ea"/>
                <a:cs typeface="+mn-cs"/>
              </a:rPr>
              <a:t> puede ser muy notable en los casos en los que se deben recorrer en iteración colecciones extensas.</a:t>
            </a:r>
          </a:p>
          <a:p>
            <a:r>
              <a:rPr lang="es-AR" sz="1200" kern="1200" dirty="0" smtClean="0">
                <a:solidFill>
                  <a:schemeClr val="tx1"/>
                </a:solidFill>
                <a:effectLst/>
                <a:latin typeface="+mn-lt"/>
                <a:ea typeface="+mn-ea"/>
                <a:cs typeface="+mn-cs"/>
              </a:rPr>
              <a:t>La otra limitación es la ausencia de comprobación de tipos en tiempo de compilación; dado que un objeto </a:t>
            </a:r>
            <a:r>
              <a:rPr lang="es-AR" sz="1200" kern="1200" dirty="0" err="1" smtClean="0">
                <a:solidFill>
                  <a:schemeClr val="tx1"/>
                </a:solidFill>
                <a:effectLst/>
                <a:latin typeface="+mn-lt"/>
                <a:ea typeface="+mn-ea"/>
                <a:cs typeface="+mn-cs"/>
              </a:rPr>
              <a:t>ArrayList</a:t>
            </a:r>
            <a:r>
              <a:rPr lang="es-AR" sz="1200" kern="1200" dirty="0" smtClean="0">
                <a:solidFill>
                  <a:schemeClr val="tx1"/>
                </a:solidFill>
                <a:effectLst/>
                <a:latin typeface="+mn-lt"/>
                <a:ea typeface="+mn-ea"/>
                <a:cs typeface="+mn-cs"/>
              </a:rPr>
              <a:t> convierte todo a </a:t>
            </a:r>
            <a:r>
              <a:rPr lang="es-AR" sz="1200" kern="1200" dirty="0" err="1" smtClean="0">
                <a:solidFill>
                  <a:schemeClr val="tx1"/>
                </a:solidFill>
                <a:effectLst/>
                <a:latin typeface="+mn-lt"/>
                <a:ea typeface="+mn-ea"/>
                <a:cs typeface="+mn-cs"/>
              </a:rPr>
              <a:t>Object</a:t>
            </a:r>
            <a:r>
              <a:rPr lang="es-AR" sz="1200" kern="1200" dirty="0" smtClean="0">
                <a:solidFill>
                  <a:schemeClr val="tx1"/>
                </a:solidFill>
                <a:effectLst/>
                <a:latin typeface="+mn-lt"/>
                <a:ea typeface="+mn-ea"/>
                <a:cs typeface="+mn-cs"/>
              </a:rPr>
              <a:t>, en tiempo de compilación no hay forma de evitar que el código de cliente haga cosas como la siguiente:</a:t>
            </a:r>
          </a:p>
          <a:p>
            <a:endParaRPr lang="es-AR" dirty="0"/>
          </a:p>
        </p:txBody>
      </p:sp>
      <p:sp>
        <p:nvSpPr>
          <p:cNvPr id="4" name="Slide Number Placeholder 3"/>
          <p:cNvSpPr>
            <a:spLocks noGrp="1"/>
          </p:cNvSpPr>
          <p:nvPr>
            <p:ph type="sldNum" sz="quarter" idx="10"/>
          </p:nvPr>
        </p:nvSpPr>
        <p:spPr/>
        <p:txBody>
          <a:bodyPr/>
          <a:lstStyle/>
          <a:p>
            <a:fld id="{DD386570-FA78-4D3A-8A9E-0874097A786C}" type="slidenum">
              <a:rPr lang="es-AR" smtClean="0"/>
              <a:pPr/>
              <a:t>55</a:t>
            </a:fld>
            <a:endParaRPr lang="es-AR"/>
          </a:p>
        </p:txBody>
      </p:sp>
    </p:spTree>
    <p:extLst>
      <p:ext uri="{BB962C8B-B14F-4D97-AF65-F5344CB8AC3E}">
        <p14:creationId xmlns:p14="http://schemas.microsoft.com/office/powerpoint/2010/main" val="100447464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En el código de cliente, la única sintaxis que se agrega con </a:t>
            </a:r>
            <a:r>
              <a:rPr lang="es-AR" sz="1200" kern="1200" dirty="0" err="1" smtClean="0">
                <a:solidFill>
                  <a:schemeClr val="tx1"/>
                </a:solidFill>
                <a:effectLst/>
                <a:latin typeface="+mn-lt"/>
                <a:ea typeface="+mn-ea"/>
                <a:cs typeface="+mn-cs"/>
              </a:rPr>
              <a:t>List</a:t>
            </a:r>
            <a:r>
              <a:rPr lang="es-AR" sz="1200" kern="1200" dirty="0" smtClean="0">
                <a:solidFill>
                  <a:schemeClr val="tx1"/>
                </a:solidFill>
                <a:effectLst/>
                <a:latin typeface="+mn-lt"/>
                <a:ea typeface="+mn-ea"/>
                <a:cs typeface="+mn-cs"/>
              </a:rPr>
              <a:t>&lt;T&gt; en comparación con </a:t>
            </a:r>
            <a:r>
              <a:rPr lang="es-AR" sz="1200" kern="1200" dirty="0" err="1" smtClean="0">
                <a:solidFill>
                  <a:schemeClr val="tx1"/>
                </a:solidFill>
                <a:effectLst/>
                <a:latin typeface="+mn-lt"/>
                <a:ea typeface="+mn-ea"/>
                <a:cs typeface="+mn-cs"/>
              </a:rPr>
              <a:t>ArrayList</a:t>
            </a:r>
            <a:r>
              <a:rPr lang="es-AR" sz="1200" kern="1200" dirty="0" smtClean="0">
                <a:solidFill>
                  <a:schemeClr val="tx1"/>
                </a:solidFill>
                <a:effectLst/>
                <a:latin typeface="+mn-lt"/>
                <a:ea typeface="+mn-ea"/>
                <a:cs typeface="+mn-cs"/>
              </a:rPr>
              <a:t> es el argumento de tipo en la declaración y creación de instancias. A cambio de esta complejidad de codificación ligeramente mayor, se puede crear una lista que no sólo es más segura que </a:t>
            </a:r>
            <a:r>
              <a:rPr lang="es-AR" sz="1200" kern="1200" dirty="0" err="1" smtClean="0">
                <a:solidFill>
                  <a:schemeClr val="tx1"/>
                </a:solidFill>
                <a:effectLst/>
                <a:latin typeface="+mn-lt"/>
                <a:ea typeface="+mn-ea"/>
                <a:cs typeface="+mn-cs"/>
              </a:rPr>
              <a:t>ArrayList</a:t>
            </a:r>
            <a:r>
              <a:rPr lang="es-AR" sz="1200" kern="1200" dirty="0" smtClean="0">
                <a:solidFill>
                  <a:schemeClr val="tx1"/>
                </a:solidFill>
                <a:effectLst/>
                <a:latin typeface="+mn-lt"/>
                <a:ea typeface="+mn-ea"/>
                <a:cs typeface="+mn-cs"/>
              </a:rPr>
              <a:t>, sino que también es bastante más rápida, en especial cuando los elementos de lista son tipos de valor.</a:t>
            </a:r>
          </a:p>
          <a:p>
            <a:endParaRPr lang="es-AR" dirty="0"/>
          </a:p>
        </p:txBody>
      </p:sp>
      <p:sp>
        <p:nvSpPr>
          <p:cNvPr id="4" name="Slide Number Placeholder 3"/>
          <p:cNvSpPr>
            <a:spLocks noGrp="1"/>
          </p:cNvSpPr>
          <p:nvPr>
            <p:ph type="sldNum" sz="quarter" idx="10"/>
          </p:nvPr>
        </p:nvSpPr>
        <p:spPr/>
        <p:txBody>
          <a:bodyPr/>
          <a:lstStyle/>
          <a:p>
            <a:fld id="{DD386570-FA78-4D3A-8A9E-0874097A786C}" type="slidenum">
              <a:rPr lang="es-AR" smtClean="0"/>
              <a:pPr/>
              <a:t>56</a:t>
            </a:fld>
            <a:endParaRPr lang="es-AR"/>
          </a:p>
        </p:txBody>
      </p:sp>
    </p:spTree>
    <p:extLst>
      <p:ext uri="{BB962C8B-B14F-4D97-AF65-F5344CB8AC3E}">
        <p14:creationId xmlns:p14="http://schemas.microsoft.com/office/powerpoint/2010/main" val="100447464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En el código de cliente, la única sintaxis que se agrega con </a:t>
            </a:r>
            <a:r>
              <a:rPr lang="es-AR" sz="1200" kern="1200" dirty="0" err="1" smtClean="0">
                <a:solidFill>
                  <a:schemeClr val="tx1"/>
                </a:solidFill>
                <a:effectLst/>
                <a:latin typeface="+mn-lt"/>
                <a:ea typeface="+mn-ea"/>
                <a:cs typeface="+mn-cs"/>
              </a:rPr>
              <a:t>List</a:t>
            </a:r>
            <a:r>
              <a:rPr lang="es-AR" sz="1200" kern="1200" dirty="0" smtClean="0">
                <a:solidFill>
                  <a:schemeClr val="tx1"/>
                </a:solidFill>
                <a:effectLst/>
                <a:latin typeface="+mn-lt"/>
                <a:ea typeface="+mn-ea"/>
                <a:cs typeface="+mn-cs"/>
              </a:rPr>
              <a:t>&lt;T&gt; en comparación con </a:t>
            </a:r>
            <a:r>
              <a:rPr lang="es-AR" sz="1200" kern="1200" dirty="0" err="1" smtClean="0">
                <a:solidFill>
                  <a:schemeClr val="tx1"/>
                </a:solidFill>
                <a:effectLst/>
                <a:latin typeface="+mn-lt"/>
                <a:ea typeface="+mn-ea"/>
                <a:cs typeface="+mn-cs"/>
              </a:rPr>
              <a:t>ArrayList</a:t>
            </a:r>
            <a:r>
              <a:rPr lang="es-AR" sz="1200" kern="1200" dirty="0" smtClean="0">
                <a:solidFill>
                  <a:schemeClr val="tx1"/>
                </a:solidFill>
                <a:effectLst/>
                <a:latin typeface="+mn-lt"/>
                <a:ea typeface="+mn-ea"/>
                <a:cs typeface="+mn-cs"/>
              </a:rPr>
              <a:t> es el argumento de tipo en la declaración y creación de instancias. A cambio de esta complejidad de codificación ligeramente mayor, se puede crear una lista que no sólo es más segura que </a:t>
            </a:r>
            <a:r>
              <a:rPr lang="es-AR" sz="1200" kern="1200" dirty="0" err="1" smtClean="0">
                <a:solidFill>
                  <a:schemeClr val="tx1"/>
                </a:solidFill>
                <a:effectLst/>
                <a:latin typeface="+mn-lt"/>
                <a:ea typeface="+mn-ea"/>
                <a:cs typeface="+mn-cs"/>
              </a:rPr>
              <a:t>ArrayList</a:t>
            </a:r>
            <a:r>
              <a:rPr lang="es-AR" sz="1200" kern="1200" smtClean="0">
                <a:solidFill>
                  <a:schemeClr val="tx1"/>
                </a:solidFill>
                <a:effectLst/>
                <a:latin typeface="+mn-lt"/>
                <a:ea typeface="+mn-ea"/>
                <a:cs typeface="+mn-cs"/>
              </a:rPr>
              <a:t>, sino que también es bastante más rápida, en especial cuando los elementos de lista son tipos de valor.</a:t>
            </a:r>
          </a:p>
          <a:p>
            <a:endParaRPr lang="es-AR" dirty="0"/>
          </a:p>
        </p:txBody>
      </p:sp>
      <p:sp>
        <p:nvSpPr>
          <p:cNvPr id="4" name="Slide Number Placeholder 3"/>
          <p:cNvSpPr>
            <a:spLocks noGrp="1"/>
          </p:cNvSpPr>
          <p:nvPr>
            <p:ph type="sldNum" sz="quarter" idx="10"/>
          </p:nvPr>
        </p:nvSpPr>
        <p:spPr/>
        <p:txBody>
          <a:bodyPr/>
          <a:lstStyle/>
          <a:p>
            <a:fld id="{DD386570-FA78-4D3A-8A9E-0874097A786C}" type="slidenum">
              <a:rPr lang="es-AR" smtClean="0"/>
              <a:pPr/>
              <a:t>57</a:t>
            </a:fld>
            <a:endParaRPr lang="es-AR"/>
          </a:p>
        </p:txBody>
      </p:sp>
    </p:spTree>
    <p:extLst>
      <p:ext uri="{BB962C8B-B14F-4D97-AF65-F5344CB8AC3E}">
        <p14:creationId xmlns:p14="http://schemas.microsoft.com/office/powerpoint/2010/main" val="100447464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En el código de cliente, la única sintaxis que se agrega con </a:t>
            </a:r>
            <a:r>
              <a:rPr lang="es-AR" sz="1200" kern="1200" dirty="0" err="1" smtClean="0">
                <a:solidFill>
                  <a:schemeClr val="tx1"/>
                </a:solidFill>
                <a:effectLst/>
                <a:latin typeface="+mn-lt"/>
                <a:ea typeface="+mn-ea"/>
                <a:cs typeface="+mn-cs"/>
              </a:rPr>
              <a:t>List</a:t>
            </a:r>
            <a:r>
              <a:rPr lang="es-AR" sz="1200" kern="1200" dirty="0" smtClean="0">
                <a:solidFill>
                  <a:schemeClr val="tx1"/>
                </a:solidFill>
                <a:effectLst/>
                <a:latin typeface="+mn-lt"/>
                <a:ea typeface="+mn-ea"/>
                <a:cs typeface="+mn-cs"/>
              </a:rPr>
              <a:t>&lt;T&gt; en comparación con </a:t>
            </a:r>
            <a:r>
              <a:rPr lang="es-AR" sz="1200" kern="1200" dirty="0" err="1" smtClean="0">
                <a:solidFill>
                  <a:schemeClr val="tx1"/>
                </a:solidFill>
                <a:effectLst/>
                <a:latin typeface="+mn-lt"/>
                <a:ea typeface="+mn-ea"/>
                <a:cs typeface="+mn-cs"/>
              </a:rPr>
              <a:t>ArrayList</a:t>
            </a:r>
            <a:r>
              <a:rPr lang="es-AR" sz="1200" kern="1200" dirty="0" smtClean="0">
                <a:solidFill>
                  <a:schemeClr val="tx1"/>
                </a:solidFill>
                <a:effectLst/>
                <a:latin typeface="+mn-lt"/>
                <a:ea typeface="+mn-ea"/>
                <a:cs typeface="+mn-cs"/>
              </a:rPr>
              <a:t> es el argumento de tipo en la declaración y creación de instancias. A cambio de esta complejidad de codificación ligeramente mayor, se puede crear una lista que no sólo es más segura que </a:t>
            </a:r>
            <a:r>
              <a:rPr lang="es-AR" sz="1200" kern="1200" dirty="0" err="1" smtClean="0">
                <a:solidFill>
                  <a:schemeClr val="tx1"/>
                </a:solidFill>
                <a:effectLst/>
                <a:latin typeface="+mn-lt"/>
                <a:ea typeface="+mn-ea"/>
                <a:cs typeface="+mn-cs"/>
              </a:rPr>
              <a:t>ArrayList</a:t>
            </a:r>
            <a:r>
              <a:rPr lang="es-AR" sz="1200" kern="1200" smtClean="0">
                <a:solidFill>
                  <a:schemeClr val="tx1"/>
                </a:solidFill>
                <a:effectLst/>
                <a:latin typeface="+mn-lt"/>
                <a:ea typeface="+mn-ea"/>
                <a:cs typeface="+mn-cs"/>
              </a:rPr>
              <a:t>, sino que también es bastante más rápida, en especial cuando los elementos de lista son tipos de valor.</a:t>
            </a:r>
          </a:p>
          <a:p>
            <a:endParaRPr lang="es-AR" dirty="0"/>
          </a:p>
        </p:txBody>
      </p:sp>
      <p:sp>
        <p:nvSpPr>
          <p:cNvPr id="4" name="Slide Number Placeholder 3"/>
          <p:cNvSpPr>
            <a:spLocks noGrp="1"/>
          </p:cNvSpPr>
          <p:nvPr>
            <p:ph type="sldNum" sz="quarter" idx="10"/>
          </p:nvPr>
        </p:nvSpPr>
        <p:spPr/>
        <p:txBody>
          <a:bodyPr/>
          <a:lstStyle/>
          <a:p>
            <a:fld id="{DD386570-FA78-4D3A-8A9E-0874097A786C}" type="slidenum">
              <a:rPr lang="es-AR" smtClean="0"/>
              <a:pPr/>
              <a:t>58</a:t>
            </a:fld>
            <a:endParaRPr lang="es-AR"/>
          </a:p>
        </p:txBody>
      </p:sp>
    </p:spTree>
    <p:extLst>
      <p:ext uri="{BB962C8B-B14F-4D97-AF65-F5344CB8AC3E}">
        <p14:creationId xmlns:p14="http://schemas.microsoft.com/office/powerpoint/2010/main" val="10044746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En el código de cliente, la única sintaxis que se agrega con </a:t>
            </a:r>
            <a:r>
              <a:rPr lang="es-AR" sz="1200" kern="1200" dirty="0" err="1" smtClean="0">
                <a:solidFill>
                  <a:schemeClr val="tx1"/>
                </a:solidFill>
                <a:effectLst/>
                <a:latin typeface="+mn-lt"/>
                <a:ea typeface="+mn-ea"/>
                <a:cs typeface="+mn-cs"/>
              </a:rPr>
              <a:t>List</a:t>
            </a:r>
            <a:r>
              <a:rPr lang="es-AR" sz="1200" kern="1200" dirty="0" smtClean="0">
                <a:solidFill>
                  <a:schemeClr val="tx1"/>
                </a:solidFill>
                <a:effectLst/>
                <a:latin typeface="+mn-lt"/>
                <a:ea typeface="+mn-ea"/>
                <a:cs typeface="+mn-cs"/>
              </a:rPr>
              <a:t>&lt;T&gt; en comparación con </a:t>
            </a:r>
            <a:r>
              <a:rPr lang="es-AR" sz="1200" kern="1200" dirty="0" err="1" smtClean="0">
                <a:solidFill>
                  <a:schemeClr val="tx1"/>
                </a:solidFill>
                <a:effectLst/>
                <a:latin typeface="+mn-lt"/>
                <a:ea typeface="+mn-ea"/>
                <a:cs typeface="+mn-cs"/>
              </a:rPr>
              <a:t>ArrayList</a:t>
            </a:r>
            <a:r>
              <a:rPr lang="es-AR" sz="1200" kern="1200" dirty="0" smtClean="0">
                <a:solidFill>
                  <a:schemeClr val="tx1"/>
                </a:solidFill>
                <a:effectLst/>
                <a:latin typeface="+mn-lt"/>
                <a:ea typeface="+mn-ea"/>
                <a:cs typeface="+mn-cs"/>
              </a:rPr>
              <a:t> es el argumento de tipo en la declaración y creación de instancias. A cambio de esta complejidad de codificación ligeramente mayor, se puede crear una lista que no sólo es más segura que </a:t>
            </a:r>
            <a:r>
              <a:rPr lang="es-AR" sz="1200" kern="1200" dirty="0" err="1" smtClean="0">
                <a:solidFill>
                  <a:schemeClr val="tx1"/>
                </a:solidFill>
                <a:effectLst/>
                <a:latin typeface="+mn-lt"/>
                <a:ea typeface="+mn-ea"/>
                <a:cs typeface="+mn-cs"/>
              </a:rPr>
              <a:t>ArrayList</a:t>
            </a:r>
            <a:r>
              <a:rPr lang="es-AR" sz="1200" kern="1200" smtClean="0">
                <a:solidFill>
                  <a:schemeClr val="tx1"/>
                </a:solidFill>
                <a:effectLst/>
                <a:latin typeface="+mn-lt"/>
                <a:ea typeface="+mn-ea"/>
                <a:cs typeface="+mn-cs"/>
              </a:rPr>
              <a:t>, sino que también es bastante más rápida, en especial cuando los elementos de lista son tipos de valor.</a:t>
            </a:r>
          </a:p>
          <a:p>
            <a:endParaRPr lang="es-AR" dirty="0"/>
          </a:p>
        </p:txBody>
      </p:sp>
      <p:sp>
        <p:nvSpPr>
          <p:cNvPr id="4" name="Slide Number Placeholder 3"/>
          <p:cNvSpPr>
            <a:spLocks noGrp="1"/>
          </p:cNvSpPr>
          <p:nvPr>
            <p:ph type="sldNum" sz="quarter" idx="10"/>
          </p:nvPr>
        </p:nvSpPr>
        <p:spPr/>
        <p:txBody>
          <a:bodyPr/>
          <a:lstStyle/>
          <a:p>
            <a:fld id="{DD386570-FA78-4D3A-8A9E-0874097A786C}" type="slidenum">
              <a:rPr lang="es-AR" smtClean="0"/>
              <a:pPr/>
              <a:t>59</a:t>
            </a:fld>
            <a:endParaRPr lang="es-AR"/>
          </a:p>
        </p:txBody>
      </p:sp>
    </p:spTree>
    <p:extLst>
      <p:ext uri="{BB962C8B-B14F-4D97-AF65-F5344CB8AC3E}">
        <p14:creationId xmlns:p14="http://schemas.microsoft.com/office/powerpoint/2010/main" val="100447464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s-AR" sz="1200" kern="1200" dirty="0" smtClean="0">
                <a:solidFill>
                  <a:schemeClr val="tx1"/>
                </a:solidFill>
                <a:effectLst/>
                <a:latin typeface="+mn-lt"/>
                <a:ea typeface="+mn-ea"/>
                <a:cs typeface="+mn-cs"/>
              </a:rPr>
              <a:t>Cuando ocurre una excepción el CLR realiza las siguientes tareas:</a:t>
            </a:r>
          </a:p>
          <a:p>
            <a:pPr lvl="0"/>
            <a:r>
              <a:rPr lang="es-AR" sz="1200" kern="1200" dirty="0" smtClean="0">
                <a:solidFill>
                  <a:schemeClr val="tx1"/>
                </a:solidFill>
                <a:effectLst/>
                <a:latin typeface="+mn-lt"/>
                <a:ea typeface="+mn-ea"/>
                <a:cs typeface="+mn-cs"/>
              </a:rPr>
              <a:t>Determina si hay un bloque try o catch para atrapar el error</a:t>
            </a:r>
          </a:p>
          <a:p>
            <a:pPr lvl="0"/>
            <a:r>
              <a:rPr lang="es-AR" sz="1200" kern="1200" dirty="0" smtClean="0">
                <a:solidFill>
                  <a:schemeClr val="tx1"/>
                </a:solidFill>
                <a:effectLst/>
                <a:latin typeface="+mn-lt"/>
                <a:ea typeface="+mn-ea"/>
                <a:cs typeface="+mn-cs"/>
              </a:rPr>
              <a:t>Si es así, para la </a:t>
            </a:r>
            <a:r>
              <a:rPr lang="es-AR" sz="1200" kern="1200" dirty="0" err="1" smtClean="0">
                <a:solidFill>
                  <a:schemeClr val="tx1"/>
                </a:solidFill>
                <a:effectLst/>
                <a:latin typeface="+mn-lt"/>
                <a:ea typeface="+mn-ea"/>
                <a:cs typeface="+mn-cs"/>
              </a:rPr>
              <a:t>ejecucion</a:t>
            </a:r>
            <a:r>
              <a:rPr lang="es-AR" sz="1200" kern="1200" dirty="0" smtClean="0">
                <a:solidFill>
                  <a:schemeClr val="tx1"/>
                </a:solidFill>
                <a:effectLst/>
                <a:latin typeface="+mn-lt"/>
                <a:ea typeface="+mn-ea"/>
                <a:cs typeface="+mn-cs"/>
              </a:rPr>
              <a:t> del programa al bloque catch</a:t>
            </a:r>
          </a:p>
          <a:p>
            <a:pPr lvl="0"/>
            <a:r>
              <a:rPr lang="es-AR" sz="1200" kern="1200" dirty="0" smtClean="0">
                <a:solidFill>
                  <a:schemeClr val="tx1"/>
                </a:solidFill>
                <a:effectLst/>
                <a:latin typeface="+mn-lt"/>
                <a:ea typeface="+mn-ea"/>
                <a:cs typeface="+mn-cs"/>
              </a:rPr>
              <a:t>Cuando finaliza la ejecución del catch se continua con la ejecución fuera del bloque</a:t>
            </a:r>
          </a:p>
          <a:p>
            <a:pPr lvl="0"/>
            <a:r>
              <a:rPr lang="es-AR" sz="1200" kern="1200" dirty="0" smtClean="0">
                <a:solidFill>
                  <a:schemeClr val="tx1"/>
                </a:solidFill>
                <a:effectLst/>
                <a:latin typeface="+mn-lt"/>
                <a:ea typeface="+mn-ea"/>
                <a:cs typeface="+mn-cs"/>
              </a:rPr>
              <a:t>Si no es así, la ejecución del programa salta al llamado del miembro que ocasiono el erro</a:t>
            </a:r>
          </a:p>
          <a:p>
            <a:pPr lvl="0"/>
            <a:r>
              <a:rPr lang="es-AR" sz="1200" kern="1200" dirty="0" smtClean="0">
                <a:solidFill>
                  <a:schemeClr val="tx1"/>
                </a:solidFill>
                <a:effectLst/>
                <a:latin typeface="+mn-lt"/>
                <a:ea typeface="+mn-ea"/>
                <a:cs typeface="+mn-cs"/>
              </a:rPr>
              <a:t>Y se vuelve a evaluar si existe un bloque catch para manejar el error</a:t>
            </a:r>
          </a:p>
          <a:p>
            <a:pPr lvl="0"/>
            <a:r>
              <a:rPr lang="es-AR" sz="1200" kern="1200" dirty="0" smtClean="0">
                <a:solidFill>
                  <a:schemeClr val="tx1"/>
                </a:solidFill>
                <a:effectLst/>
                <a:latin typeface="+mn-lt"/>
                <a:ea typeface="+mn-ea"/>
                <a:cs typeface="+mn-cs"/>
              </a:rPr>
              <a:t>Si nunca lo encuentra un mensaje de error se le muestra al usuario y se finaliza el programa </a:t>
            </a:r>
          </a:p>
          <a:p>
            <a:endParaRPr lang="es-AR" dirty="0"/>
          </a:p>
        </p:txBody>
      </p:sp>
      <p:sp>
        <p:nvSpPr>
          <p:cNvPr id="4" name="Slide Number Placeholder 3"/>
          <p:cNvSpPr>
            <a:spLocks noGrp="1"/>
          </p:cNvSpPr>
          <p:nvPr>
            <p:ph type="sldNum" sz="quarter" idx="10"/>
          </p:nvPr>
        </p:nvSpPr>
        <p:spPr/>
        <p:txBody>
          <a:bodyPr/>
          <a:lstStyle/>
          <a:p>
            <a:fld id="{DD386570-FA78-4D3A-8A9E-0874097A786C}" type="slidenum">
              <a:rPr lang="es-AR" smtClean="0"/>
              <a:pPr/>
              <a:t>62</a:t>
            </a:fld>
            <a:endParaRPr lang="es-AR"/>
          </a:p>
        </p:txBody>
      </p:sp>
    </p:spTree>
    <p:extLst>
      <p:ext uri="{BB962C8B-B14F-4D97-AF65-F5344CB8AC3E}">
        <p14:creationId xmlns:p14="http://schemas.microsoft.com/office/powerpoint/2010/main" val="1004474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Cada sentencia termina con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Un método representa un comportamiento por medio de la ejecución en serie de las sentencias que contiene. Ese conjunto de sentencias se llama bloque que es contenido por un par de corchetes.</a:t>
            </a:r>
          </a:p>
          <a:p>
            <a:endParaRPr lang="en-US" dirty="0" smtClean="0"/>
          </a:p>
          <a:p>
            <a:endParaRPr lang="es-AR" dirty="0"/>
          </a:p>
        </p:txBody>
      </p:sp>
      <p:sp>
        <p:nvSpPr>
          <p:cNvPr id="4" name="Slide Number Placeholder 3"/>
          <p:cNvSpPr>
            <a:spLocks noGrp="1"/>
          </p:cNvSpPr>
          <p:nvPr>
            <p:ph type="sldNum" sz="quarter" idx="10"/>
          </p:nvPr>
        </p:nvSpPr>
        <p:spPr/>
        <p:txBody>
          <a:bodyPr/>
          <a:lstStyle/>
          <a:p>
            <a:fld id="{DD386570-FA78-4D3A-8A9E-0874097A786C}" type="slidenum">
              <a:rPr lang="es-AR" smtClean="0"/>
              <a:pPr/>
              <a:t>7</a:t>
            </a:fld>
            <a:endParaRPr lang="es-AR"/>
          </a:p>
        </p:txBody>
      </p:sp>
    </p:spTree>
    <p:extLst>
      <p:ext uri="{BB962C8B-B14F-4D97-AF65-F5344CB8AC3E}">
        <p14:creationId xmlns:p14="http://schemas.microsoft.com/office/powerpoint/2010/main" val="7049131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s-AR" dirty="0"/>
          </a:p>
        </p:txBody>
      </p:sp>
      <p:sp>
        <p:nvSpPr>
          <p:cNvPr id="4" name="Slide Number Placeholder 3"/>
          <p:cNvSpPr>
            <a:spLocks noGrp="1"/>
          </p:cNvSpPr>
          <p:nvPr>
            <p:ph type="sldNum" sz="quarter" idx="10"/>
          </p:nvPr>
        </p:nvSpPr>
        <p:spPr/>
        <p:txBody>
          <a:bodyPr/>
          <a:lstStyle/>
          <a:p>
            <a:fld id="{DD386570-FA78-4D3A-8A9E-0874097A786C}" type="slidenum">
              <a:rPr lang="es-AR" smtClean="0"/>
              <a:pPr/>
              <a:t>8</a:t>
            </a:fld>
            <a:endParaRPr lang="es-AR"/>
          </a:p>
        </p:txBody>
      </p:sp>
    </p:spTree>
    <p:extLst>
      <p:ext uri="{BB962C8B-B14F-4D97-AF65-F5344CB8AC3E}">
        <p14:creationId xmlns:p14="http://schemas.microsoft.com/office/powerpoint/2010/main" val="1134512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s-AR" dirty="0" smtClean="0"/>
              <a:t>Las clases se declaran mediante la palabra clave </a:t>
            </a:r>
            <a:r>
              <a:rPr lang="es-AR" dirty="0" err="1" smtClean="0"/>
              <a:t>class</a:t>
            </a:r>
            <a:endParaRPr lang="es-AR" dirty="0"/>
          </a:p>
        </p:txBody>
      </p:sp>
      <p:sp>
        <p:nvSpPr>
          <p:cNvPr id="4" name="Slide Number Placeholder 3"/>
          <p:cNvSpPr>
            <a:spLocks noGrp="1"/>
          </p:cNvSpPr>
          <p:nvPr>
            <p:ph type="sldNum" sz="quarter" idx="10"/>
          </p:nvPr>
        </p:nvSpPr>
        <p:spPr/>
        <p:txBody>
          <a:bodyPr/>
          <a:lstStyle/>
          <a:p>
            <a:fld id="{DD386570-FA78-4D3A-8A9E-0874097A786C}" type="slidenum">
              <a:rPr lang="es-AR" smtClean="0"/>
              <a:pPr/>
              <a:t>9</a:t>
            </a:fld>
            <a:endParaRPr lang="es-AR"/>
          </a:p>
        </p:txBody>
      </p:sp>
    </p:spTree>
    <p:extLst>
      <p:ext uri="{BB962C8B-B14F-4D97-AF65-F5344CB8AC3E}">
        <p14:creationId xmlns:p14="http://schemas.microsoft.com/office/powerpoint/2010/main" val="39123530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s-AR" dirty="0" smtClean="0"/>
              <a:t>Las propiedades son miembros que ofrecen un mecanismo flexible para leer, escribir o calcular los valores de campos </a:t>
            </a:r>
            <a:r>
              <a:rPr lang="es-AR" dirty="0" err="1" smtClean="0"/>
              <a:t>privados.Las</a:t>
            </a:r>
            <a:r>
              <a:rPr lang="es-AR" dirty="0" smtClean="0"/>
              <a:t> propiedades pueden utilizarse como si fuesen miembros de datos públicos, aunque en realidad son métodos especiales denominados descriptores de </a:t>
            </a:r>
            <a:r>
              <a:rPr lang="es-AR" dirty="0" err="1" smtClean="0"/>
              <a:t>acceso.De</a:t>
            </a:r>
            <a:r>
              <a:rPr lang="es-AR" dirty="0" smtClean="0"/>
              <a:t> este modo, se puede obtener acceso a los datos con facilidad, a la vez que se promueve la seguridad y flexibilidad de los métodos.</a:t>
            </a:r>
            <a:endParaRPr lang="es-AR" dirty="0"/>
          </a:p>
        </p:txBody>
      </p:sp>
      <p:sp>
        <p:nvSpPr>
          <p:cNvPr id="4" name="Slide Number Placeholder 3"/>
          <p:cNvSpPr>
            <a:spLocks noGrp="1"/>
          </p:cNvSpPr>
          <p:nvPr>
            <p:ph type="sldNum" sz="quarter" idx="10"/>
          </p:nvPr>
        </p:nvSpPr>
        <p:spPr/>
        <p:txBody>
          <a:bodyPr/>
          <a:lstStyle/>
          <a:p>
            <a:fld id="{DD386570-FA78-4D3A-8A9E-0874097A786C}" type="slidenum">
              <a:rPr lang="es-AR" smtClean="0"/>
              <a:pPr/>
              <a:t>11</a:t>
            </a:fld>
            <a:endParaRPr lang="es-AR"/>
          </a:p>
        </p:txBody>
      </p:sp>
    </p:spTree>
    <p:extLst>
      <p:ext uri="{BB962C8B-B14F-4D97-AF65-F5344CB8AC3E}">
        <p14:creationId xmlns:p14="http://schemas.microsoft.com/office/powerpoint/2010/main" val="35849929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s-AR" dirty="0"/>
          </a:p>
        </p:txBody>
      </p:sp>
      <p:sp>
        <p:nvSpPr>
          <p:cNvPr id="4" name="Slide Number Placeholder 3"/>
          <p:cNvSpPr>
            <a:spLocks noGrp="1"/>
          </p:cNvSpPr>
          <p:nvPr>
            <p:ph type="sldNum" sz="quarter" idx="10"/>
          </p:nvPr>
        </p:nvSpPr>
        <p:spPr/>
        <p:txBody>
          <a:bodyPr/>
          <a:lstStyle/>
          <a:p>
            <a:fld id="{DD386570-FA78-4D3A-8A9E-0874097A786C}" type="slidenum">
              <a:rPr lang="es-AR" smtClean="0"/>
              <a:pPr/>
              <a:t>15</a:t>
            </a:fld>
            <a:endParaRPr lang="es-AR"/>
          </a:p>
        </p:txBody>
      </p:sp>
    </p:spTree>
    <p:extLst>
      <p:ext uri="{BB962C8B-B14F-4D97-AF65-F5344CB8AC3E}">
        <p14:creationId xmlns:p14="http://schemas.microsoft.com/office/powerpoint/2010/main" val="34193775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11.jpe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ortada con foto">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14" y="0"/>
            <a:ext cx="12220891" cy="6858000"/>
          </a:xfrm>
          <a:prstGeom prst="rect">
            <a:avLst/>
          </a:prstGeom>
        </p:spPr>
      </p:pic>
      <p:pic>
        <p:nvPicPr>
          <p:cNvPr id="11"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0224459" y="6021288"/>
            <a:ext cx="1711845" cy="428603"/>
          </a:xfrm>
          <a:prstGeom prst="rect">
            <a:avLst/>
          </a:prstGeom>
          <a:noFill/>
          <a:effectLst/>
          <a:extLst>
            <a:ext uri="{909E8E84-426E-40DD-AFC4-6F175D3DCCD1}">
              <a14:hiddenFill xmlns:a14="http://schemas.microsoft.com/office/drawing/2010/main">
                <a:solidFill>
                  <a:srgbClr val="FFFFFF"/>
                </a:solidFill>
              </a14:hiddenFill>
            </a:ext>
          </a:extLst>
        </p:spPr>
      </p:pic>
      <p:sp>
        <p:nvSpPr>
          <p:cNvPr id="7" name="Rectangle 6"/>
          <p:cNvSpPr/>
          <p:nvPr/>
        </p:nvSpPr>
        <p:spPr>
          <a:xfrm>
            <a:off x="-33536" y="4581128"/>
            <a:ext cx="12225536" cy="1248139"/>
          </a:xfrm>
          <a:prstGeom prst="rect">
            <a:avLst/>
          </a:prstGeom>
          <a:solidFill>
            <a:srgbClr val="FFFFFF">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400"/>
          </a:p>
        </p:txBody>
      </p:sp>
      <p:sp>
        <p:nvSpPr>
          <p:cNvPr id="8" name="Text Placeholder 3"/>
          <p:cNvSpPr>
            <a:spLocks noGrp="1"/>
          </p:cNvSpPr>
          <p:nvPr>
            <p:ph type="body" sz="quarter" idx="10"/>
          </p:nvPr>
        </p:nvSpPr>
        <p:spPr>
          <a:xfrm>
            <a:off x="334434" y="4677139"/>
            <a:ext cx="9698004" cy="480483"/>
          </a:xfrm>
        </p:spPr>
        <p:txBody>
          <a:bodyPr anchor="ctr">
            <a:noAutofit/>
          </a:bodyPr>
          <a:lstStyle>
            <a:lvl1pPr marL="0" indent="0">
              <a:buNone/>
              <a:defRPr sz="2667">
                <a:solidFill>
                  <a:schemeClr val="tx1"/>
                </a:solidFill>
                <a:latin typeface="Segoe UI Symbol" panose="020B0502040204020203" pitchFamily="34" charset="0"/>
                <a:ea typeface="Segoe UI Symbol" panose="020B0502040204020203" pitchFamily="34" charset="0"/>
              </a:defRPr>
            </a:lvl1pPr>
          </a:lstStyle>
          <a:p>
            <a:pPr lvl="0"/>
            <a:r>
              <a:rPr lang="en-US" smtClean="0"/>
              <a:t>Click to edit Master text styles</a:t>
            </a:r>
          </a:p>
        </p:txBody>
      </p:sp>
      <p:sp>
        <p:nvSpPr>
          <p:cNvPr id="13" name="Picture Placeholder 11"/>
          <p:cNvSpPr>
            <a:spLocks noGrp="1"/>
          </p:cNvSpPr>
          <p:nvPr>
            <p:ph type="pic" sz="quarter" idx="11"/>
          </p:nvPr>
        </p:nvSpPr>
        <p:spPr>
          <a:xfrm>
            <a:off x="10128672" y="4677139"/>
            <a:ext cx="1807633" cy="768085"/>
          </a:xfrm>
        </p:spPr>
        <p:txBody>
          <a:bodyPr>
            <a:normAutofit/>
          </a:bodyPr>
          <a:lstStyle>
            <a:lvl1pPr marL="0" indent="0">
              <a:buNone/>
              <a:defRPr sz="1067"/>
            </a:lvl1pPr>
          </a:lstStyle>
          <a:p>
            <a:r>
              <a:rPr lang="en-US" smtClean="0"/>
              <a:t>Click icon to add picture</a:t>
            </a:r>
            <a:endParaRPr lang="es-AR" dirty="0"/>
          </a:p>
        </p:txBody>
      </p:sp>
      <p:sp>
        <p:nvSpPr>
          <p:cNvPr id="14" name="Text Placeholder 2"/>
          <p:cNvSpPr>
            <a:spLocks noGrp="1"/>
          </p:cNvSpPr>
          <p:nvPr>
            <p:ph type="body" sz="quarter" idx="12"/>
          </p:nvPr>
        </p:nvSpPr>
        <p:spPr>
          <a:xfrm>
            <a:off x="334434" y="5205199"/>
            <a:ext cx="9698567" cy="528059"/>
          </a:xfrm>
        </p:spPr>
        <p:txBody>
          <a:bodyPr/>
          <a:lstStyle>
            <a:lvl1pPr marL="0" indent="0">
              <a:buNone/>
              <a:defRPr/>
            </a:lvl1pPr>
          </a:lstStyle>
          <a:p>
            <a:pPr lvl="0"/>
            <a:r>
              <a:rPr lang="en-US" smtClean="0"/>
              <a:t>Click to edit Master text styles</a:t>
            </a:r>
          </a:p>
        </p:txBody>
      </p:sp>
    </p:spTree>
    <p:extLst>
      <p:ext uri="{BB962C8B-B14F-4D97-AF65-F5344CB8AC3E}">
        <p14:creationId xmlns:p14="http://schemas.microsoft.com/office/powerpoint/2010/main" val="174908183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yout para graficos claro">
    <p:bg>
      <p:bgPr>
        <a:solidFill>
          <a:schemeClr val="bg1">
            <a:lumMod val="95000"/>
          </a:schemeClr>
        </a:solidFill>
        <a:effectLst/>
      </p:bgPr>
    </p:bg>
    <p:spTree>
      <p:nvGrpSpPr>
        <p:cNvPr id="1" name=""/>
        <p:cNvGrpSpPr/>
        <p:nvPr/>
      </p:nvGrpSpPr>
      <p:grpSpPr>
        <a:xfrm>
          <a:off x="0" y="0"/>
          <a:ext cx="0" cy="0"/>
          <a:chOff x="0" y="0"/>
          <a:chExt cx="0" cy="0"/>
        </a:xfrm>
      </p:grpSpPr>
      <p:sp>
        <p:nvSpPr>
          <p:cNvPr id="11" name="Text Placeholder 10"/>
          <p:cNvSpPr>
            <a:spLocks noGrp="1"/>
          </p:cNvSpPr>
          <p:nvPr>
            <p:ph type="body" sz="quarter" idx="18"/>
          </p:nvPr>
        </p:nvSpPr>
        <p:spPr>
          <a:xfrm>
            <a:off x="0" y="6377518"/>
            <a:ext cx="12192000" cy="478367"/>
          </a:xfrm>
          <a:solidFill>
            <a:schemeClr val="bg1"/>
          </a:solidFill>
        </p:spPr>
        <p:txBody>
          <a:bodyPr/>
          <a:lstStyle>
            <a:lvl1pPr marL="0" indent="0">
              <a:buNone/>
              <a:defRPr>
                <a:latin typeface="Segoe UI Semibold" panose="020B07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Tree>
    <p:extLst>
      <p:ext uri="{BB962C8B-B14F-4D97-AF65-F5344CB8AC3E}">
        <p14:creationId xmlns:p14="http://schemas.microsoft.com/office/powerpoint/2010/main" val="38498105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Graficos oscuro Titulo">
    <p:bg>
      <p:bgPr>
        <a:solidFill>
          <a:srgbClr val="585454"/>
        </a:solidFill>
        <a:effectLst/>
      </p:bgPr>
    </p:bg>
    <p:spTree>
      <p:nvGrpSpPr>
        <p:cNvPr id="1" name=""/>
        <p:cNvGrpSpPr/>
        <p:nvPr/>
      </p:nvGrpSpPr>
      <p:grpSpPr>
        <a:xfrm>
          <a:off x="0" y="0"/>
          <a:ext cx="0" cy="0"/>
          <a:chOff x="0" y="0"/>
          <a:chExt cx="0" cy="0"/>
        </a:xfrm>
      </p:grpSpPr>
      <p:sp>
        <p:nvSpPr>
          <p:cNvPr id="9" name="Text Placeholder 10"/>
          <p:cNvSpPr>
            <a:spLocks noGrp="1"/>
          </p:cNvSpPr>
          <p:nvPr>
            <p:ph type="body" sz="quarter" idx="18"/>
          </p:nvPr>
        </p:nvSpPr>
        <p:spPr>
          <a:xfrm>
            <a:off x="0" y="6377518"/>
            <a:ext cx="12192000" cy="478367"/>
          </a:xfrm>
          <a:solidFill>
            <a:schemeClr val="bg1"/>
          </a:solidFill>
        </p:spPr>
        <p:txBody>
          <a:bodyPr/>
          <a:lstStyle>
            <a:lvl1pPr marL="0" indent="0">
              <a:buNone/>
              <a:defRPr>
                <a:latin typeface="Segoe UI Semibold" panose="020B07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Tree>
    <p:extLst>
      <p:ext uri="{BB962C8B-B14F-4D97-AF65-F5344CB8AC3E}">
        <p14:creationId xmlns:p14="http://schemas.microsoft.com/office/powerpoint/2010/main" val="234662707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Graficos oscuro Titulo y Subtitulo">
    <p:bg>
      <p:bgPr>
        <a:solidFill>
          <a:srgbClr val="585454"/>
        </a:solidFill>
        <a:effectLst/>
      </p:bgPr>
    </p:bg>
    <p:spTree>
      <p:nvGrpSpPr>
        <p:cNvPr id="1" name=""/>
        <p:cNvGrpSpPr/>
        <p:nvPr/>
      </p:nvGrpSpPr>
      <p:grpSpPr>
        <a:xfrm>
          <a:off x="0" y="0"/>
          <a:ext cx="0" cy="0"/>
          <a:chOff x="0" y="0"/>
          <a:chExt cx="0" cy="0"/>
        </a:xfrm>
      </p:grpSpPr>
      <p:sp>
        <p:nvSpPr>
          <p:cNvPr id="9" name="Text Placeholder 10"/>
          <p:cNvSpPr>
            <a:spLocks noGrp="1"/>
          </p:cNvSpPr>
          <p:nvPr>
            <p:ph type="body" sz="quarter" idx="18"/>
          </p:nvPr>
        </p:nvSpPr>
        <p:spPr>
          <a:xfrm>
            <a:off x="0" y="6377518"/>
            <a:ext cx="12192000" cy="478367"/>
          </a:xfrm>
          <a:solidFill>
            <a:schemeClr val="bg1"/>
          </a:solidFill>
        </p:spPr>
        <p:txBody>
          <a:bodyPr/>
          <a:lstStyle>
            <a:lvl1pPr marL="0" indent="0">
              <a:buNone/>
              <a:defRPr>
                <a:latin typeface="Segoe UI Semibold" panose="020B07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
        <p:nvSpPr>
          <p:cNvPr id="3" name="Text Placeholder 2"/>
          <p:cNvSpPr>
            <a:spLocks noGrp="1"/>
          </p:cNvSpPr>
          <p:nvPr>
            <p:ph type="body" sz="quarter" idx="19"/>
          </p:nvPr>
        </p:nvSpPr>
        <p:spPr>
          <a:xfrm>
            <a:off x="239184" y="261574"/>
            <a:ext cx="11713633" cy="383117"/>
          </a:xfrm>
        </p:spPr>
        <p:txBody>
          <a:bodyPr>
            <a:noAutofit/>
          </a:bodyPr>
          <a:lstStyle>
            <a:lvl1pPr marL="0" indent="0">
              <a:buNone/>
              <a:defRPr sz="1733">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Tree>
    <p:extLst>
      <p:ext uri="{BB962C8B-B14F-4D97-AF65-F5344CB8AC3E}">
        <p14:creationId xmlns:p14="http://schemas.microsoft.com/office/powerpoint/2010/main" val="28756363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final">
    <p:spTree>
      <p:nvGrpSpPr>
        <p:cNvPr id="1" name=""/>
        <p:cNvGrpSpPr/>
        <p:nvPr/>
      </p:nvGrpSpPr>
      <p:grpSpPr>
        <a:xfrm>
          <a:off x="0" y="0"/>
          <a:ext cx="0" cy="0"/>
          <a:chOff x="0" y="0"/>
          <a:chExt cx="0" cy="0"/>
        </a:xfrm>
      </p:grpSpPr>
      <p:sp>
        <p:nvSpPr>
          <p:cNvPr id="16" name="Rectangle 15"/>
          <p:cNvSpPr/>
          <p:nvPr/>
        </p:nvSpPr>
        <p:spPr>
          <a:xfrm>
            <a:off x="6096001" y="-1"/>
            <a:ext cx="6096000" cy="6858001"/>
          </a:xfrm>
          <a:prstGeom prst="rect">
            <a:avLst/>
          </a:prstGeom>
          <a:solidFill>
            <a:srgbClr val="1EA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400"/>
          </a:p>
        </p:txBody>
      </p:sp>
      <p:pic>
        <p:nvPicPr>
          <p:cNvPr id="14" name="Picture 2" descr="C:\Users\lcittanti\Documents\recursos hexacta\hexacta_logo-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88634" y="6259515"/>
            <a:ext cx="1627580" cy="40838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l="45265"/>
          <a:stretch/>
        </p:blipFill>
        <p:spPr>
          <a:xfrm>
            <a:off x="0" y="-1"/>
            <a:ext cx="6096000" cy="6264697"/>
          </a:xfrm>
          <a:prstGeom prst="rect">
            <a:avLst/>
          </a:prstGeom>
        </p:spPr>
      </p:pic>
      <p:pic>
        <p:nvPicPr>
          <p:cNvPr id="19" name="Picture 3" descr="C:\Users\lcittanti\Documents\recursos hexacta\hexacta logo oscuro-01.png"/>
          <p:cNvPicPr>
            <a:picLocks noChangeAspect="1" noChangeArrowheads="1"/>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315588" y="6466762"/>
            <a:ext cx="911064" cy="221869"/>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243950" y="638102"/>
            <a:ext cx="6144683" cy="5159169"/>
          </a:xfrm>
          <a:prstGeom prst="rect">
            <a:avLst/>
          </a:prstGeom>
          <a:noFill/>
        </p:spPr>
        <p:txBody>
          <a:bodyPr wrap="square" rtlCol="0">
            <a:spAutoFit/>
          </a:bodyPr>
          <a:lstStyle/>
          <a:p>
            <a:r>
              <a:rPr lang="es-AR" sz="1733" b="1" dirty="0" smtClean="0">
                <a:latin typeface="+mj-lt"/>
              </a:rPr>
              <a:t>ARGENTINA</a:t>
            </a:r>
          </a:p>
          <a:p>
            <a:r>
              <a:rPr lang="es-AR" sz="1733" dirty="0" err="1" smtClean="0">
                <a:latin typeface="+mj-lt"/>
              </a:rPr>
              <a:t>Clay</a:t>
            </a:r>
            <a:r>
              <a:rPr lang="es-AR" sz="1733" dirty="0" smtClean="0">
                <a:latin typeface="+mj-lt"/>
              </a:rPr>
              <a:t> 2954</a:t>
            </a:r>
          </a:p>
          <a:p>
            <a:r>
              <a:rPr lang="es-AR" sz="1733" dirty="0" smtClean="0">
                <a:latin typeface="+mj-lt"/>
              </a:rPr>
              <a:t>Buenos Aires (C1426DLD) </a:t>
            </a:r>
          </a:p>
          <a:p>
            <a:r>
              <a:rPr lang="es-AR" sz="1733" dirty="0" err="1" smtClean="0">
                <a:latin typeface="+mj-lt"/>
              </a:rPr>
              <a:t>tel</a:t>
            </a:r>
            <a:r>
              <a:rPr lang="es-AR" sz="1733" dirty="0" smtClean="0">
                <a:latin typeface="+mj-lt"/>
              </a:rPr>
              <a:t>: 54+11+5299 5400</a:t>
            </a:r>
          </a:p>
          <a:p>
            <a:endParaRPr lang="es-AR" sz="1733" dirty="0" smtClean="0">
              <a:latin typeface="+mj-lt"/>
            </a:endParaRPr>
          </a:p>
          <a:p>
            <a:r>
              <a:rPr lang="es-AR" sz="1733" b="1" dirty="0" smtClean="0">
                <a:latin typeface="+mj-lt"/>
              </a:rPr>
              <a:t>BRASIL</a:t>
            </a:r>
          </a:p>
          <a:p>
            <a:r>
              <a:rPr lang="es-AR" sz="1733" dirty="0" smtClean="0">
                <a:latin typeface="+mj-lt"/>
              </a:rPr>
              <a:t>Cardoso de Melo 1470 – 8, Vila Olimpia </a:t>
            </a:r>
          </a:p>
          <a:p>
            <a:r>
              <a:rPr lang="es-AR" sz="1733" dirty="0" smtClean="0">
                <a:latin typeface="+mj-lt"/>
              </a:rPr>
              <a:t>San Pablo (04548004)</a:t>
            </a:r>
          </a:p>
          <a:p>
            <a:r>
              <a:rPr lang="es-AR" sz="1733" dirty="0" err="1" smtClean="0">
                <a:latin typeface="+mj-lt"/>
              </a:rPr>
              <a:t>tel</a:t>
            </a:r>
            <a:r>
              <a:rPr lang="es-AR" sz="1733" dirty="0" smtClean="0">
                <a:latin typeface="+mj-lt"/>
              </a:rPr>
              <a:t>: 55+11+3045 2193</a:t>
            </a:r>
          </a:p>
          <a:p>
            <a:endParaRPr lang="es-AR" sz="1733" dirty="0" smtClean="0">
              <a:latin typeface="+mj-lt"/>
            </a:endParaRPr>
          </a:p>
          <a:p>
            <a:r>
              <a:rPr lang="es-AR" sz="1733" b="1" dirty="0" smtClean="0">
                <a:latin typeface="+mj-lt"/>
              </a:rPr>
              <a:t>URUGUAY</a:t>
            </a:r>
          </a:p>
          <a:p>
            <a:r>
              <a:rPr lang="es-AR" sz="1733" dirty="0" smtClean="0">
                <a:latin typeface="+mj-lt"/>
              </a:rPr>
              <a:t>Roque Graseras 857</a:t>
            </a:r>
          </a:p>
          <a:p>
            <a:r>
              <a:rPr lang="es-AR" sz="1733" dirty="0" smtClean="0">
                <a:latin typeface="+mj-lt"/>
              </a:rPr>
              <a:t>Montevideo (11300)</a:t>
            </a:r>
          </a:p>
          <a:p>
            <a:r>
              <a:rPr lang="es-AR" sz="1733" dirty="0" err="1" smtClean="0">
                <a:latin typeface="+mj-lt"/>
              </a:rPr>
              <a:t>tel</a:t>
            </a:r>
            <a:r>
              <a:rPr lang="es-AR" sz="1733" dirty="0" smtClean="0">
                <a:latin typeface="+mj-lt"/>
              </a:rPr>
              <a:t>: 598+2+7117879</a:t>
            </a:r>
          </a:p>
          <a:p>
            <a:endParaRPr lang="es-AR" sz="1733" dirty="0" smtClean="0">
              <a:latin typeface="+mj-lt"/>
            </a:endParaRPr>
          </a:p>
          <a:p>
            <a:r>
              <a:rPr lang="es-AR" sz="1733" b="1" dirty="0" smtClean="0">
                <a:latin typeface="+mj-lt"/>
              </a:rPr>
              <a:t>USA</a:t>
            </a:r>
          </a:p>
          <a:p>
            <a:r>
              <a:rPr lang="es-AR" sz="1733" dirty="0" smtClean="0">
                <a:latin typeface="+mj-lt"/>
              </a:rPr>
              <a:t>12105 </a:t>
            </a:r>
            <a:r>
              <a:rPr lang="es-AR" sz="1733" dirty="0" err="1" smtClean="0">
                <a:latin typeface="+mj-lt"/>
              </a:rPr>
              <a:t>Sundance</a:t>
            </a:r>
            <a:r>
              <a:rPr lang="es-AR" sz="1733" dirty="0" smtClean="0">
                <a:latin typeface="+mj-lt"/>
              </a:rPr>
              <a:t> </a:t>
            </a:r>
            <a:r>
              <a:rPr lang="es-AR" sz="1733" dirty="0" err="1" smtClean="0">
                <a:latin typeface="+mj-lt"/>
              </a:rPr>
              <a:t>Ct</a:t>
            </a:r>
            <a:r>
              <a:rPr lang="es-AR" sz="1733" dirty="0" smtClean="0">
                <a:latin typeface="+mj-lt"/>
              </a:rPr>
              <a:t>.</a:t>
            </a:r>
          </a:p>
          <a:p>
            <a:r>
              <a:rPr lang="es-AR" sz="1733" dirty="0" err="1" smtClean="0">
                <a:latin typeface="+mj-lt"/>
              </a:rPr>
              <a:t>Reston</a:t>
            </a:r>
            <a:r>
              <a:rPr lang="es-AR" sz="1733" dirty="0" smtClean="0">
                <a:latin typeface="+mj-lt"/>
              </a:rPr>
              <a:t> (20194)</a:t>
            </a:r>
          </a:p>
          <a:p>
            <a:r>
              <a:rPr lang="es-AR" sz="1733" dirty="0" err="1" smtClean="0">
                <a:latin typeface="+mj-lt"/>
              </a:rPr>
              <a:t>tel</a:t>
            </a:r>
            <a:r>
              <a:rPr lang="es-AR" sz="1733" dirty="0" smtClean="0">
                <a:latin typeface="+mj-lt"/>
              </a:rPr>
              <a:t>:+703 842 9455</a:t>
            </a:r>
          </a:p>
        </p:txBody>
      </p:sp>
      <p:pic>
        <p:nvPicPr>
          <p:cNvPr id="18" name="Picture 4" descr="C:\Users\lcittanti\Documents\documentos institucionales\ppt\facebook-0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88633" y="4220698"/>
            <a:ext cx="301589" cy="30158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5" descr="C:\Users\lcittanti\Documents\documentos institucionales\ppt\twitter-01-0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88634" y="4660995"/>
            <a:ext cx="297085" cy="297085"/>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9936427" y="6303512"/>
            <a:ext cx="2112235" cy="359009"/>
          </a:xfrm>
          <a:prstGeom prst="rect">
            <a:avLst/>
          </a:prstGeom>
          <a:noFill/>
        </p:spPr>
        <p:txBody>
          <a:bodyPr wrap="square" rtlCol="0">
            <a:spAutoFit/>
          </a:bodyPr>
          <a:lstStyle/>
          <a:p>
            <a:pPr algn="l"/>
            <a:r>
              <a:rPr lang="es-AR" sz="1733" u="none" dirty="0" smtClean="0">
                <a:solidFill>
                  <a:schemeClr val="bg1"/>
                </a:solidFill>
                <a:latin typeface="+mn-lt"/>
              </a:rPr>
              <a:t>www.hexacta.com</a:t>
            </a:r>
            <a:endParaRPr lang="es-AR" sz="1733" u="none" dirty="0">
              <a:solidFill>
                <a:schemeClr val="bg1"/>
              </a:solidFill>
              <a:latin typeface="+mn-lt"/>
            </a:endParaRPr>
          </a:p>
        </p:txBody>
      </p:sp>
      <p:sp>
        <p:nvSpPr>
          <p:cNvPr id="23" name="TextBox 22"/>
          <p:cNvSpPr txBox="1"/>
          <p:nvPr/>
        </p:nvSpPr>
        <p:spPr>
          <a:xfrm>
            <a:off x="6685719" y="4197086"/>
            <a:ext cx="1511829" cy="318100"/>
          </a:xfrm>
          <a:prstGeom prst="rect">
            <a:avLst/>
          </a:prstGeom>
          <a:noFill/>
        </p:spPr>
        <p:txBody>
          <a:bodyPr wrap="square" rtlCol="0">
            <a:spAutoFit/>
          </a:bodyPr>
          <a:lstStyle/>
          <a:p>
            <a:r>
              <a:rPr lang="es-AR" sz="1467" u="none" dirty="0" smtClean="0">
                <a:solidFill>
                  <a:schemeClr val="bg1"/>
                </a:solidFill>
              </a:rPr>
              <a:t>HexactaArg</a:t>
            </a:r>
            <a:endParaRPr lang="es-AR" sz="1467" u="none" dirty="0">
              <a:solidFill>
                <a:schemeClr val="bg1"/>
              </a:solidFill>
            </a:endParaRPr>
          </a:p>
        </p:txBody>
      </p:sp>
      <p:sp>
        <p:nvSpPr>
          <p:cNvPr id="24" name="TextBox 23"/>
          <p:cNvSpPr txBox="1"/>
          <p:nvPr/>
        </p:nvSpPr>
        <p:spPr>
          <a:xfrm>
            <a:off x="6652322" y="4635131"/>
            <a:ext cx="1939956" cy="318100"/>
          </a:xfrm>
          <a:prstGeom prst="rect">
            <a:avLst/>
          </a:prstGeom>
          <a:noFill/>
        </p:spPr>
        <p:txBody>
          <a:bodyPr wrap="square" rtlCol="0">
            <a:spAutoFit/>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s-AR" sz="1467" b="0" i="0" u="none" strike="noStrike" kern="1200" dirty="0" smtClean="0">
                <a:solidFill>
                  <a:schemeClr val="bg1"/>
                </a:solidFill>
                <a:effectLst/>
                <a:latin typeface="+mn-lt"/>
                <a:ea typeface="+mn-ea"/>
                <a:cs typeface="+mn-cs"/>
              </a:rPr>
              <a:t>@</a:t>
            </a:r>
            <a:r>
              <a:rPr lang="es-AR" sz="1467" b="0" i="0" kern="1200" dirty="0" smtClean="0">
                <a:solidFill>
                  <a:schemeClr val="bg1"/>
                </a:solidFill>
                <a:effectLst/>
                <a:latin typeface="+mn-lt"/>
                <a:ea typeface="+mn-ea"/>
                <a:cs typeface="+mn-cs"/>
              </a:rPr>
              <a:t>Hexacta</a:t>
            </a:r>
          </a:p>
        </p:txBody>
      </p:sp>
      <p:pic>
        <p:nvPicPr>
          <p:cNvPr id="2" name="Picture 1"/>
          <p:cNvPicPr>
            <a:picLocks noChangeAspect="1"/>
          </p:cNvPicPr>
          <p:nvPr/>
        </p:nvPicPr>
        <p:blipFill rotWithShape="1">
          <a:blip r:embed="rId7" cstate="print">
            <a:extLst>
              <a:ext uri="{28A0092B-C50C-407E-A947-70E740481C1C}">
                <a14:useLocalDpi xmlns:a14="http://schemas.microsoft.com/office/drawing/2010/main" val="0"/>
              </a:ext>
            </a:extLst>
          </a:blip>
          <a:srcRect l="2370" r="774" b="8806"/>
          <a:stretch/>
        </p:blipFill>
        <p:spPr>
          <a:xfrm>
            <a:off x="6096001" y="-1"/>
            <a:ext cx="6096001" cy="3812119"/>
          </a:xfrm>
          <a:prstGeom prst="rect">
            <a:avLst/>
          </a:prstGeom>
        </p:spPr>
      </p:pic>
    </p:spTree>
    <p:extLst>
      <p:ext uri="{BB962C8B-B14F-4D97-AF65-F5344CB8AC3E}">
        <p14:creationId xmlns:p14="http://schemas.microsoft.com/office/powerpoint/2010/main" val="295701512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10" name="Content Placeholder 2"/>
          <p:cNvSpPr>
            <a:spLocks noGrp="1"/>
          </p:cNvSpPr>
          <p:nvPr>
            <p:ph idx="1"/>
          </p:nvPr>
        </p:nvSpPr>
        <p:spPr>
          <a:xfrm>
            <a:off x="4571990" y="1446214"/>
            <a:ext cx="6908895" cy="45735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2516005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ítulo, subtítulo y contenido">
    <p:spTree>
      <p:nvGrpSpPr>
        <p:cNvPr id="1" name=""/>
        <p:cNvGrpSpPr/>
        <p:nvPr/>
      </p:nvGrpSpPr>
      <p:grpSpPr>
        <a:xfrm>
          <a:off x="0" y="0"/>
          <a:ext cx="0" cy="0"/>
          <a:chOff x="0" y="0"/>
          <a:chExt cx="0" cy="0"/>
        </a:xfrm>
      </p:grpSpPr>
      <p:sp>
        <p:nvSpPr>
          <p:cNvPr id="2" name="Title 1"/>
          <p:cNvSpPr>
            <a:spLocks noGrp="1"/>
          </p:cNvSpPr>
          <p:nvPr>
            <p:ph type="title"/>
          </p:nvPr>
        </p:nvSpPr>
        <p:spPr>
          <a:xfrm>
            <a:off x="633984" y="347472"/>
            <a:ext cx="11265408" cy="296842"/>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10058400" y="6364224"/>
            <a:ext cx="1865376" cy="210312"/>
          </a:xfrm>
          <a:prstGeom prst="rect">
            <a:avLst/>
          </a:prstGeom>
        </p:spPr>
        <p:txBody>
          <a:bodyPr/>
          <a:lstStyle/>
          <a:p>
            <a:fld id="{5A4F54B1-5C76-4AD1-9017-DEB9004F4194}" type="slidenum">
              <a:rPr lang="es-AR" smtClean="0"/>
              <a:pPr/>
              <a:t>‹#›</a:t>
            </a:fld>
            <a:endParaRPr lang="es-AR"/>
          </a:p>
        </p:txBody>
      </p:sp>
      <p:sp>
        <p:nvSpPr>
          <p:cNvPr id="8" name="Text Placeholder 7"/>
          <p:cNvSpPr>
            <a:spLocks noGrp="1"/>
          </p:cNvSpPr>
          <p:nvPr>
            <p:ph type="body" sz="quarter" idx="13" hasCustomPrompt="1"/>
          </p:nvPr>
        </p:nvSpPr>
        <p:spPr>
          <a:xfrm>
            <a:off x="633984" y="640080"/>
            <a:ext cx="11265408"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dirty="0" err="1" smtClean="0"/>
              <a:t>Subdsfadsfads</a:t>
            </a:r>
            <a:endParaRPr lang="en-US" dirty="0"/>
          </a:p>
        </p:txBody>
      </p:sp>
    </p:spTree>
    <p:extLst>
      <p:ext uri="{BB962C8B-B14F-4D97-AF65-F5344CB8AC3E}">
        <p14:creationId xmlns:p14="http://schemas.microsoft.com/office/powerpoint/2010/main" val="89526610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parado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51" r="147"/>
          <a:stretch/>
        </p:blipFill>
        <p:spPr bwMode="auto">
          <a:xfrm>
            <a:off x="0" y="6386476"/>
            <a:ext cx="12192000" cy="47538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39350" y="6501342"/>
            <a:ext cx="886148" cy="22186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rgbClr val="3A3A3A"/>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rgbClr val="3A3A3A"/>
              </a:solidFill>
              <a:latin typeface="Segoe UI Semibold" panose="020B0702040204020203" pitchFamily="34" charset="0"/>
            </a:endParaRPr>
          </a:p>
        </p:txBody>
      </p:sp>
      <p:sp>
        <p:nvSpPr>
          <p:cNvPr id="9" name="Text Placeholder 8"/>
          <p:cNvSpPr>
            <a:spLocks noGrp="1"/>
          </p:cNvSpPr>
          <p:nvPr>
            <p:ph type="body" sz="quarter" idx="11"/>
          </p:nvPr>
        </p:nvSpPr>
        <p:spPr>
          <a:xfrm>
            <a:off x="356295" y="2564904"/>
            <a:ext cx="11596523" cy="1246717"/>
          </a:xfrm>
        </p:spPr>
        <p:txBody>
          <a:bodyPr>
            <a:normAutofit/>
          </a:bodyPr>
          <a:lstStyle>
            <a:lvl1pPr marL="0" indent="0" algn="ctr">
              <a:buNone/>
              <a:defRPr sz="4267">
                <a:solidFill>
                  <a:schemeClr val="bg1"/>
                </a:solidFill>
                <a:latin typeface="Segoe UI" panose="020B0502040204020203" pitchFamily="34" charset="0"/>
                <a:ea typeface="Segoe UI" panose="020B0502040204020203" pitchFamily="34" charset="0"/>
                <a:cs typeface="Segoe UI" panose="020B0502040204020203" pitchFamily="34" charset="0"/>
              </a:defRPr>
            </a:lvl1pPr>
            <a:lvl2pPr marL="0" indent="0">
              <a:buNone/>
              <a:defRPr>
                <a:solidFill>
                  <a:schemeClr val="bg1"/>
                </a:solidFill>
              </a:defRPr>
            </a:lvl2pPr>
            <a:lvl3pPr marL="0" indent="0">
              <a:buNone/>
              <a:defRPr>
                <a:solidFill>
                  <a:schemeClr val="bg1"/>
                </a:solidFill>
              </a:defRPr>
            </a:lvl3pPr>
            <a:lvl4pPr marL="0" indent="0">
              <a:buNone/>
              <a:defRPr>
                <a:solidFill>
                  <a:schemeClr val="bg1"/>
                </a:solidFill>
              </a:defRPr>
            </a:lvl4pPr>
            <a:lvl5pPr marL="0" indent="0">
              <a:buNone/>
              <a:defRPr>
                <a:solidFill>
                  <a:schemeClr val="bg1"/>
                </a:solidFill>
              </a:defRPr>
            </a:lvl5pPr>
          </a:lstStyle>
          <a:p>
            <a:pPr lvl="0"/>
            <a:r>
              <a:rPr lang="en-US" smtClean="0"/>
              <a:t>Click to edit Master text styles</a:t>
            </a:r>
          </a:p>
        </p:txBody>
      </p:sp>
    </p:spTree>
    <p:extLst>
      <p:ext uri="{BB962C8B-B14F-4D97-AF65-F5344CB8AC3E}">
        <p14:creationId xmlns:p14="http://schemas.microsoft.com/office/powerpoint/2010/main" val="3138960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ítulo, subtítulo y contenido ">
    <p:bg>
      <p:bgPr>
        <a:solidFill>
          <a:schemeClr val="bg1">
            <a:lumMod val="95000"/>
          </a:schemeClr>
        </a:solidFill>
        <a:effectLst/>
      </p:bgPr>
    </p:bg>
    <p:spTree>
      <p:nvGrpSpPr>
        <p:cNvPr id="1" name=""/>
        <p:cNvGrpSpPr/>
        <p:nvPr/>
      </p:nvGrpSpPr>
      <p:grpSpPr>
        <a:xfrm>
          <a:off x="0" y="0"/>
          <a:ext cx="0" cy="0"/>
          <a:chOff x="0" y="0"/>
          <a:chExt cx="0" cy="0"/>
        </a:xfrm>
      </p:grpSpPr>
      <p:sp>
        <p:nvSpPr>
          <p:cNvPr id="8" name="Content Placeholder 2"/>
          <p:cNvSpPr>
            <a:spLocks noGrp="1"/>
          </p:cNvSpPr>
          <p:nvPr>
            <p:ph idx="15"/>
          </p:nvPr>
        </p:nvSpPr>
        <p:spPr>
          <a:xfrm>
            <a:off x="238754" y="1219564"/>
            <a:ext cx="11713897" cy="4992853"/>
          </a:xfrm>
        </p:spPr>
        <p:txBody>
          <a:bodyPr>
            <a:normAutofit/>
          </a:bodyPr>
          <a:lstStyle>
            <a:lvl1pPr marL="239994">
              <a:defRPr sz="1733">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3" name="Text Placeholder 2"/>
          <p:cNvSpPr>
            <a:spLocks noGrp="1"/>
          </p:cNvSpPr>
          <p:nvPr>
            <p:ph type="body" sz="quarter" idx="17"/>
          </p:nvPr>
        </p:nvSpPr>
        <p:spPr>
          <a:xfrm>
            <a:off x="239184" y="836448"/>
            <a:ext cx="11713633" cy="383117"/>
          </a:xfrm>
        </p:spPr>
        <p:txBody>
          <a:bodyPr>
            <a:noAutofit/>
          </a:bodyPr>
          <a:lstStyle>
            <a:lvl1pPr marL="0" indent="0">
              <a:buNone/>
              <a:defRPr sz="1733">
                <a:latin typeface="Segoe UI" panose="020B05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
        <p:nvSpPr>
          <p:cNvPr id="10" name="Text Placeholder 10"/>
          <p:cNvSpPr>
            <a:spLocks noGrp="1"/>
          </p:cNvSpPr>
          <p:nvPr>
            <p:ph type="body" sz="quarter" idx="18"/>
          </p:nvPr>
        </p:nvSpPr>
        <p:spPr>
          <a:xfrm>
            <a:off x="0" y="6377518"/>
            <a:ext cx="12192000" cy="478367"/>
          </a:xfrm>
          <a:solidFill>
            <a:schemeClr val="bg1"/>
          </a:solidFill>
        </p:spPr>
        <p:txBody>
          <a:bodyPr/>
          <a:lstStyle>
            <a:lvl1pPr marL="0" indent="0">
              <a:buNone/>
              <a:defRPr>
                <a:latin typeface="Segoe UI Semibold" panose="020B07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Tree>
    <p:extLst>
      <p:ext uri="{BB962C8B-B14F-4D97-AF65-F5344CB8AC3E}">
        <p14:creationId xmlns:p14="http://schemas.microsoft.com/office/powerpoint/2010/main" val="158253847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ítulo y subtítulo">
    <p:bg>
      <p:bgPr>
        <a:solidFill>
          <a:schemeClr val="bg1">
            <a:lumMod val="95000"/>
          </a:schemeClr>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7"/>
          </p:nvPr>
        </p:nvSpPr>
        <p:spPr>
          <a:xfrm>
            <a:off x="239184" y="836448"/>
            <a:ext cx="11713633" cy="383117"/>
          </a:xfrm>
        </p:spPr>
        <p:txBody>
          <a:bodyPr>
            <a:noAutofit/>
          </a:bodyPr>
          <a:lstStyle>
            <a:lvl1pPr marL="0" indent="0">
              <a:buNone/>
              <a:defRPr sz="1733">
                <a:latin typeface="Segoe UI" panose="020B05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
        <p:nvSpPr>
          <p:cNvPr id="10" name="Text Placeholder 10"/>
          <p:cNvSpPr>
            <a:spLocks noGrp="1"/>
          </p:cNvSpPr>
          <p:nvPr>
            <p:ph type="body" sz="quarter" idx="18"/>
          </p:nvPr>
        </p:nvSpPr>
        <p:spPr>
          <a:xfrm>
            <a:off x="0" y="6377518"/>
            <a:ext cx="12192000" cy="478367"/>
          </a:xfrm>
          <a:solidFill>
            <a:schemeClr val="bg1"/>
          </a:solidFill>
        </p:spPr>
        <p:txBody>
          <a:bodyPr/>
          <a:lstStyle>
            <a:lvl1pPr marL="0" indent="0">
              <a:buNone/>
              <a:defRPr>
                <a:latin typeface="Segoe UI Semibold" panose="020B07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Tree>
    <p:extLst>
      <p:ext uri="{BB962C8B-B14F-4D97-AF65-F5344CB8AC3E}">
        <p14:creationId xmlns:p14="http://schemas.microsoft.com/office/powerpoint/2010/main" val="409571098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ítulo">
    <p:bg>
      <p:bgPr>
        <a:solidFill>
          <a:schemeClr val="bg1">
            <a:lumMod val="95000"/>
          </a:schemeClr>
        </a:solidFill>
        <a:effectLst/>
      </p:bgPr>
    </p:bg>
    <p:spTree>
      <p:nvGrpSpPr>
        <p:cNvPr id="1" name=""/>
        <p:cNvGrpSpPr/>
        <p:nvPr/>
      </p:nvGrpSpPr>
      <p:grpSpPr>
        <a:xfrm>
          <a:off x="0" y="0"/>
          <a:ext cx="0" cy="0"/>
          <a:chOff x="0" y="0"/>
          <a:chExt cx="0" cy="0"/>
        </a:xfrm>
      </p:grpSpPr>
      <p:sp>
        <p:nvSpPr>
          <p:cNvPr id="8" name="Text Placeholder 10"/>
          <p:cNvSpPr>
            <a:spLocks noGrp="1"/>
          </p:cNvSpPr>
          <p:nvPr>
            <p:ph type="body" sz="quarter" idx="18"/>
          </p:nvPr>
        </p:nvSpPr>
        <p:spPr>
          <a:xfrm>
            <a:off x="0" y="6377518"/>
            <a:ext cx="12192000" cy="478367"/>
          </a:xfrm>
          <a:solidFill>
            <a:schemeClr val="bg1"/>
          </a:solidFill>
        </p:spPr>
        <p:txBody>
          <a:bodyPr/>
          <a:lstStyle>
            <a:lvl1pPr marL="0" indent="0">
              <a:buNone/>
              <a:defRPr>
                <a:latin typeface="Segoe UI Semibold" panose="020B07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Tree>
    <p:extLst>
      <p:ext uri="{BB962C8B-B14F-4D97-AF65-F5344CB8AC3E}">
        <p14:creationId xmlns:p14="http://schemas.microsoft.com/office/powerpoint/2010/main" val="115326482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ítulo, contenido y recuadro">
    <p:bg>
      <p:bgPr>
        <a:solidFill>
          <a:schemeClr val="bg1">
            <a:lumMod val="95000"/>
          </a:schemeClr>
        </a:solidFill>
        <a:effectLst/>
      </p:bgPr>
    </p:bg>
    <p:spTree>
      <p:nvGrpSpPr>
        <p:cNvPr id="1" name=""/>
        <p:cNvGrpSpPr/>
        <p:nvPr/>
      </p:nvGrpSpPr>
      <p:grpSpPr>
        <a:xfrm>
          <a:off x="0" y="0"/>
          <a:ext cx="0" cy="0"/>
          <a:chOff x="0" y="0"/>
          <a:chExt cx="0" cy="0"/>
        </a:xfrm>
      </p:grpSpPr>
      <p:sp>
        <p:nvSpPr>
          <p:cNvPr id="12" name="Content Placeholder 2"/>
          <p:cNvSpPr>
            <a:spLocks noGrp="1"/>
          </p:cNvSpPr>
          <p:nvPr>
            <p:ph idx="16"/>
          </p:nvPr>
        </p:nvSpPr>
        <p:spPr>
          <a:xfrm>
            <a:off x="240277" y="1220755"/>
            <a:ext cx="7871947" cy="4992555"/>
          </a:xfrm>
        </p:spPr>
        <p:txBody>
          <a:bodyPr>
            <a:normAutofit/>
          </a:bodyPr>
          <a:lstStyle>
            <a:lvl1pPr marL="239994">
              <a:defRPr sz="1733">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4" name="Text Placeholder 2"/>
          <p:cNvSpPr>
            <a:spLocks noGrp="1"/>
          </p:cNvSpPr>
          <p:nvPr>
            <p:ph type="body" sz="quarter" idx="18"/>
          </p:nvPr>
        </p:nvSpPr>
        <p:spPr>
          <a:xfrm>
            <a:off x="240277" y="837638"/>
            <a:ext cx="7871947" cy="383117"/>
          </a:xfrm>
        </p:spPr>
        <p:txBody>
          <a:bodyPr>
            <a:noAutofit/>
          </a:bodyPr>
          <a:lstStyle>
            <a:lvl1pPr marL="0" indent="0">
              <a:buNone/>
              <a:defRPr sz="1733">
                <a:latin typeface="Segoe UI" panose="020B05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
        <p:nvSpPr>
          <p:cNvPr id="16" name="Rectangle 15"/>
          <p:cNvSpPr/>
          <p:nvPr/>
        </p:nvSpPr>
        <p:spPr>
          <a:xfrm>
            <a:off x="8304247" y="836713"/>
            <a:ext cx="3648404" cy="5375704"/>
          </a:xfrm>
          <a:prstGeom prst="rect">
            <a:avLst/>
          </a:prstGeom>
          <a:solidFill>
            <a:srgbClr val="E8E8E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400"/>
          </a:p>
        </p:txBody>
      </p:sp>
      <p:sp>
        <p:nvSpPr>
          <p:cNvPr id="7" name="Content Placeholder 2"/>
          <p:cNvSpPr>
            <a:spLocks noGrp="1"/>
          </p:cNvSpPr>
          <p:nvPr>
            <p:ph idx="13"/>
          </p:nvPr>
        </p:nvSpPr>
        <p:spPr>
          <a:xfrm>
            <a:off x="8496270" y="1412776"/>
            <a:ext cx="3264693" cy="4608512"/>
          </a:xfrm>
        </p:spPr>
        <p:txBody>
          <a:bodyPr>
            <a:normAutofit/>
          </a:bodyPr>
          <a:lstStyle>
            <a:lvl1pPr marL="239994" indent="-241294">
              <a:spcAft>
                <a:spcPts val="800"/>
              </a:spcAft>
              <a:defRPr sz="1467">
                <a:latin typeface="Segoe UI Light" panose="020B0502040204020203" pitchFamily="34" charset="0"/>
                <a:cs typeface="Arial" panose="020B0604020202020204" pitchFamily="34" charset="0"/>
              </a:defRPr>
            </a:lvl1pPr>
            <a:lvl2pPr marL="239994" indent="-241294">
              <a:spcAft>
                <a:spcPts val="800"/>
              </a:spcAft>
              <a:defRPr sz="1467">
                <a:latin typeface="Segoe UI Light" panose="020B0502040204020203" pitchFamily="34" charset="0"/>
                <a:cs typeface="Arial" panose="020B0604020202020204" pitchFamily="34" charset="0"/>
              </a:defRPr>
            </a:lvl2pPr>
            <a:lvl3pPr marL="239994" indent="-241294">
              <a:spcAft>
                <a:spcPts val="800"/>
              </a:spcAft>
              <a:defRPr sz="1467">
                <a:latin typeface="Segoe UI Light" panose="020B0502040204020203" pitchFamily="34" charset="0"/>
                <a:cs typeface="Arial" panose="020B0604020202020204" pitchFamily="34" charset="0"/>
              </a:defRPr>
            </a:lvl3pPr>
            <a:lvl4pPr marL="239994" indent="-241294">
              <a:spcAft>
                <a:spcPts val="800"/>
              </a:spcAft>
              <a:defRPr sz="1467">
                <a:latin typeface="Segoe UI Light" panose="020B0502040204020203" pitchFamily="34" charset="0"/>
                <a:cs typeface="Arial" panose="020B0604020202020204" pitchFamily="34" charset="0"/>
              </a:defRPr>
            </a:lvl4pPr>
            <a:lvl5pPr marL="239994" indent="-241294">
              <a:spcAft>
                <a:spcPts val="800"/>
              </a:spcAft>
              <a:defRPr sz="1467">
                <a:latin typeface="Segoe UI Light" panose="020B0502040204020203"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1" name="Text Placeholder 9"/>
          <p:cNvSpPr>
            <a:spLocks noGrp="1"/>
          </p:cNvSpPr>
          <p:nvPr>
            <p:ph type="body" sz="quarter" idx="15"/>
          </p:nvPr>
        </p:nvSpPr>
        <p:spPr>
          <a:xfrm>
            <a:off x="8496268" y="1028733"/>
            <a:ext cx="3264363" cy="384043"/>
          </a:xfrm>
        </p:spPr>
        <p:txBody>
          <a:bodyPr>
            <a:noAutofit/>
          </a:bodyPr>
          <a:lstStyle>
            <a:lvl1pPr marL="0" indent="0">
              <a:buNone/>
              <a:defRPr sz="1733" b="1">
                <a:solidFill>
                  <a:schemeClr val="accent1"/>
                </a:solidFill>
                <a:latin typeface="Segoe UI Semibold" panose="020B0702040204020203" pitchFamily="34" charset="0"/>
              </a:defRPr>
            </a:lvl1pPr>
          </a:lstStyle>
          <a:p>
            <a:pPr lvl="0"/>
            <a:r>
              <a:rPr lang="en-US" smtClean="0"/>
              <a:t>Click to edit Master text styles</a:t>
            </a:r>
          </a:p>
        </p:txBody>
      </p:sp>
      <p:sp>
        <p:nvSpPr>
          <p:cNvPr id="15" name="Text Placeholder 10"/>
          <p:cNvSpPr>
            <a:spLocks noGrp="1"/>
          </p:cNvSpPr>
          <p:nvPr>
            <p:ph type="body" sz="quarter" idx="19"/>
          </p:nvPr>
        </p:nvSpPr>
        <p:spPr>
          <a:xfrm>
            <a:off x="0" y="6377518"/>
            <a:ext cx="12192000" cy="478367"/>
          </a:xfrm>
          <a:solidFill>
            <a:schemeClr val="bg1"/>
          </a:solidFill>
        </p:spPr>
        <p:txBody>
          <a:bodyPr/>
          <a:lstStyle>
            <a:lvl1pPr marL="0" indent="0">
              <a:buNone/>
              <a:defRPr>
                <a:latin typeface="Segoe UI Semibold" panose="020B07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Tree>
    <p:extLst>
      <p:ext uri="{BB962C8B-B14F-4D97-AF65-F5344CB8AC3E}">
        <p14:creationId xmlns:p14="http://schemas.microsoft.com/office/powerpoint/2010/main" val="244199287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 columnas y subtítulos">
    <p:bg>
      <p:bgPr>
        <a:solidFill>
          <a:schemeClr val="bg1">
            <a:lumMod val="95000"/>
          </a:schemeClr>
        </a:solidFill>
        <a:effectLst/>
      </p:bgPr>
    </p:bg>
    <p:spTree>
      <p:nvGrpSpPr>
        <p:cNvPr id="1" name=""/>
        <p:cNvGrpSpPr/>
        <p:nvPr/>
      </p:nvGrpSpPr>
      <p:grpSpPr>
        <a:xfrm>
          <a:off x="0" y="0"/>
          <a:ext cx="0" cy="0"/>
          <a:chOff x="0" y="0"/>
          <a:chExt cx="0" cy="0"/>
        </a:xfrm>
      </p:grpSpPr>
      <p:sp>
        <p:nvSpPr>
          <p:cNvPr id="13" name="Content Placeholder 2"/>
          <p:cNvSpPr>
            <a:spLocks noGrp="1"/>
          </p:cNvSpPr>
          <p:nvPr>
            <p:ph idx="17"/>
          </p:nvPr>
        </p:nvSpPr>
        <p:spPr>
          <a:xfrm>
            <a:off x="239185" y="1316764"/>
            <a:ext cx="5664795" cy="4703632"/>
          </a:xfrm>
        </p:spPr>
        <p:txBody>
          <a:bodyPr>
            <a:normAutofit/>
          </a:bodyPr>
          <a:lstStyle>
            <a:lvl1pPr marL="239994">
              <a:defRPr sz="1733">
                <a:solidFill>
                  <a:schemeClr val="tx1">
                    <a:lumMod val="75000"/>
                  </a:schemeClr>
                </a:solidFill>
                <a:latin typeface="Segoe UI Light" panose="020B0502040204020203" pitchFamily="34" charset="0"/>
              </a:defRPr>
            </a:lvl1pPr>
            <a:lvl2pPr marL="239994">
              <a:defRPr sz="1733">
                <a:solidFill>
                  <a:schemeClr val="tx1">
                    <a:lumMod val="75000"/>
                  </a:schemeClr>
                </a:solidFill>
                <a:latin typeface="Segoe UI Light" panose="020B0502040204020203" pitchFamily="34" charset="0"/>
              </a:defRPr>
            </a:lvl2pPr>
            <a:lvl3pPr marL="239994">
              <a:defRPr sz="1733">
                <a:solidFill>
                  <a:schemeClr val="tx1">
                    <a:lumMod val="75000"/>
                  </a:schemeClr>
                </a:solidFill>
                <a:latin typeface="Segoe UI Light" panose="020B0502040204020203" pitchFamily="34" charset="0"/>
              </a:defRPr>
            </a:lvl3pPr>
            <a:lvl4pPr marL="239994">
              <a:defRPr sz="1733">
                <a:solidFill>
                  <a:schemeClr val="tx1">
                    <a:lumMod val="75000"/>
                  </a:schemeClr>
                </a:solidFill>
                <a:latin typeface="Segoe UI Light" panose="020B0502040204020203" pitchFamily="34" charset="0"/>
              </a:defRPr>
            </a:lvl4pPr>
            <a:lvl5pPr marL="239994">
              <a:defRPr sz="1733">
                <a:solidFill>
                  <a:schemeClr val="tx1">
                    <a:lumMod val="75000"/>
                  </a:schemeClr>
                </a:solidFill>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4" name="Text Placeholder 9"/>
          <p:cNvSpPr>
            <a:spLocks noGrp="1"/>
          </p:cNvSpPr>
          <p:nvPr>
            <p:ph type="body" sz="quarter" idx="15"/>
          </p:nvPr>
        </p:nvSpPr>
        <p:spPr>
          <a:xfrm>
            <a:off x="239185" y="836712"/>
            <a:ext cx="5664795" cy="384043"/>
          </a:xfrm>
          <a:solidFill>
            <a:schemeClr val="accent1"/>
          </a:solidFill>
        </p:spPr>
        <p:txBody>
          <a:bodyPr>
            <a:noAutofit/>
          </a:bodyPr>
          <a:lstStyle>
            <a:lvl1pPr marL="0" indent="0">
              <a:buNone/>
              <a:defRPr sz="1733" b="1">
                <a:solidFill>
                  <a:schemeClr val="bg1"/>
                </a:solidFill>
                <a:latin typeface="Segoe UI Semibold" panose="020B0702040204020203" pitchFamily="34" charset="0"/>
              </a:defRPr>
            </a:lvl1pPr>
          </a:lstStyle>
          <a:p>
            <a:pPr lvl="0"/>
            <a:r>
              <a:rPr lang="en-US" smtClean="0"/>
              <a:t>Click to edit Master text styles</a:t>
            </a:r>
          </a:p>
        </p:txBody>
      </p:sp>
      <p:sp>
        <p:nvSpPr>
          <p:cNvPr id="15" name="Text Placeholder 9"/>
          <p:cNvSpPr>
            <a:spLocks noGrp="1"/>
          </p:cNvSpPr>
          <p:nvPr>
            <p:ph type="body" sz="quarter" idx="19"/>
          </p:nvPr>
        </p:nvSpPr>
        <p:spPr>
          <a:xfrm>
            <a:off x="6288022" y="836712"/>
            <a:ext cx="5664629" cy="384043"/>
          </a:xfrm>
          <a:solidFill>
            <a:schemeClr val="accent1"/>
          </a:solidFill>
        </p:spPr>
        <p:txBody>
          <a:bodyPr>
            <a:noAutofit/>
          </a:bodyPr>
          <a:lstStyle>
            <a:lvl1pPr marL="0" indent="0">
              <a:buNone/>
              <a:defRPr sz="1733" b="1">
                <a:solidFill>
                  <a:schemeClr val="bg1"/>
                </a:solidFill>
                <a:latin typeface="Segoe UI Semibold" panose="020B0702040204020203" pitchFamily="34" charset="0"/>
              </a:defRPr>
            </a:lvl1pPr>
          </a:lstStyle>
          <a:p>
            <a:pPr lvl="0"/>
            <a:r>
              <a:rPr lang="en-US" smtClean="0"/>
              <a:t>Click to edit Master text styles</a:t>
            </a:r>
          </a:p>
        </p:txBody>
      </p:sp>
      <p:sp>
        <p:nvSpPr>
          <p:cNvPr id="16" name="Content Placeholder 2"/>
          <p:cNvSpPr>
            <a:spLocks noGrp="1"/>
          </p:cNvSpPr>
          <p:nvPr>
            <p:ph idx="20"/>
          </p:nvPr>
        </p:nvSpPr>
        <p:spPr>
          <a:xfrm>
            <a:off x="6288022" y="1316764"/>
            <a:ext cx="5664796" cy="4703632"/>
          </a:xfrm>
        </p:spPr>
        <p:txBody>
          <a:bodyPr>
            <a:normAutofit/>
          </a:bodyPr>
          <a:lstStyle>
            <a:lvl1pPr marL="239994">
              <a:defRPr sz="1733">
                <a:solidFill>
                  <a:schemeClr val="tx1">
                    <a:lumMod val="75000"/>
                  </a:schemeClr>
                </a:solidFill>
                <a:latin typeface="Segoe UI Light" panose="020B0502040204020203" pitchFamily="34" charset="0"/>
              </a:defRPr>
            </a:lvl1pPr>
            <a:lvl2pPr marL="239994">
              <a:defRPr sz="1733">
                <a:solidFill>
                  <a:schemeClr val="tx1">
                    <a:lumMod val="75000"/>
                  </a:schemeClr>
                </a:solidFill>
                <a:latin typeface="Segoe UI Light" panose="020B0502040204020203" pitchFamily="34" charset="0"/>
              </a:defRPr>
            </a:lvl2pPr>
            <a:lvl3pPr marL="239994">
              <a:defRPr sz="1733">
                <a:solidFill>
                  <a:schemeClr val="tx1">
                    <a:lumMod val="75000"/>
                  </a:schemeClr>
                </a:solidFill>
                <a:latin typeface="Segoe UI Light" panose="020B0502040204020203" pitchFamily="34" charset="0"/>
              </a:defRPr>
            </a:lvl3pPr>
            <a:lvl4pPr marL="239994">
              <a:defRPr sz="1733">
                <a:solidFill>
                  <a:schemeClr val="tx1">
                    <a:lumMod val="75000"/>
                  </a:schemeClr>
                </a:solidFill>
                <a:latin typeface="Segoe UI Light" panose="020B0502040204020203" pitchFamily="34" charset="0"/>
              </a:defRPr>
            </a:lvl4pPr>
            <a:lvl5pPr marL="239994">
              <a:defRPr sz="1733">
                <a:solidFill>
                  <a:schemeClr val="tx1">
                    <a:lumMod val="75000"/>
                  </a:schemeClr>
                </a:solidFill>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7" name="Text Placeholder 10"/>
          <p:cNvSpPr>
            <a:spLocks noGrp="1"/>
          </p:cNvSpPr>
          <p:nvPr>
            <p:ph type="body" sz="quarter" idx="21"/>
          </p:nvPr>
        </p:nvSpPr>
        <p:spPr>
          <a:xfrm>
            <a:off x="0" y="6377518"/>
            <a:ext cx="12192000" cy="478367"/>
          </a:xfrm>
          <a:solidFill>
            <a:schemeClr val="bg1"/>
          </a:solidFill>
        </p:spPr>
        <p:txBody>
          <a:bodyPr/>
          <a:lstStyle>
            <a:lvl1pPr marL="0" indent="0">
              <a:buNone/>
              <a:defRPr>
                <a:latin typeface="Segoe UI Semibold" panose="020B07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Tree>
    <p:extLst>
      <p:ext uri="{BB962C8B-B14F-4D97-AF65-F5344CB8AC3E}">
        <p14:creationId xmlns:p14="http://schemas.microsoft.com/office/powerpoint/2010/main" val="37518132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lumnas">
    <p:bg>
      <p:bgPr>
        <a:solidFill>
          <a:schemeClr val="bg1">
            <a:lumMod val="95000"/>
          </a:schemeClr>
        </a:solidFill>
        <a:effectLst/>
      </p:bgPr>
    </p:bg>
    <p:spTree>
      <p:nvGrpSpPr>
        <p:cNvPr id="1" name=""/>
        <p:cNvGrpSpPr/>
        <p:nvPr/>
      </p:nvGrpSpPr>
      <p:grpSpPr>
        <a:xfrm>
          <a:off x="0" y="0"/>
          <a:ext cx="0" cy="0"/>
          <a:chOff x="0" y="0"/>
          <a:chExt cx="0" cy="0"/>
        </a:xfrm>
      </p:grpSpPr>
      <p:sp>
        <p:nvSpPr>
          <p:cNvPr id="16" name="Content Placeholder 2"/>
          <p:cNvSpPr>
            <a:spLocks noGrp="1"/>
          </p:cNvSpPr>
          <p:nvPr>
            <p:ph idx="20"/>
          </p:nvPr>
        </p:nvSpPr>
        <p:spPr>
          <a:xfrm>
            <a:off x="6288022" y="836713"/>
            <a:ext cx="5664796" cy="5183684"/>
          </a:xfrm>
        </p:spPr>
        <p:txBody>
          <a:bodyPr>
            <a:normAutofit/>
          </a:bodyPr>
          <a:lstStyle>
            <a:lvl1pPr marL="239994">
              <a:defRPr sz="1733">
                <a:solidFill>
                  <a:schemeClr val="tx1">
                    <a:lumMod val="75000"/>
                  </a:schemeClr>
                </a:solidFill>
                <a:latin typeface="Segoe UI Light" panose="020B0502040204020203" pitchFamily="34" charset="0"/>
              </a:defRPr>
            </a:lvl1pPr>
            <a:lvl2pPr marL="239994">
              <a:defRPr sz="1733">
                <a:solidFill>
                  <a:schemeClr val="tx1">
                    <a:lumMod val="75000"/>
                  </a:schemeClr>
                </a:solidFill>
                <a:latin typeface="Segoe UI Light" panose="020B0502040204020203" pitchFamily="34" charset="0"/>
              </a:defRPr>
            </a:lvl2pPr>
            <a:lvl3pPr marL="239994">
              <a:defRPr sz="1733">
                <a:solidFill>
                  <a:schemeClr val="tx1">
                    <a:lumMod val="75000"/>
                  </a:schemeClr>
                </a:solidFill>
                <a:latin typeface="Segoe UI Light" panose="020B0502040204020203" pitchFamily="34" charset="0"/>
              </a:defRPr>
            </a:lvl3pPr>
            <a:lvl4pPr marL="239994">
              <a:defRPr sz="1733">
                <a:solidFill>
                  <a:schemeClr val="tx1">
                    <a:lumMod val="75000"/>
                  </a:schemeClr>
                </a:solidFill>
                <a:latin typeface="Segoe UI Light" panose="020B0502040204020203" pitchFamily="34" charset="0"/>
              </a:defRPr>
            </a:lvl4pPr>
            <a:lvl5pPr marL="239994">
              <a:defRPr sz="1733">
                <a:solidFill>
                  <a:schemeClr val="tx1">
                    <a:lumMod val="75000"/>
                  </a:schemeClr>
                </a:solidFill>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3" name="Content Placeholder 2"/>
          <p:cNvSpPr>
            <a:spLocks noGrp="1"/>
          </p:cNvSpPr>
          <p:nvPr>
            <p:ph idx="17"/>
          </p:nvPr>
        </p:nvSpPr>
        <p:spPr>
          <a:xfrm>
            <a:off x="239185" y="836713"/>
            <a:ext cx="5664795" cy="5183684"/>
          </a:xfrm>
        </p:spPr>
        <p:txBody>
          <a:bodyPr>
            <a:normAutofit/>
          </a:bodyPr>
          <a:lstStyle>
            <a:lvl1pPr marL="239994">
              <a:defRPr sz="1733">
                <a:solidFill>
                  <a:schemeClr val="tx1">
                    <a:lumMod val="75000"/>
                  </a:schemeClr>
                </a:solidFill>
                <a:latin typeface="Segoe UI Light" panose="020B0502040204020203" pitchFamily="34" charset="0"/>
              </a:defRPr>
            </a:lvl1pPr>
            <a:lvl2pPr marL="239994">
              <a:defRPr sz="1733">
                <a:solidFill>
                  <a:schemeClr val="tx1">
                    <a:lumMod val="75000"/>
                  </a:schemeClr>
                </a:solidFill>
                <a:latin typeface="Segoe UI Light" panose="020B0502040204020203" pitchFamily="34" charset="0"/>
              </a:defRPr>
            </a:lvl2pPr>
            <a:lvl3pPr marL="239994">
              <a:defRPr sz="1733">
                <a:solidFill>
                  <a:schemeClr val="tx1">
                    <a:lumMod val="75000"/>
                  </a:schemeClr>
                </a:solidFill>
                <a:latin typeface="Segoe UI Light" panose="020B0502040204020203" pitchFamily="34" charset="0"/>
              </a:defRPr>
            </a:lvl3pPr>
            <a:lvl4pPr marL="239994">
              <a:defRPr sz="1733">
                <a:solidFill>
                  <a:schemeClr val="tx1">
                    <a:lumMod val="75000"/>
                  </a:schemeClr>
                </a:solidFill>
                <a:latin typeface="Segoe UI Light" panose="020B0502040204020203" pitchFamily="34" charset="0"/>
              </a:defRPr>
            </a:lvl4pPr>
            <a:lvl5pPr marL="239994">
              <a:defRPr sz="1733">
                <a:solidFill>
                  <a:schemeClr val="tx1">
                    <a:lumMod val="75000"/>
                  </a:schemeClr>
                </a:solidFill>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0" name="Text Placeholder 10"/>
          <p:cNvSpPr>
            <a:spLocks noGrp="1"/>
          </p:cNvSpPr>
          <p:nvPr>
            <p:ph type="body" sz="quarter" idx="21"/>
          </p:nvPr>
        </p:nvSpPr>
        <p:spPr>
          <a:xfrm>
            <a:off x="0" y="6377518"/>
            <a:ext cx="12192000" cy="478367"/>
          </a:xfrm>
          <a:solidFill>
            <a:schemeClr val="bg1"/>
          </a:solidFill>
        </p:spPr>
        <p:txBody>
          <a:bodyPr/>
          <a:lstStyle>
            <a:lvl1pPr marL="0" indent="0">
              <a:buNone/>
              <a:defRPr>
                <a:latin typeface="Segoe UI Semibold" panose="020B07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Tree>
    <p:extLst>
      <p:ext uri="{BB962C8B-B14F-4D97-AF65-F5344CB8AC3E}">
        <p14:creationId xmlns:p14="http://schemas.microsoft.com/office/powerpoint/2010/main" val="392315983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ítulo, Subtítulo, gráfico y columna">
    <p:bg>
      <p:bgPr>
        <a:solidFill>
          <a:srgbClr val="585454"/>
        </a:solidFill>
        <a:effectLst/>
      </p:bgPr>
    </p:bg>
    <p:spTree>
      <p:nvGrpSpPr>
        <p:cNvPr id="1" name=""/>
        <p:cNvGrpSpPr/>
        <p:nvPr/>
      </p:nvGrpSpPr>
      <p:grpSpPr>
        <a:xfrm>
          <a:off x="0" y="0"/>
          <a:ext cx="0" cy="0"/>
          <a:chOff x="0" y="0"/>
          <a:chExt cx="0" cy="0"/>
        </a:xfrm>
      </p:grpSpPr>
      <p:sp>
        <p:nvSpPr>
          <p:cNvPr id="16" name="Content Placeholder 2"/>
          <p:cNvSpPr>
            <a:spLocks noGrp="1"/>
          </p:cNvSpPr>
          <p:nvPr>
            <p:ph idx="18"/>
          </p:nvPr>
        </p:nvSpPr>
        <p:spPr>
          <a:xfrm>
            <a:off x="8016215" y="836449"/>
            <a:ext cx="3936437" cy="5375969"/>
          </a:xfrm>
        </p:spPr>
        <p:txBody>
          <a:bodyPr>
            <a:normAutofit/>
          </a:bodyPr>
          <a:lstStyle>
            <a:lvl1pPr marL="239994" indent="-241294">
              <a:spcAft>
                <a:spcPts val="800"/>
              </a:spcAft>
              <a:defRPr sz="1467">
                <a:solidFill>
                  <a:schemeClr val="bg1"/>
                </a:solidFill>
                <a:latin typeface="Segoe UI Light" panose="020B0502040204020203" pitchFamily="34" charset="0"/>
                <a:cs typeface="Arial" panose="020B0604020202020204" pitchFamily="34" charset="0"/>
              </a:defRPr>
            </a:lvl1pPr>
            <a:lvl2pPr marL="239994" indent="-241294">
              <a:spcAft>
                <a:spcPts val="800"/>
              </a:spcAft>
              <a:defRPr sz="1467">
                <a:solidFill>
                  <a:schemeClr val="bg1"/>
                </a:solidFill>
                <a:latin typeface="Segoe UI Light" panose="020B0502040204020203" pitchFamily="34" charset="0"/>
                <a:cs typeface="Arial" panose="020B0604020202020204" pitchFamily="34" charset="0"/>
              </a:defRPr>
            </a:lvl2pPr>
            <a:lvl3pPr marL="239994" indent="-241294">
              <a:spcAft>
                <a:spcPts val="800"/>
              </a:spcAft>
              <a:defRPr sz="1467">
                <a:solidFill>
                  <a:schemeClr val="bg1"/>
                </a:solidFill>
                <a:latin typeface="Segoe UI Light" panose="020B0502040204020203" pitchFamily="34" charset="0"/>
                <a:cs typeface="Arial" panose="020B0604020202020204" pitchFamily="34" charset="0"/>
              </a:defRPr>
            </a:lvl3pPr>
            <a:lvl4pPr marL="239994" indent="-241294">
              <a:spcAft>
                <a:spcPts val="800"/>
              </a:spcAft>
              <a:defRPr sz="1467">
                <a:solidFill>
                  <a:schemeClr val="bg1"/>
                </a:solidFill>
                <a:latin typeface="Segoe UI Light" panose="020B0502040204020203" pitchFamily="34" charset="0"/>
                <a:cs typeface="Arial" panose="020B0604020202020204" pitchFamily="34" charset="0"/>
              </a:defRPr>
            </a:lvl4pPr>
            <a:lvl5pPr marL="239994" indent="-241294">
              <a:spcAft>
                <a:spcPts val="800"/>
              </a:spcAft>
              <a:defRPr sz="1467">
                <a:solidFill>
                  <a:schemeClr val="bg1"/>
                </a:solidFill>
                <a:latin typeface="Segoe UI Light" panose="020B0502040204020203"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4" name="Content Placeholder 2"/>
          <p:cNvSpPr>
            <a:spLocks noGrp="1"/>
          </p:cNvSpPr>
          <p:nvPr>
            <p:ph idx="16"/>
          </p:nvPr>
        </p:nvSpPr>
        <p:spPr>
          <a:xfrm>
            <a:off x="239185" y="1205501"/>
            <a:ext cx="7489436" cy="5006916"/>
          </a:xfrm>
        </p:spPr>
        <p:txBody>
          <a:bodyPr>
            <a:normAutofit/>
          </a:bodyPr>
          <a:lstStyle>
            <a:lvl1pPr marL="239994">
              <a:defRPr sz="1733">
                <a:solidFill>
                  <a:schemeClr val="bg1"/>
                </a:solidFill>
                <a:latin typeface="Segoe UI Light" panose="020B0502040204020203" pitchFamily="34" charset="0"/>
              </a:defRPr>
            </a:lvl1pPr>
            <a:lvl2pPr marL="239994">
              <a:defRPr sz="1733">
                <a:solidFill>
                  <a:schemeClr val="bg1"/>
                </a:solidFill>
                <a:latin typeface="Segoe UI Light" panose="020B0502040204020203" pitchFamily="34" charset="0"/>
              </a:defRPr>
            </a:lvl2pPr>
            <a:lvl3pPr marL="239994">
              <a:defRPr sz="1733">
                <a:solidFill>
                  <a:schemeClr val="bg1"/>
                </a:solidFill>
                <a:latin typeface="Segoe UI Light" panose="020B0502040204020203" pitchFamily="34" charset="0"/>
              </a:defRPr>
            </a:lvl3pPr>
            <a:lvl4pPr marL="239994">
              <a:defRPr sz="1733">
                <a:solidFill>
                  <a:schemeClr val="bg1"/>
                </a:solidFill>
                <a:latin typeface="Segoe UI Light" panose="020B0502040204020203" pitchFamily="34" charset="0"/>
              </a:defRPr>
            </a:lvl4pPr>
            <a:lvl5pPr marL="239994">
              <a:defRPr sz="1733">
                <a:solidFill>
                  <a:schemeClr val="bg1"/>
                </a:solidFill>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5" name="Text Placeholder 9"/>
          <p:cNvSpPr>
            <a:spLocks noGrp="1"/>
          </p:cNvSpPr>
          <p:nvPr>
            <p:ph type="body" sz="quarter" idx="17"/>
          </p:nvPr>
        </p:nvSpPr>
        <p:spPr>
          <a:xfrm>
            <a:off x="-44" y="6368353"/>
            <a:ext cx="12192000" cy="487531"/>
          </a:xfrm>
          <a:solidFill>
            <a:schemeClr val="bg1"/>
          </a:solidFill>
        </p:spPr>
        <p:txBody>
          <a:bodyPr>
            <a:normAutofit/>
          </a:bodyPr>
          <a:lstStyle>
            <a:lvl1pPr marL="0" indent="0">
              <a:buNone/>
              <a:defRPr sz="1867" b="0">
                <a:solidFill>
                  <a:schemeClr val="tx1">
                    <a:lumMod val="75000"/>
                  </a:schemeClr>
                </a:solidFill>
                <a:latin typeface="Segoe UI Semibold" panose="020B0702040204020203" pitchFamily="34" charset="0"/>
              </a:defRPr>
            </a:lvl1pPr>
          </a:lstStyle>
          <a:p>
            <a:pPr lvl="0"/>
            <a:r>
              <a:rPr lang="en-US" smtClean="0"/>
              <a:t>Click to edit Master text styles</a:t>
            </a:r>
          </a:p>
        </p:txBody>
      </p:sp>
      <p:sp>
        <p:nvSpPr>
          <p:cNvPr id="9" name="Text Placeholder 2"/>
          <p:cNvSpPr>
            <a:spLocks noGrp="1"/>
          </p:cNvSpPr>
          <p:nvPr>
            <p:ph type="body" sz="quarter" idx="19"/>
          </p:nvPr>
        </p:nvSpPr>
        <p:spPr>
          <a:xfrm>
            <a:off x="239184" y="822385"/>
            <a:ext cx="7489760" cy="383117"/>
          </a:xfrm>
        </p:spPr>
        <p:txBody>
          <a:bodyPr>
            <a:noAutofit/>
          </a:bodyPr>
          <a:lstStyle>
            <a:lvl1pPr marL="0" indent="0">
              <a:buNone/>
              <a:defRPr sz="1733">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Tree>
    <p:extLst>
      <p:ext uri="{BB962C8B-B14F-4D97-AF65-F5344CB8AC3E}">
        <p14:creationId xmlns:p14="http://schemas.microsoft.com/office/powerpoint/2010/main" val="360998626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4433" y="1700809"/>
            <a:ext cx="11534600" cy="442535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Tree>
    <p:extLst>
      <p:ext uri="{BB962C8B-B14F-4D97-AF65-F5344CB8AC3E}">
        <p14:creationId xmlns:p14="http://schemas.microsoft.com/office/powerpoint/2010/main" val="1043532603"/>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6" r:id="rId14"/>
    <p:sldLayoutId id="2147483687" r:id="rId15"/>
  </p:sldLayoutIdLst>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txStyles>
    <p:titleStyle>
      <a:lvl1pPr algn="l" defTabSz="1219170" rtl="0" eaLnBrk="1" latinLnBrk="0" hangingPunct="1">
        <a:spcBef>
          <a:spcPct val="0"/>
        </a:spcBef>
        <a:buNone/>
        <a:defRPr sz="2400" kern="600" spc="0" baseline="0">
          <a:solidFill>
            <a:schemeClr val="bg1">
              <a:lumMod val="50000"/>
            </a:schemeClr>
          </a:solidFill>
          <a:latin typeface="+mj-lt"/>
          <a:ea typeface="+mj-ea"/>
          <a:cs typeface="+mj-cs"/>
        </a:defRPr>
      </a:lvl1pPr>
    </p:titleStyle>
    <p:bodyStyle>
      <a:lvl1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1pPr>
      <a:lvl2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2pPr>
      <a:lvl3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3pPr>
      <a:lvl4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4pPr>
      <a:lvl5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s-AR"/>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11.xml"/><Relationship Id="rId1" Type="http://schemas.openxmlformats.org/officeDocument/2006/relationships/slideLayout" Target="../slideLayouts/slideLayout15.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15.xm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14.xml"/><Relationship Id="rId1" Type="http://schemas.openxmlformats.org/officeDocument/2006/relationships/slideLayout" Target="../slideLayouts/slideLayout15.xml"/><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15.xml"/><Relationship Id="rId1" Type="http://schemas.openxmlformats.org/officeDocument/2006/relationships/slideLayout" Target="../slideLayouts/slideLayout15.xml"/><Relationship Id="rId5" Type="http://schemas.openxmlformats.org/officeDocument/2006/relationships/image" Target="../media/image35.png"/><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16.xml"/><Relationship Id="rId1" Type="http://schemas.openxmlformats.org/officeDocument/2006/relationships/slideLayout" Target="../slideLayouts/slideLayout15.xml"/><Relationship Id="rId5" Type="http://schemas.openxmlformats.org/officeDocument/2006/relationships/image" Target="../media/image37.png"/><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15.xml"/><Relationship Id="rId5" Type="http://schemas.openxmlformats.org/officeDocument/2006/relationships/image" Target="../media/image42.png"/><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9.xml"/><Relationship Id="rId1" Type="http://schemas.openxmlformats.org/officeDocument/2006/relationships/slideLayout" Target="../slideLayouts/slideLayout15.xml"/><Relationship Id="rId4" Type="http://schemas.openxmlformats.org/officeDocument/2006/relationships/image" Target="../media/image48.png"/></Relationships>
</file>

<file path=ppt/slides/_rels/slide3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0.xml"/><Relationship Id="rId1" Type="http://schemas.openxmlformats.org/officeDocument/2006/relationships/slideLayout" Target="../slideLayouts/slideLayout15.xml"/><Relationship Id="rId4" Type="http://schemas.openxmlformats.org/officeDocument/2006/relationships/image" Target="../media/image5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0.xml"/><Relationship Id="rId1" Type="http://schemas.openxmlformats.org/officeDocument/2006/relationships/slideLayout" Target="../slideLayouts/slideLayout15.xml"/><Relationship Id="rId4" Type="http://schemas.openxmlformats.org/officeDocument/2006/relationships/image" Target="../media/image24.gi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42.xml"/><Relationship Id="rId1" Type="http://schemas.openxmlformats.org/officeDocument/2006/relationships/slideLayout" Target="../slideLayouts/slideLayout15.xml"/><Relationship Id="rId4" Type="http://schemas.openxmlformats.org/officeDocument/2006/relationships/image" Target="../media/image58.png"/></Relationships>
</file>

<file path=ppt/slides/_rels/slide5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3.xml"/><Relationship Id="rId1" Type="http://schemas.openxmlformats.org/officeDocument/2006/relationships/slideLayout" Target="../slideLayouts/slideLayout15.xml"/><Relationship Id="rId4" Type="http://schemas.openxmlformats.org/officeDocument/2006/relationships/image" Target="../media/image60.png"/></Relationships>
</file>

<file path=ppt/slides/_rels/slide5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4.xml"/><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45.xml"/><Relationship Id="rId1" Type="http://schemas.openxmlformats.org/officeDocument/2006/relationships/slideLayout" Target="../slideLayouts/slideLayout15.xml"/><Relationship Id="rId4" Type="http://schemas.openxmlformats.org/officeDocument/2006/relationships/image" Target="../media/image62.png"/></Relationships>
</file>

<file path=ppt/slides/_rels/slide58.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46.xml"/><Relationship Id="rId1" Type="http://schemas.openxmlformats.org/officeDocument/2006/relationships/slideLayout" Target="../slideLayouts/slideLayout15.xml"/><Relationship Id="rId5" Type="http://schemas.openxmlformats.org/officeDocument/2006/relationships/image" Target="../media/image64.png"/><Relationship Id="rId4" Type="http://schemas.openxmlformats.org/officeDocument/2006/relationships/image" Target="../media/image63.png"/></Relationships>
</file>

<file path=ppt/slides/_rels/slide59.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47.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2" Type="http://schemas.openxmlformats.org/officeDocument/2006/relationships/image" Target="../media/image65.emf"/><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48.xml"/><Relationship Id="rId1" Type="http://schemas.openxmlformats.org/officeDocument/2006/relationships/slideLayout" Target="../slideLayouts/slideLayout15.xml"/><Relationship Id="rId4" Type="http://schemas.openxmlformats.org/officeDocument/2006/relationships/image" Target="../media/image6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15.xml"/><Relationship Id="rId4" Type="http://schemas.openxmlformats.org/officeDocument/2006/relationships/image" Target="../media/image69.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1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AR" dirty="0"/>
              <a:t>Introducción a </a:t>
            </a:r>
            <a:r>
              <a:rPr lang="es-AR" dirty="0" err="1"/>
              <a:t>.Net</a:t>
            </a:r>
            <a:endParaRPr lang="en-US" dirty="0"/>
          </a:p>
        </p:txBody>
      </p:sp>
      <p:sp>
        <p:nvSpPr>
          <p:cNvPr id="4" name="Text Placeholder 3"/>
          <p:cNvSpPr>
            <a:spLocks noGrp="1"/>
          </p:cNvSpPr>
          <p:nvPr>
            <p:ph type="body" sz="quarter" idx="12"/>
          </p:nvPr>
        </p:nvSpPr>
        <p:spPr/>
        <p:txBody>
          <a:bodyPr/>
          <a:lstStyle/>
          <a:p>
            <a:r>
              <a:rPr lang="es-AR" dirty="0"/>
              <a:t>Bases de la plataforma y C</a:t>
            </a:r>
            <a:r>
              <a:rPr lang="es-AR" dirty="0" smtClean="0"/>
              <a:t>#</a:t>
            </a:r>
            <a:endParaRPr lang="es-AR" dirty="0"/>
          </a:p>
        </p:txBody>
      </p:sp>
      <p:pic>
        <p:nvPicPr>
          <p:cNvPr id="5" name="Picture 4"/>
          <p:cNvPicPr>
            <a:picLocks noChangeAspect="1"/>
          </p:cNvPicPr>
          <p:nvPr/>
        </p:nvPicPr>
        <p:blipFill>
          <a:blip r:embed="rId2"/>
          <a:stretch>
            <a:fillRect/>
          </a:stretch>
        </p:blipFill>
        <p:spPr>
          <a:xfrm>
            <a:off x="10704512" y="4752809"/>
            <a:ext cx="1171575" cy="809625"/>
          </a:xfrm>
          <a:prstGeom prst="rect">
            <a:avLst/>
          </a:prstGeom>
        </p:spPr>
      </p:pic>
    </p:spTree>
    <p:extLst>
      <p:ext uri="{BB962C8B-B14F-4D97-AF65-F5344CB8AC3E}">
        <p14:creationId xmlns:p14="http://schemas.microsoft.com/office/powerpoint/2010/main" val="3008979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a:t>
            </a:r>
            <a:endParaRPr lang="es-AR" dirty="0"/>
          </a:p>
        </p:txBody>
      </p:sp>
      <p:sp>
        <p:nvSpPr>
          <p:cNvPr id="3" name="Content Placeholder 2"/>
          <p:cNvSpPr>
            <a:spLocks noGrp="1"/>
          </p:cNvSpPr>
          <p:nvPr>
            <p:ph idx="1"/>
          </p:nvPr>
        </p:nvSpPr>
        <p:spPr/>
        <p:txBody>
          <a:bodyPr>
            <a:noAutofit/>
          </a:bodyPr>
          <a:lstStyle/>
          <a:p>
            <a:pPr lvl="0"/>
            <a:r>
              <a:rPr lang="es-AR" dirty="0" err="1"/>
              <a:t>Public</a:t>
            </a:r>
            <a:r>
              <a:rPr lang="es-AR" dirty="0"/>
              <a:t>: </a:t>
            </a:r>
            <a:r>
              <a:rPr lang="es-AR" dirty="0" smtClean="0"/>
              <a:t>la </a:t>
            </a:r>
            <a:r>
              <a:rPr lang="es-AR" dirty="0"/>
              <a:t>visibilidad general, se puede acceder sin restricciones</a:t>
            </a:r>
            <a:r>
              <a:rPr lang="es-AR" dirty="0" smtClean="0"/>
              <a:t>.</a:t>
            </a:r>
            <a:br>
              <a:rPr lang="es-AR" dirty="0" smtClean="0"/>
            </a:br>
            <a:endParaRPr lang="es-AR" dirty="0"/>
          </a:p>
          <a:p>
            <a:pPr lvl="0"/>
            <a:r>
              <a:rPr lang="es-AR" dirty="0" err="1"/>
              <a:t>Private</a:t>
            </a:r>
            <a:r>
              <a:rPr lang="es-AR" dirty="0"/>
              <a:t>: </a:t>
            </a:r>
            <a:r>
              <a:rPr lang="es-AR" dirty="0" smtClean="0"/>
              <a:t>sólo </a:t>
            </a:r>
            <a:r>
              <a:rPr lang="es-AR" dirty="0"/>
              <a:t>puede accederse desde adentro del tipo</a:t>
            </a:r>
            <a:r>
              <a:rPr lang="es-AR" dirty="0" smtClean="0"/>
              <a:t>.</a:t>
            </a:r>
          </a:p>
          <a:p>
            <a:pPr lvl="0" indent="0">
              <a:buNone/>
            </a:pPr>
            <a:endParaRPr lang="es-AR" dirty="0" smtClean="0"/>
          </a:p>
          <a:p>
            <a:pPr lvl="0"/>
            <a:r>
              <a:rPr lang="es-AR" dirty="0" err="1" smtClean="0"/>
              <a:t>Protected</a:t>
            </a:r>
            <a:r>
              <a:rPr lang="es-AR" dirty="0" smtClean="0"/>
              <a:t>: </a:t>
            </a:r>
            <a:r>
              <a:rPr lang="es-AR" dirty="0"/>
              <a:t>sólo puede accederse desde adentro del </a:t>
            </a:r>
            <a:r>
              <a:rPr lang="es-AR" dirty="0" smtClean="0"/>
              <a:t>tipo, o de tipos derivados del mismo.</a:t>
            </a:r>
            <a:br>
              <a:rPr lang="es-AR" dirty="0" smtClean="0"/>
            </a:br>
            <a:endParaRPr lang="es-AR" dirty="0"/>
          </a:p>
          <a:p>
            <a:pPr lvl="0"/>
            <a:r>
              <a:rPr lang="es-AR" dirty="0" err="1" smtClean="0"/>
              <a:t>Internal</a:t>
            </a:r>
            <a:r>
              <a:rPr lang="es-AR" dirty="0"/>
              <a:t>: </a:t>
            </a:r>
            <a:r>
              <a:rPr lang="es-AR" dirty="0" smtClean="0"/>
              <a:t>acceso </a:t>
            </a:r>
            <a:r>
              <a:rPr lang="es-AR" dirty="0"/>
              <a:t>público </a:t>
            </a:r>
            <a:r>
              <a:rPr lang="es-AR" dirty="0" smtClean="0"/>
              <a:t>sólo </a:t>
            </a:r>
            <a:r>
              <a:rPr lang="es-AR" dirty="0"/>
              <a:t>desde </a:t>
            </a:r>
            <a:r>
              <a:rPr lang="es-AR" dirty="0" smtClean="0"/>
              <a:t>adentro </a:t>
            </a:r>
            <a:r>
              <a:rPr lang="es-AR" dirty="0"/>
              <a:t>del </a:t>
            </a:r>
            <a:r>
              <a:rPr lang="es-AR" dirty="0" err="1"/>
              <a:t>assembly</a:t>
            </a:r>
            <a:r>
              <a:rPr lang="es-AR" dirty="0"/>
              <a:t>.</a:t>
            </a:r>
          </a:p>
          <a:p>
            <a:pPr marL="0" indent="0">
              <a:buNone/>
            </a:pPr>
            <a:endParaRPr lang="es-AR" dirty="0"/>
          </a:p>
        </p:txBody>
      </p:sp>
      <p:sp>
        <p:nvSpPr>
          <p:cNvPr id="4" name="Text Placeholder 3"/>
          <p:cNvSpPr>
            <a:spLocks noGrp="1"/>
          </p:cNvSpPr>
          <p:nvPr>
            <p:ph type="body" sz="quarter" idx="13"/>
          </p:nvPr>
        </p:nvSpPr>
        <p:spPr>
          <a:xfrm>
            <a:off x="633984" y="824136"/>
            <a:ext cx="11265408" cy="228600"/>
          </a:xfrm>
        </p:spPr>
        <p:txBody>
          <a:bodyPr/>
          <a:lstStyle/>
          <a:p>
            <a:r>
              <a:rPr lang="en-US" dirty="0" err="1" smtClean="0"/>
              <a:t>Modificadores</a:t>
            </a:r>
            <a:r>
              <a:rPr lang="en-US" dirty="0" smtClean="0"/>
              <a:t> de </a:t>
            </a:r>
            <a:r>
              <a:rPr lang="en-US" dirty="0" err="1" smtClean="0"/>
              <a:t>acceso</a:t>
            </a:r>
            <a:r>
              <a:rPr lang="en-US" dirty="0" smtClean="0"/>
              <a:t> de </a:t>
            </a:r>
            <a:r>
              <a:rPr lang="en-US" dirty="0" err="1" smtClean="0"/>
              <a:t>clase</a:t>
            </a:r>
            <a:endParaRPr lang="es-AR" dirty="0"/>
          </a:p>
        </p:txBody>
      </p:sp>
    </p:spTree>
    <p:extLst>
      <p:ext uri="{BB962C8B-B14F-4D97-AF65-F5344CB8AC3E}">
        <p14:creationId xmlns:p14="http://schemas.microsoft.com/office/powerpoint/2010/main" val="251367199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a:t>
            </a:r>
            <a:endParaRPr lang="es-AR" dirty="0"/>
          </a:p>
        </p:txBody>
      </p:sp>
      <p:sp>
        <p:nvSpPr>
          <p:cNvPr id="3" name="Content Placeholder 2"/>
          <p:cNvSpPr>
            <a:spLocks noGrp="1"/>
          </p:cNvSpPr>
          <p:nvPr>
            <p:ph idx="1"/>
          </p:nvPr>
        </p:nvSpPr>
        <p:spPr>
          <a:xfrm>
            <a:off x="2246377" y="1446214"/>
            <a:ext cx="2193440" cy="4573587"/>
          </a:xfrm>
        </p:spPr>
        <p:txBody>
          <a:bodyPr>
            <a:noAutofit/>
          </a:bodyPr>
          <a:lstStyle/>
          <a:p>
            <a:r>
              <a:rPr lang="en-US" sz="2000" dirty="0"/>
              <a:t>Campos</a:t>
            </a:r>
          </a:p>
          <a:p>
            <a:r>
              <a:rPr lang="en-US" sz="2000" dirty="0" err="1"/>
              <a:t>Constantes</a:t>
            </a:r>
            <a:endParaRPr lang="en-US" sz="2000" dirty="0"/>
          </a:p>
          <a:p>
            <a:r>
              <a:rPr lang="en-US" sz="2000" dirty="0" err="1"/>
              <a:t>Propiedades</a:t>
            </a:r>
            <a:endParaRPr lang="en-US" sz="2000" dirty="0"/>
          </a:p>
          <a:p>
            <a:r>
              <a:rPr lang="en-US" sz="2000" dirty="0" err="1"/>
              <a:t>Métodos</a:t>
            </a:r>
            <a:endParaRPr lang="en-US" sz="2000" dirty="0"/>
          </a:p>
          <a:p>
            <a:r>
              <a:rPr lang="en-US" sz="2000" dirty="0" err="1"/>
              <a:t>Eventos</a:t>
            </a:r>
            <a:endParaRPr lang="en-US" sz="2000" dirty="0"/>
          </a:p>
          <a:p>
            <a:r>
              <a:rPr lang="en-US" sz="2000" dirty="0" err="1"/>
              <a:t>Operadores</a:t>
            </a:r>
            <a:endParaRPr lang="en-US" sz="2000" dirty="0"/>
          </a:p>
          <a:p>
            <a:r>
              <a:rPr lang="en-US" sz="2000" dirty="0" err="1"/>
              <a:t>Indizadores</a:t>
            </a:r>
            <a:endParaRPr lang="en-US" sz="2000" dirty="0"/>
          </a:p>
          <a:p>
            <a:r>
              <a:rPr lang="en-US" sz="2000" dirty="0" err="1"/>
              <a:t>Constructores</a:t>
            </a:r>
            <a:endParaRPr lang="en-US" sz="2000" dirty="0"/>
          </a:p>
          <a:p>
            <a:r>
              <a:rPr lang="en-US" sz="2000" dirty="0" err="1"/>
              <a:t>Destructores</a:t>
            </a:r>
            <a:endParaRPr lang="en-US" sz="2000" dirty="0"/>
          </a:p>
          <a:p>
            <a:r>
              <a:rPr lang="en-US" sz="2000" dirty="0" err="1"/>
              <a:t>Tipos</a:t>
            </a:r>
            <a:r>
              <a:rPr lang="en-US" sz="2000" dirty="0"/>
              <a:t> </a:t>
            </a:r>
            <a:r>
              <a:rPr lang="en-US" sz="2000" dirty="0" err="1"/>
              <a:t>anidados</a:t>
            </a:r>
            <a:endParaRPr lang="en-US" sz="2000" dirty="0"/>
          </a:p>
          <a:p>
            <a:pPr lvl="0"/>
            <a:endParaRPr lang="en-US" sz="2000" dirty="0"/>
          </a:p>
          <a:p>
            <a:pPr marL="0" indent="0">
              <a:buNone/>
            </a:pPr>
            <a:endParaRPr lang="es-AR" sz="2000" dirty="0"/>
          </a:p>
        </p:txBody>
      </p:sp>
      <p:sp>
        <p:nvSpPr>
          <p:cNvPr id="4" name="Text Placeholder 3"/>
          <p:cNvSpPr>
            <a:spLocks noGrp="1"/>
          </p:cNvSpPr>
          <p:nvPr>
            <p:ph type="body" sz="quarter" idx="13"/>
          </p:nvPr>
        </p:nvSpPr>
        <p:spPr>
          <a:xfrm>
            <a:off x="633984" y="824136"/>
            <a:ext cx="11265408" cy="228600"/>
          </a:xfrm>
        </p:spPr>
        <p:txBody>
          <a:bodyPr/>
          <a:lstStyle/>
          <a:p>
            <a:r>
              <a:rPr lang="en-US" dirty="0" err="1" smtClean="0"/>
              <a:t>Miembros</a:t>
            </a:r>
            <a:r>
              <a:rPr lang="en-US" dirty="0" smtClean="0"/>
              <a:t> </a:t>
            </a:r>
            <a:endParaRPr lang="es-AR" dirty="0"/>
          </a:p>
        </p:txBody>
      </p:sp>
      <p:sp>
        <p:nvSpPr>
          <p:cNvPr id="5" name="Content Placeholder 2"/>
          <p:cNvSpPr txBox="1">
            <a:spLocks/>
          </p:cNvSpPr>
          <p:nvPr/>
        </p:nvSpPr>
        <p:spPr>
          <a:xfrm>
            <a:off x="4583978" y="1412777"/>
            <a:ext cx="2193440" cy="4573587"/>
          </a:xfrm>
          <a:prstGeom prst="rect">
            <a:avLst/>
          </a:prstGeom>
        </p:spPr>
        <p:txBody>
          <a:bodyPr vert="horz" lIns="91440" tIns="45720" rIns="91440" bIns="45720" rtlCol="0">
            <a:noAutofit/>
          </a:bodyPr>
          <a:lstStyle>
            <a:lvl1pPr marL="173038" indent="-173038" algn="l" defTabSz="914400" rtl="0" eaLnBrk="1" latinLnBrk="0" hangingPunct="1">
              <a:spcBef>
                <a:spcPct val="20000"/>
              </a:spcBef>
              <a:buFontTx/>
              <a:buBlip>
                <a:blip r:embed="rId3"/>
              </a:buBlip>
              <a:defRPr sz="1500" kern="1200">
                <a:solidFill>
                  <a:schemeClr val="tx1"/>
                </a:solidFill>
                <a:latin typeface="+mn-lt"/>
                <a:ea typeface="+mn-ea"/>
                <a:cs typeface="+mn-cs"/>
              </a:defRPr>
            </a:lvl1pPr>
            <a:lvl2pPr marL="401638" indent="-173038" algn="l" defTabSz="914400" rtl="0" eaLnBrk="1" latinLnBrk="0" hangingPunct="1">
              <a:spcBef>
                <a:spcPct val="20000"/>
              </a:spcBef>
              <a:buClr>
                <a:schemeClr val="tx1"/>
              </a:buClr>
              <a:buFont typeface="Arial" pitchFamily="34" charset="0"/>
              <a:buChar char="­"/>
              <a:defRPr sz="1500" kern="1200">
                <a:solidFill>
                  <a:schemeClr val="tx1"/>
                </a:solidFill>
                <a:latin typeface="+mn-lt"/>
                <a:ea typeface="+mn-ea"/>
                <a:cs typeface="+mn-cs"/>
              </a:defRPr>
            </a:lvl2pPr>
            <a:lvl3pPr marL="630238" indent="-173038" algn="l" defTabSz="914400" rtl="0" eaLnBrk="1" latinLnBrk="0" hangingPunct="1">
              <a:spcBef>
                <a:spcPct val="20000"/>
              </a:spcBef>
              <a:buClr>
                <a:schemeClr val="tx1"/>
              </a:buClr>
              <a:buFont typeface="Arial" pitchFamily="34" charset="0"/>
              <a:buChar char="­"/>
              <a:defRPr sz="1500" kern="1200">
                <a:solidFill>
                  <a:schemeClr val="tx1"/>
                </a:solidFill>
                <a:latin typeface="+mn-lt"/>
                <a:ea typeface="+mn-ea"/>
                <a:cs typeface="+mn-cs"/>
              </a:defRPr>
            </a:lvl3pPr>
            <a:lvl4pPr marL="858838" indent="-173038" algn="l" defTabSz="9144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087438" indent="-173038" algn="l" defTabSz="9144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solidFill>
                  <a:schemeClr val="accent3">
                    <a:lumMod val="75000"/>
                  </a:schemeClr>
                </a:solidFill>
              </a:rPr>
              <a:t>Fields</a:t>
            </a:r>
          </a:p>
          <a:p>
            <a:r>
              <a:rPr lang="en-US" sz="2000" dirty="0">
                <a:solidFill>
                  <a:schemeClr val="accent3">
                    <a:lumMod val="75000"/>
                  </a:schemeClr>
                </a:solidFill>
              </a:rPr>
              <a:t>Constants</a:t>
            </a:r>
          </a:p>
          <a:p>
            <a:r>
              <a:rPr lang="en-US" sz="2000" dirty="0">
                <a:solidFill>
                  <a:schemeClr val="accent3">
                    <a:lumMod val="75000"/>
                  </a:schemeClr>
                </a:solidFill>
              </a:rPr>
              <a:t>Properties</a:t>
            </a:r>
          </a:p>
          <a:p>
            <a:r>
              <a:rPr lang="en-US" sz="2000" dirty="0">
                <a:solidFill>
                  <a:schemeClr val="accent3">
                    <a:lumMod val="75000"/>
                  </a:schemeClr>
                </a:solidFill>
              </a:rPr>
              <a:t>Methods</a:t>
            </a:r>
          </a:p>
          <a:p>
            <a:r>
              <a:rPr lang="en-US" sz="2000" dirty="0">
                <a:solidFill>
                  <a:schemeClr val="accent3">
                    <a:lumMod val="75000"/>
                  </a:schemeClr>
                </a:solidFill>
              </a:rPr>
              <a:t>Events</a:t>
            </a:r>
          </a:p>
          <a:p>
            <a:r>
              <a:rPr lang="en-US" sz="2000" dirty="0">
                <a:solidFill>
                  <a:schemeClr val="accent3">
                    <a:lumMod val="75000"/>
                  </a:schemeClr>
                </a:solidFill>
              </a:rPr>
              <a:t>Operators</a:t>
            </a:r>
          </a:p>
          <a:p>
            <a:r>
              <a:rPr lang="en-US" sz="2000" dirty="0">
                <a:solidFill>
                  <a:schemeClr val="accent3">
                    <a:lumMod val="75000"/>
                  </a:schemeClr>
                </a:solidFill>
              </a:rPr>
              <a:t>Indexers</a:t>
            </a:r>
          </a:p>
          <a:p>
            <a:r>
              <a:rPr lang="en-US" sz="2000" dirty="0">
                <a:solidFill>
                  <a:schemeClr val="accent3">
                    <a:lumMod val="75000"/>
                  </a:schemeClr>
                </a:solidFill>
              </a:rPr>
              <a:t>Constructor</a:t>
            </a:r>
          </a:p>
          <a:p>
            <a:r>
              <a:rPr lang="en-US" sz="2000" dirty="0">
                <a:solidFill>
                  <a:schemeClr val="accent3">
                    <a:lumMod val="75000"/>
                  </a:schemeClr>
                </a:solidFill>
              </a:rPr>
              <a:t>Destructor</a:t>
            </a:r>
          </a:p>
          <a:p>
            <a:r>
              <a:rPr lang="en-US" sz="2000" dirty="0">
                <a:solidFill>
                  <a:schemeClr val="accent3">
                    <a:lumMod val="75000"/>
                  </a:schemeClr>
                </a:solidFill>
              </a:rPr>
              <a:t>Nested types</a:t>
            </a:r>
          </a:p>
          <a:p>
            <a:endParaRPr lang="en-US" sz="2000" dirty="0">
              <a:solidFill>
                <a:schemeClr val="accent3">
                  <a:lumMod val="75000"/>
                </a:schemeClr>
              </a:solidFill>
            </a:endParaRPr>
          </a:p>
          <a:p>
            <a:pPr marL="0" indent="0">
              <a:buNone/>
            </a:pPr>
            <a:endParaRPr lang="es-AR" sz="2000" dirty="0">
              <a:solidFill>
                <a:schemeClr val="accent3">
                  <a:lumMod val="75000"/>
                </a:schemeClr>
              </a:solidFill>
            </a:endParaRPr>
          </a:p>
        </p:txBody>
      </p:sp>
    </p:spTree>
    <p:extLst>
      <p:ext uri="{BB962C8B-B14F-4D97-AF65-F5344CB8AC3E}">
        <p14:creationId xmlns:p14="http://schemas.microsoft.com/office/powerpoint/2010/main" val="34083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a:t>
            </a:r>
            <a:endParaRPr lang="es-AR" dirty="0"/>
          </a:p>
        </p:txBody>
      </p:sp>
      <p:sp>
        <p:nvSpPr>
          <p:cNvPr id="3" name="Content Placeholder 2"/>
          <p:cNvSpPr>
            <a:spLocks noGrp="1"/>
          </p:cNvSpPr>
          <p:nvPr>
            <p:ph idx="1"/>
          </p:nvPr>
        </p:nvSpPr>
        <p:spPr/>
        <p:txBody>
          <a:bodyPr>
            <a:noAutofit/>
          </a:bodyPr>
          <a:lstStyle/>
          <a:p>
            <a:pPr lvl="0"/>
            <a:r>
              <a:rPr lang="es-AR" dirty="0" smtClean="0"/>
              <a:t>De instancia</a:t>
            </a:r>
          </a:p>
          <a:p>
            <a:pPr lvl="0"/>
            <a:endParaRPr lang="en-US" dirty="0"/>
          </a:p>
          <a:p>
            <a:pPr lvl="0"/>
            <a:endParaRPr lang="en-US" dirty="0" smtClean="0"/>
          </a:p>
          <a:p>
            <a:pPr marL="0" indent="0">
              <a:buNone/>
            </a:pPr>
            <a:endParaRPr lang="es-AR" dirty="0"/>
          </a:p>
          <a:p>
            <a:pPr lvl="0"/>
            <a:r>
              <a:rPr lang="es-AR" dirty="0" smtClean="0"/>
              <a:t>De clase</a:t>
            </a:r>
            <a:endParaRPr lang="es-AR" dirty="0"/>
          </a:p>
        </p:txBody>
      </p:sp>
      <p:sp>
        <p:nvSpPr>
          <p:cNvPr id="4" name="Text Placeholder 3"/>
          <p:cNvSpPr>
            <a:spLocks noGrp="1"/>
          </p:cNvSpPr>
          <p:nvPr>
            <p:ph type="body" sz="quarter" idx="13"/>
          </p:nvPr>
        </p:nvSpPr>
        <p:spPr>
          <a:xfrm>
            <a:off x="633984" y="824136"/>
            <a:ext cx="11265408" cy="228600"/>
          </a:xfrm>
        </p:spPr>
        <p:txBody>
          <a:bodyPr/>
          <a:lstStyle/>
          <a:p>
            <a:r>
              <a:rPr lang="en-US" dirty="0" err="1" smtClean="0"/>
              <a:t>Miembros</a:t>
            </a:r>
            <a:endParaRPr lang="es-AR" dirty="0"/>
          </a:p>
        </p:txBody>
      </p:sp>
      <p:pic>
        <p:nvPicPr>
          <p:cNvPr id="717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11625" y="3043933"/>
            <a:ext cx="7376087" cy="402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11625" y="1978538"/>
            <a:ext cx="3688043" cy="39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606596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a:t>
            </a:r>
            <a:endParaRPr lang="es-AR" dirty="0"/>
          </a:p>
        </p:txBody>
      </p:sp>
      <p:sp>
        <p:nvSpPr>
          <p:cNvPr id="4" name="Text Placeholder 3"/>
          <p:cNvSpPr>
            <a:spLocks noGrp="1"/>
          </p:cNvSpPr>
          <p:nvPr>
            <p:ph type="body" sz="quarter" idx="13"/>
          </p:nvPr>
        </p:nvSpPr>
        <p:spPr>
          <a:xfrm>
            <a:off x="633984" y="824136"/>
            <a:ext cx="11265408" cy="228600"/>
          </a:xfrm>
        </p:spPr>
        <p:txBody>
          <a:bodyPr/>
          <a:lstStyle/>
          <a:p>
            <a:r>
              <a:rPr lang="en-US" dirty="0" err="1" smtClean="0"/>
              <a:t>Modificadores</a:t>
            </a:r>
            <a:r>
              <a:rPr lang="en-US" dirty="0" smtClean="0"/>
              <a:t> de </a:t>
            </a:r>
            <a:r>
              <a:rPr lang="en-US" dirty="0" err="1" smtClean="0"/>
              <a:t>acceso</a:t>
            </a:r>
            <a:r>
              <a:rPr lang="en-US" dirty="0" smtClean="0"/>
              <a:t> a </a:t>
            </a:r>
            <a:r>
              <a:rPr lang="en-US" dirty="0" err="1" smtClean="0"/>
              <a:t>miembros</a:t>
            </a:r>
            <a:endParaRPr lang="es-AR"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87689" y="1272447"/>
            <a:ext cx="5616624" cy="4313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441712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a:t>
            </a:r>
            <a:endParaRPr lang="es-AR" dirty="0"/>
          </a:p>
        </p:txBody>
      </p:sp>
      <p:sp>
        <p:nvSpPr>
          <p:cNvPr id="3" name="Content Placeholder 2"/>
          <p:cNvSpPr>
            <a:spLocks noGrp="1"/>
          </p:cNvSpPr>
          <p:nvPr>
            <p:ph idx="1"/>
          </p:nvPr>
        </p:nvSpPr>
        <p:spPr/>
        <p:txBody>
          <a:bodyPr>
            <a:noAutofit/>
          </a:bodyPr>
          <a:lstStyle/>
          <a:p>
            <a:pPr lvl="0"/>
            <a:r>
              <a:rPr lang="es-AR" dirty="0" err="1"/>
              <a:t>Public</a:t>
            </a:r>
            <a:r>
              <a:rPr lang="es-AR" dirty="0"/>
              <a:t>: </a:t>
            </a:r>
            <a:r>
              <a:rPr lang="es-AR" dirty="0" smtClean="0"/>
              <a:t>la </a:t>
            </a:r>
            <a:r>
              <a:rPr lang="es-AR" dirty="0"/>
              <a:t>visibilidad general, se puede acceder sin restricciones</a:t>
            </a:r>
            <a:r>
              <a:rPr lang="es-AR" dirty="0" smtClean="0"/>
              <a:t>.</a:t>
            </a:r>
            <a:br>
              <a:rPr lang="es-AR" dirty="0" smtClean="0"/>
            </a:br>
            <a:endParaRPr lang="es-AR" dirty="0"/>
          </a:p>
          <a:p>
            <a:pPr lvl="0"/>
            <a:r>
              <a:rPr lang="es-AR" dirty="0" err="1"/>
              <a:t>Private</a:t>
            </a:r>
            <a:r>
              <a:rPr lang="es-AR" dirty="0"/>
              <a:t>: </a:t>
            </a:r>
            <a:r>
              <a:rPr lang="es-AR" dirty="0" smtClean="0"/>
              <a:t>sólo </a:t>
            </a:r>
            <a:r>
              <a:rPr lang="es-AR" dirty="0"/>
              <a:t>puede accederse desde adentro del tipo</a:t>
            </a:r>
            <a:r>
              <a:rPr lang="es-AR" dirty="0" smtClean="0"/>
              <a:t>.</a:t>
            </a:r>
            <a:br>
              <a:rPr lang="es-AR" dirty="0" smtClean="0"/>
            </a:br>
            <a:endParaRPr lang="es-AR" dirty="0"/>
          </a:p>
          <a:p>
            <a:pPr lvl="0"/>
            <a:r>
              <a:rPr lang="es-AR" dirty="0" err="1"/>
              <a:t>Protected</a:t>
            </a:r>
            <a:r>
              <a:rPr lang="es-AR" dirty="0"/>
              <a:t>: </a:t>
            </a:r>
            <a:r>
              <a:rPr lang="es-AR" dirty="0" smtClean="0"/>
              <a:t>será </a:t>
            </a:r>
            <a:r>
              <a:rPr lang="es-AR" dirty="0"/>
              <a:t>accesible </a:t>
            </a:r>
            <a:r>
              <a:rPr lang="es-AR" dirty="0" smtClean="0"/>
              <a:t>sólo </a:t>
            </a:r>
            <a:r>
              <a:rPr lang="es-AR" dirty="0"/>
              <a:t>en una especialización de la clase (Heredera</a:t>
            </a:r>
            <a:r>
              <a:rPr lang="es-AR" dirty="0" smtClean="0"/>
              <a:t>)</a:t>
            </a:r>
            <a:br>
              <a:rPr lang="es-AR" dirty="0" smtClean="0"/>
            </a:br>
            <a:endParaRPr lang="es-AR" dirty="0"/>
          </a:p>
          <a:p>
            <a:pPr lvl="0"/>
            <a:r>
              <a:rPr lang="es-AR" dirty="0" err="1"/>
              <a:t>Internal</a:t>
            </a:r>
            <a:r>
              <a:rPr lang="es-AR" dirty="0"/>
              <a:t>: </a:t>
            </a:r>
            <a:r>
              <a:rPr lang="es-AR" dirty="0" smtClean="0"/>
              <a:t>acceso </a:t>
            </a:r>
            <a:r>
              <a:rPr lang="es-AR" dirty="0"/>
              <a:t>público </a:t>
            </a:r>
            <a:r>
              <a:rPr lang="es-AR" dirty="0" smtClean="0"/>
              <a:t>sólo </a:t>
            </a:r>
            <a:r>
              <a:rPr lang="es-AR" dirty="0"/>
              <a:t>desde dentro del </a:t>
            </a:r>
            <a:r>
              <a:rPr lang="es-AR" dirty="0" err="1" smtClean="0"/>
              <a:t>assembly</a:t>
            </a:r>
            <a:r>
              <a:rPr lang="es-AR" dirty="0" smtClean="0"/>
              <a:t> (combinable con </a:t>
            </a:r>
            <a:r>
              <a:rPr lang="es-AR" dirty="0" err="1" smtClean="0"/>
              <a:t>Protected</a:t>
            </a:r>
            <a:r>
              <a:rPr lang="es-AR" dirty="0" smtClean="0"/>
              <a:t>).</a:t>
            </a:r>
            <a:endParaRPr lang="es-AR" dirty="0"/>
          </a:p>
          <a:p>
            <a:pPr marL="0" indent="0">
              <a:buNone/>
            </a:pPr>
            <a:endParaRPr lang="es-AR" dirty="0"/>
          </a:p>
        </p:txBody>
      </p:sp>
      <p:sp>
        <p:nvSpPr>
          <p:cNvPr id="4" name="Text Placeholder 3"/>
          <p:cNvSpPr>
            <a:spLocks noGrp="1"/>
          </p:cNvSpPr>
          <p:nvPr>
            <p:ph type="body" sz="quarter" idx="13"/>
          </p:nvPr>
        </p:nvSpPr>
        <p:spPr>
          <a:xfrm>
            <a:off x="633984" y="824136"/>
            <a:ext cx="11265408" cy="228600"/>
          </a:xfrm>
        </p:spPr>
        <p:txBody>
          <a:bodyPr/>
          <a:lstStyle/>
          <a:p>
            <a:r>
              <a:rPr lang="en-US" dirty="0" err="1" smtClean="0"/>
              <a:t>Modificadores</a:t>
            </a:r>
            <a:r>
              <a:rPr lang="en-US" dirty="0" smtClean="0"/>
              <a:t> de </a:t>
            </a:r>
            <a:r>
              <a:rPr lang="en-US" dirty="0" err="1" smtClean="0"/>
              <a:t>acceso</a:t>
            </a:r>
            <a:r>
              <a:rPr lang="en-US" dirty="0" smtClean="0"/>
              <a:t> a </a:t>
            </a:r>
            <a:r>
              <a:rPr lang="en-US" dirty="0" err="1" smtClean="0"/>
              <a:t>miembros</a:t>
            </a:r>
            <a:endParaRPr lang="es-AR" dirty="0"/>
          </a:p>
        </p:txBody>
      </p:sp>
    </p:spTree>
    <p:extLst>
      <p:ext uri="{BB962C8B-B14F-4D97-AF65-F5344CB8AC3E}">
        <p14:creationId xmlns:p14="http://schemas.microsoft.com/office/powerpoint/2010/main" val="337249968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a:t>
            </a:r>
            <a:endParaRPr lang="es-AR" dirty="0"/>
          </a:p>
        </p:txBody>
      </p:sp>
      <p:sp>
        <p:nvSpPr>
          <p:cNvPr id="3" name="Content Placeholder 2"/>
          <p:cNvSpPr>
            <a:spLocks noGrp="1"/>
          </p:cNvSpPr>
          <p:nvPr>
            <p:ph idx="1"/>
          </p:nvPr>
        </p:nvSpPr>
        <p:spPr>
          <a:xfrm>
            <a:off x="2246377" y="1446214"/>
            <a:ext cx="7888287" cy="1190699"/>
          </a:xfrm>
        </p:spPr>
        <p:txBody>
          <a:bodyPr>
            <a:noAutofit/>
          </a:bodyPr>
          <a:lstStyle/>
          <a:p>
            <a:pPr lvl="0"/>
            <a:endParaRPr lang="en-US" dirty="0" smtClean="0"/>
          </a:p>
          <a:p>
            <a:pPr marL="0" indent="0">
              <a:buNone/>
            </a:pPr>
            <a:endParaRPr lang="es-AR" dirty="0"/>
          </a:p>
        </p:txBody>
      </p:sp>
      <p:sp>
        <p:nvSpPr>
          <p:cNvPr id="4" name="Text Placeholder 3"/>
          <p:cNvSpPr>
            <a:spLocks noGrp="1"/>
          </p:cNvSpPr>
          <p:nvPr>
            <p:ph type="body" sz="quarter" idx="13"/>
          </p:nvPr>
        </p:nvSpPr>
        <p:spPr>
          <a:xfrm>
            <a:off x="633984" y="824136"/>
            <a:ext cx="11265408" cy="228600"/>
          </a:xfrm>
        </p:spPr>
        <p:txBody>
          <a:bodyPr/>
          <a:lstStyle/>
          <a:p>
            <a:r>
              <a:rPr lang="en-US" dirty="0" err="1" smtClean="0"/>
              <a:t>Miembros</a:t>
            </a:r>
            <a:r>
              <a:rPr lang="en-US" dirty="0" smtClean="0"/>
              <a:t> - Fields</a:t>
            </a:r>
            <a:endParaRPr lang="es-AR" dirty="0"/>
          </a:p>
        </p:txBody>
      </p:sp>
      <p:sp>
        <p:nvSpPr>
          <p:cNvPr id="5" name="Content Placeholder 2"/>
          <p:cNvSpPr txBox="1">
            <a:spLocks/>
          </p:cNvSpPr>
          <p:nvPr/>
        </p:nvSpPr>
        <p:spPr>
          <a:xfrm>
            <a:off x="2398777" y="1598614"/>
            <a:ext cx="7888287" cy="4573587"/>
          </a:xfrm>
          <a:prstGeom prst="rect">
            <a:avLst/>
          </a:prstGeom>
        </p:spPr>
        <p:txBody>
          <a:bodyPr vert="horz" lIns="91440" tIns="45720" rIns="91440" bIns="45720" rtlCol="0">
            <a:noAutofit/>
          </a:bodyPr>
          <a:lstStyle>
            <a:lvl1pPr marL="173038" indent="-173038" algn="l" defTabSz="914400" rtl="0" eaLnBrk="1" latinLnBrk="0" hangingPunct="1">
              <a:spcBef>
                <a:spcPct val="20000"/>
              </a:spcBef>
              <a:buFontTx/>
              <a:buBlip>
                <a:blip r:embed="rId3"/>
              </a:buBlip>
              <a:defRPr sz="1500" kern="1200">
                <a:solidFill>
                  <a:schemeClr val="tx1"/>
                </a:solidFill>
                <a:latin typeface="+mn-lt"/>
                <a:ea typeface="+mn-ea"/>
                <a:cs typeface="+mn-cs"/>
              </a:defRPr>
            </a:lvl1pPr>
            <a:lvl2pPr marL="401638" indent="-173038" algn="l" defTabSz="914400" rtl="0" eaLnBrk="1" latinLnBrk="0" hangingPunct="1">
              <a:spcBef>
                <a:spcPct val="20000"/>
              </a:spcBef>
              <a:buClr>
                <a:schemeClr val="tx1"/>
              </a:buClr>
              <a:buFont typeface="Arial" pitchFamily="34" charset="0"/>
              <a:buChar char="­"/>
              <a:defRPr sz="1500" kern="1200">
                <a:solidFill>
                  <a:schemeClr val="tx1"/>
                </a:solidFill>
                <a:latin typeface="+mn-lt"/>
                <a:ea typeface="+mn-ea"/>
                <a:cs typeface="+mn-cs"/>
              </a:defRPr>
            </a:lvl2pPr>
            <a:lvl3pPr marL="630238" indent="-173038" algn="l" defTabSz="914400" rtl="0" eaLnBrk="1" latinLnBrk="0" hangingPunct="1">
              <a:spcBef>
                <a:spcPct val="20000"/>
              </a:spcBef>
              <a:buClr>
                <a:schemeClr val="tx1"/>
              </a:buClr>
              <a:buFont typeface="Arial" pitchFamily="34" charset="0"/>
              <a:buChar char="­"/>
              <a:defRPr sz="1500" kern="1200">
                <a:solidFill>
                  <a:schemeClr val="tx1"/>
                </a:solidFill>
                <a:latin typeface="+mn-lt"/>
                <a:ea typeface="+mn-ea"/>
                <a:cs typeface="+mn-cs"/>
              </a:defRPr>
            </a:lvl3pPr>
            <a:lvl4pPr marL="858838" indent="-173038" algn="l" defTabSz="9144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087438" indent="-173038" algn="l" defTabSz="9144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AR" dirty="0"/>
              <a:t>Un campo es una variable.</a:t>
            </a:r>
          </a:p>
        </p:txBody>
      </p:sp>
      <p:sp>
        <p:nvSpPr>
          <p:cNvPr id="6" name="Rectangle 5"/>
          <p:cNvSpPr/>
          <p:nvPr/>
        </p:nvSpPr>
        <p:spPr>
          <a:xfrm>
            <a:off x="3810000" y="2828837"/>
            <a:ext cx="4572000" cy="1200329"/>
          </a:xfrm>
          <a:prstGeom prst="rect">
            <a:avLst/>
          </a:prstGeom>
        </p:spPr>
        <p:txBody>
          <a:bodyPr>
            <a:spAutoFit/>
          </a:bodyPr>
          <a:lstStyle/>
          <a:p>
            <a:r>
              <a:rPr lang="es-AR" dirty="0"/>
              <a:t> </a:t>
            </a:r>
            <a:r>
              <a:rPr lang="en-US" dirty="0"/>
              <a:t>public class Mentor</a:t>
            </a:r>
            <a:endParaRPr lang="es-AR" dirty="0"/>
          </a:p>
          <a:p>
            <a:r>
              <a:rPr lang="en-US" dirty="0"/>
              <a:t> {</a:t>
            </a:r>
            <a:endParaRPr lang="es-AR" dirty="0"/>
          </a:p>
          <a:p>
            <a:r>
              <a:rPr lang="en-US" b="1" dirty="0"/>
              <a:t>        private int id;</a:t>
            </a:r>
            <a:endParaRPr lang="es-AR" b="1" dirty="0"/>
          </a:p>
          <a:p>
            <a:r>
              <a:rPr lang="en-US" dirty="0"/>
              <a:t> </a:t>
            </a:r>
            <a:r>
              <a:rPr lang="es-AR" dirty="0"/>
              <a:t>}</a:t>
            </a:r>
          </a:p>
        </p:txBody>
      </p:sp>
    </p:spTree>
    <p:extLst>
      <p:ext uri="{BB962C8B-B14F-4D97-AF65-F5344CB8AC3E}">
        <p14:creationId xmlns:p14="http://schemas.microsoft.com/office/powerpoint/2010/main" val="8619920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a:t>
            </a:r>
            <a:endParaRPr lang="es-AR" dirty="0"/>
          </a:p>
        </p:txBody>
      </p:sp>
      <p:sp>
        <p:nvSpPr>
          <p:cNvPr id="3" name="Content Placeholder 2"/>
          <p:cNvSpPr>
            <a:spLocks noGrp="1"/>
          </p:cNvSpPr>
          <p:nvPr>
            <p:ph idx="1"/>
          </p:nvPr>
        </p:nvSpPr>
        <p:spPr>
          <a:xfrm>
            <a:off x="2246377" y="1446214"/>
            <a:ext cx="7888287" cy="1190699"/>
          </a:xfrm>
        </p:spPr>
        <p:txBody>
          <a:bodyPr>
            <a:noAutofit/>
          </a:bodyPr>
          <a:lstStyle/>
          <a:p>
            <a:pPr lvl="0"/>
            <a:endParaRPr lang="en-US" dirty="0" smtClean="0"/>
          </a:p>
          <a:p>
            <a:pPr marL="0" indent="0">
              <a:buNone/>
            </a:pPr>
            <a:endParaRPr lang="es-AR" dirty="0"/>
          </a:p>
        </p:txBody>
      </p:sp>
      <p:sp>
        <p:nvSpPr>
          <p:cNvPr id="4" name="Text Placeholder 3"/>
          <p:cNvSpPr>
            <a:spLocks noGrp="1"/>
          </p:cNvSpPr>
          <p:nvPr>
            <p:ph type="body" sz="quarter" idx="13"/>
          </p:nvPr>
        </p:nvSpPr>
        <p:spPr>
          <a:xfrm>
            <a:off x="633984" y="824136"/>
            <a:ext cx="11265408" cy="228600"/>
          </a:xfrm>
        </p:spPr>
        <p:txBody>
          <a:bodyPr/>
          <a:lstStyle/>
          <a:p>
            <a:r>
              <a:rPr lang="en-US" dirty="0" err="1" smtClean="0"/>
              <a:t>Miembros</a:t>
            </a:r>
            <a:r>
              <a:rPr lang="en-US" dirty="0" smtClean="0"/>
              <a:t> - Constants</a:t>
            </a:r>
            <a:endParaRPr lang="es-AR" dirty="0"/>
          </a:p>
        </p:txBody>
      </p:sp>
      <p:sp>
        <p:nvSpPr>
          <p:cNvPr id="5" name="Content Placeholder 2"/>
          <p:cNvSpPr txBox="1">
            <a:spLocks/>
          </p:cNvSpPr>
          <p:nvPr/>
        </p:nvSpPr>
        <p:spPr>
          <a:xfrm>
            <a:off x="2398777" y="1598614"/>
            <a:ext cx="7888287" cy="4573587"/>
          </a:xfrm>
          <a:prstGeom prst="rect">
            <a:avLst/>
          </a:prstGeom>
        </p:spPr>
        <p:txBody>
          <a:bodyPr vert="horz" lIns="91440" tIns="45720" rIns="91440" bIns="45720" rtlCol="0">
            <a:noAutofit/>
          </a:bodyPr>
          <a:lstStyle>
            <a:lvl1pPr marL="173038" indent="-173038" algn="l" defTabSz="914400" rtl="0" eaLnBrk="1" latinLnBrk="0" hangingPunct="1">
              <a:spcBef>
                <a:spcPct val="20000"/>
              </a:spcBef>
              <a:buFontTx/>
              <a:buBlip>
                <a:blip r:embed="rId3"/>
              </a:buBlip>
              <a:defRPr sz="1500" kern="1200">
                <a:solidFill>
                  <a:schemeClr val="tx1"/>
                </a:solidFill>
                <a:latin typeface="+mn-lt"/>
                <a:ea typeface="+mn-ea"/>
                <a:cs typeface="+mn-cs"/>
              </a:defRPr>
            </a:lvl1pPr>
            <a:lvl2pPr marL="401638" indent="-173038" algn="l" defTabSz="914400" rtl="0" eaLnBrk="1" latinLnBrk="0" hangingPunct="1">
              <a:spcBef>
                <a:spcPct val="20000"/>
              </a:spcBef>
              <a:buClr>
                <a:schemeClr val="tx1"/>
              </a:buClr>
              <a:buFont typeface="Arial" pitchFamily="34" charset="0"/>
              <a:buChar char="­"/>
              <a:defRPr sz="1500" kern="1200">
                <a:solidFill>
                  <a:schemeClr val="tx1"/>
                </a:solidFill>
                <a:latin typeface="+mn-lt"/>
                <a:ea typeface="+mn-ea"/>
                <a:cs typeface="+mn-cs"/>
              </a:defRPr>
            </a:lvl2pPr>
            <a:lvl3pPr marL="630238" indent="-173038" algn="l" defTabSz="914400" rtl="0" eaLnBrk="1" latinLnBrk="0" hangingPunct="1">
              <a:spcBef>
                <a:spcPct val="20000"/>
              </a:spcBef>
              <a:buClr>
                <a:schemeClr val="tx1"/>
              </a:buClr>
              <a:buFont typeface="Arial" pitchFamily="34" charset="0"/>
              <a:buChar char="­"/>
              <a:defRPr sz="1500" kern="1200">
                <a:solidFill>
                  <a:schemeClr val="tx1"/>
                </a:solidFill>
                <a:latin typeface="+mn-lt"/>
                <a:ea typeface="+mn-ea"/>
                <a:cs typeface="+mn-cs"/>
              </a:defRPr>
            </a:lvl3pPr>
            <a:lvl4pPr marL="858838" indent="-173038" algn="l" defTabSz="9144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087438" indent="-173038" algn="l" defTabSz="9144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AR" dirty="0"/>
              <a:t>Una constante es una variable cuyo valor no puede cambiar nunca.</a:t>
            </a:r>
          </a:p>
        </p:txBody>
      </p:sp>
      <p:sp>
        <p:nvSpPr>
          <p:cNvPr id="6" name="Rectangle 5"/>
          <p:cNvSpPr/>
          <p:nvPr/>
        </p:nvSpPr>
        <p:spPr>
          <a:xfrm>
            <a:off x="3810000" y="2828837"/>
            <a:ext cx="4572000" cy="1200329"/>
          </a:xfrm>
          <a:prstGeom prst="rect">
            <a:avLst/>
          </a:prstGeom>
        </p:spPr>
        <p:txBody>
          <a:bodyPr>
            <a:spAutoFit/>
          </a:bodyPr>
          <a:lstStyle/>
          <a:p>
            <a:r>
              <a:rPr lang="en-US" dirty="0"/>
              <a:t>public class Mentor</a:t>
            </a:r>
            <a:endParaRPr lang="es-AR" dirty="0"/>
          </a:p>
          <a:p>
            <a:r>
              <a:rPr lang="en-US" dirty="0"/>
              <a:t>{</a:t>
            </a:r>
            <a:endParaRPr lang="es-AR" dirty="0"/>
          </a:p>
          <a:p>
            <a:r>
              <a:rPr lang="en-US" dirty="0"/>
              <a:t>      </a:t>
            </a:r>
            <a:r>
              <a:rPr lang="en-US" dirty="0" err="1"/>
              <a:t>const</a:t>
            </a:r>
            <a:r>
              <a:rPr lang="en-US" dirty="0"/>
              <a:t> int </a:t>
            </a:r>
            <a:r>
              <a:rPr lang="en-US" dirty="0" err="1"/>
              <a:t>DaysBetweenMeetings</a:t>
            </a:r>
            <a:r>
              <a:rPr lang="en-US" dirty="0"/>
              <a:t> = 30;</a:t>
            </a:r>
            <a:endParaRPr lang="es-AR" dirty="0"/>
          </a:p>
          <a:p>
            <a:r>
              <a:rPr lang="es-AR" dirty="0"/>
              <a:t>}</a:t>
            </a:r>
          </a:p>
        </p:txBody>
      </p:sp>
    </p:spTree>
    <p:extLst>
      <p:ext uri="{BB962C8B-B14F-4D97-AF65-F5344CB8AC3E}">
        <p14:creationId xmlns:p14="http://schemas.microsoft.com/office/powerpoint/2010/main" val="150778878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a:t>
            </a:r>
            <a:endParaRPr lang="es-AR" dirty="0"/>
          </a:p>
        </p:txBody>
      </p:sp>
      <p:sp>
        <p:nvSpPr>
          <p:cNvPr id="3" name="Content Placeholder 2"/>
          <p:cNvSpPr>
            <a:spLocks noGrp="1"/>
          </p:cNvSpPr>
          <p:nvPr>
            <p:ph idx="1"/>
          </p:nvPr>
        </p:nvSpPr>
        <p:spPr/>
        <p:txBody>
          <a:bodyPr>
            <a:noAutofit/>
          </a:bodyPr>
          <a:lstStyle/>
          <a:p>
            <a:pPr lvl="0"/>
            <a:endParaRPr lang="en-US" dirty="0" smtClean="0"/>
          </a:p>
          <a:p>
            <a:pPr marL="0" indent="0">
              <a:buNone/>
            </a:pPr>
            <a:endParaRPr lang="es-AR" dirty="0"/>
          </a:p>
        </p:txBody>
      </p:sp>
      <p:sp>
        <p:nvSpPr>
          <p:cNvPr id="4" name="Text Placeholder 3"/>
          <p:cNvSpPr>
            <a:spLocks noGrp="1"/>
          </p:cNvSpPr>
          <p:nvPr>
            <p:ph type="body" sz="quarter" idx="13"/>
          </p:nvPr>
        </p:nvSpPr>
        <p:spPr>
          <a:xfrm>
            <a:off x="633984" y="824136"/>
            <a:ext cx="11265408" cy="228600"/>
          </a:xfrm>
        </p:spPr>
        <p:txBody>
          <a:bodyPr/>
          <a:lstStyle/>
          <a:p>
            <a:r>
              <a:rPr lang="en-US" dirty="0" err="1" smtClean="0"/>
              <a:t>Miembros</a:t>
            </a:r>
            <a:r>
              <a:rPr lang="en-US" dirty="0" smtClean="0"/>
              <a:t> - </a:t>
            </a:r>
            <a:r>
              <a:rPr lang="en-US" dirty="0" err="1" smtClean="0"/>
              <a:t>Propiedades</a:t>
            </a:r>
            <a:endParaRPr lang="es-AR" dirty="0"/>
          </a:p>
        </p:txBody>
      </p:sp>
      <p:sp>
        <p:nvSpPr>
          <p:cNvPr id="5" name="Content Placeholder 2"/>
          <p:cNvSpPr txBox="1">
            <a:spLocks/>
          </p:cNvSpPr>
          <p:nvPr/>
        </p:nvSpPr>
        <p:spPr>
          <a:xfrm>
            <a:off x="2398777" y="1598614"/>
            <a:ext cx="7888287" cy="4573587"/>
          </a:xfrm>
          <a:prstGeom prst="rect">
            <a:avLst/>
          </a:prstGeom>
        </p:spPr>
        <p:txBody>
          <a:bodyPr vert="horz" lIns="91440" tIns="45720" rIns="91440" bIns="45720" rtlCol="0">
            <a:noAutofit/>
          </a:bodyPr>
          <a:lstStyle>
            <a:lvl1pPr marL="173038" indent="-173038" algn="l" defTabSz="914400" rtl="0" eaLnBrk="1" latinLnBrk="0" hangingPunct="1">
              <a:spcBef>
                <a:spcPct val="20000"/>
              </a:spcBef>
              <a:buFontTx/>
              <a:buBlip>
                <a:blip r:embed="rId3"/>
              </a:buBlip>
              <a:defRPr sz="1500" kern="1200">
                <a:solidFill>
                  <a:schemeClr val="tx1"/>
                </a:solidFill>
                <a:latin typeface="+mn-lt"/>
                <a:ea typeface="+mn-ea"/>
                <a:cs typeface="+mn-cs"/>
              </a:defRPr>
            </a:lvl1pPr>
            <a:lvl2pPr marL="401638" indent="-173038" algn="l" defTabSz="914400" rtl="0" eaLnBrk="1" latinLnBrk="0" hangingPunct="1">
              <a:spcBef>
                <a:spcPct val="20000"/>
              </a:spcBef>
              <a:buClr>
                <a:schemeClr val="tx1"/>
              </a:buClr>
              <a:buFont typeface="Arial" pitchFamily="34" charset="0"/>
              <a:buChar char="­"/>
              <a:defRPr sz="1500" kern="1200">
                <a:solidFill>
                  <a:schemeClr val="tx1"/>
                </a:solidFill>
                <a:latin typeface="+mn-lt"/>
                <a:ea typeface="+mn-ea"/>
                <a:cs typeface="+mn-cs"/>
              </a:defRPr>
            </a:lvl2pPr>
            <a:lvl3pPr marL="630238" indent="-173038" algn="l" defTabSz="914400" rtl="0" eaLnBrk="1" latinLnBrk="0" hangingPunct="1">
              <a:spcBef>
                <a:spcPct val="20000"/>
              </a:spcBef>
              <a:buClr>
                <a:schemeClr val="tx1"/>
              </a:buClr>
              <a:buFont typeface="Arial" pitchFamily="34" charset="0"/>
              <a:buChar char="­"/>
              <a:defRPr sz="1500" kern="1200">
                <a:solidFill>
                  <a:schemeClr val="tx1"/>
                </a:solidFill>
                <a:latin typeface="+mn-lt"/>
                <a:ea typeface="+mn-ea"/>
                <a:cs typeface="+mn-cs"/>
              </a:defRPr>
            </a:lvl3pPr>
            <a:lvl4pPr marL="858838" indent="-173038" algn="l" defTabSz="9144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087438" indent="-173038" algn="l" defTabSz="9144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AR" dirty="0"/>
              <a:t>Son miembros que ofrecen un mecanismo flexible para leer, escribir o calcular los valores de campos privados.</a:t>
            </a:r>
          </a:p>
          <a:p>
            <a:r>
              <a:rPr lang="es-AR" dirty="0"/>
              <a:t>El descriptor de acceso de una propiedad </a:t>
            </a:r>
            <a:r>
              <a:rPr lang="es-AR" dirty="0" err="1">
                <a:solidFill>
                  <a:schemeClr val="accent1">
                    <a:lumMod val="75000"/>
                  </a:schemeClr>
                </a:solidFill>
              </a:rPr>
              <a:t>get</a:t>
            </a:r>
            <a:r>
              <a:rPr lang="es-AR" dirty="0">
                <a:solidFill>
                  <a:schemeClr val="accent1">
                    <a:lumMod val="75000"/>
                  </a:schemeClr>
                </a:solidFill>
              </a:rPr>
              <a:t> </a:t>
            </a:r>
            <a:r>
              <a:rPr lang="es-AR" dirty="0"/>
              <a:t>se utiliza para devolver el valor de la propiedad y el descriptor de acceso </a:t>
            </a:r>
            <a:r>
              <a:rPr lang="es-AR" dirty="0">
                <a:solidFill>
                  <a:schemeClr val="accent1">
                    <a:lumMod val="75000"/>
                  </a:schemeClr>
                </a:solidFill>
              </a:rPr>
              <a:t>set</a:t>
            </a:r>
            <a:r>
              <a:rPr lang="es-AR" dirty="0"/>
              <a:t> se utiliza para asignar un nuevo valor.</a:t>
            </a:r>
          </a:p>
          <a:p>
            <a:r>
              <a:rPr lang="es-AR" dirty="0"/>
              <a:t>La palabra clave </a:t>
            </a:r>
            <a:r>
              <a:rPr lang="es-AR" dirty="0" err="1">
                <a:solidFill>
                  <a:schemeClr val="accent1">
                    <a:lumMod val="75000"/>
                  </a:schemeClr>
                </a:solidFill>
              </a:rPr>
              <a:t>value</a:t>
            </a:r>
            <a:r>
              <a:rPr lang="es-AR" dirty="0">
                <a:solidFill>
                  <a:schemeClr val="accent1">
                    <a:lumMod val="75000"/>
                  </a:schemeClr>
                </a:solidFill>
              </a:rPr>
              <a:t> </a:t>
            </a:r>
            <a:r>
              <a:rPr lang="es-AR" dirty="0"/>
              <a:t>se usa para definir el valor asignado por el descriptor de acceso set. </a:t>
            </a:r>
          </a:p>
          <a:p>
            <a:r>
              <a:rPr lang="es-AR" dirty="0"/>
              <a:t>Las propiedades que no implementan un descriptor de acceso </a:t>
            </a:r>
            <a:r>
              <a:rPr lang="es-AR" dirty="0">
                <a:solidFill>
                  <a:schemeClr val="accent1">
                    <a:lumMod val="75000"/>
                  </a:schemeClr>
                </a:solidFill>
              </a:rPr>
              <a:t>set</a:t>
            </a:r>
            <a:r>
              <a:rPr lang="es-AR" dirty="0"/>
              <a:t> son de sólo lectura.</a:t>
            </a:r>
          </a:p>
          <a:p>
            <a:r>
              <a:rPr lang="es-AR" dirty="0"/>
              <a:t>Posibilidad de utilizar propiedades auto implementadas.</a:t>
            </a:r>
          </a:p>
          <a:p>
            <a:endParaRPr lang="es-AR" dirty="0"/>
          </a:p>
        </p:txBody>
      </p:sp>
      <p:pic>
        <p:nvPicPr>
          <p:cNvPr id="307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30956" y="4041068"/>
            <a:ext cx="3170504" cy="1492002"/>
          </a:xfrm>
          <a:prstGeom prst="rect">
            <a:avLst/>
          </a:prstGeom>
          <a:ln/>
        </p:spPr>
        <p:style>
          <a:lnRef idx="2">
            <a:schemeClr val="accent1">
              <a:shade val="50000"/>
            </a:schemeClr>
          </a:lnRef>
          <a:fillRef idx="1">
            <a:schemeClr val="accent1"/>
          </a:fillRef>
          <a:effectRef idx="0">
            <a:schemeClr val="accent1"/>
          </a:effectRef>
          <a:fontRef idx="minor">
            <a:schemeClr val="lt1"/>
          </a:fontRef>
        </p:style>
      </p:pic>
      <p:pic>
        <p:nvPicPr>
          <p:cNvPr id="3075"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00057" y="3861048"/>
            <a:ext cx="3387649" cy="360040"/>
          </a:xfrm>
          <a:prstGeom prst="rect">
            <a:avLst/>
          </a:prstGeom>
          <a:ln/>
        </p:spPr>
        <p:style>
          <a:lnRef idx="3">
            <a:schemeClr val="lt1"/>
          </a:lnRef>
          <a:fillRef idx="1">
            <a:schemeClr val="accent5"/>
          </a:fillRef>
          <a:effectRef idx="1">
            <a:schemeClr val="accent5"/>
          </a:effectRef>
          <a:fontRef idx="minor">
            <a:schemeClr val="lt1"/>
          </a:fontRef>
        </p:style>
      </p:pic>
      <p:pic>
        <p:nvPicPr>
          <p:cNvPr id="3076"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51985" y="5283768"/>
            <a:ext cx="3739525" cy="249302"/>
          </a:xfrm>
          <a:prstGeom prst="rect">
            <a:avLst/>
          </a:prstGeom>
          <a:ln/>
        </p:spPr>
        <p:style>
          <a:lnRef idx="1">
            <a:schemeClr val="accent5"/>
          </a:lnRef>
          <a:fillRef idx="2">
            <a:schemeClr val="accent5"/>
          </a:fillRef>
          <a:effectRef idx="1">
            <a:schemeClr val="accent5"/>
          </a:effectRef>
          <a:fontRef idx="minor">
            <a:schemeClr val="dk1"/>
          </a:fontRef>
        </p:style>
      </p:pic>
    </p:spTree>
    <p:extLst>
      <p:ext uri="{BB962C8B-B14F-4D97-AF65-F5344CB8AC3E}">
        <p14:creationId xmlns:p14="http://schemas.microsoft.com/office/powerpoint/2010/main" val="192903372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a:t>
            </a:r>
            <a:endParaRPr lang="es-AR" dirty="0"/>
          </a:p>
        </p:txBody>
      </p:sp>
      <p:sp>
        <p:nvSpPr>
          <p:cNvPr id="3" name="Content Placeholder 2"/>
          <p:cNvSpPr>
            <a:spLocks noGrp="1"/>
          </p:cNvSpPr>
          <p:nvPr>
            <p:ph idx="1"/>
          </p:nvPr>
        </p:nvSpPr>
        <p:spPr/>
        <p:txBody>
          <a:bodyPr>
            <a:noAutofit/>
          </a:bodyPr>
          <a:lstStyle/>
          <a:p>
            <a:pPr lvl="0"/>
            <a:endParaRPr lang="en-US" dirty="0" smtClean="0"/>
          </a:p>
          <a:p>
            <a:pPr marL="0" indent="0">
              <a:buNone/>
            </a:pPr>
            <a:endParaRPr lang="es-AR" dirty="0"/>
          </a:p>
        </p:txBody>
      </p:sp>
      <p:sp>
        <p:nvSpPr>
          <p:cNvPr id="4" name="Text Placeholder 3"/>
          <p:cNvSpPr>
            <a:spLocks noGrp="1"/>
          </p:cNvSpPr>
          <p:nvPr>
            <p:ph type="body" sz="quarter" idx="13"/>
          </p:nvPr>
        </p:nvSpPr>
        <p:spPr>
          <a:xfrm>
            <a:off x="633984" y="824136"/>
            <a:ext cx="11265408" cy="228600"/>
          </a:xfrm>
        </p:spPr>
        <p:txBody>
          <a:bodyPr/>
          <a:lstStyle/>
          <a:p>
            <a:r>
              <a:rPr lang="en-US" dirty="0" err="1" smtClean="0"/>
              <a:t>Miembros</a:t>
            </a:r>
            <a:r>
              <a:rPr lang="en-US" dirty="0" smtClean="0"/>
              <a:t> - </a:t>
            </a:r>
            <a:r>
              <a:rPr lang="en-US" dirty="0" err="1" smtClean="0"/>
              <a:t>Métodos</a:t>
            </a:r>
            <a:endParaRPr lang="es-AR" dirty="0"/>
          </a:p>
        </p:txBody>
      </p:sp>
      <p:sp>
        <p:nvSpPr>
          <p:cNvPr id="5" name="Content Placeholder 2"/>
          <p:cNvSpPr txBox="1">
            <a:spLocks/>
          </p:cNvSpPr>
          <p:nvPr/>
        </p:nvSpPr>
        <p:spPr>
          <a:xfrm>
            <a:off x="2398777" y="1412777"/>
            <a:ext cx="7888287" cy="4573587"/>
          </a:xfrm>
          <a:prstGeom prst="rect">
            <a:avLst/>
          </a:prstGeom>
        </p:spPr>
        <p:txBody>
          <a:bodyPr vert="horz" lIns="91440" tIns="45720" rIns="91440" bIns="45720" rtlCol="0">
            <a:noAutofit/>
          </a:bodyPr>
          <a:lstStyle>
            <a:lvl1pPr marL="173038" indent="-173038" algn="l" defTabSz="914400" rtl="0" eaLnBrk="1" latinLnBrk="0" hangingPunct="1">
              <a:spcBef>
                <a:spcPct val="20000"/>
              </a:spcBef>
              <a:buFontTx/>
              <a:buBlip>
                <a:blip r:embed="rId3"/>
              </a:buBlip>
              <a:defRPr sz="1500" kern="1200">
                <a:solidFill>
                  <a:schemeClr val="tx1"/>
                </a:solidFill>
                <a:latin typeface="+mn-lt"/>
                <a:ea typeface="+mn-ea"/>
                <a:cs typeface="+mn-cs"/>
              </a:defRPr>
            </a:lvl1pPr>
            <a:lvl2pPr marL="401638" indent="-173038" algn="l" defTabSz="914400" rtl="0" eaLnBrk="1" latinLnBrk="0" hangingPunct="1">
              <a:spcBef>
                <a:spcPct val="20000"/>
              </a:spcBef>
              <a:buClr>
                <a:schemeClr val="tx1"/>
              </a:buClr>
              <a:buFont typeface="Arial" pitchFamily="34" charset="0"/>
              <a:buChar char="­"/>
              <a:defRPr sz="1500" kern="1200">
                <a:solidFill>
                  <a:schemeClr val="tx1"/>
                </a:solidFill>
                <a:latin typeface="+mn-lt"/>
                <a:ea typeface="+mn-ea"/>
                <a:cs typeface="+mn-cs"/>
              </a:defRPr>
            </a:lvl2pPr>
            <a:lvl3pPr marL="630238" indent="-173038" algn="l" defTabSz="914400" rtl="0" eaLnBrk="1" latinLnBrk="0" hangingPunct="1">
              <a:spcBef>
                <a:spcPct val="20000"/>
              </a:spcBef>
              <a:buClr>
                <a:schemeClr val="tx1"/>
              </a:buClr>
              <a:buFont typeface="Arial" pitchFamily="34" charset="0"/>
              <a:buChar char="­"/>
              <a:defRPr sz="1500" kern="1200">
                <a:solidFill>
                  <a:schemeClr val="tx1"/>
                </a:solidFill>
                <a:latin typeface="+mn-lt"/>
                <a:ea typeface="+mn-ea"/>
                <a:cs typeface="+mn-cs"/>
              </a:defRPr>
            </a:lvl3pPr>
            <a:lvl4pPr marL="858838" indent="-173038" algn="l" defTabSz="9144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087438" indent="-173038" algn="l" defTabSz="9144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AR" dirty="0"/>
              <a:t>Un método realiza una acción en una serie de sentencias.</a:t>
            </a:r>
          </a:p>
          <a:p>
            <a:r>
              <a:rPr lang="es-AR" dirty="0"/>
              <a:t>Los métodos se declaran dentro de una clase con la siguiente estructura:</a:t>
            </a:r>
          </a:p>
          <a:p>
            <a:pPr marL="228600" lvl="1" indent="0">
              <a:buNone/>
            </a:pPr>
            <a:endParaRPr lang="es-AR" dirty="0"/>
          </a:p>
          <a:p>
            <a:endParaRPr lang="es-AR" dirty="0"/>
          </a:p>
        </p:txBody>
      </p:sp>
      <p:sp>
        <p:nvSpPr>
          <p:cNvPr id="6" name="Rectangle 5"/>
          <p:cNvSpPr/>
          <p:nvPr/>
        </p:nvSpPr>
        <p:spPr>
          <a:xfrm>
            <a:off x="1991544" y="2492896"/>
            <a:ext cx="8424936" cy="1785104"/>
          </a:xfrm>
          <a:prstGeom prst="rect">
            <a:avLst/>
          </a:prstGeom>
        </p:spPr>
        <p:txBody>
          <a:bodyPr wrap="square">
            <a:spAutoFit/>
          </a:bodyPr>
          <a:lstStyle/>
          <a:p>
            <a:r>
              <a:rPr lang="en-US" b="1" dirty="0">
                <a:solidFill>
                  <a:schemeClr val="accent3">
                    <a:lumMod val="75000"/>
                  </a:schemeClr>
                </a:solidFill>
                <a:latin typeface="Arial" pitchFamily="34" charset="0"/>
                <a:cs typeface="Arial" pitchFamily="34" charset="0"/>
              </a:rPr>
              <a:t>&lt;access</a:t>
            </a:r>
            <a:r>
              <a:rPr lang="en-US" b="1" dirty="0">
                <a:solidFill>
                  <a:srgbClr val="FFC000"/>
                </a:solidFill>
                <a:latin typeface="Arial" pitchFamily="34" charset="0"/>
                <a:cs typeface="Arial" pitchFamily="34" charset="0"/>
              </a:rPr>
              <a:t>&gt;&lt;optional modifier&gt;</a:t>
            </a:r>
            <a:r>
              <a:rPr lang="en-US" b="1" dirty="0">
                <a:solidFill>
                  <a:srgbClr val="C00000"/>
                </a:solidFill>
                <a:latin typeface="Arial" pitchFamily="34" charset="0"/>
                <a:cs typeface="Arial" pitchFamily="34" charset="0"/>
              </a:rPr>
              <a:t>&lt;</a:t>
            </a:r>
            <a:r>
              <a:rPr lang="en-US" b="1" dirty="0" err="1">
                <a:solidFill>
                  <a:srgbClr val="C00000"/>
                </a:solidFill>
                <a:latin typeface="Arial" pitchFamily="34" charset="0"/>
                <a:cs typeface="Arial" pitchFamily="34" charset="0"/>
              </a:rPr>
              <a:t>return_type</a:t>
            </a:r>
            <a:r>
              <a:rPr lang="en-US" b="1" dirty="0">
                <a:solidFill>
                  <a:srgbClr val="C00000"/>
                </a:solidFill>
                <a:latin typeface="Arial" pitchFamily="34" charset="0"/>
                <a:cs typeface="Arial" pitchFamily="34" charset="0"/>
              </a:rPr>
              <a:t>&gt; </a:t>
            </a:r>
            <a:r>
              <a:rPr lang="en-US" b="1" dirty="0">
                <a:latin typeface="Arial" pitchFamily="34" charset="0"/>
                <a:cs typeface="Arial" pitchFamily="34" charset="0"/>
              </a:rPr>
              <a:t>&lt;</a:t>
            </a:r>
            <a:r>
              <a:rPr lang="en-US" b="1" dirty="0" err="1">
                <a:latin typeface="Arial" pitchFamily="34" charset="0"/>
                <a:cs typeface="Arial" pitchFamily="34" charset="0"/>
              </a:rPr>
              <a:t>method_name</a:t>
            </a:r>
            <a:r>
              <a:rPr lang="en-US" b="1" dirty="0">
                <a:latin typeface="Arial" pitchFamily="34" charset="0"/>
                <a:cs typeface="Arial" pitchFamily="34" charset="0"/>
              </a:rPr>
              <a:t>&gt;</a:t>
            </a:r>
            <a:r>
              <a:rPr lang="en-US" dirty="0">
                <a:latin typeface="Arial" pitchFamily="34" charset="0"/>
                <a:cs typeface="Arial" pitchFamily="34" charset="0"/>
              </a:rPr>
              <a:t>(</a:t>
            </a:r>
            <a:r>
              <a:rPr lang="en-US" b="1" dirty="0">
                <a:solidFill>
                  <a:schemeClr val="accent6">
                    <a:lumMod val="50000"/>
                  </a:schemeClr>
                </a:solidFill>
                <a:latin typeface="Arial" pitchFamily="34" charset="0"/>
                <a:cs typeface="Arial" pitchFamily="34" charset="0"/>
              </a:rPr>
              <a:t>&lt;parameters&gt;</a:t>
            </a:r>
            <a:r>
              <a:rPr lang="en-US" dirty="0">
                <a:latin typeface="Arial" pitchFamily="34" charset="0"/>
                <a:cs typeface="Arial" pitchFamily="34" charset="0"/>
              </a:rPr>
              <a:t>) {</a:t>
            </a:r>
          </a:p>
          <a:p>
            <a:endParaRPr lang="en-US" dirty="0">
              <a:latin typeface="Arial" pitchFamily="34" charset="0"/>
              <a:cs typeface="Arial" pitchFamily="34" charset="0"/>
            </a:endParaRPr>
          </a:p>
          <a:p>
            <a:r>
              <a:rPr lang="en-US" dirty="0">
                <a:latin typeface="Arial" pitchFamily="34" charset="0"/>
                <a:cs typeface="Arial" pitchFamily="34" charset="0"/>
              </a:rPr>
              <a:t>    </a:t>
            </a:r>
            <a:r>
              <a:rPr lang="en-US" sz="2000" b="1" dirty="0">
                <a:solidFill>
                  <a:schemeClr val="tx2">
                    <a:lumMod val="75000"/>
                  </a:schemeClr>
                </a:solidFill>
                <a:latin typeface="Arial" pitchFamily="34" charset="0"/>
                <a:cs typeface="Arial" pitchFamily="34" charset="0"/>
              </a:rPr>
              <a:t>&lt;</a:t>
            </a:r>
            <a:r>
              <a:rPr lang="en-US" sz="2000" b="1" dirty="0" err="1">
                <a:solidFill>
                  <a:schemeClr val="tx2">
                    <a:lumMod val="75000"/>
                  </a:schemeClr>
                </a:solidFill>
                <a:latin typeface="Arial" pitchFamily="34" charset="0"/>
                <a:cs typeface="Arial" pitchFamily="34" charset="0"/>
              </a:rPr>
              <a:t>method_body</a:t>
            </a:r>
            <a:r>
              <a:rPr lang="en-US" sz="2000" b="1" dirty="0">
                <a:solidFill>
                  <a:schemeClr val="tx2">
                    <a:lumMod val="75000"/>
                  </a:schemeClr>
                </a:solidFill>
                <a:latin typeface="Arial" pitchFamily="34" charset="0"/>
                <a:cs typeface="Arial" pitchFamily="34" charset="0"/>
              </a:rPr>
              <a:t>&gt;</a:t>
            </a:r>
            <a:endParaRPr lang="en-US" b="1" dirty="0">
              <a:solidFill>
                <a:schemeClr val="tx2">
                  <a:lumMod val="75000"/>
                </a:schemeClr>
              </a:solidFill>
              <a:latin typeface="Arial" pitchFamily="34" charset="0"/>
              <a:cs typeface="Arial" pitchFamily="34" charset="0"/>
            </a:endParaRPr>
          </a:p>
          <a:p>
            <a:endParaRPr lang="en-US" dirty="0">
              <a:latin typeface="Arial" pitchFamily="34" charset="0"/>
              <a:cs typeface="Arial" pitchFamily="34" charset="0"/>
            </a:endParaRPr>
          </a:p>
          <a:p>
            <a:r>
              <a:rPr lang="en-US" dirty="0">
                <a:latin typeface="Arial" pitchFamily="34" charset="0"/>
                <a:cs typeface="Arial" pitchFamily="34" charset="0"/>
              </a:rPr>
              <a:t>}</a:t>
            </a:r>
          </a:p>
        </p:txBody>
      </p:sp>
    </p:spTree>
    <p:extLst>
      <p:ext uri="{BB962C8B-B14F-4D97-AF65-F5344CB8AC3E}">
        <p14:creationId xmlns:p14="http://schemas.microsoft.com/office/powerpoint/2010/main" val="402601268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a:t>
            </a:r>
            <a:endParaRPr lang="es-AR" dirty="0"/>
          </a:p>
        </p:txBody>
      </p:sp>
      <p:sp>
        <p:nvSpPr>
          <p:cNvPr id="4" name="Text Placeholder 3"/>
          <p:cNvSpPr>
            <a:spLocks noGrp="1"/>
          </p:cNvSpPr>
          <p:nvPr>
            <p:ph type="body" sz="quarter" idx="13"/>
          </p:nvPr>
        </p:nvSpPr>
        <p:spPr>
          <a:xfrm>
            <a:off x="633984" y="896144"/>
            <a:ext cx="11265408" cy="228600"/>
          </a:xfrm>
        </p:spPr>
        <p:txBody>
          <a:bodyPr/>
          <a:lstStyle/>
          <a:p>
            <a:r>
              <a:rPr lang="en-US" dirty="0" err="1" smtClean="0"/>
              <a:t>Miembros</a:t>
            </a:r>
            <a:r>
              <a:rPr lang="en-US" dirty="0" smtClean="0"/>
              <a:t> – </a:t>
            </a:r>
            <a:r>
              <a:rPr lang="en-US" dirty="0" err="1" smtClean="0"/>
              <a:t>Métodos</a:t>
            </a:r>
            <a:r>
              <a:rPr lang="en-US" dirty="0" smtClean="0"/>
              <a:t> – </a:t>
            </a:r>
            <a:r>
              <a:rPr lang="en-US" dirty="0" err="1" smtClean="0"/>
              <a:t>Parámetros</a:t>
            </a:r>
            <a:r>
              <a:rPr lang="en-US" dirty="0"/>
              <a:t> </a:t>
            </a:r>
            <a:r>
              <a:rPr lang="en-US" dirty="0" err="1" smtClean="0"/>
              <a:t>opcionales</a:t>
            </a:r>
            <a:r>
              <a:rPr lang="en-US" dirty="0" smtClean="0"/>
              <a:t> y </a:t>
            </a:r>
            <a:r>
              <a:rPr lang="en-US" dirty="0" err="1" smtClean="0"/>
              <a:t>parámetros</a:t>
            </a:r>
            <a:r>
              <a:rPr lang="en-US" dirty="0" smtClean="0"/>
              <a:t> </a:t>
            </a:r>
            <a:r>
              <a:rPr lang="en-US" dirty="0" err="1" smtClean="0"/>
              <a:t>por</a:t>
            </a:r>
            <a:r>
              <a:rPr lang="en-US" dirty="0" smtClean="0"/>
              <a:t> </a:t>
            </a:r>
            <a:r>
              <a:rPr lang="en-US" dirty="0" err="1" smtClean="0"/>
              <a:t>nombre</a:t>
            </a:r>
            <a:endParaRPr lang="es-AR" dirty="0"/>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75520" y="1834715"/>
            <a:ext cx="8568952" cy="407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48543" y="3501008"/>
            <a:ext cx="6828555"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975912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smtClean="0"/>
              <a:t>C#</a:t>
            </a:r>
          </a:p>
          <a:p>
            <a:r>
              <a:rPr lang="en-US" dirty="0" err="1" smtClean="0"/>
              <a:t>Estructuras</a:t>
            </a:r>
            <a:r>
              <a:rPr lang="en-US" dirty="0" smtClean="0"/>
              <a:t> de control</a:t>
            </a:r>
          </a:p>
          <a:p>
            <a:r>
              <a:rPr lang="en-US" dirty="0" err="1" smtClean="0"/>
              <a:t>Trabajando</a:t>
            </a:r>
            <a:r>
              <a:rPr lang="en-US" dirty="0" smtClean="0"/>
              <a:t> con </a:t>
            </a:r>
            <a:r>
              <a:rPr lang="en-US" dirty="0" err="1" smtClean="0"/>
              <a:t>Clases</a:t>
            </a:r>
            <a:endParaRPr lang="en-US" dirty="0" smtClean="0"/>
          </a:p>
          <a:p>
            <a:r>
              <a:rPr lang="en-US" dirty="0" smtClean="0"/>
              <a:t>Value Types y Reference Types</a:t>
            </a:r>
          </a:p>
          <a:p>
            <a:r>
              <a:rPr lang="en-US" dirty="0" err="1" smtClean="0"/>
              <a:t>Conversión</a:t>
            </a:r>
            <a:r>
              <a:rPr lang="en-US" dirty="0" smtClean="0"/>
              <a:t> de </a:t>
            </a:r>
            <a:r>
              <a:rPr lang="en-US" dirty="0" err="1" smtClean="0"/>
              <a:t>tipos</a:t>
            </a:r>
            <a:endParaRPr lang="en-US" dirty="0" smtClean="0"/>
          </a:p>
          <a:p>
            <a:r>
              <a:rPr lang="es-AR" dirty="0" err="1"/>
              <a:t>Generics</a:t>
            </a:r>
            <a:endParaRPr lang="es-AR" dirty="0"/>
          </a:p>
          <a:p>
            <a:r>
              <a:rPr lang="en-US" dirty="0" smtClean="0"/>
              <a:t>Collections</a:t>
            </a:r>
          </a:p>
          <a:p>
            <a:r>
              <a:rPr lang="en-US" dirty="0" smtClean="0"/>
              <a:t>Exceptions</a:t>
            </a:r>
          </a:p>
          <a:p>
            <a:pPr marL="0" indent="0">
              <a:buNone/>
            </a:pPr>
            <a:endParaRPr lang="es-AR" dirty="0"/>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a:t>
            </a:r>
            <a:endParaRPr lang="es-AR" dirty="0"/>
          </a:p>
        </p:txBody>
      </p:sp>
      <p:sp>
        <p:nvSpPr>
          <p:cNvPr id="4" name="Text Placeholder 3"/>
          <p:cNvSpPr>
            <a:spLocks noGrp="1"/>
          </p:cNvSpPr>
          <p:nvPr>
            <p:ph type="body" sz="quarter" idx="13"/>
          </p:nvPr>
        </p:nvSpPr>
        <p:spPr>
          <a:xfrm>
            <a:off x="633984" y="824136"/>
            <a:ext cx="11265408" cy="228600"/>
          </a:xfrm>
        </p:spPr>
        <p:txBody>
          <a:bodyPr/>
          <a:lstStyle/>
          <a:p>
            <a:r>
              <a:rPr lang="en-US" dirty="0" err="1" smtClean="0"/>
              <a:t>Miembros</a:t>
            </a:r>
            <a:r>
              <a:rPr lang="en-US" dirty="0" smtClean="0"/>
              <a:t> – Constructor</a:t>
            </a:r>
            <a:endParaRPr lang="es-AR" dirty="0"/>
          </a:p>
        </p:txBody>
      </p:sp>
      <p:sp>
        <p:nvSpPr>
          <p:cNvPr id="6" name="Content Placeholder 2"/>
          <p:cNvSpPr txBox="1">
            <a:spLocks/>
          </p:cNvSpPr>
          <p:nvPr/>
        </p:nvSpPr>
        <p:spPr>
          <a:xfrm>
            <a:off x="2398777" y="1598614"/>
            <a:ext cx="7888287" cy="4573587"/>
          </a:xfrm>
          <a:prstGeom prst="rect">
            <a:avLst/>
          </a:prstGeom>
        </p:spPr>
        <p:txBody>
          <a:bodyPr vert="horz" lIns="91440" tIns="45720" rIns="91440" bIns="45720" rtlCol="0">
            <a:noAutofit/>
          </a:bodyPr>
          <a:lstStyle>
            <a:lvl1pPr marL="173038" indent="-173038" algn="l" defTabSz="914400" rtl="0" eaLnBrk="1" latinLnBrk="0" hangingPunct="1">
              <a:spcBef>
                <a:spcPct val="20000"/>
              </a:spcBef>
              <a:buFontTx/>
              <a:buBlip>
                <a:blip r:embed="rId3"/>
              </a:buBlip>
              <a:defRPr sz="1500" kern="1200">
                <a:solidFill>
                  <a:schemeClr val="tx1"/>
                </a:solidFill>
                <a:latin typeface="+mn-lt"/>
                <a:ea typeface="+mn-ea"/>
                <a:cs typeface="+mn-cs"/>
              </a:defRPr>
            </a:lvl1pPr>
            <a:lvl2pPr marL="401638" indent="-173038" algn="l" defTabSz="914400" rtl="0" eaLnBrk="1" latinLnBrk="0" hangingPunct="1">
              <a:spcBef>
                <a:spcPct val="20000"/>
              </a:spcBef>
              <a:buClr>
                <a:schemeClr val="tx1"/>
              </a:buClr>
              <a:buFont typeface="Arial" pitchFamily="34" charset="0"/>
              <a:buChar char="­"/>
              <a:defRPr sz="1500" kern="1200">
                <a:solidFill>
                  <a:schemeClr val="tx1"/>
                </a:solidFill>
                <a:latin typeface="+mn-lt"/>
                <a:ea typeface="+mn-ea"/>
                <a:cs typeface="+mn-cs"/>
              </a:defRPr>
            </a:lvl2pPr>
            <a:lvl3pPr marL="630238" indent="-173038" algn="l" defTabSz="914400" rtl="0" eaLnBrk="1" latinLnBrk="0" hangingPunct="1">
              <a:spcBef>
                <a:spcPct val="20000"/>
              </a:spcBef>
              <a:buClr>
                <a:schemeClr val="tx1"/>
              </a:buClr>
              <a:buFont typeface="Arial" pitchFamily="34" charset="0"/>
              <a:buChar char="­"/>
              <a:defRPr sz="1500" kern="1200">
                <a:solidFill>
                  <a:schemeClr val="tx1"/>
                </a:solidFill>
                <a:latin typeface="+mn-lt"/>
                <a:ea typeface="+mn-ea"/>
                <a:cs typeface="+mn-cs"/>
              </a:defRPr>
            </a:lvl3pPr>
            <a:lvl4pPr marL="858838" indent="-173038" algn="l" defTabSz="9144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087438" indent="-173038" algn="l" defTabSz="9144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AR" dirty="0"/>
              <a:t>Cada vez que se crea una instancia de una clase se llama al constructor.</a:t>
            </a:r>
          </a:p>
          <a:p>
            <a:r>
              <a:rPr lang="es-AR" dirty="0"/>
              <a:t>Los constructores ejecutan código de inicialización.</a:t>
            </a:r>
          </a:p>
          <a:p>
            <a:r>
              <a:rPr lang="en-US" dirty="0" err="1"/>
              <a:t>Pueden</a:t>
            </a:r>
            <a:r>
              <a:rPr lang="en-US" dirty="0"/>
              <a:t> </a:t>
            </a:r>
            <a:r>
              <a:rPr lang="en-US" dirty="0" err="1"/>
              <a:t>existir</a:t>
            </a:r>
            <a:r>
              <a:rPr lang="en-US" dirty="0"/>
              <a:t> n </a:t>
            </a:r>
            <a:r>
              <a:rPr lang="en-US" dirty="0" err="1"/>
              <a:t>constructores</a:t>
            </a:r>
            <a:r>
              <a:rPr lang="en-US" dirty="0"/>
              <a:t> </a:t>
            </a:r>
            <a:r>
              <a:rPr lang="en-US" dirty="0" err="1"/>
              <a:t>que</a:t>
            </a:r>
            <a:r>
              <a:rPr lang="en-US" dirty="0"/>
              <a:t> </a:t>
            </a:r>
            <a:r>
              <a:rPr lang="en-US" dirty="0" err="1"/>
              <a:t>tienen</a:t>
            </a:r>
            <a:r>
              <a:rPr lang="en-US" dirty="0"/>
              <a:t> </a:t>
            </a:r>
            <a:r>
              <a:rPr lang="en-US" dirty="0" err="1"/>
              <a:t>parámetros</a:t>
            </a:r>
            <a:r>
              <a:rPr lang="en-US" dirty="0"/>
              <a:t> </a:t>
            </a:r>
            <a:r>
              <a:rPr lang="en-US" dirty="0" err="1"/>
              <a:t>diferentes</a:t>
            </a:r>
            <a:r>
              <a:rPr lang="en-US" dirty="0"/>
              <a:t> (</a:t>
            </a:r>
            <a:r>
              <a:rPr lang="en-US" dirty="0" err="1"/>
              <a:t>sobrecarga</a:t>
            </a:r>
            <a:r>
              <a:rPr lang="en-US" dirty="0"/>
              <a:t>)</a:t>
            </a:r>
          </a:p>
          <a:p>
            <a:r>
              <a:rPr lang="en-US" dirty="0" err="1" smtClean="0"/>
              <a:t>Siempre</a:t>
            </a:r>
            <a:r>
              <a:rPr lang="en-US" dirty="0" smtClean="0"/>
              <a:t> </a:t>
            </a:r>
            <a:r>
              <a:rPr lang="en-US" dirty="0"/>
              <a:t>hay al </a:t>
            </a:r>
            <a:r>
              <a:rPr lang="en-US" dirty="0" err="1"/>
              <a:t>menos</a:t>
            </a:r>
            <a:r>
              <a:rPr lang="en-US" dirty="0"/>
              <a:t> un constructor. Si no se pone </a:t>
            </a:r>
            <a:r>
              <a:rPr lang="en-US" dirty="0" err="1"/>
              <a:t>ninguno</a:t>
            </a:r>
            <a:r>
              <a:rPr lang="en-US" dirty="0"/>
              <a:t> </a:t>
            </a:r>
            <a:r>
              <a:rPr lang="en-US" dirty="0" err="1"/>
              <a:t>automáticamente</a:t>
            </a:r>
            <a:r>
              <a:rPr lang="en-US" dirty="0"/>
              <a:t> </a:t>
            </a:r>
            <a:r>
              <a:rPr lang="en-US" dirty="0" err="1"/>
              <a:t>habrá</a:t>
            </a:r>
            <a:r>
              <a:rPr lang="en-US" dirty="0"/>
              <a:t> un “default constructor”: no </a:t>
            </a:r>
            <a:r>
              <a:rPr lang="en-US" dirty="0" err="1"/>
              <a:t>recibe</a:t>
            </a:r>
            <a:r>
              <a:rPr lang="en-US" dirty="0"/>
              <a:t> </a:t>
            </a:r>
            <a:r>
              <a:rPr lang="en-US" dirty="0" err="1"/>
              <a:t>parámetros</a:t>
            </a:r>
            <a:r>
              <a:rPr lang="en-US" dirty="0"/>
              <a:t> y no </a:t>
            </a:r>
            <a:r>
              <a:rPr lang="en-US" dirty="0" err="1"/>
              <a:t>contiene</a:t>
            </a:r>
            <a:r>
              <a:rPr lang="en-US" dirty="0"/>
              <a:t> </a:t>
            </a:r>
            <a:r>
              <a:rPr lang="en-US" dirty="0" err="1"/>
              <a:t>ninguna</a:t>
            </a:r>
            <a:r>
              <a:rPr lang="en-US" dirty="0"/>
              <a:t> </a:t>
            </a:r>
            <a:r>
              <a:rPr lang="en-US" dirty="0" err="1"/>
              <a:t>sentencia</a:t>
            </a:r>
            <a:r>
              <a:rPr lang="en-US" dirty="0"/>
              <a:t>.</a:t>
            </a:r>
          </a:p>
          <a:p>
            <a:endParaRPr lang="en-US" dirty="0"/>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512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95737" y="3786190"/>
            <a:ext cx="2865625"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626590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a:t>
            </a:r>
            <a:endParaRPr lang="es-AR" dirty="0"/>
          </a:p>
        </p:txBody>
      </p:sp>
      <p:sp>
        <p:nvSpPr>
          <p:cNvPr id="4" name="Text Placeholder 3"/>
          <p:cNvSpPr>
            <a:spLocks noGrp="1"/>
          </p:cNvSpPr>
          <p:nvPr>
            <p:ph type="body" sz="quarter" idx="13"/>
          </p:nvPr>
        </p:nvSpPr>
        <p:spPr>
          <a:xfrm>
            <a:off x="633984" y="824136"/>
            <a:ext cx="11265408" cy="228600"/>
          </a:xfrm>
        </p:spPr>
        <p:txBody>
          <a:bodyPr/>
          <a:lstStyle/>
          <a:p>
            <a:r>
              <a:rPr lang="en-US" dirty="0" err="1" smtClean="0"/>
              <a:t>Miembros</a:t>
            </a:r>
            <a:r>
              <a:rPr lang="en-US" dirty="0" smtClean="0"/>
              <a:t> – </a:t>
            </a:r>
            <a:r>
              <a:rPr lang="en-US" dirty="0" err="1" smtClean="0"/>
              <a:t>Operadores</a:t>
            </a:r>
            <a:endParaRPr lang="es-AR" dirty="0"/>
          </a:p>
        </p:txBody>
      </p:sp>
      <p:sp>
        <p:nvSpPr>
          <p:cNvPr id="6" name="Content Placeholder 2"/>
          <p:cNvSpPr txBox="1">
            <a:spLocks/>
          </p:cNvSpPr>
          <p:nvPr/>
        </p:nvSpPr>
        <p:spPr>
          <a:xfrm>
            <a:off x="2398777" y="1156499"/>
            <a:ext cx="7888287" cy="4573587"/>
          </a:xfrm>
          <a:prstGeom prst="rect">
            <a:avLst/>
          </a:prstGeom>
        </p:spPr>
        <p:txBody>
          <a:bodyPr vert="horz" lIns="91440" tIns="45720" rIns="91440" bIns="45720" rtlCol="0">
            <a:noAutofit/>
          </a:bodyPr>
          <a:lstStyle>
            <a:lvl1pPr marL="173038" indent="-173038" algn="l" defTabSz="914400" rtl="0" eaLnBrk="1" latinLnBrk="0" hangingPunct="1">
              <a:spcBef>
                <a:spcPct val="20000"/>
              </a:spcBef>
              <a:buFontTx/>
              <a:buBlip>
                <a:blip r:embed="rId3"/>
              </a:buBlip>
              <a:defRPr sz="1500" kern="1200">
                <a:solidFill>
                  <a:schemeClr val="tx1"/>
                </a:solidFill>
                <a:latin typeface="+mn-lt"/>
                <a:ea typeface="+mn-ea"/>
                <a:cs typeface="+mn-cs"/>
              </a:defRPr>
            </a:lvl1pPr>
            <a:lvl2pPr marL="401638" indent="-173038" algn="l" defTabSz="914400" rtl="0" eaLnBrk="1" latinLnBrk="0" hangingPunct="1">
              <a:spcBef>
                <a:spcPct val="20000"/>
              </a:spcBef>
              <a:buClr>
                <a:schemeClr val="tx1"/>
              </a:buClr>
              <a:buFont typeface="Arial" pitchFamily="34" charset="0"/>
              <a:buChar char="­"/>
              <a:defRPr sz="1500" kern="1200">
                <a:solidFill>
                  <a:schemeClr val="tx1"/>
                </a:solidFill>
                <a:latin typeface="+mn-lt"/>
                <a:ea typeface="+mn-ea"/>
                <a:cs typeface="+mn-cs"/>
              </a:defRPr>
            </a:lvl2pPr>
            <a:lvl3pPr marL="630238" indent="-173038" algn="l" defTabSz="914400" rtl="0" eaLnBrk="1" latinLnBrk="0" hangingPunct="1">
              <a:spcBef>
                <a:spcPct val="20000"/>
              </a:spcBef>
              <a:buClr>
                <a:schemeClr val="tx1"/>
              </a:buClr>
              <a:buFont typeface="Arial" pitchFamily="34" charset="0"/>
              <a:buChar char="­"/>
              <a:defRPr sz="1500" kern="1200">
                <a:solidFill>
                  <a:schemeClr val="tx1"/>
                </a:solidFill>
                <a:latin typeface="+mn-lt"/>
                <a:ea typeface="+mn-ea"/>
                <a:cs typeface="+mn-cs"/>
              </a:defRPr>
            </a:lvl3pPr>
            <a:lvl4pPr marL="858838" indent="-173038" algn="l" defTabSz="9144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087438" indent="-173038" algn="l" defTabSz="9144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Un </a:t>
            </a:r>
            <a:r>
              <a:rPr lang="en-US" dirty="0" err="1"/>
              <a:t>operador</a:t>
            </a:r>
            <a:r>
              <a:rPr lang="en-US" dirty="0"/>
              <a:t> </a:t>
            </a:r>
            <a:r>
              <a:rPr lang="en-US" dirty="0" err="1"/>
              <a:t>es</a:t>
            </a:r>
            <a:r>
              <a:rPr lang="en-US" dirty="0"/>
              <a:t> un </a:t>
            </a:r>
            <a:r>
              <a:rPr lang="en-US" dirty="0" err="1"/>
              <a:t>término</a:t>
            </a:r>
            <a:r>
              <a:rPr lang="en-US" dirty="0"/>
              <a:t> o </a:t>
            </a:r>
            <a:r>
              <a:rPr lang="en-US" dirty="0" err="1"/>
              <a:t>símbolo</a:t>
            </a:r>
            <a:r>
              <a:rPr lang="en-US" dirty="0"/>
              <a:t> </a:t>
            </a:r>
            <a:r>
              <a:rPr lang="en-US" dirty="0" err="1"/>
              <a:t>que</a:t>
            </a:r>
            <a:r>
              <a:rPr lang="en-US" dirty="0"/>
              <a:t> </a:t>
            </a:r>
            <a:r>
              <a:rPr lang="en-US" dirty="0" err="1"/>
              <a:t>acepta</a:t>
            </a:r>
            <a:r>
              <a:rPr lang="en-US" dirty="0"/>
              <a:t> </a:t>
            </a:r>
            <a:r>
              <a:rPr lang="en-US" dirty="0" err="1"/>
              <a:t>como</a:t>
            </a:r>
            <a:r>
              <a:rPr lang="en-US" dirty="0"/>
              <a:t> </a:t>
            </a:r>
            <a:r>
              <a:rPr lang="en-US" dirty="0" err="1"/>
              <a:t>entrada</a:t>
            </a:r>
            <a:r>
              <a:rPr lang="en-US" dirty="0"/>
              <a:t> </a:t>
            </a:r>
            <a:r>
              <a:rPr lang="en-US" dirty="0" err="1"/>
              <a:t>expresiones</a:t>
            </a:r>
            <a:r>
              <a:rPr lang="en-US" dirty="0"/>
              <a:t> u </a:t>
            </a:r>
            <a:r>
              <a:rPr lang="en-US" dirty="0" err="1"/>
              <a:t>operados</a:t>
            </a:r>
            <a:r>
              <a:rPr lang="en-US" dirty="0"/>
              <a:t> y </a:t>
            </a:r>
            <a:r>
              <a:rPr lang="en-US" dirty="0" err="1"/>
              <a:t>devuelve</a:t>
            </a:r>
            <a:r>
              <a:rPr lang="en-US" dirty="0"/>
              <a:t> un valor.</a:t>
            </a:r>
          </a:p>
          <a:p>
            <a:r>
              <a:rPr lang="en-US" dirty="0" err="1"/>
              <a:t>Operadores</a:t>
            </a:r>
            <a:r>
              <a:rPr lang="en-US" dirty="0"/>
              <a:t> </a:t>
            </a:r>
            <a:r>
              <a:rPr lang="en-US" dirty="0" err="1"/>
              <a:t>que</a:t>
            </a:r>
            <a:r>
              <a:rPr lang="en-US" dirty="0"/>
              <a:t> </a:t>
            </a:r>
            <a:r>
              <a:rPr lang="en-US" dirty="0" err="1"/>
              <a:t>requieren</a:t>
            </a:r>
            <a:r>
              <a:rPr lang="en-US" dirty="0"/>
              <a:t> </a:t>
            </a:r>
            <a:r>
              <a:rPr lang="en-US" dirty="0" err="1"/>
              <a:t>sólo</a:t>
            </a:r>
            <a:r>
              <a:rPr lang="en-US" dirty="0"/>
              <a:t> un </a:t>
            </a:r>
            <a:r>
              <a:rPr lang="en-US" dirty="0" err="1"/>
              <a:t>operando</a:t>
            </a:r>
            <a:r>
              <a:rPr lang="en-US" dirty="0"/>
              <a:t> se </a:t>
            </a:r>
            <a:r>
              <a:rPr lang="en-US" dirty="0" err="1"/>
              <a:t>denominan</a:t>
            </a:r>
            <a:r>
              <a:rPr lang="en-US" dirty="0"/>
              <a:t> </a:t>
            </a:r>
            <a:r>
              <a:rPr lang="en-US" dirty="0" err="1"/>
              <a:t>unarios</a:t>
            </a:r>
            <a:r>
              <a:rPr lang="en-US" dirty="0"/>
              <a:t> (</a:t>
            </a:r>
            <a:r>
              <a:rPr lang="en-US" dirty="0" err="1"/>
              <a:t>ej</a:t>
            </a:r>
            <a:r>
              <a:rPr lang="en-US" dirty="0"/>
              <a:t>: ++)</a:t>
            </a:r>
          </a:p>
          <a:p>
            <a:r>
              <a:rPr lang="en-US" dirty="0"/>
              <a:t>Los </a:t>
            </a:r>
            <a:r>
              <a:rPr lang="en-US" dirty="0" err="1"/>
              <a:t>operados</a:t>
            </a:r>
            <a:r>
              <a:rPr lang="en-US" dirty="0"/>
              <a:t> </a:t>
            </a:r>
            <a:r>
              <a:rPr lang="en-US" dirty="0" err="1"/>
              <a:t>que</a:t>
            </a:r>
            <a:r>
              <a:rPr lang="en-US" dirty="0"/>
              <a:t> </a:t>
            </a:r>
            <a:r>
              <a:rPr lang="en-US" dirty="0" err="1"/>
              <a:t>requieren</a:t>
            </a:r>
            <a:r>
              <a:rPr lang="en-US" dirty="0"/>
              <a:t> 2 </a:t>
            </a:r>
            <a:r>
              <a:rPr lang="en-US" dirty="0" err="1"/>
              <a:t>operandos</a:t>
            </a:r>
            <a:r>
              <a:rPr lang="en-US" dirty="0"/>
              <a:t> son </a:t>
            </a:r>
            <a:r>
              <a:rPr lang="en-US" dirty="0" err="1"/>
              <a:t>binarios</a:t>
            </a:r>
            <a:r>
              <a:rPr lang="en-US" dirty="0"/>
              <a:t> (</a:t>
            </a:r>
            <a:r>
              <a:rPr lang="en-US" dirty="0" err="1"/>
              <a:t>ej</a:t>
            </a:r>
            <a:r>
              <a:rPr lang="en-US" dirty="0"/>
              <a:t>: +, -, *) y los de 3 son </a:t>
            </a:r>
            <a:r>
              <a:rPr lang="en-US" dirty="0" err="1"/>
              <a:t>ternarios</a:t>
            </a:r>
            <a:r>
              <a:rPr lang="en-US" dirty="0"/>
              <a:t>.</a:t>
            </a:r>
          </a:p>
          <a:p>
            <a:r>
              <a:rPr lang="en-US" dirty="0"/>
              <a:t>Hay </a:t>
            </a:r>
            <a:r>
              <a:rPr lang="en-US" dirty="0" err="1"/>
              <a:t>operadores</a:t>
            </a:r>
            <a:r>
              <a:rPr lang="en-US" dirty="0"/>
              <a:t> </a:t>
            </a:r>
            <a:r>
              <a:rPr lang="en-US" dirty="0" err="1"/>
              <a:t>que</a:t>
            </a:r>
            <a:r>
              <a:rPr lang="en-US" dirty="0"/>
              <a:t> se </a:t>
            </a:r>
            <a:r>
              <a:rPr lang="en-US" dirty="0" err="1"/>
              <a:t>pueden</a:t>
            </a:r>
            <a:r>
              <a:rPr lang="en-US" dirty="0"/>
              <a:t> </a:t>
            </a:r>
            <a:r>
              <a:rPr lang="en-US" dirty="0" err="1"/>
              <a:t>sobrecargar</a:t>
            </a:r>
            <a:r>
              <a:rPr lang="en-US" dirty="0"/>
              <a:t> (+, -, *)</a:t>
            </a:r>
          </a:p>
          <a:p>
            <a:r>
              <a:rPr lang="es-ES" dirty="0"/>
              <a:t>Operador binario que no está en la imagen: </a:t>
            </a:r>
            <a:r>
              <a:rPr lang="es-ES" b="1" dirty="0"/>
              <a:t>??</a:t>
            </a:r>
            <a:r>
              <a:rPr lang="es-ES" dirty="0"/>
              <a:t>. </a:t>
            </a:r>
            <a:endParaRPr lang="en-US" dirty="0"/>
          </a:p>
          <a:p>
            <a:endParaRPr lang="en-US" dirty="0"/>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717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47729" y="3068960"/>
            <a:ext cx="5339479" cy="171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75720" y="4797152"/>
            <a:ext cx="5143536" cy="1071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952657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a:t>
            </a:r>
            <a:endParaRPr lang="es-AR" dirty="0"/>
          </a:p>
        </p:txBody>
      </p:sp>
      <p:sp>
        <p:nvSpPr>
          <p:cNvPr id="3" name="Content Placeholder 2"/>
          <p:cNvSpPr>
            <a:spLocks noGrp="1"/>
          </p:cNvSpPr>
          <p:nvPr>
            <p:ph idx="1"/>
          </p:nvPr>
        </p:nvSpPr>
        <p:spPr/>
        <p:txBody>
          <a:bodyPr/>
          <a:lstStyle/>
          <a:p>
            <a:pPr marL="173038" lvl="1">
              <a:buClrTx/>
              <a:buBlip>
                <a:blip r:embed="rId3"/>
              </a:buBlip>
            </a:pPr>
            <a:r>
              <a:rPr lang="en-US" dirty="0" err="1" smtClean="0"/>
              <a:t>Creación</a:t>
            </a:r>
            <a:r>
              <a:rPr lang="en-US" dirty="0" smtClean="0"/>
              <a:t> de </a:t>
            </a:r>
            <a:r>
              <a:rPr lang="en-US" dirty="0" err="1" smtClean="0"/>
              <a:t>objetos</a:t>
            </a:r>
            <a:r>
              <a:rPr lang="en-US" dirty="0" smtClean="0"/>
              <a:t> / </a:t>
            </a:r>
            <a:r>
              <a:rPr lang="en-US" dirty="0" err="1" smtClean="0"/>
              <a:t>Instanciación</a:t>
            </a:r>
            <a:r>
              <a:rPr lang="en-US" dirty="0" smtClean="0"/>
              <a:t> </a:t>
            </a:r>
            <a:r>
              <a:rPr lang="en-US" dirty="0"/>
              <a:t>de </a:t>
            </a:r>
            <a:r>
              <a:rPr lang="en-US" dirty="0" err="1"/>
              <a:t>clases</a:t>
            </a:r>
            <a:endParaRPr lang="es-AR" dirty="0"/>
          </a:p>
          <a:p>
            <a:endParaRPr lang="en-US" dirty="0" smtClean="0"/>
          </a:p>
          <a:p>
            <a:endParaRPr lang="en-US" dirty="0"/>
          </a:p>
          <a:p>
            <a:pPr lvl="1"/>
            <a:r>
              <a:rPr lang="es-AR" dirty="0" smtClean="0"/>
              <a:t>Palabra </a:t>
            </a:r>
            <a:r>
              <a:rPr lang="es-AR" dirty="0"/>
              <a:t>clave </a:t>
            </a:r>
            <a:r>
              <a:rPr lang="es-AR" b="1" dirty="0"/>
              <a:t>new</a:t>
            </a:r>
            <a:r>
              <a:rPr lang="es-AR" dirty="0"/>
              <a:t> seguida del nombre de la clase en la que se basará el </a:t>
            </a:r>
            <a:r>
              <a:rPr lang="es-AR" dirty="0" smtClean="0"/>
              <a:t>objeto, de </a:t>
            </a:r>
            <a:r>
              <a:rPr lang="es-AR" dirty="0"/>
              <a:t>la </a:t>
            </a:r>
            <a:r>
              <a:rPr lang="es-AR" dirty="0" smtClean="0"/>
              <a:t>siguiente manera:</a:t>
            </a:r>
            <a:endParaRPr lang="es-AR" dirty="0"/>
          </a:p>
        </p:txBody>
      </p:sp>
      <p:sp>
        <p:nvSpPr>
          <p:cNvPr id="4" name="Text Placeholder 3"/>
          <p:cNvSpPr>
            <a:spLocks noGrp="1"/>
          </p:cNvSpPr>
          <p:nvPr>
            <p:ph type="body" sz="quarter" idx="13"/>
          </p:nvPr>
        </p:nvSpPr>
        <p:spPr>
          <a:xfrm>
            <a:off x="633984" y="824136"/>
            <a:ext cx="11265408" cy="228600"/>
          </a:xfrm>
        </p:spPr>
        <p:txBody>
          <a:bodyPr/>
          <a:lstStyle/>
          <a:p>
            <a:r>
              <a:rPr lang="en-US" dirty="0" err="1" smtClean="0"/>
              <a:t>Clases</a:t>
            </a:r>
            <a:endParaRPr lang="es-AR" dirty="0"/>
          </a:p>
        </p:txBody>
      </p:sp>
      <p:pic>
        <p:nvPicPr>
          <p:cNvPr id="819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69980" y="3491248"/>
            <a:ext cx="5691606" cy="493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42846" y="4174030"/>
            <a:ext cx="5904656" cy="4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378442" y="5013177"/>
            <a:ext cx="4572000" cy="877163"/>
          </a:xfrm>
          <a:prstGeom prst="rect">
            <a:avLst/>
          </a:prstGeom>
        </p:spPr>
        <p:txBody>
          <a:bodyPr>
            <a:spAutoFit/>
          </a:bodyPr>
          <a:lstStyle/>
          <a:p>
            <a:pPr marL="173038" lvl="1" indent="-173038">
              <a:spcBef>
                <a:spcPct val="20000"/>
              </a:spcBef>
              <a:buBlip>
                <a:blip r:embed="rId3"/>
              </a:buBlip>
            </a:pPr>
            <a:r>
              <a:rPr lang="en-US" sz="1500" dirty="0"/>
              <a:t>Se </a:t>
            </a:r>
            <a:r>
              <a:rPr lang="en-US" sz="1500" dirty="0" err="1"/>
              <a:t>crean</a:t>
            </a:r>
            <a:r>
              <a:rPr lang="en-US" sz="1500" dirty="0"/>
              <a:t> dos </a:t>
            </a:r>
            <a:r>
              <a:rPr lang="en-US" sz="1500" dirty="0" err="1"/>
              <a:t>cosas</a:t>
            </a:r>
            <a:r>
              <a:rPr lang="en-US" sz="1500" dirty="0"/>
              <a:t>:</a:t>
            </a:r>
          </a:p>
          <a:p>
            <a:pPr marL="630238" lvl="2" indent="-173038">
              <a:spcBef>
                <a:spcPct val="20000"/>
              </a:spcBef>
              <a:buBlip>
                <a:blip r:embed="rId3"/>
              </a:buBlip>
            </a:pPr>
            <a:r>
              <a:rPr lang="en-US" sz="1500" dirty="0"/>
              <a:t>El </a:t>
            </a:r>
            <a:r>
              <a:rPr lang="en-US" sz="1500" dirty="0" err="1"/>
              <a:t>objeto</a:t>
            </a:r>
            <a:endParaRPr lang="en-US" sz="1500" dirty="0"/>
          </a:p>
          <a:p>
            <a:pPr marL="630238" lvl="2" indent="-173038">
              <a:spcBef>
                <a:spcPct val="20000"/>
              </a:spcBef>
              <a:buBlip>
                <a:blip r:embed="rId3"/>
              </a:buBlip>
            </a:pPr>
            <a:r>
              <a:rPr lang="en-US" sz="1500" dirty="0"/>
              <a:t>La </a:t>
            </a:r>
            <a:r>
              <a:rPr lang="en-US" sz="1500" dirty="0" err="1"/>
              <a:t>referencia</a:t>
            </a:r>
            <a:r>
              <a:rPr lang="en-US" sz="1500" dirty="0"/>
              <a:t> al </a:t>
            </a:r>
            <a:r>
              <a:rPr lang="en-US" sz="1500" dirty="0" err="1"/>
              <a:t>objeto</a:t>
            </a:r>
            <a:endParaRPr lang="en-US" sz="1500" dirty="0"/>
          </a:p>
        </p:txBody>
      </p:sp>
    </p:spTree>
    <p:extLst>
      <p:ext uri="{BB962C8B-B14F-4D97-AF65-F5344CB8AC3E}">
        <p14:creationId xmlns:p14="http://schemas.microsoft.com/office/powerpoint/2010/main" val="195819384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err="1" smtClean="0"/>
              <a:t>.Net</a:t>
            </a:r>
            <a:endParaRPr lang="es-AR" dirty="0"/>
          </a:p>
        </p:txBody>
      </p:sp>
      <p:sp>
        <p:nvSpPr>
          <p:cNvPr id="10" name="Content Placeholder 2"/>
          <p:cNvSpPr>
            <a:spLocks noGrp="1"/>
          </p:cNvSpPr>
          <p:nvPr>
            <p:ph idx="1"/>
          </p:nvPr>
        </p:nvSpPr>
        <p:spPr>
          <a:xfrm>
            <a:off x="2279577" y="1196753"/>
            <a:ext cx="7888287" cy="4573587"/>
          </a:xfrm>
        </p:spPr>
        <p:txBody>
          <a:bodyPr>
            <a:noAutofit/>
          </a:bodyPr>
          <a:lstStyle/>
          <a:p>
            <a:pPr lvl="0"/>
            <a:r>
              <a:rPr lang="es-AR" dirty="0" smtClean="0"/>
              <a:t>Las clases pueden heredar de otras clases (que no sean </a:t>
            </a:r>
            <a:r>
              <a:rPr lang="es-AR" dirty="0" err="1" smtClean="0"/>
              <a:t>sealed</a:t>
            </a:r>
            <a:r>
              <a:rPr lang="es-AR" dirty="0" smtClean="0"/>
              <a:t>).</a:t>
            </a:r>
          </a:p>
          <a:p>
            <a:pPr lvl="0"/>
            <a:r>
              <a:rPr lang="en-US" dirty="0" smtClean="0"/>
              <a:t>De la </a:t>
            </a:r>
            <a:r>
              <a:rPr lang="en-US" dirty="0" err="1" smtClean="0"/>
              <a:t>clase</a:t>
            </a:r>
            <a:r>
              <a:rPr lang="en-US" dirty="0" smtClean="0"/>
              <a:t> de la </a:t>
            </a:r>
            <a:r>
              <a:rPr lang="en-US" dirty="0" err="1" smtClean="0"/>
              <a:t>cual</a:t>
            </a:r>
            <a:r>
              <a:rPr lang="en-US" dirty="0" smtClean="0"/>
              <a:t> se </a:t>
            </a:r>
            <a:r>
              <a:rPr lang="en-US" dirty="0" err="1" smtClean="0"/>
              <a:t>hereda</a:t>
            </a:r>
            <a:r>
              <a:rPr lang="en-US" dirty="0" smtClean="0"/>
              <a:t> se la </a:t>
            </a:r>
            <a:r>
              <a:rPr lang="en-US" dirty="0" err="1" smtClean="0"/>
              <a:t>denomina</a:t>
            </a:r>
            <a:r>
              <a:rPr lang="en-US" dirty="0" smtClean="0"/>
              <a:t> </a:t>
            </a:r>
            <a:r>
              <a:rPr lang="en-US" dirty="0" err="1" smtClean="0"/>
              <a:t>clase</a:t>
            </a:r>
            <a:r>
              <a:rPr lang="en-US" dirty="0" smtClean="0"/>
              <a:t> base.</a:t>
            </a:r>
          </a:p>
          <a:p>
            <a:pPr lvl="0"/>
            <a:r>
              <a:rPr lang="en-US" dirty="0" smtClean="0"/>
              <a:t>A la </a:t>
            </a:r>
            <a:r>
              <a:rPr lang="en-US" dirty="0" err="1" smtClean="0"/>
              <a:t>clase</a:t>
            </a:r>
            <a:r>
              <a:rPr lang="en-US" dirty="0" smtClean="0"/>
              <a:t> </a:t>
            </a:r>
            <a:r>
              <a:rPr lang="en-US" dirty="0" err="1" smtClean="0"/>
              <a:t>heredera</a:t>
            </a:r>
            <a:r>
              <a:rPr lang="en-US" dirty="0" smtClean="0"/>
              <a:t> se la </a:t>
            </a:r>
            <a:r>
              <a:rPr lang="en-US" dirty="0" err="1" smtClean="0"/>
              <a:t>denomina</a:t>
            </a:r>
            <a:r>
              <a:rPr lang="en-US" dirty="0" smtClean="0"/>
              <a:t> </a:t>
            </a:r>
            <a:r>
              <a:rPr lang="en-US" dirty="0" err="1" smtClean="0"/>
              <a:t>derivada</a:t>
            </a:r>
            <a:r>
              <a:rPr lang="en-US" dirty="0" smtClean="0"/>
              <a:t> o </a:t>
            </a:r>
            <a:r>
              <a:rPr lang="en-US" dirty="0" err="1" smtClean="0"/>
              <a:t>subclase</a:t>
            </a:r>
            <a:r>
              <a:rPr lang="en-US" dirty="0" smtClean="0"/>
              <a:t>.</a:t>
            </a:r>
          </a:p>
          <a:p>
            <a:pPr lvl="0"/>
            <a:r>
              <a:rPr lang="en-US" dirty="0" smtClean="0"/>
              <a:t>La </a:t>
            </a:r>
            <a:r>
              <a:rPr lang="en-US" dirty="0" err="1" smtClean="0"/>
              <a:t>clase</a:t>
            </a:r>
            <a:r>
              <a:rPr lang="en-US" dirty="0" smtClean="0"/>
              <a:t> </a:t>
            </a:r>
            <a:r>
              <a:rPr lang="en-US" dirty="0" err="1" smtClean="0"/>
              <a:t>derivada</a:t>
            </a:r>
            <a:r>
              <a:rPr lang="en-US" dirty="0" smtClean="0"/>
              <a:t> </a:t>
            </a:r>
            <a:r>
              <a:rPr lang="en-US" dirty="0" err="1" smtClean="0"/>
              <a:t>tiene</a:t>
            </a:r>
            <a:r>
              <a:rPr lang="en-US" dirty="0" smtClean="0"/>
              <a:t> dos </a:t>
            </a:r>
            <a:r>
              <a:rPr lang="en-US" dirty="0" err="1" smtClean="0"/>
              <a:t>tipos</a:t>
            </a:r>
            <a:r>
              <a:rPr lang="en-US" dirty="0" smtClean="0"/>
              <a:t> </a:t>
            </a:r>
            <a:r>
              <a:rPr lang="en-US" dirty="0" err="1" smtClean="0"/>
              <a:t>efectivos</a:t>
            </a:r>
            <a:r>
              <a:rPr lang="en-US" dirty="0" smtClean="0"/>
              <a:t>.</a:t>
            </a:r>
          </a:p>
          <a:p>
            <a:pPr lvl="0"/>
            <a:endParaRPr lang="es-AR" dirty="0"/>
          </a:p>
        </p:txBody>
      </p:sp>
      <p:sp>
        <p:nvSpPr>
          <p:cNvPr id="4" name="Text Placeholder 3"/>
          <p:cNvSpPr>
            <a:spLocks noGrp="1"/>
          </p:cNvSpPr>
          <p:nvPr>
            <p:ph type="body" sz="quarter" idx="13"/>
          </p:nvPr>
        </p:nvSpPr>
        <p:spPr>
          <a:xfrm>
            <a:off x="633984" y="896144"/>
            <a:ext cx="11265408" cy="228600"/>
          </a:xfrm>
        </p:spPr>
        <p:txBody>
          <a:bodyPr/>
          <a:lstStyle/>
          <a:p>
            <a:r>
              <a:rPr lang="en-US" dirty="0" err="1" smtClean="0"/>
              <a:t>Herencia</a:t>
            </a:r>
            <a:endParaRPr lang="es-AR" dirty="0"/>
          </a:p>
        </p:txBody>
      </p:sp>
      <p:pic>
        <p:nvPicPr>
          <p:cNvPr id="921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03712" y="2996952"/>
            <a:ext cx="5040560" cy="3290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913429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err="1" smtClean="0"/>
              <a:t>.Net</a:t>
            </a:r>
            <a:endParaRPr lang="es-AR" dirty="0"/>
          </a:p>
        </p:txBody>
      </p:sp>
      <p:sp>
        <p:nvSpPr>
          <p:cNvPr id="3" name="Content Placeholder 2"/>
          <p:cNvSpPr>
            <a:spLocks noGrp="1"/>
          </p:cNvSpPr>
          <p:nvPr>
            <p:ph idx="1"/>
          </p:nvPr>
        </p:nvSpPr>
        <p:spPr>
          <a:xfrm>
            <a:off x="1343472" y="1484784"/>
            <a:ext cx="7888287" cy="4573587"/>
          </a:xfrm>
        </p:spPr>
        <p:txBody>
          <a:bodyPr/>
          <a:lstStyle/>
          <a:p>
            <a:r>
              <a:rPr lang="es-AR" dirty="0" smtClean="0"/>
              <a:t>Describen </a:t>
            </a:r>
            <a:r>
              <a:rPr lang="es-AR" dirty="0"/>
              <a:t>un grupo de </a:t>
            </a:r>
            <a:r>
              <a:rPr lang="es-AR" dirty="0" smtClean="0"/>
              <a:t>comportamientos relacionados</a:t>
            </a:r>
          </a:p>
          <a:p>
            <a:r>
              <a:rPr lang="es-AR" dirty="0" smtClean="0"/>
              <a:t>Pueden </a:t>
            </a:r>
            <a:r>
              <a:rPr lang="es-AR" dirty="0"/>
              <a:t>estar compuestas de métodos, propiedades, eventos, </a:t>
            </a:r>
            <a:r>
              <a:rPr lang="es-AR" dirty="0" smtClean="0"/>
              <a:t>indizadores.</a:t>
            </a:r>
          </a:p>
          <a:p>
            <a:r>
              <a:rPr lang="es-AR" dirty="0" smtClean="0"/>
              <a:t>No </a:t>
            </a:r>
            <a:r>
              <a:rPr lang="es-AR" dirty="0"/>
              <a:t>puede contener </a:t>
            </a:r>
            <a:r>
              <a:rPr lang="es-AR" dirty="0" smtClean="0"/>
              <a:t>campos.</a:t>
            </a:r>
          </a:p>
          <a:p>
            <a:r>
              <a:rPr lang="es-AR" dirty="0" smtClean="0"/>
              <a:t>Sus miembros </a:t>
            </a:r>
            <a:r>
              <a:rPr lang="es-AR" dirty="0"/>
              <a:t>son automáticamente públicos</a:t>
            </a:r>
            <a:r>
              <a:rPr lang="es-AR" dirty="0" smtClean="0"/>
              <a:t>.</a:t>
            </a:r>
          </a:p>
          <a:p>
            <a:r>
              <a:rPr lang="es-AR" dirty="0" smtClean="0"/>
              <a:t>Pueden </a:t>
            </a:r>
            <a:r>
              <a:rPr lang="es-AR" dirty="0"/>
              <a:t>heredar </a:t>
            </a:r>
            <a:r>
              <a:rPr lang="es-AR" dirty="0" smtClean="0"/>
              <a:t>de otras </a:t>
            </a:r>
            <a:r>
              <a:rPr lang="es-AR" dirty="0"/>
              <a:t>interfaces</a:t>
            </a:r>
          </a:p>
          <a:p>
            <a:r>
              <a:rPr lang="es-AR" dirty="0" smtClean="0"/>
              <a:t>Las </a:t>
            </a:r>
            <a:r>
              <a:rPr lang="es-AR" dirty="0"/>
              <a:t>clases </a:t>
            </a:r>
            <a:r>
              <a:rPr lang="es-AR" dirty="0" smtClean="0"/>
              <a:t>pueden implementar interfaces:</a:t>
            </a:r>
          </a:p>
          <a:p>
            <a:pPr lvl="1"/>
            <a:r>
              <a:rPr lang="es-AR" dirty="0"/>
              <a:t>Una clase </a:t>
            </a:r>
            <a:r>
              <a:rPr lang="es-AR" dirty="0" smtClean="0"/>
              <a:t>puede implementar más </a:t>
            </a:r>
            <a:r>
              <a:rPr lang="es-AR" dirty="0"/>
              <a:t>de una interfaz.</a:t>
            </a:r>
          </a:p>
          <a:p>
            <a:pPr lvl="1"/>
            <a:r>
              <a:rPr lang="es-AR" dirty="0" smtClean="0"/>
              <a:t>Cuando </a:t>
            </a:r>
            <a:r>
              <a:rPr lang="es-AR" dirty="0"/>
              <a:t>una clase </a:t>
            </a:r>
            <a:r>
              <a:rPr lang="es-AR" dirty="0" smtClean="0"/>
              <a:t>implementa una </a:t>
            </a:r>
            <a:r>
              <a:rPr lang="es-AR" dirty="0"/>
              <a:t>interfaz, </a:t>
            </a:r>
            <a:r>
              <a:rPr lang="es-AR" dirty="0" smtClean="0"/>
              <a:t>toma de ella  </a:t>
            </a:r>
            <a:r>
              <a:rPr lang="es-AR" dirty="0"/>
              <a:t>sólo los nombres de método y las firmas, ya que la propia </a:t>
            </a:r>
            <a:r>
              <a:rPr lang="es-AR" dirty="0" smtClean="0"/>
              <a:t>interface </a:t>
            </a:r>
            <a:r>
              <a:rPr lang="es-AR" dirty="0"/>
              <a:t>no contiene ninguna </a:t>
            </a:r>
            <a:r>
              <a:rPr lang="es-AR" dirty="0" smtClean="0"/>
              <a:t>implementación.</a:t>
            </a:r>
            <a:endParaRPr lang="en-US" dirty="0"/>
          </a:p>
          <a:p>
            <a:endParaRPr lang="en-US" dirty="0"/>
          </a:p>
        </p:txBody>
      </p:sp>
      <p:sp>
        <p:nvSpPr>
          <p:cNvPr id="4" name="Text Placeholder 3"/>
          <p:cNvSpPr>
            <a:spLocks noGrp="1"/>
          </p:cNvSpPr>
          <p:nvPr>
            <p:ph type="body" sz="quarter" idx="13"/>
          </p:nvPr>
        </p:nvSpPr>
        <p:spPr>
          <a:xfrm>
            <a:off x="633984" y="824136"/>
            <a:ext cx="11265408" cy="228600"/>
          </a:xfrm>
        </p:spPr>
        <p:txBody>
          <a:bodyPr/>
          <a:lstStyle/>
          <a:p>
            <a:r>
              <a:rPr lang="en-US" dirty="0" smtClean="0"/>
              <a:t>Interfaces</a:t>
            </a:r>
            <a:endParaRPr lang="es-AR" dirty="0"/>
          </a:p>
        </p:txBody>
      </p:sp>
      <p:pic>
        <p:nvPicPr>
          <p:cNvPr id="1024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08688" y="2204864"/>
            <a:ext cx="5083312" cy="2098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039587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a:t>
            </a:r>
            <a:endParaRPr lang="es-AR" dirty="0"/>
          </a:p>
        </p:txBody>
      </p:sp>
      <p:sp>
        <p:nvSpPr>
          <p:cNvPr id="6" name="Content Placeholder 2"/>
          <p:cNvSpPr>
            <a:spLocks noGrp="1"/>
          </p:cNvSpPr>
          <p:nvPr>
            <p:ph idx="1"/>
          </p:nvPr>
        </p:nvSpPr>
        <p:spPr>
          <a:xfrm>
            <a:off x="2279577" y="1052737"/>
            <a:ext cx="7888287" cy="4573587"/>
          </a:xfrm>
        </p:spPr>
        <p:txBody>
          <a:bodyPr/>
          <a:lstStyle/>
          <a:p>
            <a:pPr lvl="0"/>
            <a:r>
              <a:rPr lang="es-AR" dirty="0" smtClean="0"/>
              <a:t>Se puede dividir la definición de una clase en dos o más archivos de código fuente.</a:t>
            </a:r>
          </a:p>
          <a:p>
            <a:pPr lvl="0"/>
            <a:r>
              <a:rPr lang="en-US" dirty="0" smtClean="0"/>
              <a:t>Los </a:t>
            </a:r>
            <a:r>
              <a:rPr lang="en-US" dirty="0" err="1" smtClean="0"/>
              <a:t>archivos</a:t>
            </a:r>
            <a:r>
              <a:rPr lang="en-US" dirty="0" smtClean="0"/>
              <a:t> se </a:t>
            </a:r>
            <a:r>
              <a:rPr lang="en-US" dirty="0" err="1" smtClean="0"/>
              <a:t>combinan</a:t>
            </a:r>
            <a:r>
              <a:rPr lang="en-US" dirty="0"/>
              <a:t> </a:t>
            </a:r>
            <a:r>
              <a:rPr lang="en-US" dirty="0" err="1" smtClean="0"/>
              <a:t>cuando</a:t>
            </a:r>
            <a:r>
              <a:rPr lang="en-US" dirty="0" smtClean="0"/>
              <a:t> se </a:t>
            </a:r>
            <a:r>
              <a:rPr lang="en-US" dirty="0" err="1" smtClean="0"/>
              <a:t>compila</a:t>
            </a:r>
            <a:r>
              <a:rPr lang="en-US" dirty="0" smtClean="0"/>
              <a:t> la </a:t>
            </a:r>
            <a:r>
              <a:rPr lang="en-US" dirty="0" err="1" smtClean="0"/>
              <a:t>aplicación</a:t>
            </a:r>
            <a:r>
              <a:rPr lang="en-US" dirty="0" smtClean="0"/>
              <a:t>.</a:t>
            </a:r>
          </a:p>
          <a:p>
            <a:pPr lvl="0"/>
            <a:endParaRPr lang="es-AR" dirty="0"/>
          </a:p>
          <a:p>
            <a:pPr marL="0" indent="0">
              <a:buNone/>
            </a:pPr>
            <a:endParaRPr lang="en-US" dirty="0"/>
          </a:p>
        </p:txBody>
      </p:sp>
      <p:sp>
        <p:nvSpPr>
          <p:cNvPr id="4" name="Text Placeholder 3"/>
          <p:cNvSpPr>
            <a:spLocks noGrp="1"/>
          </p:cNvSpPr>
          <p:nvPr>
            <p:ph type="body" sz="quarter" idx="13"/>
          </p:nvPr>
        </p:nvSpPr>
        <p:spPr>
          <a:xfrm>
            <a:off x="633984" y="896144"/>
            <a:ext cx="11265408" cy="228600"/>
          </a:xfrm>
        </p:spPr>
        <p:txBody>
          <a:bodyPr/>
          <a:lstStyle/>
          <a:p>
            <a:r>
              <a:rPr lang="en-US" dirty="0" err="1" smtClean="0"/>
              <a:t>Clases</a:t>
            </a:r>
            <a:r>
              <a:rPr lang="en-US" dirty="0" smtClean="0"/>
              <a:t> </a:t>
            </a:r>
            <a:r>
              <a:rPr lang="en-US" dirty="0" err="1" smtClean="0"/>
              <a:t>parciales</a:t>
            </a:r>
            <a:endParaRPr lang="es-AR" dirty="0"/>
          </a:p>
        </p:txBody>
      </p:sp>
      <p:pic>
        <p:nvPicPr>
          <p:cNvPr id="1126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21013" y="2496418"/>
            <a:ext cx="31242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6000" y="2719601"/>
            <a:ext cx="3615915" cy="1660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8"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24916" y="4738240"/>
            <a:ext cx="4842948" cy="871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794790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a:t>
            </a:r>
            <a:endParaRPr lang="es-AR" dirty="0"/>
          </a:p>
        </p:txBody>
      </p:sp>
      <p:sp>
        <p:nvSpPr>
          <p:cNvPr id="6" name="Content Placeholder 2"/>
          <p:cNvSpPr>
            <a:spLocks noGrp="1"/>
          </p:cNvSpPr>
          <p:nvPr>
            <p:ph idx="1"/>
          </p:nvPr>
        </p:nvSpPr>
        <p:spPr>
          <a:xfrm>
            <a:off x="2279577" y="1052737"/>
            <a:ext cx="7888287" cy="4573587"/>
          </a:xfrm>
        </p:spPr>
        <p:txBody>
          <a:bodyPr/>
          <a:lstStyle/>
          <a:p>
            <a:pPr lvl="0"/>
            <a:r>
              <a:rPr lang="es-AR" dirty="0"/>
              <a:t>Los atributos constituyen un medio apropiado para asociar información declarativa con código de C</a:t>
            </a:r>
            <a:r>
              <a:rPr lang="es-AR" dirty="0" smtClean="0"/>
              <a:t>#.</a:t>
            </a:r>
          </a:p>
          <a:p>
            <a:r>
              <a:rPr lang="es-AR" dirty="0"/>
              <a:t>S</a:t>
            </a:r>
            <a:r>
              <a:rPr lang="es-AR" dirty="0" smtClean="0"/>
              <a:t>e consulta </a:t>
            </a:r>
            <a:r>
              <a:rPr lang="es-AR" dirty="0"/>
              <a:t>en </a:t>
            </a:r>
            <a:r>
              <a:rPr lang="es-AR" dirty="0" smtClean="0"/>
              <a:t>tiempo de </a:t>
            </a:r>
            <a:r>
              <a:rPr lang="es-AR" dirty="0" err="1" smtClean="0"/>
              <a:t>build</a:t>
            </a:r>
            <a:r>
              <a:rPr lang="es-AR" dirty="0" smtClean="0"/>
              <a:t> o ejecución mediante </a:t>
            </a:r>
            <a:r>
              <a:rPr lang="es-AR" dirty="0" err="1" smtClean="0"/>
              <a:t>reflection</a:t>
            </a:r>
            <a:r>
              <a:rPr lang="es-AR" dirty="0" smtClean="0"/>
              <a:t>.</a:t>
            </a:r>
          </a:p>
          <a:p>
            <a:r>
              <a:rPr lang="es-AR" dirty="0" smtClean="0"/>
              <a:t>Agregan metadatos al programa.</a:t>
            </a:r>
            <a:endParaRPr lang="es-AR" dirty="0"/>
          </a:p>
          <a:p>
            <a:pPr lvl="0"/>
            <a:endParaRPr lang="es-AR" dirty="0"/>
          </a:p>
          <a:p>
            <a:pPr marL="0" indent="0">
              <a:buNone/>
            </a:pPr>
            <a:endParaRPr lang="en-US" dirty="0"/>
          </a:p>
        </p:txBody>
      </p:sp>
      <p:sp>
        <p:nvSpPr>
          <p:cNvPr id="4" name="Text Placeholder 3"/>
          <p:cNvSpPr>
            <a:spLocks noGrp="1"/>
          </p:cNvSpPr>
          <p:nvPr>
            <p:ph type="body" sz="quarter" idx="13"/>
          </p:nvPr>
        </p:nvSpPr>
        <p:spPr>
          <a:xfrm>
            <a:off x="633984" y="824136"/>
            <a:ext cx="11265408" cy="228600"/>
          </a:xfrm>
        </p:spPr>
        <p:txBody>
          <a:bodyPr/>
          <a:lstStyle/>
          <a:p>
            <a:r>
              <a:rPr lang="en-US" dirty="0" err="1" smtClean="0"/>
              <a:t>Atributos</a:t>
            </a:r>
            <a:endParaRPr lang="es-AR" dirty="0"/>
          </a:p>
        </p:txBody>
      </p:sp>
      <p:sp>
        <p:nvSpPr>
          <p:cNvPr id="9" name="Rectangle 8"/>
          <p:cNvSpPr/>
          <p:nvPr/>
        </p:nvSpPr>
        <p:spPr>
          <a:xfrm>
            <a:off x="2783632" y="3206121"/>
            <a:ext cx="6984776" cy="2400657"/>
          </a:xfrm>
          <a:prstGeom prst="rect">
            <a:avLst/>
          </a:prstGeom>
        </p:spPr>
        <p:txBody>
          <a:bodyPr wrap="square">
            <a:spAutoFit/>
          </a:bodyPr>
          <a:lstStyle/>
          <a:p>
            <a:pPr marL="228600">
              <a:lnSpc>
                <a:spcPct val="150000"/>
              </a:lnSpc>
              <a:spcBef>
                <a:spcPts val="6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AR" dirty="0">
                <a:solidFill>
                  <a:srgbClr val="000000"/>
                </a:solidFill>
                <a:latin typeface="Consolas"/>
                <a:ea typeface="Times New Roman"/>
                <a:cs typeface="Times New Roman"/>
              </a:rPr>
              <a:t>[</a:t>
            </a:r>
            <a:r>
              <a:rPr lang="es-AR" dirty="0" err="1">
                <a:solidFill>
                  <a:srgbClr val="2B91AF"/>
                </a:solidFill>
                <a:latin typeface="Consolas"/>
                <a:ea typeface="Times New Roman"/>
                <a:cs typeface="Times New Roman"/>
              </a:rPr>
              <a:t>Serializable</a:t>
            </a:r>
            <a:r>
              <a:rPr lang="es-AR" dirty="0">
                <a:solidFill>
                  <a:srgbClr val="000000"/>
                </a:solidFill>
                <a:latin typeface="Consolas"/>
                <a:ea typeface="Times New Roman"/>
                <a:cs typeface="Times New Roman"/>
              </a:rPr>
              <a:t>]</a:t>
            </a:r>
            <a:br>
              <a:rPr lang="es-AR" dirty="0">
                <a:solidFill>
                  <a:srgbClr val="000000"/>
                </a:solidFill>
                <a:latin typeface="Consolas"/>
                <a:ea typeface="Times New Roman"/>
                <a:cs typeface="Times New Roman"/>
              </a:rPr>
            </a:br>
            <a:r>
              <a:rPr lang="es-AR" dirty="0" err="1">
                <a:solidFill>
                  <a:srgbClr val="0000FF"/>
                </a:solidFill>
                <a:latin typeface="Consolas"/>
                <a:ea typeface="Times New Roman"/>
                <a:cs typeface="Times New Roman"/>
              </a:rPr>
              <a:t>public</a:t>
            </a:r>
            <a:r>
              <a:rPr lang="es-AR" dirty="0">
                <a:solidFill>
                  <a:srgbClr val="000000"/>
                </a:solidFill>
                <a:latin typeface="Consolas"/>
                <a:ea typeface="Times New Roman"/>
                <a:cs typeface="Times New Roman"/>
              </a:rPr>
              <a:t> </a:t>
            </a:r>
            <a:r>
              <a:rPr lang="es-AR" dirty="0" err="1">
                <a:solidFill>
                  <a:srgbClr val="0000FF"/>
                </a:solidFill>
                <a:latin typeface="Consolas"/>
                <a:ea typeface="Times New Roman"/>
                <a:cs typeface="Times New Roman"/>
              </a:rPr>
              <a:t>class</a:t>
            </a:r>
            <a:r>
              <a:rPr lang="es-AR" dirty="0">
                <a:solidFill>
                  <a:srgbClr val="000000"/>
                </a:solidFill>
                <a:latin typeface="Consolas"/>
                <a:ea typeface="Times New Roman"/>
                <a:cs typeface="Times New Roman"/>
              </a:rPr>
              <a:t> </a:t>
            </a:r>
            <a:r>
              <a:rPr lang="es-AR" dirty="0">
                <a:solidFill>
                  <a:srgbClr val="2B91AF"/>
                </a:solidFill>
                <a:latin typeface="Consolas"/>
                <a:ea typeface="Times New Roman"/>
                <a:cs typeface="Times New Roman"/>
              </a:rPr>
              <a:t>Mentor</a:t>
            </a:r>
            <a:endParaRPr lang="es-AR" sz="1600" dirty="0">
              <a:ea typeface="Times New Roman"/>
              <a:cs typeface="Times New Roman"/>
            </a:endParaRPr>
          </a:p>
          <a:p>
            <a:pPr marL="228600">
              <a:lnSpc>
                <a:spcPct val="150000"/>
              </a:lnSpc>
              <a:spcBef>
                <a:spcPts val="6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AR" dirty="0">
                <a:solidFill>
                  <a:srgbClr val="000000"/>
                </a:solidFill>
                <a:latin typeface="Consolas"/>
                <a:ea typeface="Times New Roman"/>
                <a:cs typeface="Times New Roman"/>
              </a:rPr>
              <a:t>{</a:t>
            </a:r>
            <a:endParaRPr lang="es-AR" sz="1600" dirty="0">
              <a:ea typeface="Times New Roman"/>
              <a:cs typeface="Times New Roman"/>
            </a:endParaRPr>
          </a:p>
          <a:p>
            <a:pPr marL="228600">
              <a:lnSpc>
                <a:spcPct val="150000"/>
              </a:lnSpc>
              <a:spcBef>
                <a:spcPts val="6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AR" dirty="0">
                <a:solidFill>
                  <a:srgbClr val="000000"/>
                </a:solidFill>
                <a:latin typeface="Consolas"/>
                <a:ea typeface="Times New Roman"/>
                <a:cs typeface="Times New Roman"/>
              </a:rPr>
              <a:t>    </a:t>
            </a:r>
            <a:r>
              <a:rPr lang="es-AR" dirty="0">
                <a:solidFill>
                  <a:srgbClr val="008000"/>
                </a:solidFill>
                <a:latin typeface="Consolas"/>
                <a:ea typeface="Times New Roman"/>
                <a:cs typeface="Times New Roman"/>
              </a:rPr>
              <a:t>// </a:t>
            </a:r>
            <a:r>
              <a:rPr lang="es-AR" dirty="0" err="1">
                <a:solidFill>
                  <a:srgbClr val="008000"/>
                </a:solidFill>
                <a:latin typeface="Consolas"/>
                <a:ea typeface="Times New Roman"/>
                <a:cs typeface="Times New Roman"/>
              </a:rPr>
              <a:t>Objects</a:t>
            </a:r>
            <a:r>
              <a:rPr lang="es-AR" dirty="0">
                <a:solidFill>
                  <a:srgbClr val="008000"/>
                </a:solidFill>
                <a:latin typeface="Consolas"/>
                <a:ea typeface="Times New Roman"/>
                <a:cs typeface="Times New Roman"/>
              </a:rPr>
              <a:t> of </a:t>
            </a:r>
            <a:r>
              <a:rPr lang="es-AR" dirty="0" err="1">
                <a:solidFill>
                  <a:srgbClr val="008000"/>
                </a:solidFill>
                <a:latin typeface="Consolas"/>
                <a:ea typeface="Times New Roman"/>
                <a:cs typeface="Times New Roman"/>
              </a:rPr>
              <a:t>this</a:t>
            </a:r>
            <a:r>
              <a:rPr lang="es-AR" dirty="0">
                <a:solidFill>
                  <a:srgbClr val="008000"/>
                </a:solidFill>
                <a:latin typeface="Consolas"/>
                <a:ea typeface="Times New Roman"/>
                <a:cs typeface="Times New Roman"/>
              </a:rPr>
              <a:t> </a:t>
            </a:r>
            <a:r>
              <a:rPr lang="es-AR" dirty="0" err="1">
                <a:solidFill>
                  <a:srgbClr val="008000"/>
                </a:solidFill>
                <a:latin typeface="Consolas"/>
                <a:ea typeface="Times New Roman"/>
                <a:cs typeface="Times New Roman"/>
              </a:rPr>
              <a:t>type</a:t>
            </a:r>
            <a:r>
              <a:rPr lang="es-AR" dirty="0">
                <a:solidFill>
                  <a:srgbClr val="008000"/>
                </a:solidFill>
                <a:latin typeface="Consolas"/>
                <a:ea typeface="Times New Roman"/>
                <a:cs typeface="Times New Roman"/>
              </a:rPr>
              <a:t> can be </a:t>
            </a:r>
            <a:r>
              <a:rPr lang="es-AR" dirty="0" err="1">
                <a:solidFill>
                  <a:srgbClr val="008000"/>
                </a:solidFill>
                <a:latin typeface="Consolas"/>
                <a:ea typeface="Times New Roman"/>
                <a:cs typeface="Times New Roman"/>
              </a:rPr>
              <a:t>serialized</a:t>
            </a:r>
            <a:r>
              <a:rPr lang="es-AR" dirty="0">
                <a:solidFill>
                  <a:srgbClr val="008000"/>
                </a:solidFill>
                <a:latin typeface="Consolas"/>
                <a:ea typeface="Times New Roman"/>
                <a:cs typeface="Times New Roman"/>
              </a:rPr>
              <a:t>.</a:t>
            </a:r>
            <a:endParaRPr lang="es-AR" sz="1600" dirty="0">
              <a:ea typeface="Times New Roman"/>
              <a:cs typeface="Times New Roman"/>
            </a:endParaRPr>
          </a:p>
          <a:p>
            <a:pPr marL="228600">
              <a:lnSpc>
                <a:spcPct val="150000"/>
              </a:lnSpc>
              <a:spcBef>
                <a:spcPts val="6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AR" dirty="0">
                <a:solidFill>
                  <a:srgbClr val="000000"/>
                </a:solidFill>
                <a:latin typeface="Consolas"/>
                <a:ea typeface="Times New Roman"/>
                <a:cs typeface="Times New Roman"/>
              </a:rPr>
              <a:t>}</a:t>
            </a:r>
            <a:endParaRPr lang="es-AR" sz="1600" dirty="0">
              <a:ea typeface="Times New Roman"/>
              <a:cs typeface="Times New Roman"/>
            </a:endParaRPr>
          </a:p>
        </p:txBody>
      </p:sp>
    </p:spTree>
    <p:extLst>
      <p:ext uri="{BB962C8B-B14F-4D97-AF65-F5344CB8AC3E}">
        <p14:creationId xmlns:p14="http://schemas.microsoft.com/office/powerpoint/2010/main" val="15017040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a:t>
            </a:r>
            <a:endParaRPr lang="es-AR" dirty="0"/>
          </a:p>
        </p:txBody>
      </p:sp>
      <p:sp>
        <p:nvSpPr>
          <p:cNvPr id="3" name="Content Placeholder 2"/>
          <p:cNvSpPr>
            <a:spLocks noGrp="1"/>
          </p:cNvSpPr>
          <p:nvPr>
            <p:ph idx="1"/>
          </p:nvPr>
        </p:nvSpPr>
        <p:spPr>
          <a:xfrm>
            <a:off x="2246377" y="1446214"/>
            <a:ext cx="7888287" cy="1694755"/>
          </a:xfrm>
        </p:spPr>
        <p:txBody>
          <a:bodyPr/>
          <a:lstStyle/>
          <a:p>
            <a:pPr marL="173038" lvl="1">
              <a:buClrTx/>
              <a:buBlip>
                <a:blip r:embed="rId3"/>
              </a:buBlip>
            </a:pPr>
            <a:r>
              <a:rPr lang="es-AR" dirty="0"/>
              <a:t>Es común declarar una variable e inicializarla en un mismo paso. </a:t>
            </a:r>
            <a:endParaRPr lang="es-AR" dirty="0" smtClean="0"/>
          </a:p>
          <a:p>
            <a:pPr marL="173038" lvl="1">
              <a:buClrTx/>
              <a:buBlip>
                <a:blip r:embed="rId3"/>
              </a:buBlip>
            </a:pPr>
            <a:r>
              <a:rPr lang="es-AR" dirty="0" smtClean="0"/>
              <a:t>Si </a:t>
            </a:r>
            <a:r>
              <a:rPr lang="es-AR" dirty="0"/>
              <a:t>el compilador es capaz de inferir el tipo de la expresión de inicialización, es posible usar la palabra clave </a:t>
            </a:r>
            <a:r>
              <a:rPr lang="es-AR" b="1" dirty="0" err="1"/>
              <a:t>var</a:t>
            </a:r>
            <a:r>
              <a:rPr lang="es-AR" dirty="0"/>
              <a:t> en lugar de la declaración de tipo</a:t>
            </a:r>
            <a:r>
              <a:rPr lang="es-AR" dirty="0" smtClean="0"/>
              <a:t>.</a:t>
            </a:r>
          </a:p>
          <a:p>
            <a:pPr marL="173038" lvl="1">
              <a:buClrTx/>
              <a:buBlip>
                <a:blip r:embed="rId3"/>
              </a:buBlip>
            </a:pPr>
            <a:endParaRPr lang="es-AR" dirty="0" smtClean="0"/>
          </a:p>
          <a:p>
            <a:pPr marL="0" lvl="1" indent="0">
              <a:buClrTx/>
              <a:buNone/>
            </a:pPr>
            <a:endParaRPr lang="es-AR" dirty="0"/>
          </a:p>
        </p:txBody>
      </p:sp>
      <p:sp>
        <p:nvSpPr>
          <p:cNvPr id="4" name="Text Placeholder 3"/>
          <p:cNvSpPr>
            <a:spLocks noGrp="1"/>
          </p:cNvSpPr>
          <p:nvPr>
            <p:ph type="body" sz="quarter" idx="13"/>
          </p:nvPr>
        </p:nvSpPr>
        <p:spPr>
          <a:xfrm>
            <a:off x="633984" y="824136"/>
            <a:ext cx="11265408" cy="228600"/>
          </a:xfrm>
        </p:spPr>
        <p:txBody>
          <a:bodyPr/>
          <a:lstStyle/>
          <a:p>
            <a:r>
              <a:rPr lang="es-AR" dirty="0" smtClean="0"/>
              <a:t>Variables </a:t>
            </a:r>
            <a:r>
              <a:rPr lang="es-AR" dirty="0"/>
              <a:t>locales implícitamente </a:t>
            </a:r>
            <a:r>
              <a:rPr lang="es-AR" dirty="0" err="1"/>
              <a:t>tipadas</a:t>
            </a:r>
            <a:endParaRPr lang="es-AR" dirty="0"/>
          </a:p>
        </p:txBody>
      </p:sp>
      <p:sp>
        <p:nvSpPr>
          <p:cNvPr id="5" name="Rectangle 1"/>
          <p:cNvSpPr>
            <a:spLocks noChangeArrowheads="1"/>
          </p:cNvSpPr>
          <p:nvPr/>
        </p:nvSpPr>
        <p:spPr bwMode="auto">
          <a:xfrm>
            <a:off x="2791283" y="2852936"/>
            <a:ext cx="6264696"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s-AR" sz="2800" dirty="0" err="1">
                <a:solidFill>
                  <a:srgbClr val="0000FF"/>
                </a:solidFill>
                <a:latin typeface="Consolas" pitchFamily="49" charset="0"/>
                <a:cs typeface="Consolas" pitchFamily="49" charset="0"/>
              </a:rPr>
              <a:t>var</a:t>
            </a:r>
            <a:r>
              <a:rPr lang="es-AR" sz="2800" dirty="0">
                <a:solidFill>
                  <a:srgbClr val="000000"/>
                </a:solidFill>
                <a:latin typeface="Consolas" pitchFamily="49" charset="0"/>
                <a:cs typeface="Consolas" pitchFamily="49" charset="0"/>
              </a:rPr>
              <a:t> </a:t>
            </a:r>
            <a:r>
              <a:rPr lang="es-AR" sz="2800" dirty="0" err="1">
                <a:solidFill>
                  <a:srgbClr val="000000"/>
                </a:solidFill>
                <a:latin typeface="Consolas" pitchFamily="49" charset="0"/>
                <a:cs typeface="Consolas" pitchFamily="49" charset="0"/>
              </a:rPr>
              <a:t>someInt</a:t>
            </a:r>
            <a:r>
              <a:rPr lang="es-AR" sz="2800" dirty="0">
                <a:solidFill>
                  <a:srgbClr val="000000"/>
                </a:solidFill>
                <a:latin typeface="Consolas" pitchFamily="49" charset="0"/>
                <a:cs typeface="Consolas" pitchFamily="49" charset="0"/>
              </a:rPr>
              <a:t> = 0;   </a:t>
            </a:r>
          </a:p>
          <a:p>
            <a:pPr fontAlgn="base">
              <a:spcBef>
                <a:spcPct val="0"/>
              </a:spcBef>
              <a:spcAft>
                <a:spcPct val="0"/>
              </a:spcAft>
            </a:pPr>
            <a:endParaRPr lang="es-AR" sz="2800" dirty="0">
              <a:solidFill>
                <a:srgbClr val="000000"/>
              </a:solidFill>
              <a:latin typeface="Consolas" pitchFamily="49" charset="0"/>
              <a:cs typeface="Consolas" pitchFamily="49" charset="0"/>
            </a:endParaRPr>
          </a:p>
          <a:p>
            <a:pPr fontAlgn="base">
              <a:spcBef>
                <a:spcPct val="0"/>
              </a:spcBef>
              <a:spcAft>
                <a:spcPct val="0"/>
              </a:spcAft>
            </a:pPr>
            <a:r>
              <a:rPr lang="es-AR" sz="2800" dirty="0">
                <a:solidFill>
                  <a:srgbClr val="000000"/>
                </a:solidFill>
                <a:latin typeface="Consolas" pitchFamily="49" charset="0"/>
                <a:cs typeface="Consolas" pitchFamily="49" charset="0"/>
              </a:rPr>
              <a:t>      </a:t>
            </a:r>
          </a:p>
          <a:p>
            <a:pPr fontAlgn="base">
              <a:spcBef>
                <a:spcPct val="0"/>
              </a:spcBef>
              <a:spcAft>
                <a:spcPct val="0"/>
              </a:spcAft>
            </a:pPr>
            <a:r>
              <a:rPr lang="es-AR" sz="2800" dirty="0" err="1">
                <a:solidFill>
                  <a:srgbClr val="0000FF"/>
                </a:solidFill>
                <a:latin typeface="Consolas" pitchFamily="49" charset="0"/>
                <a:cs typeface="Consolas" pitchFamily="49" charset="0"/>
              </a:rPr>
              <a:t>var</a:t>
            </a:r>
            <a:r>
              <a:rPr lang="es-AR" sz="2800" dirty="0">
                <a:solidFill>
                  <a:srgbClr val="000000"/>
                </a:solidFill>
                <a:latin typeface="Consolas" pitchFamily="49" charset="0"/>
                <a:cs typeface="Consolas" pitchFamily="49" charset="0"/>
              </a:rPr>
              <a:t> </a:t>
            </a:r>
            <a:r>
              <a:rPr lang="es-AR" sz="2800" dirty="0" err="1">
                <a:solidFill>
                  <a:srgbClr val="000000"/>
                </a:solidFill>
                <a:latin typeface="Consolas" pitchFamily="49" charset="0"/>
                <a:cs typeface="Consolas" pitchFamily="49" charset="0"/>
              </a:rPr>
              <a:t>someString</a:t>
            </a:r>
            <a:r>
              <a:rPr lang="es-AR" sz="2800" dirty="0">
                <a:solidFill>
                  <a:srgbClr val="000000"/>
                </a:solidFill>
                <a:latin typeface="Consolas" pitchFamily="49" charset="0"/>
                <a:cs typeface="Consolas" pitchFamily="49" charset="0"/>
              </a:rPr>
              <a:t> = </a:t>
            </a:r>
            <a:r>
              <a:rPr lang="es-AR" sz="2800" dirty="0">
                <a:solidFill>
                  <a:srgbClr val="A31515"/>
                </a:solidFill>
                <a:latin typeface="Consolas" pitchFamily="49" charset="0"/>
                <a:cs typeface="Consolas" pitchFamily="49" charset="0"/>
              </a:rPr>
              <a:t>"Hola mundo!"</a:t>
            </a:r>
            <a:r>
              <a:rPr lang="es-AR" sz="2800" dirty="0">
                <a:solidFill>
                  <a:srgbClr val="000000"/>
                </a:solidFill>
                <a:latin typeface="Consolas" pitchFamily="49" charset="0"/>
                <a:cs typeface="Consolas" pitchFamily="49" charset="0"/>
              </a:rPr>
              <a:t>;</a:t>
            </a:r>
            <a:endParaRPr lang="es-AR" sz="6000" dirty="0">
              <a:latin typeface="Arial" pitchFamily="34" charset="0"/>
              <a:cs typeface="Arial" pitchFamily="34" charset="0"/>
            </a:endParaRPr>
          </a:p>
        </p:txBody>
      </p:sp>
      <p:sp>
        <p:nvSpPr>
          <p:cNvPr id="6" name="Rectangle 5"/>
          <p:cNvSpPr/>
          <p:nvPr/>
        </p:nvSpPr>
        <p:spPr>
          <a:xfrm>
            <a:off x="2063552" y="5152786"/>
            <a:ext cx="9033242" cy="923330"/>
          </a:xfrm>
          <a:prstGeom prst="rect">
            <a:avLst/>
          </a:prstGeom>
          <a:noFill/>
        </p:spPr>
        <p:txBody>
          <a:bodyPr wrap="none" lIns="91440" tIns="45720" rIns="91440" bIns="45720">
            <a:spAutoFit/>
          </a:bodyPr>
          <a:lstStyle/>
          <a:p>
            <a:pPr algn="ctr"/>
            <a:r>
              <a:rPr lang="en-US" sz="5400" b="1" spc="300" dirty="0" err="1">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var</a:t>
            </a:r>
            <a:r>
              <a:rPr lang="en-US" sz="5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 no </a:t>
            </a:r>
            <a:r>
              <a:rPr lang="en-US" sz="5400" b="1" spc="300" dirty="0" err="1">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significa</a:t>
            </a:r>
            <a:r>
              <a:rPr lang="en-US" sz="5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 variable</a:t>
            </a:r>
          </a:p>
        </p:txBody>
      </p:sp>
    </p:spTree>
    <p:extLst>
      <p:ext uri="{BB962C8B-B14F-4D97-AF65-F5344CB8AC3E}">
        <p14:creationId xmlns:p14="http://schemas.microsoft.com/office/powerpoint/2010/main" val="64093170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50000" decel="50000" fill="hold" grpId="0" nodeType="afterEffect">
                                  <p:stCondLst>
                                    <p:cond delay="0"/>
                                  </p:stCondLst>
                                  <p:childTnLst>
                                    <p:animMotion origin="layout" path="M -0.09653 0.01667 L 2.02187 0.01667 " pathEditMode="relative" rAng="0" ptsTypes="AA">
                                      <p:cBhvr>
                                        <p:cTn id="6" dur="10000" fill="hold"/>
                                        <p:tgtEl>
                                          <p:spTgt spid="6"/>
                                        </p:tgtEl>
                                        <p:attrNameLst>
                                          <p:attrName>ppt_x</p:attrName>
                                          <p:attrName>ppt_y</p:attrName>
                                        </p:attrNameLst>
                                      </p:cBhvr>
                                      <p:rCtr x="10592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a:t>
            </a:r>
            <a:endParaRPr lang="es-AR" dirty="0"/>
          </a:p>
        </p:txBody>
      </p:sp>
      <p:sp>
        <p:nvSpPr>
          <p:cNvPr id="3" name="Content Placeholder 2"/>
          <p:cNvSpPr>
            <a:spLocks noGrp="1"/>
          </p:cNvSpPr>
          <p:nvPr>
            <p:ph idx="1"/>
          </p:nvPr>
        </p:nvSpPr>
        <p:spPr/>
        <p:txBody>
          <a:bodyPr/>
          <a:lstStyle/>
          <a:p>
            <a:r>
              <a:rPr lang="es-AR" dirty="0"/>
              <a:t>En muchos casos el uso de </a:t>
            </a:r>
            <a:r>
              <a:rPr lang="es-AR" i="1" dirty="0" err="1"/>
              <a:t>var</a:t>
            </a:r>
            <a:r>
              <a:rPr lang="es-AR" dirty="0"/>
              <a:t> es </a:t>
            </a:r>
            <a:r>
              <a:rPr lang="es-AR" dirty="0" smtClean="0"/>
              <a:t>opcional</a:t>
            </a:r>
          </a:p>
          <a:p>
            <a:endParaRPr lang="es-AR" dirty="0" smtClean="0"/>
          </a:p>
          <a:p>
            <a:r>
              <a:rPr lang="es-AR" dirty="0" smtClean="0"/>
              <a:t>Cuando </a:t>
            </a:r>
            <a:r>
              <a:rPr lang="es-AR" dirty="0"/>
              <a:t>una variable es inicializada con un tipo anónimo es </a:t>
            </a:r>
            <a:r>
              <a:rPr lang="es-AR" dirty="0" smtClean="0"/>
              <a:t>requerido.</a:t>
            </a:r>
            <a:endParaRPr lang="es-AR" dirty="0"/>
          </a:p>
        </p:txBody>
      </p:sp>
      <p:sp>
        <p:nvSpPr>
          <p:cNvPr id="4" name="Text Placeholder 3"/>
          <p:cNvSpPr>
            <a:spLocks noGrp="1"/>
          </p:cNvSpPr>
          <p:nvPr>
            <p:ph type="body" sz="quarter" idx="13"/>
          </p:nvPr>
        </p:nvSpPr>
        <p:spPr>
          <a:xfrm>
            <a:off x="633984" y="824136"/>
            <a:ext cx="11265408" cy="228600"/>
          </a:xfrm>
        </p:spPr>
        <p:txBody>
          <a:bodyPr/>
          <a:lstStyle/>
          <a:p>
            <a:r>
              <a:rPr lang="es-AR" dirty="0" err="1"/>
              <a:t>var</a:t>
            </a:r>
            <a:r>
              <a:rPr lang="es-AR" dirty="0"/>
              <a:t> y tipos anónimos</a:t>
            </a:r>
          </a:p>
        </p:txBody>
      </p:sp>
      <p:sp>
        <p:nvSpPr>
          <p:cNvPr id="5" name="Rectangle 1"/>
          <p:cNvSpPr>
            <a:spLocks noChangeArrowheads="1"/>
          </p:cNvSpPr>
          <p:nvPr/>
        </p:nvSpPr>
        <p:spPr bwMode="auto">
          <a:xfrm>
            <a:off x="2351584" y="3513588"/>
            <a:ext cx="7520007" cy="13234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s-AR" sz="2000" dirty="0" err="1">
                <a:solidFill>
                  <a:srgbClr val="0000FF"/>
                </a:solidFill>
                <a:latin typeface="Consolas" pitchFamily="49" charset="0"/>
                <a:cs typeface="Consolas" pitchFamily="49" charset="0"/>
              </a:rPr>
              <a:t>var</a:t>
            </a:r>
            <a:r>
              <a:rPr lang="es-AR" sz="2000" dirty="0">
                <a:solidFill>
                  <a:srgbClr val="000000"/>
                </a:solidFill>
                <a:latin typeface="Consolas" pitchFamily="49" charset="0"/>
                <a:cs typeface="Consolas" pitchFamily="49" charset="0"/>
              </a:rPr>
              <a:t> monja = </a:t>
            </a:r>
            <a:r>
              <a:rPr lang="es-AR" sz="2000" dirty="0">
                <a:solidFill>
                  <a:srgbClr val="0000FF"/>
                </a:solidFill>
                <a:latin typeface="Consolas" pitchFamily="49" charset="0"/>
                <a:cs typeface="Consolas" pitchFamily="49" charset="0"/>
              </a:rPr>
              <a:t>new</a:t>
            </a:r>
            <a:r>
              <a:rPr lang="es-AR" sz="2000" dirty="0">
                <a:solidFill>
                  <a:srgbClr val="000000"/>
                </a:solidFill>
                <a:latin typeface="Consolas" pitchFamily="49" charset="0"/>
                <a:cs typeface="Consolas" pitchFamily="49" charset="0"/>
              </a:rPr>
              <a:t> { Saludo=</a:t>
            </a:r>
            <a:r>
              <a:rPr lang="es-AR" sz="2000" dirty="0">
                <a:solidFill>
                  <a:srgbClr val="A31515"/>
                </a:solidFill>
                <a:latin typeface="Consolas" pitchFamily="49" charset="0"/>
                <a:cs typeface="Consolas" pitchFamily="49" charset="0"/>
              </a:rPr>
              <a:t>"No tengo tipo"</a:t>
            </a:r>
            <a:r>
              <a:rPr lang="es-AR" sz="2000" dirty="0">
                <a:solidFill>
                  <a:srgbClr val="000000"/>
                </a:solidFill>
                <a:latin typeface="Consolas" pitchFamily="49" charset="0"/>
                <a:cs typeface="Consolas" pitchFamily="49" charset="0"/>
              </a:rPr>
              <a:t> };         </a:t>
            </a:r>
          </a:p>
          <a:p>
            <a:pPr fontAlgn="base">
              <a:spcBef>
                <a:spcPct val="0"/>
              </a:spcBef>
              <a:spcAft>
                <a:spcPct val="0"/>
              </a:spcAft>
            </a:pPr>
            <a:endParaRPr lang="en-US" sz="2000" dirty="0">
              <a:solidFill>
                <a:srgbClr val="000000"/>
              </a:solidFill>
              <a:latin typeface="Consolas" pitchFamily="49" charset="0"/>
              <a:cs typeface="Consolas" pitchFamily="49" charset="0"/>
            </a:endParaRPr>
          </a:p>
          <a:p>
            <a:pPr fontAlgn="base">
              <a:spcBef>
                <a:spcPct val="0"/>
              </a:spcBef>
              <a:spcAft>
                <a:spcPct val="0"/>
              </a:spcAft>
            </a:pPr>
            <a:endParaRPr lang="es-AR" sz="2000" dirty="0">
              <a:solidFill>
                <a:srgbClr val="000000"/>
              </a:solidFill>
              <a:latin typeface="Consolas" pitchFamily="49" charset="0"/>
              <a:cs typeface="Consolas" pitchFamily="49" charset="0"/>
            </a:endParaRPr>
          </a:p>
          <a:p>
            <a:pPr fontAlgn="base">
              <a:spcBef>
                <a:spcPct val="0"/>
              </a:spcBef>
              <a:spcAft>
                <a:spcPct val="0"/>
              </a:spcAft>
            </a:pPr>
            <a:r>
              <a:rPr lang="es-AR" sz="2000" dirty="0" err="1">
                <a:solidFill>
                  <a:srgbClr val="2B91AF"/>
                </a:solidFill>
                <a:latin typeface="Consolas" pitchFamily="49" charset="0"/>
                <a:cs typeface="Consolas" pitchFamily="49" charset="0"/>
              </a:rPr>
              <a:t>Console</a:t>
            </a:r>
            <a:r>
              <a:rPr lang="es-AR" sz="2000" dirty="0" err="1">
                <a:solidFill>
                  <a:srgbClr val="000000"/>
                </a:solidFill>
                <a:latin typeface="Consolas" pitchFamily="49" charset="0"/>
                <a:cs typeface="Consolas" pitchFamily="49" charset="0"/>
              </a:rPr>
              <a:t>.WriteLine</a:t>
            </a:r>
            <a:r>
              <a:rPr lang="es-AR" sz="2000" dirty="0">
                <a:solidFill>
                  <a:srgbClr val="000000"/>
                </a:solidFill>
                <a:latin typeface="Consolas" pitchFamily="49" charset="0"/>
                <a:cs typeface="Consolas" pitchFamily="49" charset="0"/>
              </a:rPr>
              <a:t>(</a:t>
            </a:r>
            <a:r>
              <a:rPr lang="es-AR" sz="2000" dirty="0" err="1">
                <a:solidFill>
                  <a:srgbClr val="000000"/>
                </a:solidFill>
                <a:latin typeface="Consolas" pitchFamily="49" charset="0"/>
                <a:cs typeface="Consolas" pitchFamily="49" charset="0"/>
              </a:rPr>
              <a:t>monja.Saludo</a:t>
            </a:r>
            <a:r>
              <a:rPr lang="es-AR" sz="2000" dirty="0">
                <a:solidFill>
                  <a:srgbClr val="000000"/>
                </a:solidFill>
                <a:latin typeface="Consolas" pitchFamily="49" charset="0"/>
                <a:cs typeface="Consolas" pitchFamily="49" charset="0"/>
              </a:rPr>
              <a:t>);</a:t>
            </a:r>
            <a:endParaRPr lang="es-AR" sz="4800" dirty="0">
              <a:latin typeface="Arial" pitchFamily="34" charset="0"/>
              <a:cs typeface="Arial" pitchFamily="34" charset="0"/>
            </a:endParaRPr>
          </a:p>
        </p:txBody>
      </p:sp>
    </p:spTree>
    <p:extLst>
      <p:ext uri="{BB962C8B-B14F-4D97-AF65-F5344CB8AC3E}">
        <p14:creationId xmlns:p14="http://schemas.microsoft.com/office/powerpoint/2010/main" val="249923315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a:t>
            </a:r>
            <a:endParaRPr lang="es-AR" dirty="0"/>
          </a:p>
        </p:txBody>
      </p:sp>
      <p:sp>
        <p:nvSpPr>
          <p:cNvPr id="4" name="Text Placeholder 3"/>
          <p:cNvSpPr>
            <a:spLocks noGrp="1"/>
          </p:cNvSpPr>
          <p:nvPr>
            <p:ph type="body" sz="quarter" idx="13"/>
          </p:nvPr>
        </p:nvSpPr>
        <p:spPr>
          <a:xfrm>
            <a:off x="633984" y="824136"/>
            <a:ext cx="11265408" cy="228600"/>
          </a:xfrm>
        </p:spPr>
        <p:txBody>
          <a:bodyPr/>
          <a:lstStyle/>
          <a:p>
            <a:r>
              <a:rPr lang="en-US" dirty="0" smtClean="0"/>
              <a:t>Extension methods</a:t>
            </a:r>
            <a:endParaRPr lang="es-AR" dirty="0" smtClean="0"/>
          </a:p>
          <a:p>
            <a:endParaRPr lang="es-AR" dirty="0"/>
          </a:p>
        </p:txBody>
      </p:sp>
      <p:sp>
        <p:nvSpPr>
          <p:cNvPr id="6" name="Rectangle 5"/>
          <p:cNvSpPr/>
          <p:nvPr/>
        </p:nvSpPr>
        <p:spPr>
          <a:xfrm>
            <a:off x="2567608" y="2060848"/>
            <a:ext cx="7200800" cy="1077218"/>
          </a:xfrm>
          <a:prstGeom prst="rect">
            <a:avLst/>
          </a:prstGeom>
        </p:spPr>
        <p:txBody>
          <a:bodyPr wrap="square">
            <a:spAutoFit/>
          </a:bodyPr>
          <a:lstStyle/>
          <a:p>
            <a:pPr algn="ctr"/>
            <a:r>
              <a:rPr lang="es-AR" sz="3200" dirty="0"/>
              <a:t>¿Qué hacer cuando se quiere reutilizar código sin forzar herencia? </a:t>
            </a:r>
          </a:p>
        </p:txBody>
      </p:sp>
    </p:spTree>
    <p:extLst>
      <p:ext uri="{BB962C8B-B14F-4D97-AF65-F5344CB8AC3E}">
        <p14:creationId xmlns:p14="http://schemas.microsoft.com/office/powerpoint/2010/main" val="92789188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a:t>
            </a:r>
            <a:endParaRPr lang="es-AR" dirty="0"/>
          </a:p>
        </p:txBody>
      </p:sp>
      <p:sp>
        <p:nvSpPr>
          <p:cNvPr id="4" name="Text Placeholder 3"/>
          <p:cNvSpPr>
            <a:spLocks noGrp="1"/>
          </p:cNvSpPr>
          <p:nvPr>
            <p:ph type="body" sz="quarter" idx="13"/>
          </p:nvPr>
        </p:nvSpPr>
        <p:spPr>
          <a:xfrm>
            <a:off x="633984" y="924810"/>
            <a:ext cx="11265408" cy="228600"/>
          </a:xfrm>
        </p:spPr>
        <p:txBody>
          <a:bodyPr/>
          <a:lstStyle/>
          <a:p>
            <a:r>
              <a:rPr lang="en-US" dirty="0" smtClean="0"/>
              <a:t>C#</a:t>
            </a:r>
            <a:endParaRPr lang="es-AR" dirty="0"/>
          </a:p>
        </p:txBody>
      </p:sp>
      <p:pic>
        <p:nvPicPr>
          <p:cNvPr id="2052" name="Picture 4" descr="http://www.integralwebsolutions.co.za/Portals/0/Blog/Files/1/265/WLW-MicrosoftRenamesCLanguage_7F72-csharp_thumb.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39816" y="1891106"/>
            <a:ext cx="3501386" cy="3122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620181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a:t>
            </a:r>
            <a:endParaRPr lang="es-AR" dirty="0"/>
          </a:p>
        </p:txBody>
      </p:sp>
      <p:sp>
        <p:nvSpPr>
          <p:cNvPr id="4" name="Text Placeholder 3"/>
          <p:cNvSpPr>
            <a:spLocks noGrp="1"/>
          </p:cNvSpPr>
          <p:nvPr>
            <p:ph type="body" sz="quarter" idx="13"/>
          </p:nvPr>
        </p:nvSpPr>
        <p:spPr>
          <a:xfrm>
            <a:off x="633984" y="824136"/>
            <a:ext cx="11265408" cy="228600"/>
          </a:xfrm>
        </p:spPr>
        <p:txBody>
          <a:bodyPr/>
          <a:lstStyle/>
          <a:p>
            <a:r>
              <a:rPr lang="en-US" dirty="0" smtClean="0"/>
              <a:t>Extension methods</a:t>
            </a:r>
            <a:endParaRPr lang="es-AR" dirty="0" smtClean="0"/>
          </a:p>
          <a:p>
            <a:endParaRPr lang="es-AR" dirty="0"/>
          </a:p>
        </p:txBody>
      </p:sp>
      <p:sp>
        <p:nvSpPr>
          <p:cNvPr id="6" name="Rectangle 5"/>
          <p:cNvSpPr/>
          <p:nvPr/>
        </p:nvSpPr>
        <p:spPr>
          <a:xfrm>
            <a:off x="2567608" y="2060848"/>
            <a:ext cx="7200800" cy="1077218"/>
          </a:xfrm>
          <a:prstGeom prst="rect">
            <a:avLst/>
          </a:prstGeom>
        </p:spPr>
        <p:txBody>
          <a:bodyPr wrap="square">
            <a:spAutoFit/>
          </a:bodyPr>
          <a:lstStyle/>
          <a:p>
            <a:pPr algn="ctr"/>
            <a:r>
              <a:rPr lang="es-AR" sz="3200" dirty="0"/>
              <a:t>La solución usando clases estáticas nos deja un código difícil de leer</a:t>
            </a:r>
          </a:p>
        </p:txBody>
      </p:sp>
    </p:spTree>
    <p:extLst>
      <p:ext uri="{BB962C8B-B14F-4D97-AF65-F5344CB8AC3E}">
        <p14:creationId xmlns:p14="http://schemas.microsoft.com/office/powerpoint/2010/main" val="154211418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a:t>
            </a:r>
            <a:endParaRPr lang="es-AR" dirty="0"/>
          </a:p>
        </p:txBody>
      </p:sp>
      <p:sp>
        <p:nvSpPr>
          <p:cNvPr id="4" name="Text Placeholder 3"/>
          <p:cNvSpPr>
            <a:spLocks noGrp="1"/>
          </p:cNvSpPr>
          <p:nvPr>
            <p:ph type="body" sz="quarter" idx="13"/>
          </p:nvPr>
        </p:nvSpPr>
        <p:spPr>
          <a:xfrm>
            <a:off x="633984" y="824136"/>
            <a:ext cx="11265408" cy="228600"/>
          </a:xfrm>
        </p:spPr>
        <p:txBody>
          <a:bodyPr/>
          <a:lstStyle/>
          <a:p>
            <a:r>
              <a:rPr lang="en-US" dirty="0" smtClean="0"/>
              <a:t>Extension methods</a:t>
            </a:r>
            <a:endParaRPr lang="es-AR" dirty="0"/>
          </a:p>
        </p:txBody>
      </p:sp>
      <p:sp>
        <p:nvSpPr>
          <p:cNvPr id="6" name="Rectangle 5"/>
          <p:cNvSpPr/>
          <p:nvPr/>
        </p:nvSpPr>
        <p:spPr>
          <a:xfrm>
            <a:off x="2567608" y="2060848"/>
            <a:ext cx="7200800" cy="1569660"/>
          </a:xfrm>
          <a:prstGeom prst="rect">
            <a:avLst/>
          </a:prstGeom>
        </p:spPr>
        <p:txBody>
          <a:bodyPr wrap="square">
            <a:spAutoFit/>
          </a:bodyPr>
          <a:lstStyle/>
          <a:p>
            <a:pPr algn="ctr"/>
            <a:r>
              <a:rPr lang="es-AR" sz="3200" dirty="0"/>
              <a:t>Llamar a métodos estáticos de una clase como si fueran métodos de instancia de otra.</a:t>
            </a:r>
          </a:p>
        </p:txBody>
      </p:sp>
    </p:spTree>
    <p:extLst>
      <p:ext uri="{BB962C8B-B14F-4D97-AF65-F5344CB8AC3E}">
        <p14:creationId xmlns:p14="http://schemas.microsoft.com/office/powerpoint/2010/main" val="343593585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a:t>
            </a:r>
            <a:endParaRPr lang="es-AR" dirty="0"/>
          </a:p>
        </p:txBody>
      </p:sp>
      <p:sp>
        <p:nvSpPr>
          <p:cNvPr id="3" name="Content Placeholder 2"/>
          <p:cNvSpPr>
            <a:spLocks noGrp="1"/>
          </p:cNvSpPr>
          <p:nvPr>
            <p:ph idx="1"/>
          </p:nvPr>
        </p:nvSpPr>
        <p:spPr>
          <a:xfrm>
            <a:off x="2235360" y="1446214"/>
            <a:ext cx="7888287" cy="1622747"/>
          </a:xfrm>
        </p:spPr>
        <p:txBody>
          <a:bodyPr>
            <a:normAutofit fontScale="92500" lnSpcReduction="20000"/>
          </a:bodyPr>
          <a:lstStyle/>
          <a:p>
            <a:r>
              <a:rPr lang="es-AR" dirty="0"/>
              <a:t>El método debe tener las siguientes </a:t>
            </a:r>
            <a:r>
              <a:rPr lang="es-AR" dirty="0" smtClean="0"/>
              <a:t>características:</a:t>
            </a:r>
          </a:p>
          <a:p>
            <a:endParaRPr lang="en-US" dirty="0"/>
          </a:p>
          <a:p>
            <a:pPr lvl="1"/>
            <a:r>
              <a:rPr lang="es-AR" dirty="0" smtClean="0"/>
              <a:t>La </a:t>
            </a:r>
            <a:r>
              <a:rPr lang="es-AR" dirty="0"/>
              <a:t>clase contenedora debe ser una clase </a:t>
            </a:r>
            <a:r>
              <a:rPr lang="es-AR" dirty="0" err="1" smtClean="0"/>
              <a:t>static</a:t>
            </a:r>
            <a:r>
              <a:rPr lang="es-AR" dirty="0" smtClean="0"/>
              <a:t>.</a:t>
            </a:r>
          </a:p>
          <a:p>
            <a:pPr lvl="1"/>
            <a:r>
              <a:rPr lang="es-AR" dirty="0" smtClean="0"/>
              <a:t>El </a:t>
            </a:r>
            <a:r>
              <a:rPr lang="es-AR" dirty="0"/>
              <a:t>método debe tener al menos un </a:t>
            </a:r>
            <a:r>
              <a:rPr lang="es-AR" dirty="0" smtClean="0"/>
              <a:t>parámetro.</a:t>
            </a:r>
          </a:p>
          <a:p>
            <a:pPr lvl="1"/>
            <a:r>
              <a:rPr lang="es-AR" dirty="0" smtClean="0"/>
              <a:t>El </a:t>
            </a:r>
            <a:r>
              <a:rPr lang="es-AR" dirty="0"/>
              <a:t>primer parámetro debe tener la palabra clave </a:t>
            </a:r>
            <a:r>
              <a:rPr lang="es-AR" dirty="0" err="1" smtClean="0"/>
              <a:t>this</a:t>
            </a:r>
            <a:r>
              <a:rPr lang="es-AR" dirty="0" smtClean="0"/>
              <a:t>.</a:t>
            </a:r>
            <a:endParaRPr lang="es-AR" dirty="0"/>
          </a:p>
        </p:txBody>
      </p:sp>
      <p:sp>
        <p:nvSpPr>
          <p:cNvPr id="4" name="Text Placeholder 3"/>
          <p:cNvSpPr>
            <a:spLocks noGrp="1"/>
          </p:cNvSpPr>
          <p:nvPr>
            <p:ph type="body" sz="quarter" idx="13"/>
          </p:nvPr>
        </p:nvSpPr>
        <p:spPr>
          <a:xfrm>
            <a:off x="633984" y="824136"/>
            <a:ext cx="11265408" cy="228600"/>
          </a:xfrm>
        </p:spPr>
        <p:txBody>
          <a:bodyPr/>
          <a:lstStyle/>
          <a:p>
            <a:r>
              <a:rPr lang="en-US" dirty="0"/>
              <a:t>Extension methods</a:t>
            </a:r>
            <a:endParaRPr lang="es-AR" dirty="0"/>
          </a:p>
          <a:p>
            <a:endParaRPr lang="es-AR" dirty="0"/>
          </a:p>
        </p:txBody>
      </p:sp>
      <p:sp>
        <p:nvSpPr>
          <p:cNvPr id="7" name="Rectangle 1"/>
          <p:cNvSpPr>
            <a:spLocks noChangeArrowheads="1"/>
          </p:cNvSpPr>
          <p:nvPr/>
        </p:nvSpPr>
        <p:spPr bwMode="auto">
          <a:xfrm>
            <a:off x="1761930" y="3124126"/>
            <a:ext cx="8798566"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s-AR" sz="1200" dirty="0" err="1">
                <a:solidFill>
                  <a:srgbClr val="0000FF"/>
                </a:solidFill>
                <a:latin typeface="Consolas" pitchFamily="49" charset="0"/>
                <a:cs typeface="Consolas" pitchFamily="49" charset="0"/>
              </a:rPr>
              <a:t>public</a:t>
            </a:r>
            <a:r>
              <a:rPr lang="es-AR" sz="1200" dirty="0">
                <a:solidFill>
                  <a:srgbClr val="000000"/>
                </a:solidFill>
                <a:latin typeface="Consolas" pitchFamily="49" charset="0"/>
                <a:cs typeface="Consolas" pitchFamily="49" charset="0"/>
              </a:rPr>
              <a:t> </a:t>
            </a:r>
            <a:r>
              <a:rPr lang="es-AR" sz="1200" dirty="0" err="1">
                <a:solidFill>
                  <a:srgbClr val="0000FF"/>
                </a:solidFill>
                <a:latin typeface="Consolas" pitchFamily="49" charset="0"/>
                <a:cs typeface="Consolas" pitchFamily="49" charset="0"/>
              </a:rPr>
              <a:t>static</a:t>
            </a:r>
            <a:r>
              <a:rPr lang="es-AR" sz="1200" dirty="0">
                <a:solidFill>
                  <a:srgbClr val="000000"/>
                </a:solidFill>
                <a:latin typeface="Consolas" pitchFamily="49" charset="0"/>
                <a:cs typeface="Consolas" pitchFamily="49" charset="0"/>
              </a:rPr>
              <a:t> </a:t>
            </a:r>
            <a:r>
              <a:rPr lang="es-AR" sz="1200" dirty="0" err="1">
                <a:solidFill>
                  <a:srgbClr val="0000FF"/>
                </a:solidFill>
                <a:latin typeface="Consolas" pitchFamily="49" charset="0"/>
                <a:cs typeface="Consolas" pitchFamily="49" charset="0"/>
              </a:rPr>
              <a:t>class</a:t>
            </a:r>
            <a:r>
              <a:rPr lang="es-AR" sz="1200" dirty="0">
                <a:solidFill>
                  <a:srgbClr val="000000"/>
                </a:solidFill>
                <a:latin typeface="Consolas" pitchFamily="49" charset="0"/>
                <a:cs typeface="Consolas" pitchFamily="49" charset="0"/>
              </a:rPr>
              <a:t> </a:t>
            </a:r>
            <a:r>
              <a:rPr lang="es-AR" sz="1200" dirty="0" err="1">
                <a:solidFill>
                  <a:srgbClr val="2B91AF"/>
                </a:solidFill>
                <a:latin typeface="Consolas" pitchFamily="49" charset="0"/>
                <a:cs typeface="Consolas" pitchFamily="49" charset="0"/>
              </a:rPr>
              <a:t>MyExtensions</a:t>
            </a:r>
            <a:r>
              <a:rPr lang="es-AR" sz="1200" dirty="0">
                <a:solidFill>
                  <a:srgbClr val="000000"/>
                </a:solidFill>
                <a:latin typeface="Consolas" pitchFamily="49" charset="0"/>
                <a:cs typeface="Consolas" pitchFamily="49" charset="0"/>
              </a:rPr>
              <a:t>     </a:t>
            </a:r>
          </a:p>
          <a:p>
            <a:pPr fontAlgn="base">
              <a:spcBef>
                <a:spcPct val="0"/>
              </a:spcBef>
              <a:spcAft>
                <a:spcPct val="0"/>
              </a:spcAft>
            </a:pPr>
            <a:r>
              <a:rPr lang="es-AR" sz="1200" dirty="0">
                <a:solidFill>
                  <a:srgbClr val="000000"/>
                </a:solidFill>
                <a:latin typeface="Consolas" pitchFamily="49" charset="0"/>
                <a:cs typeface="Consolas" pitchFamily="49" charset="0"/>
              </a:rPr>
              <a:t>{         </a:t>
            </a:r>
          </a:p>
          <a:p>
            <a:pPr fontAlgn="base">
              <a:spcBef>
                <a:spcPct val="0"/>
              </a:spcBef>
              <a:spcAft>
                <a:spcPct val="0"/>
              </a:spcAft>
            </a:pPr>
            <a:r>
              <a:rPr lang="es-AR" sz="1200" dirty="0">
                <a:solidFill>
                  <a:srgbClr val="000000"/>
                </a:solidFill>
                <a:latin typeface="Consolas" pitchFamily="49" charset="0"/>
                <a:cs typeface="Consolas" pitchFamily="49" charset="0"/>
              </a:rPr>
              <a:t>   </a:t>
            </a:r>
            <a:r>
              <a:rPr lang="es-AR" sz="1200" dirty="0" err="1">
                <a:solidFill>
                  <a:srgbClr val="0000FF"/>
                </a:solidFill>
                <a:latin typeface="Consolas" pitchFamily="49" charset="0"/>
                <a:cs typeface="Consolas" pitchFamily="49" charset="0"/>
              </a:rPr>
              <a:t>public</a:t>
            </a:r>
            <a:r>
              <a:rPr lang="es-AR" sz="1200" dirty="0">
                <a:solidFill>
                  <a:srgbClr val="000000"/>
                </a:solidFill>
                <a:latin typeface="Consolas" pitchFamily="49" charset="0"/>
                <a:cs typeface="Consolas" pitchFamily="49" charset="0"/>
              </a:rPr>
              <a:t> </a:t>
            </a:r>
            <a:r>
              <a:rPr lang="es-AR" sz="1200" dirty="0" err="1">
                <a:solidFill>
                  <a:srgbClr val="0000FF"/>
                </a:solidFill>
                <a:latin typeface="Consolas" pitchFamily="49" charset="0"/>
                <a:cs typeface="Consolas" pitchFamily="49" charset="0"/>
              </a:rPr>
              <a:t>static</a:t>
            </a:r>
            <a:r>
              <a:rPr lang="es-AR" sz="1200" dirty="0">
                <a:solidFill>
                  <a:srgbClr val="000000"/>
                </a:solidFill>
                <a:latin typeface="Consolas" pitchFamily="49" charset="0"/>
                <a:cs typeface="Consolas" pitchFamily="49" charset="0"/>
              </a:rPr>
              <a:t> </a:t>
            </a:r>
            <a:r>
              <a:rPr lang="es-AR" sz="1200" dirty="0">
                <a:solidFill>
                  <a:srgbClr val="0000FF"/>
                </a:solidFill>
                <a:latin typeface="Consolas" pitchFamily="49" charset="0"/>
                <a:cs typeface="Consolas" pitchFamily="49" charset="0"/>
              </a:rPr>
              <a:t>int</a:t>
            </a:r>
            <a:r>
              <a:rPr lang="es-AR" sz="1200" dirty="0">
                <a:solidFill>
                  <a:srgbClr val="000000"/>
                </a:solidFill>
                <a:latin typeface="Consolas" pitchFamily="49" charset="0"/>
                <a:cs typeface="Consolas" pitchFamily="49" charset="0"/>
              </a:rPr>
              <a:t> </a:t>
            </a:r>
            <a:r>
              <a:rPr lang="es-AR" sz="1200" dirty="0" err="1">
                <a:solidFill>
                  <a:srgbClr val="000000"/>
                </a:solidFill>
                <a:latin typeface="Consolas" pitchFamily="49" charset="0"/>
                <a:cs typeface="Consolas" pitchFamily="49" charset="0"/>
              </a:rPr>
              <a:t>WordCount</a:t>
            </a:r>
            <a:r>
              <a:rPr lang="es-AR" sz="1200" dirty="0">
                <a:solidFill>
                  <a:srgbClr val="000000"/>
                </a:solidFill>
                <a:latin typeface="Consolas" pitchFamily="49" charset="0"/>
                <a:cs typeface="Consolas" pitchFamily="49" charset="0"/>
              </a:rPr>
              <a:t>(</a:t>
            </a:r>
            <a:r>
              <a:rPr lang="es-AR" sz="1200" dirty="0" err="1">
                <a:solidFill>
                  <a:srgbClr val="0000FF"/>
                </a:solidFill>
                <a:latin typeface="Consolas" pitchFamily="49" charset="0"/>
                <a:cs typeface="Consolas" pitchFamily="49" charset="0"/>
              </a:rPr>
              <a:t>this</a:t>
            </a:r>
            <a:r>
              <a:rPr lang="es-AR" sz="1200" dirty="0">
                <a:solidFill>
                  <a:srgbClr val="000000"/>
                </a:solidFill>
                <a:latin typeface="Consolas" pitchFamily="49" charset="0"/>
                <a:cs typeface="Consolas" pitchFamily="49" charset="0"/>
              </a:rPr>
              <a:t> </a:t>
            </a:r>
            <a:r>
              <a:rPr lang="es-AR" sz="1200" dirty="0" err="1">
                <a:solidFill>
                  <a:srgbClr val="2B91AF"/>
                </a:solidFill>
                <a:latin typeface="Consolas" pitchFamily="49" charset="0"/>
                <a:cs typeface="Consolas" pitchFamily="49" charset="0"/>
              </a:rPr>
              <a:t>String</a:t>
            </a:r>
            <a:r>
              <a:rPr lang="es-AR" sz="1200" dirty="0">
                <a:solidFill>
                  <a:srgbClr val="000000"/>
                </a:solidFill>
                <a:latin typeface="Consolas" pitchFamily="49" charset="0"/>
                <a:cs typeface="Consolas" pitchFamily="49" charset="0"/>
              </a:rPr>
              <a:t> </a:t>
            </a:r>
            <a:r>
              <a:rPr lang="es-AR" sz="1200" dirty="0" err="1">
                <a:solidFill>
                  <a:srgbClr val="000000"/>
                </a:solidFill>
                <a:latin typeface="Consolas" pitchFamily="49" charset="0"/>
                <a:cs typeface="Consolas" pitchFamily="49" charset="0"/>
              </a:rPr>
              <a:t>str</a:t>
            </a:r>
            <a:r>
              <a:rPr lang="es-AR" sz="1200" dirty="0">
                <a:solidFill>
                  <a:srgbClr val="000000"/>
                </a:solidFill>
                <a:latin typeface="Consolas" pitchFamily="49" charset="0"/>
                <a:cs typeface="Consolas" pitchFamily="49" charset="0"/>
              </a:rPr>
              <a:t>)         </a:t>
            </a:r>
          </a:p>
          <a:p>
            <a:pPr fontAlgn="base">
              <a:spcBef>
                <a:spcPct val="0"/>
              </a:spcBef>
              <a:spcAft>
                <a:spcPct val="0"/>
              </a:spcAft>
            </a:pPr>
            <a:r>
              <a:rPr lang="es-AR" sz="1200" dirty="0">
                <a:solidFill>
                  <a:srgbClr val="000000"/>
                </a:solidFill>
                <a:latin typeface="Consolas" pitchFamily="49" charset="0"/>
                <a:cs typeface="Consolas" pitchFamily="49" charset="0"/>
              </a:rPr>
              <a:t>   {             </a:t>
            </a:r>
          </a:p>
          <a:p>
            <a:pPr fontAlgn="base">
              <a:spcBef>
                <a:spcPct val="0"/>
              </a:spcBef>
              <a:spcAft>
                <a:spcPct val="0"/>
              </a:spcAft>
            </a:pPr>
            <a:r>
              <a:rPr lang="es-AR" sz="1200" dirty="0">
                <a:solidFill>
                  <a:srgbClr val="0000FF"/>
                </a:solidFill>
                <a:latin typeface="Consolas" pitchFamily="49" charset="0"/>
                <a:cs typeface="Consolas" pitchFamily="49" charset="0"/>
              </a:rPr>
              <a:t>      </a:t>
            </a:r>
            <a:r>
              <a:rPr lang="es-AR" sz="1200" dirty="0" err="1">
                <a:solidFill>
                  <a:srgbClr val="0000FF"/>
                </a:solidFill>
                <a:latin typeface="Consolas" pitchFamily="49" charset="0"/>
                <a:cs typeface="Consolas" pitchFamily="49" charset="0"/>
              </a:rPr>
              <a:t>return</a:t>
            </a:r>
            <a:r>
              <a:rPr lang="es-AR" sz="1200" dirty="0">
                <a:solidFill>
                  <a:srgbClr val="000000"/>
                </a:solidFill>
                <a:latin typeface="Consolas" pitchFamily="49" charset="0"/>
                <a:cs typeface="Consolas" pitchFamily="49" charset="0"/>
              </a:rPr>
              <a:t> </a:t>
            </a:r>
            <a:r>
              <a:rPr lang="es-AR" sz="1200" dirty="0" err="1">
                <a:solidFill>
                  <a:srgbClr val="000000"/>
                </a:solidFill>
                <a:latin typeface="Consolas" pitchFamily="49" charset="0"/>
                <a:cs typeface="Consolas" pitchFamily="49" charset="0"/>
              </a:rPr>
              <a:t>str.Split</a:t>
            </a:r>
            <a:r>
              <a:rPr lang="es-AR" sz="1200" dirty="0">
                <a:solidFill>
                  <a:srgbClr val="000000"/>
                </a:solidFill>
                <a:latin typeface="Consolas" pitchFamily="49" charset="0"/>
                <a:cs typeface="Consolas" pitchFamily="49" charset="0"/>
              </a:rPr>
              <a:t>(</a:t>
            </a:r>
            <a:r>
              <a:rPr lang="es-AR" sz="1200" dirty="0">
                <a:solidFill>
                  <a:srgbClr val="0000FF"/>
                </a:solidFill>
                <a:latin typeface="Consolas" pitchFamily="49" charset="0"/>
                <a:cs typeface="Consolas" pitchFamily="49" charset="0"/>
              </a:rPr>
              <a:t>new</a:t>
            </a:r>
            <a:r>
              <a:rPr lang="es-AR" sz="1200" dirty="0">
                <a:solidFill>
                  <a:srgbClr val="000000"/>
                </a:solidFill>
                <a:latin typeface="Consolas" pitchFamily="49" charset="0"/>
                <a:cs typeface="Consolas" pitchFamily="49" charset="0"/>
              </a:rPr>
              <a:t> </a:t>
            </a:r>
            <a:r>
              <a:rPr lang="es-AR" sz="1200" dirty="0" err="1">
                <a:solidFill>
                  <a:srgbClr val="0000FF"/>
                </a:solidFill>
                <a:latin typeface="Consolas" pitchFamily="49" charset="0"/>
                <a:cs typeface="Consolas" pitchFamily="49" charset="0"/>
              </a:rPr>
              <a:t>char</a:t>
            </a:r>
            <a:r>
              <a:rPr lang="es-AR" sz="1200" dirty="0">
                <a:solidFill>
                  <a:srgbClr val="000000"/>
                </a:solidFill>
                <a:latin typeface="Consolas" pitchFamily="49" charset="0"/>
                <a:cs typeface="Consolas" pitchFamily="49" charset="0"/>
              </a:rPr>
              <a:t>[] { </a:t>
            </a:r>
            <a:r>
              <a:rPr lang="es-AR" sz="1200" dirty="0">
                <a:solidFill>
                  <a:srgbClr val="A31515"/>
                </a:solidFill>
                <a:latin typeface="Consolas" pitchFamily="49" charset="0"/>
                <a:cs typeface="Consolas" pitchFamily="49" charset="0"/>
              </a:rPr>
              <a:t>' '</a:t>
            </a:r>
            <a:r>
              <a:rPr lang="es-AR" sz="1200" dirty="0">
                <a:solidFill>
                  <a:srgbClr val="000000"/>
                </a:solidFill>
                <a:latin typeface="Consolas" pitchFamily="49" charset="0"/>
                <a:cs typeface="Consolas" pitchFamily="49" charset="0"/>
              </a:rPr>
              <a:t>, </a:t>
            </a:r>
            <a:r>
              <a:rPr lang="es-AR" sz="1200" dirty="0">
                <a:solidFill>
                  <a:srgbClr val="A31515"/>
                </a:solidFill>
                <a:latin typeface="Consolas" pitchFamily="49" charset="0"/>
                <a:cs typeface="Consolas" pitchFamily="49" charset="0"/>
              </a:rPr>
              <a:t>'.'</a:t>
            </a:r>
            <a:r>
              <a:rPr lang="es-AR" sz="1200" dirty="0">
                <a:solidFill>
                  <a:srgbClr val="000000"/>
                </a:solidFill>
                <a:latin typeface="Consolas" pitchFamily="49" charset="0"/>
                <a:cs typeface="Consolas" pitchFamily="49" charset="0"/>
              </a:rPr>
              <a:t>, </a:t>
            </a:r>
            <a:r>
              <a:rPr lang="es-AR" sz="1200" dirty="0">
                <a:solidFill>
                  <a:srgbClr val="A31515"/>
                </a:solidFill>
                <a:latin typeface="Consolas" pitchFamily="49" charset="0"/>
                <a:cs typeface="Consolas" pitchFamily="49" charset="0"/>
              </a:rPr>
              <a:t>'?'</a:t>
            </a:r>
            <a:r>
              <a:rPr lang="es-AR" sz="1200" dirty="0">
                <a:solidFill>
                  <a:srgbClr val="000000"/>
                </a:solidFill>
                <a:latin typeface="Consolas" pitchFamily="49" charset="0"/>
                <a:cs typeface="Consolas" pitchFamily="49" charset="0"/>
              </a:rPr>
              <a:t> }, </a:t>
            </a:r>
            <a:r>
              <a:rPr lang="es-AR" sz="1200" dirty="0" err="1">
                <a:solidFill>
                  <a:srgbClr val="2B91AF"/>
                </a:solidFill>
                <a:latin typeface="Consolas" pitchFamily="49" charset="0"/>
                <a:cs typeface="Consolas" pitchFamily="49" charset="0"/>
              </a:rPr>
              <a:t>StringSplitOptions</a:t>
            </a:r>
            <a:r>
              <a:rPr lang="es-AR" sz="1200" dirty="0" err="1">
                <a:solidFill>
                  <a:srgbClr val="000000"/>
                </a:solidFill>
                <a:latin typeface="Consolas" pitchFamily="49" charset="0"/>
                <a:cs typeface="Consolas" pitchFamily="49" charset="0"/>
              </a:rPr>
              <a:t>.RemoveEmptyEntries</a:t>
            </a:r>
            <a:r>
              <a:rPr lang="es-AR" sz="1200" dirty="0">
                <a:solidFill>
                  <a:srgbClr val="000000"/>
                </a:solidFill>
                <a:latin typeface="Consolas" pitchFamily="49" charset="0"/>
                <a:cs typeface="Consolas" pitchFamily="49" charset="0"/>
              </a:rPr>
              <a:t>).</a:t>
            </a:r>
            <a:r>
              <a:rPr lang="es-AR" sz="1200" dirty="0" err="1">
                <a:solidFill>
                  <a:srgbClr val="000000"/>
                </a:solidFill>
                <a:latin typeface="Consolas" pitchFamily="49" charset="0"/>
                <a:cs typeface="Consolas" pitchFamily="49" charset="0"/>
              </a:rPr>
              <a:t>Length</a:t>
            </a:r>
            <a:r>
              <a:rPr lang="es-AR" sz="1200" dirty="0">
                <a:solidFill>
                  <a:srgbClr val="000000"/>
                </a:solidFill>
                <a:latin typeface="Consolas" pitchFamily="49" charset="0"/>
                <a:cs typeface="Consolas" pitchFamily="49" charset="0"/>
              </a:rPr>
              <a:t>;</a:t>
            </a:r>
          </a:p>
          <a:p>
            <a:pPr fontAlgn="base">
              <a:spcBef>
                <a:spcPct val="0"/>
              </a:spcBef>
              <a:spcAft>
                <a:spcPct val="0"/>
              </a:spcAft>
            </a:pPr>
            <a:r>
              <a:rPr lang="es-AR" sz="1200" dirty="0">
                <a:solidFill>
                  <a:srgbClr val="000000"/>
                </a:solidFill>
                <a:latin typeface="Consolas" pitchFamily="49" charset="0"/>
                <a:cs typeface="Consolas" pitchFamily="49" charset="0"/>
              </a:rPr>
              <a:t>   }     </a:t>
            </a:r>
          </a:p>
          <a:p>
            <a:pPr fontAlgn="base">
              <a:spcBef>
                <a:spcPct val="0"/>
              </a:spcBef>
              <a:spcAft>
                <a:spcPct val="0"/>
              </a:spcAft>
            </a:pPr>
            <a:r>
              <a:rPr lang="es-AR" sz="1200" dirty="0">
                <a:solidFill>
                  <a:srgbClr val="000000"/>
                </a:solidFill>
                <a:latin typeface="Consolas" pitchFamily="49" charset="0"/>
                <a:cs typeface="Consolas" pitchFamily="49" charset="0"/>
              </a:rPr>
              <a:t>}</a:t>
            </a:r>
            <a:endParaRPr lang="es-AR" sz="3200" dirty="0">
              <a:latin typeface="Arial" pitchFamily="34" charset="0"/>
              <a:cs typeface="Arial" pitchFamily="34" charset="0"/>
            </a:endParaRPr>
          </a:p>
        </p:txBody>
      </p:sp>
      <p:sp>
        <p:nvSpPr>
          <p:cNvPr id="8" name="Rectangle 2"/>
          <p:cNvSpPr>
            <a:spLocks noChangeArrowheads="1"/>
          </p:cNvSpPr>
          <p:nvPr/>
        </p:nvSpPr>
        <p:spPr bwMode="auto">
          <a:xfrm>
            <a:off x="3163686" y="5289837"/>
            <a:ext cx="5650906"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s-AR" sz="1400" dirty="0" err="1">
                <a:solidFill>
                  <a:srgbClr val="0000FF"/>
                </a:solidFill>
                <a:latin typeface="Consolas" pitchFamily="49" charset="0"/>
                <a:cs typeface="Consolas" pitchFamily="49" charset="0"/>
              </a:rPr>
              <a:t>string</a:t>
            </a:r>
            <a:r>
              <a:rPr lang="es-AR" sz="1400" dirty="0">
                <a:solidFill>
                  <a:srgbClr val="000000"/>
                </a:solidFill>
                <a:latin typeface="Consolas" pitchFamily="49" charset="0"/>
                <a:cs typeface="Consolas" pitchFamily="49" charset="0"/>
              </a:rPr>
              <a:t> </a:t>
            </a:r>
            <a:r>
              <a:rPr lang="es-AR" sz="1400" dirty="0" err="1">
                <a:solidFill>
                  <a:srgbClr val="000000"/>
                </a:solidFill>
                <a:latin typeface="Consolas" pitchFamily="49" charset="0"/>
                <a:cs typeface="Consolas" pitchFamily="49" charset="0"/>
              </a:rPr>
              <a:t>phrase</a:t>
            </a:r>
            <a:r>
              <a:rPr lang="es-AR" sz="1400" dirty="0">
                <a:solidFill>
                  <a:srgbClr val="000000"/>
                </a:solidFill>
                <a:latin typeface="Consolas" pitchFamily="49" charset="0"/>
                <a:cs typeface="Consolas" pitchFamily="49" charset="0"/>
              </a:rPr>
              <a:t> = </a:t>
            </a:r>
            <a:r>
              <a:rPr lang="es-AR" sz="1400" dirty="0">
                <a:solidFill>
                  <a:srgbClr val="A31515"/>
                </a:solidFill>
                <a:latin typeface="Consolas" pitchFamily="49" charset="0"/>
                <a:cs typeface="Consolas" pitchFamily="49" charset="0"/>
              </a:rPr>
              <a:t>"</a:t>
            </a:r>
            <a:r>
              <a:rPr lang="es-AR" sz="1400" dirty="0" err="1">
                <a:solidFill>
                  <a:srgbClr val="A31515"/>
                </a:solidFill>
                <a:latin typeface="Consolas" pitchFamily="49" charset="0"/>
                <a:cs typeface="Consolas" pitchFamily="49" charset="0"/>
              </a:rPr>
              <a:t>Hello</a:t>
            </a:r>
            <a:r>
              <a:rPr lang="es-AR" sz="1400" dirty="0">
                <a:solidFill>
                  <a:srgbClr val="A31515"/>
                </a:solidFill>
                <a:latin typeface="Consolas" pitchFamily="49" charset="0"/>
                <a:cs typeface="Consolas" pitchFamily="49" charset="0"/>
              </a:rPr>
              <a:t> </a:t>
            </a:r>
            <a:r>
              <a:rPr lang="es-AR" sz="1400" dirty="0" err="1">
                <a:solidFill>
                  <a:srgbClr val="A31515"/>
                </a:solidFill>
                <a:latin typeface="Consolas" pitchFamily="49" charset="0"/>
                <a:cs typeface="Consolas" pitchFamily="49" charset="0"/>
              </a:rPr>
              <a:t>Extension</a:t>
            </a:r>
            <a:r>
              <a:rPr lang="es-AR" sz="1400" dirty="0">
                <a:solidFill>
                  <a:srgbClr val="A31515"/>
                </a:solidFill>
                <a:latin typeface="Consolas" pitchFamily="49" charset="0"/>
                <a:cs typeface="Consolas" pitchFamily="49" charset="0"/>
              </a:rPr>
              <a:t> </a:t>
            </a:r>
            <a:r>
              <a:rPr lang="es-AR" sz="1400" dirty="0" err="1">
                <a:solidFill>
                  <a:srgbClr val="A31515"/>
                </a:solidFill>
                <a:latin typeface="Consolas" pitchFamily="49" charset="0"/>
                <a:cs typeface="Consolas" pitchFamily="49" charset="0"/>
              </a:rPr>
              <a:t>Methods</a:t>
            </a:r>
            <a:r>
              <a:rPr lang="es-AR" sz="1400" dirty="0">
                <a:solidFill>
                  <a:srgbClr val="A31515"/>
                </a:solidFill>
                <a:latin typeface="Consolas" pitchFamily="49" charset="0"/>
                <a:cs typeface="Consolas" pitchFamily="49" charset="0"/>
              </a:rPr>
              <a:t>"</a:t>
            </a:r>
            <a:r>
              <a:rPr lang="es-AR" sz="1400" dirty="0">
                <a:solidFill>
                  <a:srgbClr val="000000"/>
                </a:solidFill>
                <a:latin typeface="Consolas" pitchFamily="49" charset="0"/>
                <a:cs typeface="Consolas" pitchFamily="49" charset="0"/>
              </a:rPr>
              <a:t>;             </a:t>
            </a:r>
          </a:p>
          <a:p>
            <a:pPr lvl="0" fontAlgn="base">
              <a:spcBef>
                <a:spcPct val="0"/>
              </a:spcBef>
              <a:spcAft>
                <a:spcPct val="0"/>
              </a:spcAft>
            </a:pPr>
            <a:r>
              <a:rPr lang="es-AR" sz="1400" dirty="0">
                <a:solidFill>
                  <a:srgbClr val="0000FF"/>
                </a:solidFill>
                <a:latin typeface="Consolas" pitchFamily="49" charset="0"/>
                <a:cs typeface="Consolas" pitchFamily="49" charset="0"/>
              </a:rPr>
              <a:t>int</a:t>
            </a:r>
            <a:r>
              <a:rPr lang="es-AR" sz="1400" dirty="0">
                <a:solidFill>
                  <a:srgbClr val="000000"/>
                </a:solidFill>
                <a:latin typeface="Consolas" pitchFamily="49" charset="0"/>
                <a:cs typeface="Consolas" pitchFamily="49" charset="0"/>
              </a:rPr>
              <a:t> </a:t>
            </a:r>
            <a:r>
              <a:rPr lang="es-AR" sz="1400" dirty="0" err="1">
                <a:solidFill>
                  <a:srgbClr val="000000"/>
                </a:solidFill>
                <a:latin typeface="Consolas" pitchFamily="49" charset="0"/>
                <a:cs typeface="Consolas" pitchFamily="49" charset="0"/>
              </a:rPr>
              <a:t>wordQuantity</a:t>
            </a:r>
            <a:r>
              <a:rPr lang="es-AR" sz="1400" dirty="0">
                <a:solidFill>
                  <a:srgbClr val="000000"/>
                </a:solidFill>
                <a:latin typeface="Consolas" pitchFamily="49" charset="0"/>
                <a:cs typeface="Consolas" pitchFamily="49" charset="0"/>
              </a:rPr>
              <a:t> =  </a:t>
            </a:r>
            <a:r>
              <a:rPr lang="es-AR" sz="1400" dirty="0" err="1">
                <a:solidFill>
                  <a:srgbClr val="000000"/>
                </a:solidFill>
                <a:latin typeface="Consolas" pitchFamily="49" charset="0"/>
                <a:cs typeface="Consolas" pitchFamily="49" charset="0"/>
              </a:rPr>
              <a:t>phrase.WordCount</a:t>
            </a:r>
            <a:r>
              <a:rPr lang="es-AR" sz="1400" dirty="0">
                <a:solidFill>
                  <a:srgbClr val="000000"/>
                </a:solidFill>
                <a:latin typeface="Consolas" pitchFamily="49" charset="0"/>
                <a:cs typeface="Consolas" pitchFamily="49" charset="0"/>
              </a:rPr>
              <a:t>();</a:t>
            </a:r>
            <a:endParaRPr lang="es-AR" sz="3600" dirty="0">
              <a:latin typeface="Arial" pitchFamily="34" charset="0"/>
              <a:cs typeface="Arial" pitchFamily="34" charset="0"/>
            </a:endParaRPr>
          </a:p>
        </p:txBody>
      </p:sp>
    </p:spTree>
    <p:extLst>
      <p:ext uri="{BB962C8B-B14F-4D97-AF65-F5344CB8AC3E}">
        <p14:creationId xmlns:p14="http://schemas.microsoft.com/office/powerpoint/2010/main" val="413394282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a:t>
            </a:r>
            <a:endParaRPr lang="es-AR" dirty="0"/>
          </a:p>
        </p:txBody>
      </p:sp>
      <p:sp>
        <p:nvSpPr>
          <p:cNvPr id="3" name="Content Placeholder 2"/>
          <p:cNvSpPr>
            <a:spLocks noGrp="1"/>
          </p:cNvSpPr>
          <p:nvPr>
            <p:ph idx="1"/>
          </p:nvPr>
        </p:nvSpPr>
        <p:spPr/>
        <p:txBody>
          <a:bodyPr/>
          <a:lstStyle/>
          <a:p>
            <a:r>
              <a:rPr lang="es-AR" dirty="0" smtClean="0"/>
              <a:t>Prueba </a:t>
            </a:r>
            <a:r>
              <a:rPr lang="es-AR" dirty="0"/>
              <a:t>si se puede realizar una conversión por </a:t>
            </a:r>
            <a:r>
              <a:rPr lang="es-AR" dirty="0" smtClean="0"/>
              <a:t>referencia.</a:t>
            </a:r>
            <a:endParaRPr lang="es-AR" dirty="0"/>
          </a:p>
        </p:txBody>
      </p:sp>
      <p:sp>
        <p:nvSpPr>
          <p:cNvPr id="4" name="Text Placeholder 3"/>
          <p:cNvSpPr>
            <a:spLocks noGrp="1"/>
          </p:cNvSpPr>
          <p:nvPr>
            <p:ph type="body" sz="quarter" idx="13"/>
          </p:nvPr>
        </p:nvSpPr>
        <p:spPr>
          <a:xfrm>
            <a:off x="633984" y="824136"/>
            <a:ext cx="11265408" cy="228600"/>
          </a:xfrm>
        </p:spPr>
        <p:txBody>
          <a:bodyPr/>
          <a:lstStyle/>
          <a:p>
            <a:r>
              <a:rPr lang="en-US" dirty="0" err="1" smtClean="0"/>
              <a:t>Operador</a:t>
            </a:r>
            <a:r>
              <a:rPr lang="en-US" dirty="0" smtClean="0"/>
              <a:t> Is</a:t>
            </a:r>
            <a:endParaRPr lang="es-AR" dirty="0"/>
          </a:p>
        </p:txBody>
      </p:sp>
      <p:pic>
        <p:nvPicPr>
          <p:cNvPr id="10242"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41803"/>
          <a:stretch/>
        </p:blipFill>
        <p:spPr bwMode="auto">
          <a:xfrm>
            <a:off x="1919536" y="2708920"/>
            <a:ext cx="8027128" cy="2587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832621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a:t>
            </a:r>
            <a:endParaRPr lang="es-AR" dirty="0"/>
          </a:p>
        </p:txBody>
      </p:sp>
      <p:sp>
        <p:nvSpPr>
          <p:cNvPr id="3" name="Content Placeholder 2"/>
          <p:cNvSpPr>
            <a:spLocks noGrp="1"/>
          </p:cNvSpPr>
          <p:nvPr>
            <p:ph idx="1"/>
          </p:nvPr>
        </p:nvSpPr>
        <p:spPr/>
        <p:txBody>
          <a:bodyPr/>
          <a:lstStyle/>
          <a:p>
            <a:r>
              <a:rPr lang="es-AR" dirty="0" smtClean="0"/>
              <a:t>Realiza </a:t>
            </a:r>
            <a:r>
              <a:rPr lang="es-AR" dirty="0"/>
              <a:t>un </a:t>
            </a:r>
            <a:r>
              <a:rPr lang="es-AR" dirty="0" err="1"/>
              <a:t>downcast</a:t>
            </a:r>
            <a:r>
              <a:rPr lang="es-AR" dirty="0"/>
              <a:t> </a:t>
            </a:r>
            <a:r>
              <a:rPr lang="es-AR" dirty="0" smtClean="0"/>
              <a:t>y, en vez de arrojar una excepción, devuelve </a:t>
            </a:r>
            <a:r>
              <a:rPr lang="es-AR" dirty="0" err="1"/>
              <a:t>null</a:t>
            </a:r>
            <a:r>
              <a:rPr lang="es-AR" dirty="0"/>
              <a:t> si no </a:t>
            </a:r>
            <a:r>
              <a:rPr lang="es-AR" dirty="0" smtClean="0"/>
              <a:t>pudo.</a:t>
            </a:r>
            <a:endParaRPr lang="es-AR" dirty="0"/>
          </a:p>
        </p:txBody>
      </p:sp>
      <p:sp>
        <p:nvSpPr>
          <p:cNvPr id="4" name="Text Placeholder 3"/>
          <p:cNvSpPr>
            <a:spLocks noGrp="1"/>
          </p:cNvSpPr>
          <p:nvPr>
            <p:ph type="body" sz="quarter" idx="13"/>
          </p:nvPr>
        </p:nvSpPr>
        <p:spPr>
          <a:xfrm>
            <a:off x="633984" y="824136"/>
            <a:ext cx="11265408" cy="228600"/>
          </a:xfrm>
        </p:spPr>
        <p:txBody>
          <a:bodyPr/>
          <a:lstStyle/>
          <a:p>
            <a:r>
              <a:rPr lang="en-US" dirty="0" err="1" smtClean="0"/>
              <a:t>Operador</a:t>
            </a:r>
            <a:r>
              <a:rPr lang="en-US" dirty="0" smtClean="0"/>
              <a:t> As</a:t>
            </a:r>
            <a:endParaRPr lang="es-AR" dirty="0"/>
          </a:p>
        </p:txBody>
      </p:sp>
      <p:pic>
        <p:nvPicPr>
          <p:cNvPr id="11267"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16619"/>
          <a:stretch/>
        </p:blipFill>
        <p:spPr bwMode="auto">
          <a:xfrm>
            <a:off x="1511384" y="2778910"/>
            <a:ext cx="9047956" cy="1703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409900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a:t>
            </a:r>
            <a:endParaRPr lang="es-AR"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62500" lnSpcReduction="20000"/>
              </a:bodyPr>
              <a:lstStyle/>
              <a:p>
                <a:r>
                  <a:rPr lang="en-US" dirty="0" smtClean="0"/>
                  <a:t>Los </a:t>
                </a:r>
                <a:r>
                  <a:rPr lang="en-US" dirty="0" err="1" smtClean="0"/>
                  <a:t>tipos</a:t>
                </a:r>
                <a:r>
                  <a:rPr lang="en-US" dirty="0" smtClean="0"/>
                  <a:t> </a:t>
                </a:r>
                <a:r>
                  <a:rPr lang="en-US" dirty="0" err="1" smtClean="0"/>
                  <a:t>más</a:t>
                </a:r>
                <a:r>
                  <a:rPr lang="en-US" dirty="0" smtClean="0"/>
                  <a:t> simples en </a:t>
                </a:r>
                <a:r>
                  <a:rPr lang="en-US" dirty="0" err="1" smtClean="0"/>
                  <a:t>.Net</a:t>
                </a:r>
                <a:endParaRPr lang="en-US" dirty="0" smtClean="0"/>
              </a:p>
              <a:p>
                <a:r>
                  <a:rPr lang="en-US" dirty="0" err="1" smtClean="0"/>
                  <a:t>Contienen</a:t>
                </a:r>
                <a:r>
                  <a:rPr lang="en-US" dirty="0" smtClean="0"/>
                  <a:t> el valor y no </a:t>
                </a:r>
                <a:r>
                  <a:rPr lang="en-US" dirty="0" err="1" smtClean="0"/>
                  <a:t>una</a:t>
                </a:r>
                <a:r>
                  <a:rPr lang="en-US" dirty="0" smtClean="0"/>
                  <a:t> </a:t>
                </a:r>
                <a:r>
                  <a:rPr lang="en-US" dirty="0" err="1" smtClean="0"/>
                  <a:t>referencia</a:t>
                </a:r>
                <a:r>
                  <a:rPr lang="en-US" dirty="0" smtClean="0"/>
                  <a:t> al valor</a:t>
                </a:r>
              </a:p>
              <a:p>
                <a:r>
                  <a:rPr lang="en-US" dirty="0" smtClean="0"/>
                  <a:t>Las </a:t>
                </a:r>
                <a:r>
                  <a:rPr lang="en-US" dirty="0" err="1" smtClean="0"/>
                  <a:t>instancias</a:t>
                </a:r>
                <a:r>
                  <a:rPr lang="en-US" dirty="0" smtClean="0"/>
                  <a:t> de </a:t>
                </a:r>
                <a:r>
                  <a:rPr lang="en-US" dirty="0" err="1" smtClean="0"/>
                  <a:t>estos</a:t>
                </a:r>
                <a:r>
                  <a:rPr lang="en-US" dirty="0" smtClean="0"/>
                  <a:t> se </a:t>
                </a:r>
                <a:r>
                  <a:rPr lang="en-US" dirty="0" err="1" smtClean="0"/>
                  <a:t>guardan</a:t>
                </a:r>
                <a:r>
                  <a:rPr lang="en-US" dirty="0" smtClean="0"/>
                  <a:t> en un area de </a:t>
                </a:r>
                <a:r>
                  <a:rPr lang="en-US" dirty="0" err="1" smtClean="0"/>
                  <a:t>memoria</a:t>
                </a:r>
                <a:r>
                  <a:rPr lang="en-US" dirty="0" smtClean="0"/>
                  <a:t> de </a:t>
                </a:r>
                <a:r>
                  <a:rPr lang="en-US" dirty="0" err="1" smtClean="0"/>
                  <a:t>acceso</a:t>
                </a:r>
                <a:r>
                  <a:rPr lang="en-US" dirty="0" smtClean="0"/>
                  <a:t> mas </a:t>
                </a:r>
                <a:r>
                  <a:rPr lang="en-US" dirty="0" err="1" smtClean="0"/>
                  <a:t>veloz</a:t>
                </a:r>
                <a:endParaRPr lang="en-US" dirty="0" smtClean="0"/>
              </a:p>
              <a:p>
                <a:r>
                  <a:rPr lang="en-US" dirty="0" smtClean="0"/>
                  <a:t>Se </a:t>
                </a:r>
                <a:r>
                  <a:rPr lang="en-US" dirty="0" err="1" smtClean="0"/>
                  <a:t>pueden</a:t>
                </a:r>
                <a:r>
                  <a:rPr lang="en-US" dirty="0" smtClean="0"/>
                  <a:t> </a:t>
                </a:r>
                <a:r>
                  <a:rPr lang="en-US" dirty="0" err="1" smtClean="0"/>
                  <a:t>crear</a:t>
                </a:r>
                <a:r>
                  <a:rPr lang="en-US" dirty="0" smtClean="0"/>
                  <a:t> Value Type </a:t>
                </a:r>
                <a:r>
                  <a:rPr lang="en-US" dirty="0" err="1" smtClean="0"/>
                  <a:t>por</a:t>
                </a:r>
                <a:r>
                  <a:rPr lang="en-US" dirty="0" smtClean="0"/>
                  <a:t> </a:t>
                </a:r>
                <a:r>
                  <a:rPr lang="en-US" dirty="0" err="1" smtClean="0"/>
                  <a:t>medio</a:t>
                </a:r>
                <a:r>
                  <a:rPr lang="en-US" dirty="0" smtClean="0"/>
                  <a:t> de </a:t>
                </a:r>
                <a:r>
                  <a:rPr lang="en-US" dirty="0" err="1" smtClean="0"/>
                  <a:t>Enums</a:t>
                </a:r>
                <a:r>
                  <a:rPr lang="en-US" dirty="0" smtClean="0"/>
                  <a:t> y </a:t>
                </a:r>
                <a:r>
                  <a:rPr lang="en-US" dirty="0" err="1" smtClean="0"/>
                  <a:t>Structs</a:t>
                </a:r>
                <a:endParaRPr lang="en-US" dirty="0" smtClean="0"/>
              </a:p>
              <a:p>
                <a:pPr marL="0" indent="0">
                  <a:buNone/>
                </a:pPr>
                <a:endParaRPr lang="en-US" dirty="0" smtClean="0"/>
              </a:p>
              <a:p>
                <a:pPr marL="0" indent="0">
                  <a:buNone/>
                </a:pPr>
                <a:endParaRPr lang="en-US" dirty="0" smtClean="0"/>
              </a:p>
              <a:p>
                <a:r>
                  <a:rPr lang="en-US" dirty="0" smtClean="0"/>
                  <a:t>Constructor </a:t>
                </a:r>
                <a:r>
                  <a:rPr lang="en-US" dirty="0" err="1" smtClean="0"/>
                  <a:t>implicito</a:t>
                </a:r>
                <a:r>
                  <a:rPr lang="en-US" dirty="0" smtClean="0"/>
                  <a:t>:</a:t>
                </a:r>
              </a:p>
              <a:p>
                <a:pPr marL="0" indent="0">
                  <a:buNone/>
                </a:pPr>
                <a:endParaRPr lang="en-US" dirty="0" smtClean="0"/>
              </a:p>
              <a:p>
                <a:pPr lvl="2"/>
                <a:r>
                  <a:rPr lang="es-AR" dirty="0">
                    <a:latin typeface="Courier New" pitchFamily="49" charset="0"/>
                    <a:cs typeface="Courier New" pitchFamily="49" charset="0"/>
                  </a:rPr>
                  <a:t>&lt;tipo de dato&gt; </a:t>
                </a:r>
                <a:r>
                  <a:rPr lang="es-AR" dirty="0" err="1">
                    <a:latin typeface="Courier New" pitchFamily="49" charset="0"/>
                    <a:cs typeface="Courier New" pitchFamily="49" charset="0"/>
                  </a:rPr>
                  <a:t>nombreVariable</a:t>
                </a:r>
                <a:r>
                  <a:rPr lang="es-AR" dirty="0">
                    <a:latin typeface="Courier New" pitchFamily="49" charset="0"/>
                    <a:cs typeface="Courier New" pitchFamily="49" charset="0"/>
                  </a:rPr>
                  <a:t> = valor inicial;</a:t>
                </a:r>
              </a:p>
              <a:p>
                <a:pPr marL="0" indent="0">
                  <a:buNone/>
                </a:pPr>
                <a:endParaRPr lang="en-US" dirty="0" smtClean="0"/>
              </a:p>
              <a:p>
                <a:endParaRPr lang="en-US" dirty="0" smtClean="0"/>
              </a:p>
              <a:p>
                <a:endParaRPr lang="en-US" dirty="0" smtClean="0"/>
              </a:p>
              <a:p>
                <a:r>
                  <a:rPr lang="es-AR" i="1" dirty="0"/>
                  <a:t>Net Framework provee los siguientes </a:t>
                </a:r>
                <a:r>
                  <a:rPr lang="es-AR" i="1" dirty="0" err="1"/>
                  <a:t>value</a:t>
                </a:r>
                <a:r>
                  <a:rPr lang="es-AR" i="1" dirty="0"/>
                  <a:t> </a:t>
                </a:r>
                <a:r>
                  <a:rPr lang="es-AR" i="1" dirty="0" err="1"/>
                  <a:t>types</a:t>
                </a:r>
                <a:r>
                  <a:rPr lang="es-AR" i="1" dirty="0"/>
                  <a:t> por default:</a:t>
                </a:r>
              </a:p>
              <a:p>
                <a:pPr lvl="1"/>
                <a:r>
                  <a:rPr lang="en-US" i="1" dirty="0" err="1"/>
                  <a:t>Numéricos</a:t>
                </a:r>
                <a:r>
                  <a:rPr lang="en-US" i="1" dirty="0"/>
                  <a:t> (int, decimal, float, double, </a:t>
                </a:r>
                <a:r>
                  <a:rPr lang="en-US" i="1" dirty="0" err="1"/>
                  <a:t>sbyte</a:t>
                </a:r>
                <a:r>
                  <a:rPr lang="en-US" i="1" dirty="0"/>
                  <a:t>, short, long, </a:t>
                </a:r>
                <a:r>
                  <a:rPr lang="en-US" i="1" dirty="0" err="1"/>
                  <a:t>ushort</a:t>
                </a:r>
                <a:r>
                  <a:rPr lang="en-US" i="1" dirty="0"/>
                  <a:t>, </a:t>
                </a:r>
                <a:r>
                  <a:rPr lang="en-US" i="1" dirty="0" err="1"/>
                  <a:t>uint</a:t>
                </a:r>
                <a:r>
                  <a:rPr lang="en-US" i="1" dirty="0"/>
                  <a:t>, </a:t>
                </a:r>
                <a:r>
                  <a:rPr lang="en-US" i="1" dirty="0" err="1"/>
                  <a:t>ulong</a:t>
                </a:r>
                <a:r>
                  <a:rPr lang="en-US" i="1" dirty="0"/>
                  <a:t>, byte, double)</a:t>
                </a:r>
                <a:endParaRPr lang="es-AR" i="1" dirty="0"/>
              </a:p>
              <a:p>
                <a:pPr lvl="1"/>
                <a:r>
                  <a:rPr lang="en-US" i="1" dirty="0" err="1"/>
                  <a:t>Alfabéticos</a:t>
                </a:r>
                <a:r>
                  <a:rPr lang="en-US" i="1" dirty="0"/>
                  <a:t> (char)</a:t>
                </a:r>
                <a:endParaRPr lang="es-AR" i="1" dirty="0"/>
              </a:p>
              <a:p>
                <a:pPr lvl="1"/>
                <a:r>
                  <a:rPr lang="en-US" i="1" dirty="0"/>
                  <a:t>L</a:t>
                </a:r>
                <a14:m>
                  <m:oMath xmlns:m="http://schemas.openxmlformats.org/officeDocument/2006/math">
                    <m:r>
                      <a:rPr lang="en-US" i="1">
                        <a:latin typeface="Cambria Math"/>
                      </a:rPr>
                      <m:t>ó</m:t>
                    </m:r>
                  </m:oMath>
                </a14:m>
                <a:r>
                  <a:rPr lang="en-US" i="1" dirty="0" err="1"/>
                  <a:t>gicos</a:t>
                </a:r>
                <a:r>
                  <a:rPr lang="en-US" i="1" dirty="0"/>
                  <a:t> (</a:t>
                </a:r>
                <a:r>
                  <a:rPr lang="en-US" i="1" dirty="0" err="1"/>
                  <a:t>bool</a:t>
                </a:r>
                <a:r>
                  <a:rPr lang="en-US" i="1" dirty="0"/>
                  <a:t>)</a:t>
                </a:r>
                <a:endParaRPr lang="es-AR" i="1" dirty="0"/>
              </a:p>
              <a:p>
                <a:pPr marL="0" indent="0">
                  <a:buNone/>
                </a:pPr>
                <a:endParaRPr lang="es-A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t="-964"/>
                </a:stretch>
              </a:blipFill>
            </p:spPr>
            <p:txBody>
              <a:bodyPr/>
              <a:lstStyle/>
              <a:p>
                <a:r>
                  <a:rPr lang="en-US">
                    <a:noFill/>
                  </a:rPr>
                  <a:t> </a:t>
                </a:r>
              </a:p>
            </p:txBody>
          </p:sp>
        </mc:Fallback>
      </mc:AlternateContent>
      <p:sp>
        <p:nvSpPr>
          <p:cNvPr id="4" name="Text Placeholder 3"/>
          <p:cNvSpPr>
            <a:spLocks noGrp="1"/>
          </p:cNvSpPr>
          <p:nvPr>
            <p:ph type="body" sz="quarter" idx="13"/>
          </p:nvPr>
        </p:nvSpPr>
        <p:spPr>
          <a:xfrm>
            <a:off x="633984" y="824136"/>
            <a:ext cx="11265408" cy="228600"/>
          </a:xfrm>
        </p:spPr>
        <p:txBody>
          <a:bodyPr/>
          <a:lstStyle/>
          <a:p>
            <a:r>
              <a:rPr lang="en-US" dirty="0" smtClean="0"/>
              <a:t>Value Types</a:t>
            </a:r>
            <a:endParaRPr lang="es-AR" dirty="0"/>
          </a:p>
        </p:txBody>
      </p:sp>
    </p:spTree>
    <p:extLst>
      <p:ext uri="{BB962C8B-B14F-4D97-AF65-F5344CB8AC3E}">
        <p14:creationId xmlns:p14="http://schemas.microsoft.com/office/powerpoint/2010/main" val="423383534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a:t>
            </a:r>
            <a:endParaRPr lang="es-AR" dirty="0"/>
          </a:p>
        </p:txBody>
      </p:sp>
      <p:sp>
        <p:nvSpPr>
          <p:cNvPr id="3" name="Content Placeholder 2"/>
          <p:cNvSpPr>
            <a:spLocks noGrp="1"/>
          </p:cNvSpPr>
          <p:nvPr>
            <p:ph idx="1"/>
          </p:nvPr>
        </p:nvSpPr>
        <p:spPr/>
        <p:txBody>
          <a:bodyPr>
            <a:normAutofit/>
          </a:bodyPr>
          <a:lstStyle/>
          <a:p>
            <a:pPr lvl="0"/>
            <a:r>
              <a:rPr lang="en-US" sz="1600" dirty="0" err="1"/>
              <a:t>Representan</a:t>
            </a:r>
            <a:r>
              <a:rPr lang="en-US" sz="1600" dirty="0"/>
              <a:t> un solo valor.</a:t>
            </a:r>
            <a:endParaRPr lang="es-AR" sz="1600" dirty="0"/>
          </a:p>
          <a:p>
            <a:pPr lvl="0"/>
            <a:r>
              <a:rPr lang="es-AR" sz="1600" dirty="0"/>
              <a:t>Tienen como tamaño de instancia menos de 16 bytes.</a:t>
            </a:r>
          </a:p>
          <a:p>
            <a:pPr lvl="0"/>
            <a:r>
              <a:rPr lang="es-AR" sz="1600" dirty="0"/>
              <a:t>No cambiarán luego de la creación.</a:t>
            </a:r>
          </a:p>
          <a:p>
            <a:pPr lvl="0"/>
            <a:r>
              <a:rPr lang="es-AR" sz="1600" dirty="0"/>
              <a:t>No serán casteados a un </a:t>
            </a:r>
            <a:r>
              <a:rPr lang="es-AR" sz="1600" dirty="0" err="1"/>
              <a:t>reference</a:t>
            </a:r>
            <a:r>
              <a:rPr lang="es-AR" sz="1600" dirty="0"/>
              <a:t> </a:t>
            </a:r>
            <a:r>
              <a:rPr lang="es-AR" sz="1600" dirty="0" err="1"/>
              <a:t>type</a:t>
            </a:r>
            <a:r>
              <a:rPr lang="es-AR" sz="1600" dirty="0"/>
              <a:t>.</a:t>
            </a:r>
          </a:p>
        </p:txBody>
      </p:sp>
      <p:sp>
        <p:nvSpPr>
          <p:cNvPr id="4" name="Text Placeholder 3"/>
          <p:cNvSpPr>
            <a:spLocks noGrp="1"/>
          </p:cNvSpPr>
          <p:nvPr>
            <p:ph type="body" sz="quarter" idx="13"/>
          </p:nvPr>
        </p:nvSpPr>
        <p:spPr>
          <a:xfrm>
            <a:off x="633984" y="824136"/>
            <a:ext cx="11265408" cy="228600"/>
          </a:xfrm>
        </p:spPr>
        <p:txBody>
          <a:bodyPr/>
          <a:lstStyle/>
          <a:p>
            <a:r>
              <a:rPr lang="en-US" dirty="0" smtClean="0"/>
              <a:t>Value Types – ¿</a:t>
            </a:r>
            <a:r>
              <a:rPr lang="en-US" dirty="0" err="1" smtClean="0"/>
              <a:t>Cuándo</a:t>
            </a:r>
            <a:r>
              <a:rPr lang="en-US" dirty="0" smtClean="0"/>
              <a:t> </a:t>
            </a:r>
            <a:r>
              <a:rPr lang="en-US" dirty="0" err="1" smtClean="0"/>
              <a:t>usarlos</a:t>
            </a:r>
            <a:r>
              <a:rPr lang="en-US" dirty="0" smtClean="0"/>
              <a:t>?</a:t>
            </a:r>
            <a:endParaRPr lang="es-AR" dirty="0"/>
          </a:p>
        </p:txBody>
      </p:sp>
    </p:spTree>
    <p:extLst>
      <p:ext uri="{BB962C8B-B14F-4D97-AF65-F5344CB8AC3E}">
        <p14:creationId xmlns:p14="http://schemas.microsoft.com/office/powerpoint/2010/main" val="366702569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a:t>
            </a:r>
            <a:endParaRPr lang="es-AR" dirty="0"/>
          </a:p>
        </p:txBody>
      </p:sp>
      <p:sp>
        <p:nvSpPr>
          <p:cNvPr id="3" name="Content Placeholder 2"/>
          <p:cNvSpPr>
            <a:spLocks noGrp="1"/>
          </p:cNvSpPr>
          <p:nvPr>
            <p:ph idx="1"/>
          </p:nvPr>
        </p:nvSpPr>
        <p:spPr/>
        <p:txBody>
          <a:bodyPr>
            <a:normAutofit/>
          </a:bodyPr>
          <a:lstStyle/>
          <a:p>
            <a:r>
              <a:rPr lang="es-AR" dirty="0" smtClean="0"/>
              <a:t>Símbolos </a:t>
            </a:r>
            <a:r>
              <a:rPr lang="es-AR" dirty="0"/>
              <a:t>relacionados que contienen valores </a:t>
            </a:r>
            <a:r>
              <a:rPr lang="es-AR" dirty="0" smtClean="0"/>
              <a:t>fijos.</a:t>
            </a:r>
          </a:p>
          <a:p>
            <a:r>
              <a:rPr lang="es-AR" dirty="0" smtClean="0"/>
              <a:t>Utilizados </a:t>
            </a:r>
            <a:r>
              <a:rPr lang="es-AR" dirty="0"/>
              <a:t>para proveer una lista de </a:t>
            </a:r>
            <a:r>
              <a:rPr lang="es-AR" dirty="0" smtClean="0"/>
              <a:t>opciones.</a:t>
            </a:r>
          </a:p>
          <a:p>
            <a:r>
              <a:rPr lang="es-AR" dirty="0" smtClean="0"/>
              <a:t>Simplifican </a:t>
            </a:r>
            <a:r>
              <a:rPr lang="es-AR" dirty="0"/>
              <a:t>el </a:t>
            </a:r>
            <a:r>
              <a:rPr lang="es-AR" dirty="0" smtClean="0"/>
              <a:t>desarrollo.</a:t>
            </a:r>
          </a:p>
          <a:p>
            <a:r>
              <a:rPr lang="es-AR" dirty="0" smtClean="0"/>
              <a:t>Mejoran </a:t>
            </a:r>
            <a:r>
              <a:rPr lang="es-AR" dirty="0"/>
              <a:t>la claridad del </a:t>
            </a:r>
            <a:r>
              <a:rPr lang="es-AR" dirty="0" smtClean="0"/>
              <a:t>código.</a:t>
            </a:r>
          </a:p>
          <a:p>
            <a:pPr marL="0" indent="0">
              <a:buNone/>
            </a:pPr>
            <a:endParaRPr lang="es-AR" dirty="0"/>
          </a:p>
        </p:txBody>
      </p:sp>
      <p:sp>
        <p:nvSpPr>
          <p:cNvPr id="4" name="Text Placeholder 3"/>
          <p:cNvSpPr>
            <a:spLocks noGrp="1"/>
          </p:cNvSpPr>
          <p:nvPr>
            <p:ph type="body" sz="quarter" idx="13"/>
          </p:nvPr>
        </p:nvSpPr>
        <p:spPr>
          <a:xfrm>
            <a:off x="633984" y="824136"/>
            <a:ext cx="11265408" cy="228600"/>
          </a:xfrm>
        </p:spPr>
        <p:txBody>
          <a:bodyPr/>
          <a:lstStyle/>
          <a:p>
            <a:r>
              <a:rPr lang="en-US" dirty="0" err="1" smtClean="0"/>
              <a:t>Enums</a:t>
            </a:r>
            <a:endParaRPr lang="es-AR" dirty="0"/>
          </a:p>
        </p:txBody>
      </p:sp>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1400" y="3645024"/>
            <a:ext cx="3350576" cy="1368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912362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a:t>
            </a:r>
            <a:endParaRPr lang="es-AR" dirty="0"/>
          </a:p>
        </p:txBody>
      </p:sp>
      <p:sp>
        <p:nvSpPr>
          <p:cNvPr id="3" name="Content Placeholder 2"/>
          <p:cNvSpPr>
            <a:spLocks noGrp="1"/>
          </p:cNvSpPr>
          <p:nvPr>
            <p:ph idx="1"/>
          </p:nvPr>
        </p:nvSpPr>
        <p:spPr/>
        <p:txBody>
          <a:bodyPr>
            <a:normAutofit/>
          </a:bodyPr>
          <a:lstStyle/>
          <a:p>
            <a:r>
              <a:rPr lang="en-US" dirty="0" err="1" smtClean="0"/>
              <a:t>Encapsula</a:t>
            </a:r>
            <a:r>
              <a:rPr lang="en-US" dirty="0" smtClean="0"/>
              <a:t> </a:t>
            </a:r>
            <a:r>
              <a:rPr lang="en-US" dirty="0" err="1" smtClean="0"/>
              <a:t>pequeños</a:t>
            </a:r>
            <a:r>
              <a:rPr lang="en-US" dirty="0" smtClean="0"/>
              <a:t> </a:t>
            </a:r>
            <a:r>
              <a:rPr lang="en-US" dirty="0" err="1" smtClean="0"/>
              <a:t>grupos</a:t>
            </a:r>
            <a:r>
              <a:rPr lang="en-US" dirty="0" smtClean="0"/>
              <a:t> de variables.</a:t>
            </a:r>
            <a:endParaRPr lang="es-AR" dirty="0" smtClean="0"/>
          </a:p>
          <a:p>
            <a:r>
              <a:rPr lang="es-AR" dirty="0" smtClean="0"/>
              <a:t>Eficientes.</a:t>
            </a:r>
          </a:p>
          <a:p>
            <a:r>
              <a:rPr lang="es-AR" dirty="0" smtClean="0"/>
              <a:t>Representan un solo valor.</a:t>
            </a:r>
          </a:p>
          <a:p>
            <a:r>
              <a:rPr lang="es-AR" dirty="0" smtClean="0"/>
              <a:t>16 bytes máximo.</a:t>
            </a:r>
          </a:p>
          <a:p>
            <a:r>
              <a:rPr lang="en-US" dirty="0" err="1" smtClean="0"/>
              <a:t>Inmutables</a:t>
            </a:r>
            <a:r>
              <a:rPr lang="en-US" dirty="0" smtClean="0"/>
              <a:t>.</a:t>
            </a:r>
          </a:p>
          <a:p>
            <a:r>
              <a:rPr lang="en-US" dirty="0" smtClean="0"/>
              <a:t>No </a:t>
            </a:r>
            <a:r>
              <a:rPr lang="en-US" dirty="0" err="1" smtClean="0"/>
              <a:t>serán</a:t>
            </a:r>
            <a:r>
              <a:rPr lang="en-US" dirty="0" smtClean="0"/>
              <a:t> </a:t>
            </a:r>
            <a:r>
              <a:rPr lang="en-US" dirty="0" err="1" smtClean="0"/>
              <a:t>casteados</a:t>
            </a:r>
            <a:r>
              <a:rPr lang="en-US" dirty="0" smtClean="0"/>
              <a:t> a un reference type.</a:t>
            </a:r>
          </a:p>
          <a:p>
            <a:endParaRPr lang="en-US" dirty="0"/>
          </a:p>
          <a:p>
            <a:endParaRPr lang="es-AR" dirty="0" smtClean="0"/>
          </a:p>
          <a:p>
            <a:endParaRPr lang="es-AR" dirty="0" smtClean="0"/>
          </a:p>
          <a:p>
            <a:pPr marL="0" indent="0">
              <a:buNone/>
            </a:pPr>
            <a:endParaRPr lang="es-AR" dirty="0"/>
          </a:p>
        </p:txBody>
      </p:sp>
      <p:sp>
        <p:nvSpPr>
          <p:cNvPr id="4" name="Text Placeholder 3"/>
          <p:cNvSpPr>
            <a:spLocks noGrp="1"/>
          </p:cNvSpPr>
          <p:nvPr>
            <p:ph type="body" sz="quarter" idx="13"/>
          </p:nvPr>
        </p:nvSpPr>
        <p:spPr>
          <a:xfrm>
            <a:off x="633984" y="824136"/>
            <a:ext cx="11265408" cy="228600"/>
          </a:xfrm>
        </p:spPr>
        <p:txBody>
          <a:bodyPr/>
          <a:lstStyle/>
          <a:p>
            <a:r>
              <a:rPr lang="en-US" dirty="0" err="1" smtClean="0"/>
              <a:t>Structs</a:t>
            </a:r>
            <a:endParaRPr lang="es-AR" dirty="0"/>
          </a:p>
        </p:txBody>
      </p:sp>
      <p:pic>
        <p:nvPicPr>
          <p:cNvPr id="40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99657" y="3573016"/>
            <a:ext cx="3544143"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91944" y="4869160"/>
            <a:ext cx="4977193" cy="115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362556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a:t>
            </a:r>
            <a:endParaRPr lang="es-AR" dirty="0"/>
          </a:p>
        </p:txBody>
      </p:sp>
      <p:sp>
        <p:nvSpPr>
          <p:cNvPr id="3" name="Content Placeholder 2"/>
          <p:cNvSpPr>
            <a:spLocks noGrp="1"/>
          </p:cNvSpPr>
          <p:nvPr>
            <p:ph idx="1"/>
          </p:nvPr>
        </p:nvSpPr>
        <p:spPr/>
        <p:txBody>
          <a:bodyPr>
            <a:normAutofit/>
          </a:bodyPr>
          <a:lstStyle/>
          <a:p>
            <a:r>
              <a:rPr lang="en-US" dirty="0" err="1" smtClean="0"/>
              <a:t>Guardan</a:t>
            </a:r>
            <a:r>
              <a:rPr lang="en-US" dirty="0" smtClean="0"/>
              <a:t> la </a:t>
            </a:r>
            <a:r>
              <a:rPr lang="en-US" dirty="0" err="1" smtClean="0"/>
              <a:t>dirección</a:t>
            </a:r>
            <a:r>
              <a:rPr lang="en-US" dirty="0" smtClean="0"/>
              <a:t> del valor en el stack y el valor en el heap.</a:t>
            </a:r>
          </a:p>
          <a:p>
            <a:r>
              <a:rPr lang="en-US" dirty="0" smtClean="0"/>
              <a:t>Es </a:t>
            </a:r>
            <a:r>
              <a:rPr lang="en-US" dirty="0" err="1" smtClean="0"/>
              <a:t>decir</a:t>
            </a:r>
            <a:r>
              <a:rPr lang="en-US" dirty="0" smtClean="0"/>
              <a:t>, </a:t>
            </a:r>
            <a:r>
              <a:rPr lang="en-US" dirty="0" err="1" smtClean="0"/>
              <a:t>tiene</a:t>
            </a:r>
            <a:r>
              <a:rPr lang="en-US" dirty="0" smtClean="0"/>
              <a:t> un </a:t>
            </a:r>
            <a:r>
              <a:rPr lang="en-US" dirty="0" err="1" smtClean="0"/>
              <a:t>objeto</a:t>
            </a:r>
            <a:r>
              <a:rPr lang="en-US" dirty="0" smtClean="0"/>
              <a:t> y </a:t>
            </a:r>
            <a:r>
              <a:rPr lang="en-US" dirty="0" err="1" smtClean="0"/>
              <a:t>una</a:t>
            </a:r>
            <a:r>
              <a:rPr lang="en-US" dirty="0" smtClean="0"/>
              <a:t> </a:t>
            </a:r>
            <a:r>
              <a:rPr lang="en-US" dirty="0" err="1" smtClean="0"/>
              <a:t>referencia</a:t>
            </a:r>
            <a:r>
              <a:rPr lang="en-US" dirty="0" smtClean="0"/>
              <a:t> a </a:t>
            </a:r>
            <a:r>
              <a:rPr lang="en-US" dirty="0" err="1" smtClean="0"/>
              <a:t>éste</a:t>
            </a:r>
            <a:r>
              <a:rPr lang="en-US" dirty="0" smtClean="0"/>
              <a:t>.</a:t>
            </a:r>
          </a:p>
          <a:p>
            <a:r>
              <a:rPr lang="en-US" dirty="0" err="1" smtClean="0"/>
              <a:t>Muchas</a:t>
            </a:r>
            <a:r>
              <a:rPr lang="en-US" dirty="0" smtClean="0"/>
              <a:t> variables </a:t>
            </a:r>
            <a:r>
              <a:rPr lang="en-US" dirty="0" err="1" smtClean="0"/>
              <a:t>pueden</a:t>
            </a:r>
            <a:r>
              <a:rPr lang="en-US" dirty="0" smtClean="0"/>
              <a:t> </a:t>
            </a:r>
            <a:r>
              <a:rPr lang="en-US" dirty="0" err="1" smtClean="0"/>
              <a:t>tener</a:t>
            </a:r>
            <a:r>
              <a:rPr lang="en-US" dirty="0" smtClean="0"/>
              <a:t> la </a:t>
            </a:r>
            <a:r>
              <a:rPr lang="en-US" dirty="0" err="1" smtClean="0"/>
              <a:t>referencia</a:t>
            </a:r>
            <a:r>
              <a:rPr lang="en-US" dirty="0" smtClean="0"/>
              <a:t> al </a:t>
            </a:r>
            <a:r>
              <a:rPr lang="en-US" dirty="0" err="1" smtClean="0"/>
              <a:t>mismo</a:t>
            </a:r>
            <a:r>
              <a:rPr lang="en-US" dirty="0" smtClean="0"/>
              <a:t> </a:t>
            </a:r>
            <a:r>
              <a:rPr lang="en-US" dirty="0" err="1" smtClean="0"/>
              <a:t>objeto</a:t>
            </a:r>
            <a:r>
              <a:rPr lang="en-US" dirty="0" smtClean="0"/>
              <a:t>.</a:t>
            </a:r>
            <a:endParaRPr lang="es-AR" dirty="0" smtClean="0"/>
          </a:p>
          <a:p>
            <a:r>
              <a:rPr lang="es-AR" dirty="0" smtClean="0"/>
              <a:t>Pueden no referenciar nada, o sea, ser “</a:t>
            </a:r>
            <a:r>
              <a:rPr lang="es-AR" dirty="0" err="1" smtClean="0"/>
              <a:t>null</a:t>
            </a:r>
            <a:r>
              <a:rPr lang="es-AR" dirty="0" smtClean="0"/>
              <a:t>”.</a:t>
            </a:r>
          </a:p>
        </p:txBody>
      </p:sp>
      <p:sp>
        <p:nvSpPr>
          <p:cNvPr id="4" name="Text Placeholder 3"/>
          <p:cNvSpPr>
            <a:spLocks noGrp="1"/>
          </p:cNvSpPr>
          <p:nvPr>
            <p:ph type="body" sz="quarter" idx="13"/>
          </p:nvPr>
        </p:nvSpPr>
        <p:spPr>
          <a:xfrm>
            <a:off x="633984" y="824136"/>
            <a:ext cx="11265408" cy="228600"/>
          </a:xfrm>
        </p:spPr>
        <p:txBody>
          <a:bodyPr/>
          <a:lstStyle/>
          <a:p>
            <a:r>
              <a:rPr lang="en-US" dirty="0" smtClean="0"/>
              <a:t>Reference Types</a:t>
            </a:r>
            <a:endParaRPr lang="es-AR" dirty="0"/>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1" y="4094517"/>
            <a:ext cx="5061601"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28908" y="2953409"/>
            <a:ext cx="3250647" cy="979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017476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a:t>
            </a:r>
            <a:endParaRPr lang="es-AR" dirty="0"/>
          </a:p>
        </p:txBody>
      </p:sp>
      <p:sp>
        <p:nvSpPr>
          <p:cNvPr id="3" name="Content Placeholder 2"/>
          <p:cNvSpPr>
            <a:spLocks noGrp="1"/>
          </p:cNvSpPr>
          <p:nvPr>
            <p:ph idx="1"/>
          </p:nvPr>
        </p:nvSpPr>
        <p:spPr/>
        <p:txBody>
          <a:bodyPr/>
          <a:lstStyle/>
          <a:p>
            <a:r>
              <a:rPr lang="en-US" dirty="0" err="1" smtClean="0"/>
              <a:t>Evolución</a:t>
            </a:r>
            <a:r>
              <a:rPr lang="en-US" dirty="0" smtClean="0"/>
              <a:t> de C y C++.</a:t>
            </a:r>
          </a:p>
          <a:p>
            <a:r>
              <a:rPr lang="en-US" dirty="0" err="1" smtClean="0"/>
              <a:t>Tipos</a:t>
            </a:r>
            <a:r>
              <a:rPr lang="en-US" dirty="0" smtClean="0"/>
              <a:t> </a:t>
            </a:r>
            <a:r>
              <a:rPr lang="en-US" dirty="0" err="1" smtClean="0"/>
              <a:t>básicos</a:t>
            </a:r>
            <a:r>
              <a:rPr lang="en-US" dirty="0" smtClean="0"/>
              <a:t> </a:t>
            </a:r>
            <a:r>
              <a:rPr lang="en-US" dirty="0" err="1" smtClean="0"/>
              <a:t>independientes</a:t>
            </a:r>
            <a:r>
              <a:rPr lang="en-US" dirty="0" smtClean="0"/>
              <a:t> del </a:t>
            </a:r>
            <a:r>
              <a:rPr lang="en-US" dirty="0" err="1" smtClean="0"/>
              <a:t>compilador</a:t>
            </a:r>
            <a:r>
              <a:rPr lang="en-US" dirty="0" smtClean="0"/>
              <a:t>, SO o hardware.</a:t>
            </a:r>
          </a:p>
          <a:p>
            <a:r>
              <a:rPr lang="en-US" dirty="0" smtClean="0"/>
              <a:t>No </a:t>
            </a:r>
            <a:r>
              <a:rPr lang="en-US" dirty="0" err="1" smtClean="0"/>
              <a:t>tiene</a:t>
            </a:r>
            <a:r>
              <a:rPr lang="en-US" dirty="0" smtClean="0"/>
              <a:t> </a:t>
            </a:r>
            <a:r>
              <a:rPr lang="en-US" dirty="0" err="1" smtClean="0"/>
              <a:t>herencia</a:t>
            </a:r>
            <a:r>
              <a:rPr lang="en-US" dirty="0" smtClean="0"/>
              <a:t> </a:t>
            </a:r>
            <a:r>
              <a:rPr lang="en-US" dirty="0" err="1" smtClean="0"/>
              <a:t>múltiple</a:t>
            </a:r>
            <a:endParaRPr lang="en-US" dirty="0" smtClean="0"/>
          </a:p>
          <a:p>
            <a:r>
              <a:rPr lang="en-US" dirty="0" smtClean="0"/>
              <a:t>OO</a:t>
            </a:r>
          </a:p>
          <a:p>
            <a:r>
              <a:rPr lang="en-US" dirty="0" smtClean="0"/>
              <a:t>El </a:t>
            </a:r>
            <a:r>
              <a:rPr lang="en-US" dirty="0" err="1" smtClean="0"/>
              <a:t>compilador</a:t>
            </a:r>
            <a:r>
              <a:rPr lang="en-US" dirty="0" smtClean="0"/>
              <a:t> </a:t>
            </a:r>
            <a:r>
              <a:rPr lang="en-US" dirty="0" err="1" smtClean="0"/>
              <a:t>toma</a:t>
            </a:r>
            <a:r>
              <a:rPr lang="en-US" dirty="0" smtClean="0"/>
              <a:t> los </a:t>
            </a:r>
            <a:r>
              <a:rPr lang="en-US" dirty="0" err="1" smtClean="0"/>
              <a:t>archivos</a:t>
            </a:r>
            <a:r>
              <a:rPr lang="en-US" dirty="0" smtClean="0"/>
              <a:t> con </a:t>
            </a:r>
            <a:r>
              <a:rPr lang="en-US" dirty="0" err="1" smtClean="0"/>
              <a:t>extensión</a:t>
            </a:r>
            <a:r>
              <a:rPr lang="en-US" dirty="0" smtClean="0"/>
              <a:t> </a:t>
            </a:r>
            <a:r>
              <a:rPr lang="en-US" dirty="0" err="1" smtClean="0"/>
              <a:t>cs</a:t>
            </a:r>
            <a:r>
              <a:rPr lang="en-US" dirty="0" smtClean="0"/>
              <a:t> y los </a:t>
            </a:r>
            <a:r>
              <a:rPr lang="en-US" dirty="0" err="1" smtClean="0"/>
              <a:t>empaqueta</a:t>
            </a:r>
            <a:r>
              <a:rPr lang="en-US" dirty="0" smtClean="0"/>
              <a:t> en assemblies.</a:t>
            </a:r>
          </a:p>
          <a:p>
            <a:pPr marL="0" indent="0">
              <a:buNone/>
            </a:pPr>
            <a:endParaRPr lang="es-AR" dirty="0"/>
          </a:p>
        </p:txBody>
      </p:sp>
      <p:sp>
        <p:nvSpPr>
          <p:cNvPr id="4" name="Text Placeholder 3"/>
          <p:cNvSpPr>
            <a:spLocks noGrp="1"/>
          </p:cNvSpPr>
          <p:nvPr>
            <p:ph type="body" sz="quarter" idx="13"/>
          </p:nvPr>
        </p:nvSpPr>
        <p:spPr>
          <a:xfrm>
            <a:off x="633984" y="896144"/>
            <a:ext cx="11265408" cy="228600"/>
          </a:xfrm>
        </p:spPr>
        <p:txBody>
          <a:bodyPr/>
          <a:lstStyle/>
          <a:p>
            <a:r>
              <a:rPr lang="en-US" dirty="0" smtClean="0"/>
              <a:t>C#</a:t>
            </a:r>
            <a:endParaRPr lang="es-AR" dirty="0"/>
          </a:p>
        </p:txBody>
      </p:sp>
    </p:spTree>
    <p:extLst>
      <p:ext uri="{BB962C8B-B14F-4D97-AF65-F5344CB8AC3E}">
        <p14:creationId xmlns:p14="http://schemas.microsoft.com/office/powerpoint/2010/main" val="291999289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a:t>
            </a:r>
            <a:endParaRPr lang="es-AR" dirty="0"/>
          </a:p>
        </p:txBody>
      </p:sp>
      <p:sp>
        <p:nvSpPr>
          <p:cNvPr id="5" name="Content Placeholder 2"/>
          <p:cNvSpPr>
            <a:spLocks noGrp="1"/>
          </p:cNvSpPr>
          <p:nvPr>
            <p:ph idx="1"/>
          </p:nvPr>
        </p:nvSpPr>
        <p:spPr>
          <a:xfrm>
            <a:off x="2246377" y="1446214"/>
            <a:ext cx="7888287" cy="902667"/>
          </a:xfrm>
        </p:spPr>
        <p:txBody>
          <a:bodyPr>
            <a:normAutofit fontScale="85000" lnSpcReduction="10000"/>
          </a:bodyPr>
          <a:lstStyle/>
          <a:p>
            <a:r>
              <a:rPr lang="en-US" dirty="0"/>
              <a:t>Boxing </a:t>
            </a:r>
            <a:r>
              <a:rPr lang="en-US" dirty="0" err="1"/>
              <a:t>es</a:t>
            </a:r>
            <a:r>
              <a:rPr lang="en-US" dirty="0"/>
              <a:t> la </a:t>
            </a:r>
            <a:r>
              <a:rPr lang="en-US" dirty="0" err="1"/>
              <a:t>accion</a:t>
            </a:r>
            <a:r>
              <a:rPr lang="en-US" dirty="0"/>
              <a:t> </a:t>
            </a:r>
            <a:r>
              <a:rPr lang="en-US" dirty="0" err="1"/>
              <a:t>mediante</a:t>
            </a:r>
            <a:r>
              <a:rPr lang="en-US" dirty="0"/>
              <a:t> la </a:t>
            </a:r>
            <a:r>
              <a:rPr lang="en-US" dirty="0" err="1"/>
              <a:t>cual</a:t>
            </a:r>
            <a:r>
              <a:rPr lang="en-US" dirty="0"/>
              <a:t> se </a:t>
            </a:r>
            <a:r>
              <a:rPr lang="en-US" dirty="0" err="1"/>
              <a:t>convierte</a:t>
            </a:r>
            <a:r>
              <a:rPr lang="en-US" dirty="0"/>
              <a:t> un value-type en un reference </a:t>
            </a:r>
            <a:r>
              <a:rPr lang="en-US" dirty="0" smtClean="0"/>
              <a:t>type</a:t>
            </a:r>
          </a:p>
          <a:p>
            <a:r>
              <a:rPr lang="en-US" dirty="0" smtClean="0"/>
              <a:t>Unboxing </a:t>
            </a:r>
            <a:r>
              <a:rPr lang="en-US" dirty="0" err="1"/>
              <a:t>es</a:t>
            </a:r>
            <a:r>
              <a:rPr lang="en-US" dirty="0"/>
              <a:t> la </a:t>
            </a:r>
            <a:r>
              <a:rPr lang="en-US" dirty="0" err="1"/>
              <a:t>accion</a:t>
            </a:r>
            <a:r>
              <a:rPr lang="en-US" dirty="0"/>
              <a:t> </a:t>
            </a:r>
            <a:r>
              <a:rPr lang="en-US" dirty="0" err="1"/>
              <a:t>mediante</a:t>
            </a:r>
            <a:r>
              <a:rPr lang="en-US" dirty="0"/>
              <a:t> la </a:t>
            </a:r>
            <a:r>
              <a:rPr lang="en-US" dirty="0" err="1"/>
              <a:t>cual</a:t>
            </a:r>
            <a:r>
              <a:rPr lang="en-US" dirty="0"/>
              <a:t> se </a:t>
            </a:r>
            <a:r>
              <a:rPr lang="en-US" dirty="0" err="1"/>
              <a:t>convierte</a:t>
            </a:r>
            <a:r>
              <a:rPr lang="en-US" dirty="0"/>
              <a:t> un reference type a un value-type</a:t>
            </a:r>
            <a:endParaRPr lang="es-AR" dirty="0"/>
          </a:p>
        </p:txBody>
      </p:sp>
      <p:sp>
        <p:nvSpPr>
          <p:cNvPr id="4" name="Text Placeholder 3"/>
          <p:cNvSpPr>
            <a:spLocks noGrp="1"/>
          </p:cNvSpPr>
          <p:nvPr>
            <p:ph type="body" sz="quarter" idx="13"/>
          </p:nvPr>
        </p:nvSpPr>
        <p:spPr>
          <a:xfrm>
            <a:off x="633984" y="824136"/>
            <a:ext cx="11265408" cy="228600"/>
          </a:xfrm>
        </p:spPr>
        <p:txBody>
          <a:bodyPr/>
          <a:lstStyle/>
          <a:p>
            <a:r>
              <a:rPr lang="en-US" dirty="0" smtClean="0"/>
              <a:t>Boxing / Unboxing</a:t>
            </a:r>
            <a:endParaRPr lang="es-AR" dirty="0"/>
          </a:p>
        </p:txBody>
      </p:sp>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70852" y="3068960"/>
            <a:ext cx="5677476"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092213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a:t>
            </a:r>
            <a:endParaRPr lang="es-AR" dirty="0"/>
          </a:p>
        </p:txBody>
      </p:sp>
      <p:sp>
        <p:nvSpPr>
          <p:cNvPr id="4" name="Text Placeholder 3"/>
          <p:cNvSpPr>
            <a:spLocks noGrp="1"/>
          </p:cNvSpPr>
          <p:nvPr>
            <p:ph type="body" sz="quarter" idx="13"/>
          </p:nvPr>
        </p:nvSpPr>
        <p:spPr>
          <a:xfrm>
            <a:off x="633984" y="896144"/>
            <a:ext cx="11265408" cy="228600"/>
          </a:xfrm>
        </p:spPr>
        <p:txBody>
          <a:bodyPr/>
          <a:lstStyle/>
          <a:p>
            <a:r>
              <a:rPr lang="en-US" dirty="0" smtClean="0"/>
              <a:t>Collections</a:t>
            </a:r>
            <a:endParaRPr lang="es-AR" dirty="0"/>
          </a:p>
        </p:txBody>
      </p:sp>
      <p:pic>
        <p:nvPicPr>
          <p:cNvPr id="12294" name="Picture 6" descr="http://sunnybrook.ca/uploads/sri_genom_ful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1664" y="1052736"/>
            <a:ext cx="6559152" cy="5017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15829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a:t>
            </a:r>
            <a:endParaRPr lang="es-AR" dirty="0"/>
          </a:p>
        </p:txBody>
      </p:sp>
      <p:sp>
        <p:nvSpPr>
          <p:cNvPr id="3" name="Content Placeholder 2"/>
          <p:cNvSpPr>
            <a:spLocks noGrp="1"/>
          </p:cNvSpPr>
          <p:nvPr>
            <p:ph idx="1"/>
          </p:nvPr>
        </p:nvSpPr>
        <p:spPr/>
        <p:txBody>
          <a:bodyPr/>
          <a:lstStyle/>
          <a:p>
            <a:pPr lvl="0"/>
            <a:r>
              <a:rPr lang="es-AR" dirty="0" smtClean="0"/>
              <a:t>Los tipos </a:t>
            </a:r>
            <a:r>
              <a:rPr lang="es-AR" dirty="0"/>
              <a:t>para representar colecciones </a:t>
            </a:r>
            <a:r>
              <a:rPr lang="es-AR" dirty="0" smtClean="0"/>
              <a:t>pueden </a:t>
            </a:r>
            <a:r>
              <a:rPr lang="es-AR" dirty="0"/>
              <a:t>ser divididos en 3 </a:t>
            </a:r>
            <a:r>
              <a:rPr lang="es-AR" dirty="0" smtClean="0"/>
              <a:t>categorías:</a:t>
            </a:r>
          </a:p>
          <a:p>
            <a:pPr lvl="0"/>
            <a:endParaRPr lang="en-US" dirty="0"/>
          </a:p>
          <a:p>
            <a:pPr lvl="0"/>
            <a:endParaRPr lang="es-AR" dirty="0" smtClean="0"/>
          </a:p>
          <a:p>
            <a:pPr lvl="1"/>
            <a:r>
              <a:rPr lang="es-AR" dirty="0" smtClean="0"/>
              <a:t>Interfaces </a:t>
            </a:r>
            <a:r>
              <a:rPr lang="es-AR" dirty="0"/>
              <a:t>para definir el comportamiento estándar de una </a:t>
            </a:r>
            <a:r>
              <a:rPr lang="es-AR" dirty="0" smtClean="0"/>
              <a:t>colección.</a:t>
            </a:r>
          </a:p>
          <a:p>
            <a:pPr lvl="1"/>
            <a:endParaRPr lang="es-AR" dirty="0"/>
          </a:p>
          <a:p>
            <a:pPr lvl="1"/>
            <a:r>
              <a:rPr lang="es-AR" dirty="0"/>
              <a:t>Colecciones: </a:t>
            </a:r>
            <a:r>
              <a:rPr lang="es-AR" dirty="0" smtClean="0"/>
              <a:t>listas </a:t>
            </a:r>
            <a:r>
              <a:rPr lang="es-AR" dirty="0"/>
              <a:t>para </a:t>
            </a:r>
            <a:r>
              <a:rPr lang="es-AR" dirty="0" smtClean="0"/>
              <a:t>usar.</a:t>
            </a:r>
          </a:p>
          <a:p>
            <a:pPr lvl="1"/>
            <a:endParaRPr lang="es-AR" dirty="0"/>
          </a:p>
          <a:p>
            <a:pPr lvl="1"/>
            <a:r>
              <a:rPr lang="es-AR" dirty="0"/>
              <a:t>Clases base para escribir colecciones específicas en una </a:t>
            </a:r>
            <a:r>
              <a:rPr lang="es-AR" dirty="0" smtClean="0"/>
              <a:t>aplicación.</a:t>
            </a:r>
            <a:endParaRPr lang="es-AR" dirty="0"/>
          </a:p>
          <a:p>
            <a:endParaRPr lang="es-AR" dirty="0"/>
          </a:p>
        </p:txBody>
      </p:sp>
      <p:sp>
        <p:nvSpPr>
          <p:cNvPr id="4" name="Text Placeholder 3"/>
          <p:cNvSpPr>
            <a:spLocks noGrp="1"/>
          </p:cNvSpPr>
          <p:nvPr>
            <p:ph type="body" sz="quarter" idx="13"/>
          </p:nvPr>
        </p:nvSpPr>
        <p:spPr>
          <a:xfrm>
            <a:off x="633984" y="824136"/>
            <a:ext cx="11265408" cy="228600"/>
          </a:xfrm>
        </p:spPr>
        <p:txBody>
          <a:bodyPr/>
          <a:lstStyle/>
          <a:p>
            <a:r>
              <a:rPr lang="en-US" dirty="0" smtClean="0"/>
              <a:t>Collections</a:t>
            </a:r>
            <a:endParaRPr lang="es-AR" dirty="0"/>
          </a:p>
        </p:txBody>
      </p:sp>
    </p:spTree>
    <p:extLst>
      <p:ext uri="{BB962C8B-B14F-4D97-AF65-F5344CB8AC3E}">
        <p14:creationId xmlns:p14="http://schemas.microsoft.com/office/powerpoint/2010/main" val="264230827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a:t>
            </a:r>
            <a:endParaRPr lang="es-AR" dirty="0"/>
          </a:p>
        </p:txBody>
      </p:sp>
      <p:sp>
        <p:nvSpPr>
          <p:cNvPr id="4" name="Text Placeholder 3"/>
          <p:cNvSpPr>
            <a:spLocks noGrp="1"/>
          </p:cNvSpPr>
          <p:nvPr>
            <p:ph type="body" sz="quarter" idx="13"/>
          </p:nvPr>
        </p:nvSpPr>
        <p:spPr>
          <a:xfrm>
            <a:off x="633984" y="824136"/>
            <a:ext cx="11265408" cy="228600"/>
          </a:xfrm>
        </p:spPr>
        <p:txBody>
          <a:bodyPr/>
          <a:lstStyle/>
          <a:p>
            <a:r>
              <a:rPr lang="en-US" dirty="0" smtClean="0"/>
              <a:t>Enumeration</a:t>
            </a:r>
            <a:endParaRPr lang="es-AR"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95601" y="1484785"/>
            <a:ext cx="7237319" cy="3594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75391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a:t>
            </a:r>
            <a:endParaRPr lang="es-AR" dirty="0"/>
          </a:p>
        </p:txBody>
      </p:sp>
      <p:sp>
        <p:nvSpPr>
          <p:cNvPr id="4" name="Text Placeholder 3"/>
          <p:cNvSpPr>
            <a:spLocks noGrp="1"/>
          </p:cNvSpPr>
          <p:nvPr>
            <p:ph type="body" sz="quarter" idx="13"/>
          </p:nvPr>
        </p:nvSpPr>
        <p:spPr>
          <a:xfrm>
            <a:off x="633984" y="824136"/>
            <a:ext cx="11265408" cy="228600"/>
          </a:xfrm>
        </p:spPr>
        <p:txBody>
          <a:bodyPr/>
          <a:lstStyle/>
          <a:p>
            <a:r>
              <a:rPr lang="en-US" dirty="0"/>
              <a:t>Enumeration</a:t>
            </a:r>
            <a:endParaRPr lang="es-AR" dirty="0"/>
          </a:p>
          <a:p>
            <a:endParaRPr lang="es-AR" dirty="0"/>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91544" y="1412776"/>
            <a:ext cx="8352928" cy="2546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30283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a:t>
            </a:r>
            <a:endParaRPr lang="es-AR" dirty="0"/>
          </a:p>
        </p:txBody>
      </p:sp>
      <p:sp>
        <p:nvSpPr>
          <p:cNvPr id="3" name="Content Placeholder 2"/>
          <p:cNvSpPr>
            <a:spLocks noGrp="1"/>
          </p:cNvSpPr>
          <p:nvPr>
            <p:ph idx="1"/>
          </p:nvPr>
        </p:nvSpPr>
        <p:spPr/>
        <p:txBody>
          <a:bodyPr/>
          <a:lstStyle/>
          <a:p>
            <a:r>
              <a:rPr lang="es-AR" dirty="0" err="1"/>
              <a:t>IEnumerable</a:t>
            </a:r>
            <a:r>
              <a:rPr lang="es-AR" dirty="0"/>
              <a:t>&lt;T&gt; (and </a:t>
            </a:r>
            <a:r>
              <a:rPr lang="es-AR" dirty="0" err="1" smtClean="0"/>
              <a:t>IEnumerable</a:t>
            </a:r>
            <a:r>
              <a:rPr lang="es-AR" dirty="0" smtClean="0"/>
              <a:t>): mínima funcionalidad (solo enumeración).</a:t>
            </a:r>
          </a:p>
          <a:p>
            <a:endParaRPr lang="es-AR" dirty="0"/>
          </a:p>
          <a:p>
            <a:r>
              <a:rPr lang="es-AR" dirty="0" err="1"/>
              <a:t>ICollection</a:t>
            </a:r>
            <a:r>
              <a:rPr lang="es-AR" dirty="0"/>
              <a:t>&lt;T&gt; (and </a:t>
            </a:r>
            <a:r>
              <a:rPr lang="es-AR" dirty="0" err="1" smtClean="0"/>
              <a:t>ICollection</a:t>
            </a:r>
            <a:r>
              <a:rPr lang="es-AR" dirty="0" smtClean="0"/>
              <a:t>): funcionalidad media (</a:t>
            </a:r>
            <a:r>
              <a:rPr lang="es-AR" dirty="0" err="1" smtClean="0"/>
              <a:t>ej</a:t>
            </a:r>
            <a:r>
              <a:rPr lang="es-AR" dirty="0" smtClean="0"/>
              <a:t>: la propiedad </a:t>
            </a:r>
            <a:r>
              <a:rPr lang="es-AR" dirty="0" err="1" smtClean="0"/>
              <a:t>Count</a:t>
            </a:r>
            <a:r>
              <a:rPr lang="es-AR" dirty="0" smtClean="0"/>
              <a:t>).</a:t>
            </a:r>
          </a:p>
          <a:p>
            <a:endParaRPr lang="es-AR" dirty="0"/>
          </a:p>
          <a:p>
            <a:r>
              <a:rPr lang="es-AR" dirty="0" err="1"/>
              <a:t>IList</a:t>
            </a:r>
            <a:r>
              <a:rPr lang="es-AR" dirty="0"/>
              <a:t> &lt;T&gt;/</a:t>
            </a:r>
            <a:r>
              <a:rPr lang="es-AR" dirty="0" err="1"/>
              <a:t>IDictionary</a:t>
            </a:r>
            <a:r>
              <a:rPr lang="es-AR" dirty="0"/>
              <a:t> &lt;</a:t>
            </a:r>
            <a:r>
              <a:rPr lang="es-AR" dirty="0" smtClean="0"/>
              <a:t>K,V&gt;: gran funcionalidad (incluye </a:t>
            </a:r>
            <a:r>
              <a:rPr lang="es-AR" dirty="0"/>
              <a:t>“</a:t>
            </a:r>
            <a:r>
              <a:rPr lang="es-AR" dirty="0" err="1" smtClean="0"/>
              <a:t>random</a:t>
            </a:r>
            <a:r>
              <a:rPr lang="es-AR" dirty="0" smtClean="0"/>
              <a:t> </a:t>
            </a:r>
            <a:r>
              <a:rPr lang="es-AR" dirty="0" err="1"/>
              <a:t>access</a:t>
            </a:r>
            <a:r>
              <a:rPr lang="es-AR" dirty="0"/>
              <a:t> </a:t>
            </a:r>
            <a:r>
              <a:rPr lang="es-AR" dirty="0" err="1"/>
              <a:t>by</a:t>
            </a:r>
            <a:r>
              <a:rPr lang="es-AR" dirty="0"/>
              <a:t> </a:t>
            </a:r>
            <a:r>
              <a:rPr lang="es-AR" dirty="0" err="1" smtClean="0"/>
              <a:t>index</a:t>
            </a:r>
            <a:r>
              <a:rPr lang="es-AR" dirty="0" smtClean="0"/>
              <a:t>/</a:t>
            </a:r>
            <a:r>
              <a:rPr lang="es-AR" dirty="0" err="1" smtClean="0"/>
              <a:t>key</a:t>
            </a:r>
            <a:r>
              <a:rPr lang="es-AR" dirty="0" smtClean="0"/>
              <a:t>”).</a:t>
            </a:r>
            <a:endParaRPr lang="es-AR" dirty="0"/>
          </a:p>
        </p:txBody>
      </p:sp>
      <p:sp>
        <p:nvSpPr>
          <p:cNvPr id="4" name="Text Placeholder 3"/>
          <p:cNvSpPr>
            <a:spLocks noGrp="1"/>
          </p:cNvSpPr>
          <p:nvPr>
            <p:ph type="body" sz="quarter" idx="13"/>
          </p:nvPr>
        </p:nvSpPr>
        <p:spPr>
          <a:xfrm>
            <a:off x="633984" y="824136"/>
            <a:ext cx="11265408" cy="228600"/>
          </a:xfrm>
        </p:spPr>
        <p:txBody>
          <a:bodyPr/>
          <a:lstStyle/>
          <a:p>
            <a:r>
              <a:rPr lang="es-AR" dirty="0" err="1"/>
              <a:t>ICollection</a:t>
            </a:r>
            <a:r>
              <a:rPr lang="es-AR" dirty="0"/>
              <a:t>, </a:t>
            </a:r>
            <a:r>
              <a:rPr lang="es-AR" dirty="0" err="1"/>
              <a:t>IList</a:t>
            </a:r>
            <a:r>
              <a:rPr lang="es-AR" dirty="0"/>
              <a:t> e </a:t>
            </a:r>
            <a:r>
              <a:rPr lang="es-AR" dirty="0" err="1"/>
              <a:t>IDictionary</a:t>
            </a:r>
            <a:endParaRPr lang="es-AR" dirty="0"/>
          </a:p>
          <a:p>
            <a:endParaRPr lang="es-AR" dirty="0"/>
          </a:p>
        </p:txBody>
      </p:sp>
    </p:spTree>
    <p:extLst>
      <p:ext uri="{BB962C8B-B14F-4D97-AF65-F5344CB8AC3E}">
        <p14:creationId xmlns:p14="http://schemas.microsoft.com/office/powerpoint/2010/main" val="279006575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a:t>
            </a:r>
            <a:endParaRPr lang="es-AR" dirty="0"/>
          </a:p>
        </p:txBody>
      </p:sp>
      <p:sp>
        <p:nvSpPr>
          <p:cNvPr id="4" name="Text Placeholder 3"/>
          <p:cNvSpPr>
            <a:spLocks noGrp="1"/>
          </p:cNvSpPr>
          <p:nvPr>
            <p:ph type="body" sz="quarter" idx="13"/>
          </p:nvPr>
        </p:nvSpPr>
        <p:spPr>
          <a:xfrm>
            <a:off x="633984" y="824136"/>
            <a:ext cx="11265408" cy="228600"/>
          </a:xfrm>
        </p:spPr>
        <p:txBody>
          <a:bodyPr/>
          <a:lstStyle/>
          <a:p>
            <a:r>
              <a:rPr lang="es-AR" dirty="0" err="1" smtClean="0"/>
              <a:t>ICollection</a:t>
            </a:r>
            <a:r>
              <a:rPr lang="es-AR" dirty="0"/>
              <a:t>, </a:t>
            </a:r>
            <a:r>
              <a:rPr lang="es-AR" dirty="0" err="1"/>
              <a:t>IList</a:t>
            </a:r>
            <a:r>
              <a:rPr lang="es-AR" dirty="0"/>
              <a:t> e </a:t>
            </a:r>
            <a:r>
              <a:rPr lang="es-AR" dirty="0" err="1"/>
              <a:t>IDictionary</a:t>
            </a:r>
            <a:endParaRPr lang="es-AR" dirty="0"/>
          </a:p>
        </p:txBody>
      </p:sp>
      <p:sp>
        <p:nvSpPr>
          <p:cNvPr id="5" name="Rectangle 1"/>
          <p:cNvSpPr>
            <a:spLocks noChangeArrowheads="1"/>
          </p:cNvSpPr>
          <p:nvPr/>
        </p:nvSpPr>
        <p:spPr bwMode="auto">
          <a:xfrm>
            <a:off x="2125277" y="1772816"/>
            <a:ext cx="7023076" cy="28623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s-AR" dirty="0" err="1">
                <a:solidFill>
                  <a:srgbClr val="0000FF"/>
                </a:solidFill>
                <a:latin typeface="Consolas" pitchFamily="49" charset="0"/>
                <a:cs typeface="Consolas" pitchFamily="49" charset="0"/>
              </a:rPr>
              <a:t>public</a:t>
            </a:r>
            <a:r>
              <a:rPr lang="es-AR" dirty="0">
                <a:solidFill>
                  <a:srgbClr val="000000"/>
                </a:solidFill>
                <a:latin typeface="Consolas" pitchFamily="49" charset="0"/>
                <a:cs typeface="Consolas" pitchFamily="49" charset="0"/>
              </a:rPr>
              <a:t> </a:t>
            </a:r>
            <a:r>
              <a:rPr lang="es-AR" dirty="0">
                <a:solidFill>
                  <a:srgbClr val="0000FF"/>
                </a:solidFill>
                <a:latin typeface="Consolas" pitchFamily="49" charset="0"/>
                <a:cs typeface="Consolas" pitchFamily="49" charset="0"/>
              </a:rPr>
              <a:t>interface</a:t>
            </a:r>
            <a:r>
              <a:rPr lang="es-AR" dirty="0">
                <a:solidFill>
                  <a:srgbClr val="000000"/>
                </a:solidFill>
                <a:latin typeface="Consolas" pitchFamily="49" charset="0"/>
                <a:cs typeface="Consolas" pitchFamily="49" charset="0"/>
              </a:rPr>
              <a:t> </a:t>
            </a:r>
            <a:r>
              <a:rPr lang="es-AR" dirty="0" err="1">
                <a:solidFill>
                  <a:srgbClr val="2B91AF"/>
                </a:solidFill>
                <a:latin typeface="Consolas" pitchFamily="49" charset="0"/>
                <a:cs typeface="Consolas" pitchFamily="49" charset="0"/>
              </a:rPr>
              <a:t>ICollection</a:t>
            </a:r>
            <a:r>
              <a:rPr lang="es-AR" dirty="0">
                <a:solidFill>
                  <a:srgbClr val="000000"/>
                </a:solidFill>
                <a:latin typeface="Consolas" pitchFamily="49" charset="0"/>
                <a:cs typeface="Consolas" pitchFamily="49" charset="0"/>
              </a:rPr>
              <a:t>&lt;T&gt; : </a:t>
            </a:r>
            <a:r>
              <a:rPr lang="es-AR" dirty="0" err="1">
                <a:solidFill>
                  <a:srgbClr val="2B91AF"/>
                </a:solidFill>
                <a:latin typeface="Consolas" pitchFamily="49" charset="0"/>
                <a:cs typeface="Consolas" pitchFamily="49" charset="0"/>
              </a:rPr>
              <a:t>IEnumerable</a:t>
            </a:r>
            <a:r>
              <a:rPr lang="es-AR" dirty="0">
                <a:solidFill>
                  <a:srgbClr val="000000"/>
                </a:solidFill>
                <a:latin typeface="Consolas" pitchFamily="49" charset="0"/>
                <a:cs typeface="Consolas" pitchFamily="49" charset="0"/>
              </a:rPr>
              <a:t>&lt;T&gt;    </a:t>
            </a:r>
          </a:p>
          <a:p>
            <a:pPr fontAlgn="base">
              <a:spcBef>
                <a:spcPct val="0"/>
              </a:spcBef>
              <a:spcAft>
                <a:spcPct val="0"/>
              </a:spcAft>
            </a:pPr>
            <a:r>
              <a:rPr lang="es-AR" dirty="0">
                <a:solidFill>
                  <a:srgbClr val="000000"/>
                </a:solidFill>
                <a:latin typeface="Consolas" pitchFamily="49" charset="0"/>
                <a:cs typeface="Consolas" pitchFamily="49" charset="0"/>
              </a:rPr>
              <a:t>{</a:t>
            </a:r>
          </a:p>
          <a:p>
            <a:pPr fontAlgn="base">
              <a:spcBef>
                <a:spcPct val="0"/>
              </a:spcBef>
              <a:spcAft>
                <a:spcPct val="0"/>
              </a:spcAft>
            </a:pPr>
            <a:r>
              <a:rPr lang="es-AR" dirty="0">
                <a:solidFill>
                  <a:srgbClr val="000000"/>
                </a:solidFill>
                <a:latin typeface="Consolas" pitchFamily="49" charset="0"/>
                <a:cs typeface="Consolas" pitchFamily="49" charset="0"/>
              </a:rPr>
              <a:t>   </a:t>
            </a:r>
            <a:r>
              <a:rPr lang="es-AR" dirty="0">
                <a:solidFill>
                  <a:srgbClr val="0000FF"/>
                </a:solidFill>
                <a:latin typeface="Consolas" pitchFamily="49" charset="0"/>
                <a:cs typeface="Consolas" pitchFamily="49" charset="0"/>
              </a:rPr>
              <a:t>int</a:t>
            </a:r>
            <a:r>
              <a:rPr lang="es-AR" dirty="0">
                <a:solidFill>
                  <a:srgbClr val="000000"/>
                </a:solidFill>
                <a:latin typeface="Consolas" pitchFamily="49" charset="0"/>
                <a:cs typeface="Consolas" pitchFamily="49" charset="0"/>
              </a:rPr>
              <a:t> </a:t>
            </a:r>
            <a:r>
              <a:rPr lang="es-AR" dirty="0" err="1">
                <a:solidFill>
                  <a:srgbClr val="000000"/>
                </a:solidFill>
                <a:latin typeface="Consolas" pitchFamily="49" charset="0"/>
                <a:cs typeface="Consolas" pitchFamily="49" charset="0"/>
              </a:rPr>
              <a:t>Count</a:t>
            </a:r>
            <a:r>
              <a:rPr lang="es-AR" dirty="0">
                <a:solidFill>
                  <a:srgbClr val="000000"/>
                </a:solidFill>
                <a:latin typeface="Consolas" pitchFamily="49" charset="0"/>
                <a:cs typeface="Consolas" pitchFamily="49" charset="0"/>
              </a:rPr>
              <a:t> { </a:t>
            </a:r>
            <a:r>
              <a:rPr lang="es-AR" dirty="0" err="1">
                <a:solidFill>
                  <a:srgbClr val="0000FF"/>
                </a:solidFill>
                <a:latin typeface="Consolas" pitchFamily="49" charset="0"/>
                <a:cs typeface="Consolas" pitchFamily="49" charset="0"/>
              </a:rPr>
              <a:t>get</a:t>
            </a:r>
            <a:r>
              <a:rPr lang="es-AR" dirty="0">
                <a:solidFill>
                  <a:srgbClr val="000000"/>
                </a:solidFill>
                <a:latin typeface="Consolas" pitchFamily="49" charset="0"/>
                <a:cs typeface="Consolas" pitchFamily="49" charset="0"/>
              </a:rPr>
              <a:t>; }         </a:t>
            </a:r>
          </a:p>
          <a:p>
            <a:pPr fontAlgn="base">
              <a:spcBef>
                <a:spcPct val="0"/>
              </a:spcBef>
              <a:spcAft>
                <a:spcPct val="0"/>
              </a:spcAft>
            </a:pPr>
            <a:r>
              <a:rPr lang="es-AR" dirty="0">
                <a:solidFill>
                  <a:srgbClr val="000000"/>
                </a:solidFill>
                <a:latin typeface="Consolas" pitchFamily="49" charset="0"/>
                <a:cs typeface="Consolas" pitchFamily="49" charset="0"/>
              </a:rPr>
              <a:t>   </a:t>
            </a:r>
            <a:r>
              <a:rPr lang="es-AR" dirty="0" err="1">
                <a:solidFill>
                  <a:srgbClr val="0000FF"/>
                </a:solidFill>
                <a:latin typeface="Consolas" pitchFamily="49" charset="0"/>
                <a:cs typeface="Consolas" pitchFamily="49" charset="0"/>
              </a:rPr>
              <a:t>bool</a:t>
            </a:r>
            <a:r>
              <a:rPr lang="es-AR" dirty="0">
                <a:solidFill>
                  <a:srgbClr val="000000"/>
                </a:solidFill>
                <a:latin typeface="Consolas" pitchFamily="49" charset="0"/>
                <a:cs typeface="Consolas" pitchFamily="49" charset="0"/>
              </a:rPr>
              <a:t> </a:t>
            </a:r>
            <a:r>
              <a:rPr lang="es-AR" dirty="0" err="1">
                <a:solidFill>
                  <a:srgbClr val="000000"/>
                </a:solidFill>
                <a:latin typeface="Consolas" pitchFamily="49" charset="0"/>
                <a:cs typeface="Consolas" pitchFamily="49" charset="0"/>
              </a:rPr>
              <a:t>Contains</a:t>
            </a:r>
            <a:r>
              <a:rPr lang="es-AR" dirty="0">
                <a:solidFill>
                  <a:srgbClr val="000000"/>
                </a:solidFill>
                <a:latin typeface="Consolas" pitchFamily="49" charset="0"/>
                <a:cs typeface="Consolas" pitchFamily="49" charset="0"/>
              </a:rPr>
              <a:t>(T </a:t>
            </a:r>
            <a:r>
              <a:rPr lang="es-AR" dirty="0" err="1">
                <a:solidFill>
                  <a:srgbClr val="000000"/>
                </a:solidFill>
                <a:latin typeface="Consolas" pitchFamily="49" charset="0"/>
                <a:cs typeface="Consolas" pitchFamily="49" charset="0"/>
              </a:rPr>
              <a:t>item</a:t>
            </a:r>
            <a:r>
              <a:rPr lang="es-AR" dirty="0">
                <a:solidFill>
                  <a:srgbClr val="000000"/>
                </a:solidFill>
                <a:latin typeface="Consolas" pitchFamily="49" charset="0"/>
                <a:cs typeface="Consolas" pitchFamily="49" charset="0"/>
              </a:rPr>
              <a:t>); </a:t>
            </a:r>
          </a:p>
          <a:p>
            <a:pPr fontAlgn="base">
              <a:spcBef>
                <a:spcPct val="0"/>
              </a:spcBef>
              <a:spcAft>
                <a:spcPct val="0"/>
              </a:spcAft>
            </a:pPr>
            <a:r>
              <a:rPr lang="es-AR" dirty="0">
                <a:solidFill>
                  <a:srgbClr val="000000"/>
                </a:solidFill>
                <a:latin typeface="Consolas" pitchFamily="49" charset="0"/>
                <a:cs typeface="Consolas" pitchFamily="49" charset="0"/>
              </a:rPr>
              <a:t>   </a:t>
            </a:r>
            <a:r>
              <a:rPr lang="es-AR" dirty="0" err="1">
                <a:solidFill>
                  <a:srgbClr val="0000FF"/>
                </a:solidFill>
                <a:latin typeface="Consolas" pitchFamily="49" charset="0"/>
                <a:cs typeface="Consolas" pitchFamily="49" charset="0"/>
              </a:rPr>
              <a:t>void</a:t>
            </a:r>
            <a:r>
              <a:rPr lang="es-AR" dirty="0">
                <a:solidFill>
                  <a:srgbClr val="000000"/>
                </a:solidFill>
                <a:latin typeface="Consolas" pitchFamily="49" charset="0"/>
                <a:cs typeface="Consolas" pitchFamily="49" charset="0"/>
              </a:rPr>
              <a:t> </a:t>
            </a:r>
            <a:r>
              <a:rPr lang="es-AR" dirty="0" err="1">
                <a:solidFill>
                  <a:srgbClr val="000000"/>
                </a:solidFill>
                <a:latin typeface="Consolas" pitchFamily="49" charset="0"/>
                <a:cs typeface="Consolas" pitchFamily="49" charset="0"/>
              </a:rPr>
              <a:t>CopyTo</a:t>
            </a:r>
            <a:r>
              <a:rPr lang="es-AR" dirty="0">
                <a:solidFill>
                  <a:srgbClr val="000000"/>
                </a:solidFill>
                <a:latin typeface="Consolas" pitchFamily="49" charset="0"/>
                <a:cs typeface="Consolas" pitchFamily="49" charset="0"/>
              </a:rPr>
              <a:t>(T[] </a:t>
            </a:r>
            <a:r>
              <a:rPr lang="es-AR" dirty="0" err="1">
                <a:solidFill>
                  <a:srgbClr val="000000"/>
                </a:solidFill>
                <a:latin typeface="Consolas" pitchFamily="49" charset="0"/>
                <a:cs typeface="Consolas" pitchFamily="49" charset="0"/>
              </a:rPr>
              <a:t>array</a:t>
            </a:r>
            <a:r>
              <a:rPr lang="es-AR" dirty="0">
                <a:solidFill>
                  <a:srgbClr val="000000"/>
                </a:solidFill>
                <a:latin typeface="Consolas" pitchFamily="49" charset="0"/>
                <a:cs typeface="Consolas" pitchFamily="49" charset="0"/>
              </a:rPr>
              <a:t>, </a:t>
            </a:r>
            <a:r>
              <a:rPr lang="es-AR" dirty="0">
                <a:solidFill>
                  <a:srgbClr val="0000FF"/>
                </a:solidFill>
                <a:latin typeface="Consolas" pitchFamily="49" charset="0"/>
                <a:cs typeface="Consolas" pitchFamily="49" charset="0"/>
              </a:rPr>
              <a:t>int</a:t>
            </a:r>
            <a:r>
              <a:rPr lang="es-AR" dirty="0">
                <a:solidFill>
                  <a:srgbClr val="000000"/>
                </a:solidFill>
                <a:latin typeface="Consolas" pitchFamily="49" charset="0"/>
                <a:cs typeface="Consolas" pitchFamily="49" charset="0"/>
              </a:rPr>
              <a:t> </a:t>
            </a:r>
            <a:r>
              <a:rPr lang="es-AR" dirty="0" err="1">
                <a:solidFill>
                  <a:srgbClr val="000000"/>
                </a:solidFill>
                <a:latin typeface="Consolas" pitchFamily="49" charset="0"/>
                <a:cs typeface="Consolas" pitchFamily="49" charset="0"/>
              </a:rPr>
              <a:t>arrayIndex</a:t>
            </a:r>
            <a:r>
              <a:rPr lang="es-AR" dirty="0">
                <a:solidFill>
                  <a:srgbClr val="000000"/>
                </a:solidFill>
                <a:latin typeface="Consolas" pitchFamily="49" charset="0"/>
                <a:cs typeface="Consolas" pitchFamily="49" charset="0"/>
              </a:rPr>
              <a:t>);</a:t>
            </a:r>
          </a:p>
          <a:p>
            <a:pPr fontAlgn="base">
              <a:spcBef>
                <a:spcPct val="0"/>
              </a:spcBef>
              <a:spcAft>
                <a:spcPct val="0"/>
              </a:spcAft>
            </a:pPr>
            <a:r>
              <a:rPr lang="es-AR" dirty="0">
                <a:solidFill>
                  <a:srgbClr val="000000"/>
                </a:solidFill>
                <a:latin typeface="Consolas" pitchFamily="49" charset="0"/>
                <a:cs typeface="Consolas" pitchFamily="49" charset="0"/>
              </a:rPr>
              <a:t>   </a:t>
            </a:r>
            <a:r>
              <a:rPr lang="es-AR" dirty="0" err="1">
                <a:solidFill>
                  <a:srgbClr val="0000FF"/>
                </a:solidFill>
                <a:latin typeface="Consolas" pitchFamily="49" charset="0"/>
                <a:cs typeface="Consolas" pitchFamily="49" charset="0"/>
              </a:rPr>
              <a:t>bool</a:t>
            </a:r>
            <a:r>
              <a:rPr lang="es-AR" dirty="0">
                <a:solidFill>
                  <a:srgbClr val="000000"/>
                </a:solidFill>
                <a:latin typeface="Consolas" pitchFamily="49" charset="0"/>
                <a:cs typeface="Consolas" pitchFamily="49" charset="0"/>
              </a:rPr>
              <a:t> </a:t>
            </a:r>
            <a:r>
              <a:rPr lang="es-AR" dirty="0" err="1">
                <a:solidFill>
                  <a:srgbClr val="000000"/>
                </a:solidFill>
                <a:latin typeface="Consolas" pitchFamily="49" charset="0"/>
                <a:cs typeface="Consolas" pitchFamily="49" charset="0"/>
              </a:rPr>
              <a:t>IsReadOnly</a:t>
            </a:r>
            <a:r>
              <a:rPr lang="es-AR" dirty="0">
                <a:solidFill>
                  <a:srgbClr val="000000"/>
                </a:solidFill>
                <a:latin typeface="Consolas" pitchFamily="49" charset="0"/>
                <a:cs typeface="Consolas" pitchFamily="49" charset="0"/>
              </a:rPr>
              <a:t> { </a:t>
            </a:r>
            <a:r>
              <a:rPr lang="es-AR" dirty="0" err="1">
                <a:solidFill>
                  <a:srgbClr val="0000FF"/>
                </a:solidFill>
                <a:latin typeface="Consolas" pitchFamily="49" charset="0"/>
                <a:cs typeface="Consolas" pitchFamily="49" charset="0"/>
              </a:rPr>
              <a:t>get</a:t>
            </a:r>
            <a:r>
              <a:rPr lang="es-AR" dirty="0">
                <a:solidFill>
                  <a:srgbClr val="000000"/>
                </a:solidFill>
                <a:latin typeface="Consolas" pitchFamily="49" charset="0"/>
                <a:cs typeface="Consolas" pitchFamily="49" charset="0"/>
              </a:rPr>
              <a:t>; }</a:t>
            </a:r>
          </a:p>
          <a:p>
            <a:pPr fontAlgn="base">
              <a:spcBef>
                <a:spcPct val="0"/>
              </a:spcBef>
              <a:spcAft>
                <a:spcPct val="0"/>
              </a:spcAft>
            </a:pPr>
            <a:r>
              <a:rPr lang="es-AR" dirty="0">
                <a:solidFill>
                  <a:srgbClr val="000000"/>
                </a:solidFill>
                <a:latin typeface="Consolas" pitchFamily="49" charset="0"/>
                <a:cs typeface="Consolas" pitchFamily="49" charset="0"/>
              </a:rPr>
              <a:t>   </a:t>
            </a:r>
            <a:r>
              <a:rPr lang="es-AR" dirty="0" err="1">
                <a:solidFill>
                  <a:srgbClr val="0000FF"/>
                </a:solidFill>
                <a:latin typeface="Consolas" pitchFamily="49" charset="0"/>
                <a:cs typeface="Consolas" pitchFamily="49" charset="0"/>
              </a:rPr>
              <a:t>void</a:t>
            </a:r>
            <a:r>
              <a:rPr lang="es-AR" dirty="0">
                <a:solidFill>
                  <a:srgbClr val="000000"/>
                </a:solidFill>
                <a:latin typeface="Consolas" pitchFamily="49" charset="0"/>
                <a:cs typeface="Consolas" pitchFamily="49" charset="0"/>
              </a:rPr>
              <a:t> </a:t>
            </a:r>
            <a:r>
              <a:rPr lang="es-AR" dirty="0" err="1">
                <a:solidFill>
                  <a:srgbClr val="000000"/>
                </a:solidFill>
                <a:latin typeface="Consolas" pitchFamily="49" charset="0"/>
                <a:cs typeface="Consolas" pitchFamily="49" charset="0"/>
              </a:rPr>
              <a:t>Add</a:t>
            </a:r>
            <a:r>
              <a:rPr lang="es-AR" dirty="0">
                <a:solidFill>
                  <a:srgbClr val="000000"/>
                </a:solidFill>
                <a:latin typeface="Consolas" pitchFamily="49" charset="0"/>
                <a:cs typeface="Consolas" pitchFamily="49" charset="0"/>
              </a:rPr>
              <a:t>(T </a:t>
            </a:r>
            <a:r>
              <a:rPr lang="es-AR" dirty="0" err="1">
                <a:solidFill>
                  <a:srgbClr val="000000"/>
                </a:solidFill>
                <a:latin typeface="Consolas" pitchFamily="49" charset="0"/>
                <a:cs typeface="Consolas" pitchFamily="49" charset="0"/>
              </a:rPr>
              <a:t>item</a:t>
            </a:r>
            <a:r>
              <a:rPr lang="es-AR" dirty="0">
                <a:solidFill>
                  <a:srgbClr val="000000"/>
                </a:solidFill>
                <a:latin typeface="Consolas" pitchFamily="49" charset="0"/>
                <a:cs typeface="Consolas" pitchFamily="49" charset="0"/>
              </a:rPr>
              <a:t>);</a:t>
            </a:r>
          </a:p>
          <a:p>
            <a:pPr fontAlgn="base">
              <a:spcBef>
                <a:spcPct val="0"/>
              </a:spcBef>
              <a:spcAft>
                <a:spcPct val="0"/>
              </a:spcAft>
            </a:pPr>
            <a:r>
              <a:rPr lang="es-AR" dirty="0">
                <a:solidFill>
                  <a:srgbClr val="000000"/>
                </a:solidFill>
                <a:latin typeface="Consolas" pitchFamily="49" charset="0"/>
                <a:cs typeface="Consolas" pitchFamily="49" charset="0"/>
              </a:rPr>
              <a:t>   </a:t>
            </a:r>
            <a:r>
              <a:rPr lang="es-AR" dirty="0" err="1">
                <a:solidFill>
                  <a:srgbClr val="0000FF"/>
                </a:solidFill>
                <a:latin typeface="Consolas" pitchFamily="49" charset="0"/>
                <a:cs typeface="Consolas" pitchFamily="49" charset="0"/>
              </a:rPr>
              <a:t>bool</a:t>
            </a:r>
            <a:r>
              <a:rPr lang="es-AR" dirty="0">
                <a:solidFill>
                  <a:srgbClr val="000000"/>
                </a:solidFill>
                <a:latin typeface="Consolas" pitchFamily="49" charset="0"/>
                <a:cs typeface="Consolas" pitchFamily="49" charset="0"/>
              </a:rPr>
              <a:t> </a:t>
            </a:r>
            <a:r>
              <a:rPr lang="es-AR" dirty="0" err="1">
                <a:solidFill>
                  <a:srgbClr val="000000"/>
                </a:solidFill>
                <a:latin typeface="Consolas" pitchFamily="49" charset="0"/>
                <a:cs typeface="Consolas" pitchFamily="49" charset="0"/>
              </a:rPr>
              <a:t>Remove</a:t>
            </a:r>
            <a:r>
              <a:rPr lang="es-AR" dirty="0">
                <a:solidFill>
                  <a:srgbClr val="000000"/>
                </a:solidFill>
                <a:latin typeface="Consolas" pitchFamily="49" charset="0"/>
                <a:cs typeface="Consolas" pitchFamily="49" charset="0"/>
              </a:rPr>
              <a:t>(T </a:t>
            </a:r>
            <a:r>
              <a:rPr lang="es-AR" dirty="0" err="1">
                <a:solidFill>
                  <a:srgbClr val="000000"/>
                </a:solidFill>
                <a:latin typeface="Consolas" pitchFamily="49" charset="0"/>
                <a:cs typeface="Consolas" pitchFamily="49" charset="0"/>
              </a:rPr>
              <a:t>item</a:t>
            </a:r>
            <a:r>
              <a:rPr lang="es-AR" dirty="0">
                <a:solidFill>
                  <a:srgbClr val="000000"/>
                </a:solidFill>
                <a:latin typeface="Consolas" pitchFamily="49" charset="0"/>
                <a:cs typeface="Consolas" pitchFamily="49" charset="0"/>
              </a:rPr>
              <a:t>);</a:t>
            </a:r>
          </a:p>
          <a:p>
            <a:pPr fontAlgn="base">
              <a:spcBef>
                <a:spcPct val="0"/>
              </a:spcBef>
              <a:spcAft>
                <a:spcPct val="0"/>
              </a:spcAft>
            </a:pPr>
            <a:r>
              <a:rPr lang="es-AR" dirty="0">
                <a:solidFill>
                  <a:srgbClr val="000000"/>
                </a:solidFill>
                <a:latin typeface="Consolas" pitchFamily="49" charset="0"/>
                <a:cs typeface="Consolas" pitchFamily="49" charset="0"/>
              </a:rPr>
              <a:t>   </a:t>
            </a:r>
            <a:r>
              <a:rPr lang="es-AR" dirty="0" err="1">
                <a:solidFill>
                  <a:srgbClr val="0000FF"/>
                </a:solidFill>
                <a:latin typeface="Consolas" pitchFamily="49" charset="0"/>
                <a:cs typeface="Consolas" pitchFamily="49" charset="0"/>
              </a:rPr>
              <a:t>void</a:t>
            </a:r>
            <a:r>
              <a:rPr lang="es-AR" dirty="0">
                <a:solidFill>
                  <a:srgbClr val="000000"/>
                </a:solidFill>
                <a:latin typeface="Consolas" pitchFamily="49" charset="0"/>
                <a:cs typeface="Consolas" pitchFamily="49" charset="0"/>
              </a:rPr>
              <a:t> Clear();     </a:t>
            </a:r>
          </a:p>
          <a:p>
            <a:pPr fontAlgn="base">
              <a:spcBef>
                <a:spcPct val="0"/>
              </a:spcBef>
              <a:spcAft>
                <a:spcPct val="0"/>
              </a:spcAft>
            </a:pPr>
            <a:r>
              <a:rPr lang="es-AR" dirty="0">
                <a:solidFill>
                  <a:srgbClr val="000000"/>
                </a:solidFill>
                <a:latin typeface="Consolas" pitchFamily="49" charset="0"/>
                <a:cs typeface="Consolas" pitchFamily="49" charset="0"/>
              </a:rPr>
              <a:t>}</a:t>
            </a:r>
            <a:endParaRPr lang="es-AR" sz="4400" dirty="0">
              <a:latin typeface="Arial" pitchFamily="34" charset="0"/>
              <a:cs typeface="Arial" pitchFamily="34" charset="0"/>
            </a:endParaRPr>
          </a:p>
        </p:txBody>
      </p:sp>
    </p:spTree>
    <p:extLst>
      <p:ext uri="{BB962C8B-B14F-4D97-AF65-F5344CB8AC3E}">
        <p14:creationId xmlns:p14="http://schemas.microsoft.com/office/powerpoint/2010/main" val="294612708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a:t>
            </a:r>
            <a:endParaRPr lang="es-AR" dirty="0"/>
          </a:p>
        </p:txBody>
      </p:sp>
      <p:sp>
        <p:nvSpPr>
          <p:cNvPr id="4" name="Text Placeholder 3"/>
          <p:cNvSpPr>
            <a:spLocks noGrp="1"/>
          </p:cNvSpPr>
          <p:nvPr>
            <p:ph type="body" sz="quarter" idx="13"/>
          </p:nvPr>
        </p:nvSpPr>
        <p:spPr>
          <a:xfrm>
            <a:off x="633984" y="824136"/>
            <a:ext cx="11265408" cy="228600"/>
          </a:xfrm>
        </p:spPr>
        <p:txBody>
          <a:bodyPr/>
          <a:lstStyle/>
          <a:p>
            <a:r>
              <a:rPr lang="es-AR" dirty="0" err="1" smtClean="0"/>
              <a:t>ICollection</a:t>
            </a:r>
            <a:r>
              <a:rPr lang="es-AR" dirty="0"/>
              <a:t>, </a:t>
            </a:r>
            <a:r>
              <a:rPr lang="es-AR" dirty="0" err="1"/>
              <a:t>IList</a:t>
            </a:r>
            <a:r>
              <a:rPr lang="es-AR" dirty="0"/>
              <a:t> e </a:t>
            </a:r>
            <a:r>
              <a:rPr lang="es-AR" dirty="0" err="1"/>
              <a:t>IDictionary</a:t>
            </a:r>
            <a:endParaRPr lang="es-AR" dirty="0"/>
          </a:p>
        </p:txBody>
      </p:sp>
      <p:sp>
        <p:nvSpPr>
          <p:cNvPr id="3" name="Rectangle 1"/>
          <p:cNvSpPr>
            <a:spLocks noChangeArrowheads="1"/>
          </p:cNvSpPr>
          <p:nvPr/>
        </p:nvSpPr>
        <p:spPr bwMode="auto">
          <a:xfrm>
            <a:off x="1847528" y="2420888"/>
            <a:ext cx="8712642"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s-AR" sz="1600" dirty="0" err="1">
                <a:solidFill>
                  <a:srgbClr val="0000FF"/>
                </a:solidFill>
                <a:latin typeface="Consolas" pitchFamily="49" charset="0"/>
                <a:cs typeface="Consolas" pitchFamily="49" charset="0"/>
              </a:rPr>
              <a:t>public</a:t>
            </a:r>
            <a:r>
              <a:rPr lang="es-AR" sz="1600" dirty="0">
                <a:solidFill>
                  <a:srgbClr val="000000"/>
                </a:solidFill>
                <a:latin typeface="Consolas" pitchFamily="49" charset="0"/>
                <a:cs typeface="Consolas" pitchFamily="49" charset="0"/>
              </a:rPr>
              <a:t> </a:t>
            </a:r>
            <a:r>
              <a:rPr lang="es-AR" sz="1600" dirty="0">
                <a:solidFill>
                  <a:srgbClr val="0000FF"/>
                </a:solidFill>
                <a:latin typeface="Consolas" pitchFamily="49" charset="0"/>
                <a:cs typeface="Consolas" pitchFamily="49" charset="0"/>
              </a:rPr>
              <a:t>interface</a:t>
            </a:r>
            <a:r>
              <a:rPr lang="es-AR" sz="1600" dirty="0">
                <a:solidFill>
                  <a:srgbClr val="000000"/>
                </a:solidFill>
                <a:latin typeface="Consolas" pitchFamily="49" charset="0"/>
                <a:cs typeface="Consolas" pitchFamily="49" charset="0"/>
              </a:rPr>
              <a:t> </a:t>
            </a:r>
            <a:r>
              <a:rPr lang="es-AR" sz="1600" dirty="0" err="1">
                <a:solidFill>
                  <a:srgbClr val="2B91AF"/>
                </a:solidFill>
                <a:latin typeface="Consolas" pitchFamily="49" charset="0"/>
                <a:cs typeface="Consolas" pitchFamily="49" charset="0"/>
              </a:rPr>
              <a:t>IList</a:t>
            </a:r>
            <a:r>
              <a:rPr lang="es-AR" sz="1600" dirty="0">
                <a:solidFill>
                  <a:srgbClr val="000000"/>
                </a:solidFill>
                <a:latin typeface="Consolas" pitchFamily="49" charset="0"/>
                <a:cs typeface="Consolas" pitchFamily="49" charset="0"/>
              </a:rPr>
              <a:t>&lt;T&gt; : </a:t>
            </a:r>
            <a:r>
              <a:rPr lang="es-AR" sz="1600" dirty="0" err="1">
                <a:solidFill>
                  <a:srgbClr val="2B91AF"/>
                </a:solidFill>
                <a:latin typeface="Consolas" pitchFamily="49" charset="0"/>
                <a:cs typeface="Consolas" pitchFamily="49" charset="0"/>
              </a:rPr>
              <a:t>ICollection</a:t>
            </a:r>
            <a:r>
              <a:rPr lang="es-AR" sz="1600" dirty="0">
                <a:solidFill>
                  <a:srgbClr val="000000"/>
                </a:solidFill>
                <a:latin typeface="Consolas" pitchFamily="49" charset="0"/>
                <a:cs typeface="Consolas" pitchFamily="49" charset="0"/>
              </a:rPr>
              <a:t>&lt;T&gt;, </a:t>
            </a:r>
            <a:r>
              <a:rPr lang="es-AR" sz="1600" dirty="0" err="1">
                <a:solidFill>
                  <a:srgbClr val="2B91AF"/>
                </a:solidFill>
                <a:latin typeface="Consolas" pitchFamily="49" charset="0"/>
                <a:cs typeface="Consolas" pitchFamily="49" charset="0"/>
              </a:rPr>
              <a:t>IEnumerable</a:t>
            </a:r>
            <a:r>
              <a:rPr lang="es-AR" sz="1600" dirty="0">
                <a:solidFill>
                  <a:srgbClr val="000000"/>
                </a:solidFill>
                <a:latin typeface="Consolas" pitchFamily="49" charset="0"/>
                <a:cs typeface="Consolas" pitchFamily="49" charset="0"/>
              </a:rPr>
              <a:t>&lt;T&gt;, </a:t>
            </a:r>
            <a:r>
              <a:rPr lang="es-AR" sz="1600" dirty="0" err="1">
                <a:solidFill>
                  <a:srgbClr val="2B91AF"/>
                </a:solidFill>
                <a:latin typeface="Consolas" pitchFamily="49" charset="0"/>
                <a:cs typeface="Consolas" pitchFamily="49" charset="0"/>
              </a:rPr>
              <a:t>IEnumerable</a:t>
            </a:r>
            <a:r>
              <a:rPr lang="es-AR" sz="1600" dirty="0">
                <a:solidFill>
                  <a:srgbClr val="000000"/>
                </a:solidFill>
                <a:latin typeface="Consolas" pitchFamily="49" charset="0"/>
                <a:cs typeface="Consolas" pitchFamily="49" charset="0"/>
              </a:rPr>
              <a:t>     </a:t>
            </a:r>
          </a:p>
          <a:p>
            <a:pPr fontAlgn="base">
              <a:spcBef>
                <a:spcPct val="0"/>
              </a:spcBef>
              <a:spcAft>
                <a:spcPct val="0"/>
              </a:spcAft>
            </a:pPr>
            <a:r>
              <a:rPr lang="es-AR" sz="1600" dirty="0">
                <a:solidFill>
                  <a:srgbClr val="000000"/>
                </a:solidFill>
                <a:latin typeface="Consolas" pitchFamily="49" charset="0"/>
                <a:cs typeface="Consolas" pitchFamily="49" charset="0"/>
              </a:rPr>
              <a:t>{</a:t>
            </a:r>
          </a:p>
          <a:p>
            <a:pPr fontAlgn="base">
              <a:spcBef>
                <a:spcPct val="0"/>
              </a:spcBef>
              <a:spcAft>
                <a:spcPct val="0"/>
              </a:spcAft>
            </a:pPr>
            <a:r>
              <a:rPr lang="es-AR" sz="1600" dirty="0">
                <a:solidFill>
                  <a:srgbClr val="000000"/>
                </a:solidFill>
                <a:latin typeface="Consolas" pitchFamily="49" charset="0"/>
                <a:cs typeface="Consolas" pitchFamily="49" charset="0"/>
              </a:rPr>
              <a:t>   T </a:t>
            </a:r>
            <a:r>
              <a:rPr lang="es-AR" sz="1600" dirty="0" err="1">
                <a:solidFill>
                  <a:srgbClr val="0000FF"/>
                </a:solidFill>
                <a:latin typeface="Consolas" pitchFamily="49" charset="0"/>
                <a:cs typeface="Consolas" pitchFamily="49" charset="0"/>
              </a:rPr>
              <a:t>this</a:t>
            </a:r>
            <a:r>
              <a:rPr lang="es-AR" sz="1600" dirty="0">
                <a:solidFill>
                  <a:srgbClr val="000000"/>
                </a:solidFill>
                <a:latin typeface="Consolas" pitchFamily="49" charset="0"/>
                <a:cs typeface="Consolas" pitchFamily="49" charset="0"/>
              </a:rPr>
              <a:t>[</a:t>
            </a:r>
            <a:r>
              <a:rPr lang="es-AR" sz="1600" dirty="0">
                <a:solidFill>
                  <a:srgbClr val="0000FF"/>
                </a:solidFill>
                <a:latin typeface="Consolas" pitchFamily="49" charset="0"/>
                <a:cs typeface="Consolas" pitchFamily="49" charset="0"/>
              </a:rPr>
              <a:t>int</a:t>
            </a:r>
            <a:r>
              <a:rPr lang="es-AR" sz="1600" dirty="0">
                <a:solidFill>
                  <a:srgbClr val="000000"/>
                </a:solidFill>
                <a:latin typeface="Consolas" pitchFamily="49" charset="0"/>
                <a:cs typeface="Consolas" pitchFamily="49" charset="0"/>
              </a:rPr>
              <a:t> </a:t>
            </a:r>
            <a:r>
              <a:rPr lang="es-AR" sz="1600" dirty="0" err="1">
                <a:solidFill>
                  <a:srgbClr val="000000"/>
                </a:solidFill>
                <a:latin typeface="Consolas" pitchFamily="49" charset="0"/>
                <a:cs typeface="Consolas" pitchFamily="49" charset="0"/>
              </a:rPr>
              <a:t>index</a:t>
            </a:r>
            <a:r>
              <a:rPr lang="es-AR" sz="1600" dirty="0">
                <a:solidFill>
                  <a:srgbClr val="000000"/>
                </a:solidFill>
                <a:latin typeface="Consolas" pitchFamily="49" charset="0"/>
                <a:cs typeface="Consolas" pitchFamily="49" charset="0"/>
              </a:rPr>
              <a:t>] { </a:t>
            </a:r>
            <a:r>
              <a:rPr lang="es-AR" sz="1600" dirty="0" err="1">
                <a:solidFill>
                  <a:srgbClr val="0000FF"/>
                </a:solidFill>
                <a:latin typeface="Consolas" pitchFamily="49" charset="0"/>
                <a:cs typeface="Consolas" pitchFamily="49" charset="0"/>
              </a:rPr>
              <a:t>get</a:t>
            </a:r>
            <a:r>
              <a:rPr lang="es-AR" sz="1600" dirty="0">
                <a:solidFill>
                  <a:srgbClr val="000000"/>
                </a:solidFill>
                <a:latin typeface="Consolas" pitchFamily="49" charset="0"/>
                <a:cs typeface="Consolas" pitchFamily="49" charset="0"/>
              </a:rPr>
              <a:t>; </a:t>
            </a:r>
            <a:r>
              <a:rPr lang="es-AR" sz="1600" dirty="0">
                <a:solidFill>
                  <a:srgbClr val="0000FF"/>
                </a:solidFill>
                <a:latin typeface="Consolas" pitchFamily="49" charset="0"/>
                <a:cs typeface="Consolas" pitchFamily="49" charset="0"/>
              </a:rPr>
              <a:t>set</a:t>
            </a:r>
            <a:r>
              <a:rPr lang="es-AR" sz="1600" dirty="0">
                <a:solidFill>
                  <a:srgbClr val="000000"/>
                </a:solidFill>
                <a:latin typeface="Consolas" pitchFamily="49" charset="0"/>
                <a:cs typeface="Consolas" pitchFamily="49" charset="0"/>
              </a:rPr>
              <a:t>; }</a:t>
            </a:r>
          </a:p>
          <a:p>
            <a:pPr fontAlgn="base">
              <a:spcBef>
                <a:spcPct val="0"/>
              </a:spcBef>
              <a:spcAft>
                <a:spcPct val="0"/>
              </a:spcAft>
            </a:pPr>
            <a:r>
              <a:rPr lang="es-AR" sz="1600" dirty="0">
                <a:solidFill>
                  <a:srgbClr val="000000"/>
                </a:solidFill>
                <a:latin typeface="Consolas" pitchFamily="49" charset="0"/>
                <a:cs typeface="Consolas" pitchFamily="49" charset="0"/>
              </a:rPr>
              <a:t>   </a:t>
            </a:r>
            <a:r>
              <a:rPr lang="es-AR" sz="1600" dirty="0">
                <a:solidFill>
                  <a:srgbClr val="0000FF"/>
                </a:solidFill>
                <a:latin typeface="Consolas" pitchFamily="49" charset="0"/>
                <a:cs typeface="Consolas" pitchFamily="49" charset="0"/>
              </a:rPr>
              <a:t>int</a:t>
            </a:r>
            <a:r>
              <a:rPr lang="es-AR" sz="1600" dirty="0">
                <a:solidFill>
                  <a:srgbClr val="000000"/>
                </a:solidFill>
                <a:latin typeface="Consolas" pitchFamily="49" charset="0"/>
                <a:cs typeface="Consolas" pitchFamily="49" charset="0"/>
              </a:rPr>
              <a:t> </a:t>
            </a:r>
            <a:r>
              <a:rPr lang="es-AR" sz="1600" dirty="0" err="1">
                <a:solidFill>
                  <a:srgbClr val="000000"/>
                </a:solidFill>
                <a:latin typeface="Consolas" pitchFamily="49" charset="0"/>
                <a:cs typeface="Consolas" pitchFamily="49" charset="0"/>
              </a:rPr>
              <a:t>IndexOf</a:t>
            </a:r>
            <a:r>
              <a:rPr lang="es-AR" sz="1600" dirty="0">
                <a:solidFill>
                  <a:srgbClr val="000000"/>
                </a:solidFill>
                <a:latin typeface="Consolas" pitchFamily="49" charset="0"/>
                <a:cs typeface="Consolas" pitchFamily="49" charset="0"/>
              </a:rPr>
              <a:t>(T </a:t>
            </a:r>
            <a:r>
              <a:rPr lang="es-AR" sz="1600" dirty="0" err="1">
                <a:solidFill>
                  <a:srgbClr val="000000"/>
                </a:solidFill>
                <a:latin typeface="Consolas" pitchFamily="49" charset="0"/>
                <a:cs typeface="Consolas" pitchFamily="49" charset="0"/>
              </a:rPr>
              <a:t>item</a:t>
            </a:r>
            <a:r>
              <a:rPr lang="es-AR" sz="1600" dirty="0">
                <a:solidFill>
                  <a:srgbClr val="000000"/>
                </a:solidFill>
                <a:latin typeface="Consolas" pitchFamily="49" charset="0"/>
                <a:cs typeface="Consolas" pitchFamily="49" charset="0"/>
              </a:rPr>
              <a:t>);</a:t>
            </a:r>
          </a:p>
          <a:p>
            <a:pPr fontAlgn="base">
              <a:spcBef>
                <a:spcPct val="0"/>
              </a:spcBef>
              <a:spcAft>
                <a:spcPct val="0"/>
              </a:spcAft>
            </a:pPr>
            <a:r>
              <a:rPr lang="es-AR" sz="1600" dirty="0">
                <a:solidFill>
                  <a:srgbClr val="000000"/>
                </a:solidFill>
                <a:latin typeface="Consolas" pitchFamily="49" charset="0"/>
                <a:cs typeface="Consolas" pitchFamily="49" charset="0"/>
              </a:rPr>
              <a:t>   </a:t>
            </a:r>
            <a:r>
              <a:rPr lang="es-AR" sz="1600" dirty="0" err="1">
                <a:solidFill>
                  <a:srgbClr val="0000FF"/>
                </a:solidFill>
                <a:latin typeface="Consolas" pitchFamily="49" charset="0"/>
                <a:cs typeface="Consolas" pitchFamily="49" charset="0"/>
              </a:rPr>
              <a:t>void</a:t>
            </a:r>
            <a:r>
              <a:rPr lang="es-AR" sz="1600" dirty="0">
                <a:solidFill>
                  <a:srgbClr val="000000"/>
                </a:solidFill>
                <a:latin typeface="Consolas" pitchFamily="49" charset="0"/>
                <a:cs typeface="Consolas" pitchFamily="49" charset="0"/>
              </a:rPr>
              <a:t> </a:t>
            </a:r>
            <a:r>
              <a:rPr lang="es-AR" sz="1600" dirty="0" err="1">
                <a:solidFill>
                  <a:srgbClr val="000000"/>
                </a:solidFill>
                <a:latin typeface="Consolas" pitchFamily="49" charset="0"/>
                <a:cs typeface="Consolas" pitchFamily="49" charset="0"/>
              </a:rPr>
              <a:t>Insert</a:t>
            </a:r>
            <a:r>
              <a:rPr lang="es-AR" sz="1600" dirty="0">
                <a:solidFill>
                  <a:srgbClr val="000000"/>
                </a:solidFill>
                <a:latin typeface="Consolas" pitchFamily="49" charset="0"/>
                <a:cs typeface="Consolas" pitchFamily="49" charset="0"/>
              </a:rPr>
              <a:t>(</a:t>
            </a:r>
            <a:r>
              <a:rPr lang="es-AR" sz="1600" dirty="0">
                <a:solidFill>
                  <a:srgbClr val="0000FF"/>
                </a:solidFill>
                <a:latin typeface="Consolas" pitchFamily="49" charset="0"/>
                <a:cs typeface="Consolas" pitchFamily="49" charset="0"/>
              </a:rPr>
              <a:t>int</a:t>
            </a:r>
            <a:r>
              <a:rPr lang="es-AR" sz="1600" dirty="0">
                <a:solidFill>
                  <a:srgbClr val="000000"/>
                </a:solidFill>
                <a:latin typeface="Consolas" pitchFamily="49" charset="0"/>
                <a:cs typeface="Consolas" pitchFamily="49" charset="0"/>
              </a:rPr>
              <a:t> </a:t>
            </a:r>
            <a:r>
              <a:rPr lang="es-AR" sz="1600" dirty="0" err="1">
                <a:solidFill>
                  <a:srgbClr val="000000"/>
                </a:solidFill>
                <a:latin typeface="Consolas" pitchFamily="49" charset="0"/>
                <a:cs typeface="Consolas" pitchFamily="49" charset="0"/>
              </a:rPr>
              <a:t>index</a:t>
            </a:r>
            <a:r>
              <a:rPr lang="es-AR" sz="1600" dirty="0">
                <a:solidFill>
                  <a:srgbClr val="000000"/>
                </a:solidFill>
                <a:latin typeface="Consolas" pitchFamily="49" charset="0"/>
                <a:cs typeface="Consolas" pitchFamily="49" charset="0"/>
              </a:rPr>
              <a:t>, T </a:t>
            </a:r>
            <a:r>
              <a:rPr lang="es-AR" sz="1600" dirty="0" err="1">
                <a:solidFill>
                  <a:srgbClr val="000000"/>
                </a:solidFill>
                <a:latin typeface="Consolas" pitchFamily="49" charset="0"/>
                <a:cs typeface="Consolas" pitchFamily="49" charset="0"/>
              </a:rPr>
              <a:t>item</a:t>
            </a:r>
            <a:r>
              <a:rPr lang="es-AR" sz="1600" dirty="0">
                <a:solidFill>
                  <a:srgbClr val="000000"/>
                </a:solidFill>
                <a:latin typeface="Consolas" pitchFamily="49" charset="0"/>
                <a:cs typeface="Consolas" pitchFamily="49" charset="0"/>
              </a:rPr>
              <a:t>);</a:t>
            </a:r>
          </a:p>
          <a:p>
            <a:pPr fontAlgn="base">
              <a:spcBef>
                <a:spcPct val="0"/>
              </a:spcBef>
              <a:spcAft>
                <a:spcPct val="0"/>
              </a:spcAft>
            </a:pPr>
            <a:r>
              <a:rPr lang="es-AR" sz="1600" dirty="0">
                <a:solidFill>
                  <a:srgbClr val="000000"/>
                </a:solidFill>
                <a:latin typeface="Consolas" pitchFamily="49" charset="0"/>
                <a:cs typeface="Consolas" pitchFamily="49" charset="0"/>
              </a:rPr>
              <a:t>   </a:t>
            </a:r>
            <a:r>
              <a:rPr lang="es-AR" sz="1600" dirty="0" err="1">
                <a:solidFill>
                  <a:srgbClr val="0000FF"/>
                </a:solidFill>
                <a:latin typeface="Consolas" pitchFamily="49" charset="0"/>
                <a:cs typeface="Consolas" pitchFamily="49" charset="0"/>
              </a:rPr>
              <a:t>void</a:t>
            </a:r>
            <a:r>
              <a:rPr lang="es-AR" sz="1600" dirty="0">
                <a:solidFill>
                  <a:srgbClr val="000000"/>
                </a:solidFill>
                <a:latin typeface="Consolas" pitchFamily="49" charset="0"/>
                <a:cs typeface="Consolas" pitchFamily="49" charset="0"/>
              </a:rPr>
              <a:t> </a:t>
            </a:r>
            <a:r>
              <a:rPr lang="es-AR" sz="1600" dirty="0" err="1">
                <a:solidFill>
                  <a:srgbClr val="000000"/>
                </a:solidFill>
                <a:latin typeface="Consolas" pitchFamily="49" charset="0"/>
                <a:cs typeface="Consolas" pitchFamily="49" charset="0"/>
              </a:rPr>
              <a:t>RemoveAt</a:t>
            </a:r>
            <a:r>
              <a:rPr lang="es-AR" sz="1600" dirty="0">
                <a:solidFill>
                  <a:srgbClr val="000000"/>
                </a:solidFill>
                <a:latin typeface="Consolas" pitchFamily="49" charset="0"/>
                <a:cs typeface="Consolas" pitchFamily="49" charset="0"/>
              </a:rPr>
              <a:t>(</a:t>
            </a:r>
            <a:r>
              <a:rPr lang="es-AR" sz="1600" dirty="0">
                <a:solidFill>
                  <a:srgbClr val="0000FF"/>
                </a:solidFill>
                <a:latin typeface="Consolas" pitchFamily="49" charset="0"/>
                <a:cs typeface="Consolas" pitchFamily="49" charset="0"/>
              </a:rPr>
              <a:t>int</a:t>
            </a:r>
            <a:r>
              <a:rPr lang="es-AR" sz="1600" dirty="0">
                <a:solidFill>
                  <a:srgbClr val="000000"/>
                </a:solidFill>
                <a:latin typeface="Consolas" pitchFamily="49" charset="0"/>
                <a:cs typeface="Consolas" pitchFamily="49" charset="0"/>
              </a:rPr>
              <a:t> </a:t>
            </a:r>
            <a:r>
              <a:rPr lang="es-AR" sz="1600" dirty="0" err="1">
                <a:solidFill>
                  <a:srgbClr val="000000"/>
                </a:solidFill>
                <a:latin typeface="Consolas" pitchFamily="49" charset="0"/>
                <a:cs typeface="Consolas" pitchFamily="49" charset="0"/>
              </a:rPr>
              <a:t>index</a:t>
            </a:r>
            <a:r>
              <a:rPr lang="es-AR" sz="1600" dirty="0">
                <a:solidFill>
                  <a:srgbClr val="000000"/>
                </a:solidFill>
                <a:latin typeface="Consolas" pitchFamily="49" charset="0"/>
                <a:cs typeface="Consolas" pitchFamily="49" charset="0"/>
              </a:rPr>
              <a:t>);     </a:t>
            </a:r>
          </a:p>
          <a:p>
            <a:pPr fontAlgn="base">
              <a:spcBef>
                <a:spcPct val="0"/>
              </a:spcBef>
              <a:spcAft>
                <a:spcPct val="0"/>
              </a:spcAft>
            </a:pPr>
            <a:r>
              <a:rPr lang="es-AR" sz="1600" dirty="0">
                <a:solidFill>
                  <a:srgbClr val="000000"/>
                </a:solidFill>
                <a:latin typeface="Consolas" pitchFamily="49" charset="0"/>
                <a:cs typeface="Consolas" pitchFamily="49" charset="0"/>
              </a:rPr>
              <a:t>}</a:t>
            </a:r>
            <a:endParaRPr lang="es-AR" sz="4000" dirty="0">
              <a:latin typeface="Arial" pitchFamily="34" charset="0"/>
              <a:cs typeface="Arial" pitchFamily="34" charset="0"/>
            </a:endParaRPr>
          </a:p>
        </p:txBody>
      </p:sp>
    </p:spTree>
    <p:extLst>
      <p:ext uri="{BB962C8B-B14F-4D97-AF65-F5344CB8AC3E}">
        <p14:creationId xmlns:p14="http://schemas.microsoft.com/office/powerpoint/2010/main" val="262939893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a:t>
            </a:r>
            <a:endParaRPr lang="es-AR" dirty="0"/>
          </a:p>
        </p:txBody>
      </p:sp>
      <p:sp>
        <p:nvSpPr>
          <p:cNvPr id="4" name="Text Placeholder 3"/>
          <p:cNvSpPr>
            <a:spLocks noGrp="1"/>
          </p:cNvSpPr>
          <p:nvPr>
            <p:ph type="body" sz="quarter" idx="13"/>
          </p:nvPr>
        </p:nvSpPr>
        <p:spPr>
          <a:xfrm>
            <a:off x="633984" y="824136"/>
            <a:ext cx="11265408" cy="228600"/>
          </a:xfrm>
        </p:spPr>
        <p:txBody>
          <a:bodyPr/>
          <a:lstStyle/>
          <a:p>
            <a:r>
              <a:rPr lang="en-US" dirty="0" smtClean="0"/>
              <a:t>Enumeration</a:t>
            </a:r>
            <a:endParaRPr lang="es-AR" dirty="0"/>
          </a:p>
        </p:txBody>
      </p:sp>
      <p:pic>
        <p:nvPicPr>
          <p:cNvPr id="819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06282" y="1772816"/>
            <a:ext cx="6466024" cy="36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302184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a:t>
            </a:r>
            <a:endParaRPr lang="es-AR" dirty="0"/>
          </a:p>
        </p:txBody>
      </p:sp>
      <p:sp>
        <p:nvSpPr>
          <p:cNvPr id="4" name="Text Placeholder 3"/>
          <p:cNvSpPr>
            <a:spLocks noGrp="1"/>
          </p:cNvSpPr>
          <p:nvPr>
            <p:ph type="body" sz="quarter" idx="13"/>
          </p:nvPr>
        </p:nvSpPr>
        <p:spPr>
          <a:xfrm>
            <a:off x="633984" y="824136"/>
            <a:ext cx="11265408" cy="228600"/>
          </a:xfrm>
        </p:spPr>
        <p:txBody>
          <a:bodyPr/>
          <a:lstStyle/>
          <a:p>
            <a:r>
              <a:rPr lang="en-US" dirty="0" smtClean="0"/>
              <a:t>Collections</a:t>
            </a:r>
            <a:endParaRPr lang="es-AR" dirty="0"/>
          </a:p>
        </p:txBody>
      </p:sp>
      <p:pic>
        <p:nvPicPr>
          <p:cNvPr id="5" name="Picture 4" descr="http://www.ewbi.com/ewbi.develop/graphics/generic.net.collection.interfaces.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39616" y="620688"/>
            <a:ext cx="7396420" cy="5500196"/>
          </a:xfrm>
          <a:prstGeom prst="rect">
            <a:avLst/>
          </a:prstGeom>
          <a:noFill/>
          <a:ln>
            <a:noFill/>
          </a:ln>
        </p:spPr>
      </p:pic>
    </p:spTree>
    <p:extLst>
      <p:ext uri="{BB962C8B-B14F-4D97-AF65-F5344CB8AC3E}">
        <p14:creationId xmlns:p14="http://schemas.microsoft.com/office/powerpoint/2010/main" val="20489535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err="1" smtClean="0"/>
              <a:t>.Net</a:t>
            </a:r>
            <a:endParaRPr lang="es-AR" dirty="0"/>
          </a:p>
        </p:txBody>
      </p:sp>
      <p:sp>
        <p:nvSpPr>
          <p:cNvPr id="3" name="Content Placeholder 2"/>
          <p:cNvSpPr>
            <a:spLocks noGrp="1"/>
          </p:cNvSpPr>
          <p:nvPr>
            <p:ph idx="1"/>
          </p:nvPr>
        </p:nvSpPr>
        <p:spPr>
          <a:xfrm>
            <a:off x="263352" y="1558654"/>
            <a:ext cx="4392488" cy="4573587"/>
          </a:xfrm>
        </p:spPr>
        <p:txBody>
          <a:bodyPr/>
          <a:lstStyle/>
          <a:p>
            <a:r>
              <a:rPr lang="en-US" dirty="0" smtClean="0"/>
              <a:t>Es un </a:t>
            </a:r>
            <a:r>
              <a:rPr lang="en-US" dirty="0" err="1" smtClean="0"/>
              <a:t>dominio</a:t>
            </a:r>
            <a:r>
              <a:rPr lang="en-US" dirty="0" smtClean="0"/>
              <a:t> </a:t>
            </a:r>
            <a:r>
              <a:rPr lang="en-US" dirty="0" err="1" smtClean="0"/>
              <a:t>dentro</a:t>
            </a:r>
            <a:r>
              <a:rPr lang="en-US" dirty="0" smtClean="0"/>
              <a:t> del </a:t>
            </a:r>
            <a:r>
              <a:rPr lang="en-US" dirty="0" err="1" smtClean="0"/>
              <a:t>cual</a:t>
            </a:r>
            <a:r>
              <a:rPr lang="en-US" dirty="0" smtClean="0"/>
              <a:t> el </a:t>
            </a:r>
            <a:r>
              <a:rPr lang="en-US" dirty="0" err="1" smtClean="0"/>
              <a:t>nombre</a:t>
            </a:r>
            <a:r>
              <a:rPr lang="en-US" dirty="0" smtClean="0"/>
              <a:t> de un Type </a:t>
            </a:r>
            <a:r>
              <a:rPr lang="en-US" dirty="0" err="1" smtClean="0"/>
              <a:t>debe</a:t>
            </a:r>
            <a:r>
              <a:rPr lang="en-US" dirty="0" smtClean="0"/>
              <a:t> ser </a:t>
            </a:r>
            <a:r>
              <a:rPr lang="en-US" dirty="0" err="1" smtClean="0"/>
              <a:t>único</a:t>
            </a:r>
            <a:r>
              <a:rPr lang="en-US" dirty="0" smtClean="0"/>
              <a:t>.</a:t>
            </a:r>
          </a:p>
          <a:p>
            <a:r>
              <a:rPr lang="en-US" dirty="0" smtClean="0"/>
              <a:t>Es parte del </a:t>
            </a:r>
            <a:r>
              <a:rPr lang="en-US" dirty="0" err="1" smtClean="0"/>
              <a:t>nombre</a:t>
            </a:r>
            <a:r>
              <a:rPr lang="en-US" dirty="0" smtClean="0"/>
              <a:t> </a:t>
            </a:r>
            <a:r>
              <a:rPr lang="en-US" dirty="0" err="1" smtClean="0"/>
              <a:t>completo</a:t>
            </a:r>
            <a:r>
              <a:rPr lang="en-US" dirty="0" smtClean="0"/>
              <a:t> de un Type.</a:t>
            </a:r>
          </a:p>
          <a:p>
            <a:r>
              <a:rPr lang="en-US" dirty="0" err="1" smtClean="0"/>
              <a:t>Sistema</a:t>
            </a:r>
            <a:r>
              <a:rPr lang="en-US" dirty="0" smtClean="0"/>
              <a:t> </a:t>
            </a:r>
            <a:r>
              <a:rPr lang="en-US" dirty="0"/>
              <a:t>de </a:t>
            </a:r>
            <a:r>
              <a:rPr lang="en-US" dirty="0" err="1" smtClean="0"/>
              <a:t>organización</a:t>
            </a:r>
            <a:r>
              <a:rPr lang="en-US" dirty="0" smtClean="0"/>
              <a:t>.</a:t>
            </a:r>
            <a:endParaRPr lang="en-US" dirty="0"/>
          </a:p>
          <a:p>
            <a:r>
              <a:rPr lang="en-US" dirty="0" err="1" smtClean="0"/>
              <a:t>Indica</a:t>
            </a:r>
            <a:r>
              <a:rPr lang="en-US" dirty="0" smtClean="0"/>
              <a:t> </a:t>
            </a:r>
            <a:r>
              <a:rPr lang="en-US" dirty="0" err="1" smtClean="0"/>
              <a:t>jerarquía</a:t>
            </a:r>
            <a:r>
              <a:rPr lang="en-US" dirty="0" smtClean="0"/>
              <a:t>.</a:t>
            </a:r>
            <a:endParaRPr lang="en-US" dirty="0"/>
          </a:p>
          <a:p>
            <a:r>
              <a:rPr lang="es-AR" dirty="0"/>
              <a:t>Directorio </a:t>
            </a:r>
            <a:r>
              <a:rPr lang="es-AR" dirty="0" smtClean="0"/>
              <a:t>lógico.</a:t>
            </a:r>
          </a:p>
          <a:p>
            <a:r>
              <a:rPr lang="en-US" dirty="0" err="1" smtClean="0"/>
              <a:t>Evitan</a:t>
            </a:r>
            <a:r>
              <a:rPr lang="en-US" dirty="0" smtClean="0"/>
              <a:t> </a:t>
            </a:r>
            <a:r>
              <a:rPr lang="en-US" dirty="0" err="1" smtClean="0"/>
              <a:t>problemas</a:t>
            </a:r>
            <a:r>
              <a:rPr lang="en-US" dirty="0" smtClean="0"/>
              <a:t> de </a:t>
            </a:r>
            <a:r>
              <a:rPr lang="en-US" dirty="0" err="1" smtClean="0"/>
              <a:t>nombres</a:t>
            </a:r>
            <a:r>
              <a:rPr lang="en-US" dirty="0" smtClean="0"/>
              <a:t>.</a:t>
            </a:r>
            <a:endParaRPr lang="es-AR" dirty="0"/>
          </a:p>
          <a:p>
            <a:r>
              <a:rPr lang="en-US" dirty="0" smtClean="0"/>
              <a:t>Se </a:t>
            </a:r>
            <a:r>
              <a:rPr lang="en-US" dirty="0" err="1" smtClean="0"/>
              <a:t>pueden</a:t>
            </a:r>
            <a:r>
              <a:rPr lang="en-US" dirty="0" smtClean="0"/>
              <a:t> </a:t>
            </a:r>
            <a:r>
              <a:rPr lang="en-US" dirty="0" err="1" smtClean="0"/>
              <a:t>importar</a:t>
            </a:r>
            <a:r>
              <a:rPr lang="en-US" dirty="0" smtClean="0"/>
              <a:t> </a:t>
            </a:r>
            <a:r>
              <a:rPr lang="en-US" dirty="0" err="1" smtClean="0"/>
              <a:t>utilizando</a:t>
            </a:r>
            <a:r>
              <a:rPr lang="en-US" dirty="0" smtClean="0"/>
              <a:t> la </a:t>
            </a:r>
            <a:r>
              <a:rPr lang="en-US" dirty="0" err="1" smtClean="0"/>
              <a:t>directiva</a:t>
            </a:r>
            <a:r>
              <a:rPr lang="en-US" dirty="0" smtClean="0"/>
              <a:t> Using.</a:t>
            </a:r>
          </a:p>
          <a:p>
            <a:r>
              <a:rPr lang="en-US" dirty="0" smtClean="0"/>
              <a:t>Se </a:t>
            </a:r>
            <a:r>
              <a:rPr lang="en-US" dirty="0" err="1" smtClean="0"/>
              <a:t>pueden</a:t>
            </a:r>
            <a:r>
              <a:rPr lang="en-US" dirty="0" smtClean="0"/>
              <a:t> </a:t>
            </a:r>
            <a:r>
              <a:rPr lang="en-US" dirty="0" err="1" smtClean="0"/>
              <a:t>utilizar</a:t>
            </a:r>
            <a:r>
              <a:rPr lang="en-US" dirty="0" smtClean="0"/>
              <a:t> alias.</a:t>
            </a:r>
            <a:endParaRPr lang="en-US" dirty="0"/>
          </a:p>
          <a:p>
            <a:pPr>
              <a:buNone/>
            </a:pPr>
            <a:r>
              <a:rPr lang="es-AR" dirty="0" smtClean="0"/>
              <a:t>	</a:t>
            </a:r>
            <a:endParaRPr lang="es-AR" dirty="0"/>
          </a:p>
        </p:txBody>
      </p:sp>
      <p:sp>
        <p:nvSpPr>
          <p:cNvPr id="4" name="Text Placeholder 3"/>
          <p:cNvSpPr>
            <a:spLocks noGrp="1"/>
          </p:cNvSpPr>
          <p:nvPr>
            <p:ph type="body" sz="quarter" idx="13"/>
          </p:nvPr>
        </p:nvSpPr>
        <p:spPr>
          <a:xfrm>
            <a:off x="633984" y="896144"/>
            <a:ext cx="11265408" cy="228600"/>
          </a:xfrm>
        </p:spPr>
        <p:txBody>
          <a:bodyPr/>
          <a:lstStyle/>
          <a:p>
            <a:r>
              <a:rPr lang="en-US" dirty="0" smtClean="0"/>
              <a:t>Namespaces</a:t>
            </a:r>
            <a:endParaRPr lang="es-AR" dirty="0"/>
          </a:p>
        </p:txBody>
      </p:sp>
      <p:sp>
        <p:nvSpPr>
          <p:cNvPr id="7" name="Rectangle 1"/>
          <p:cNvSpPr>
            <a:spLocks noChangeArrowheads="1"/>
          </p:cNvSpPr>
          <p:nvPr/>
        </p:nvSpPr>
        <p:spPr bwMode="auto">
          <a:xfrm>
            <a:off x="5300550" y="3685002"/>
            <a:ext cx="5250155"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s-AR" dirty="0" err="1">
                <a:latin typeface="Consolas" pitchFamily="49" charset="0"/>
                <a:cs typeface="Consolas" pitchFamily="49" charset="0"/>
              </a:rPr>
              <a:t>System.</a:t>
            </a:r>
            <a:r>
              <a:rPr lang="es-AR" dirty="0" err="1">
                <a:solidFill>
                  <a:srgbClr val="2B91AF"/>
                </a:solidFill>
                <a:latin typeface="Consolas" pitchFamily="49" charset="0"/>
                <a:cs typeface="Consolas" pitchFamily="49" charset="0"/>
              </a:rPr>
              <a:t>Console</a:t>
            </a:r>
            <a:r>
              <a:rPr lang="es-AR" dirty="0" err="1">
                <a:latin typeface="Consolas" pitchFamily="49" charset="0"/>
                <a:cs typeface="Consolas" pitchFamily="49" charset="0"/>
              </a:rPr>
              <a:t>.WriteLine</a:t>
            </a:r>
            <a:r>
              <a:rPr lang="es-AR" dirty="0">
                <a:latin typeface="Consolas" pitchFamily="49" charset="0"/>
                <a:cs typeface="Consolas" pitchFamily="49" charset="0"/>
              </a:rPr>
              <a:t>(</a:t>
            </a:r>
            <a:r>
              <a:rPr lang="es-AR" dirty="0">
                <a:solidFill>
                  <a:srgbClr val="A31515"/>
                </a:solidFill>
                <a:latin typeface="Consolas" pitchFamily="49" charset="0"/>
                <a:cs typeface="Consolas" pitchFamily="49" charset="0"/>
              </a:rPr>
              <a:t>"Hola Mentor"</a:t>
            </a:r>
            <a:r>
              <a:rPr lang="es-AR" dirty="0">
                <a:latin typeface="Consolas" pitchFamily="49" charset="0"/>
                <a:cs typeface="Consolas" pitchFamily="49" charset="0"/>
              </a:rPr>
              <a:t>);</a:t>
            </a:r>
            <a:br>
              <a:rPr lang="es-AR" dirty="0">
                <a:latin typeface="Consolas" pitchFamily="49" charset="0"/>
                <a:cs typeface="Consolas" pitchFamily="49" charset="0"/>
              </a:rPr>
            </a:br>
            <a:endParaRPr lang="es-AR" sz="4000" dirty="0">
              <a:latin typeface="Arial" pitchFamily="34" charset="0"/>
              <a:cs typeface="Arial" pitchFamily="34" charset="0"/>
            </a:endParaRPr>
          </a:p>
        </p:txBody>
      </p:sp>
      <p:sp>
        <p:nvSpPr>
          <p:cNvPr id="8" name="Rectangle 2"/>
          <p:cNvSpPr>
            <a:spLocks noChangeArrowheads="1"/>
          </p:cNvSpPr>
          <p:nvPr/>
        </p:nvSpPr>
        <p:spPr bwMode="auto">
          <a:xfrm>
            <a:off x="5317042" y="4679567"/>
            <a:ext cx="4993258"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s-AR" sz="2000" dirty="0" err="1">
                <a:solidFill>
                  <a:srgbClr val="0000FF"/>
                </a:solidFill>
                <a:latin typeface="Consolas" pitchFamily="49" charset="0"/>
                <a:cs typeface="Consolas" pitchFamily="49" charset="0"/>
              </a:rPr>
              <a:t>using</a:t>
            </a:r>
            <a:r>
              <a:rPr lang="es-AR" sz="2000" dirty="0">
                <a:latin typeface="Consolas" pitchFamily="49" charset="0"/>
                <a:cs typeface="Consolas" pitchFamily="49" charset="0"/>
              </a:rPr>
              <a:t> </a:t>
            </a:r>
            <a:r>
              <a:rPr lang="es-AR" sz="2000" dirty="0" err="1">
                <a:latin typeface="Consolas" pitchFamily="49" charset="0"/>
                <a:cs typeface="Consolas" pitchFamily="49" charset="0"/>
              </a:rPr>
              <a:t>System</a:t>
            </a:r>
            <a:r>
              <a:rPr lang="es-AR" sz="2000" dirty="0">
                <a:latin typeface="Consolas" pitchFamily="49" charset="0"/>
                <a:cs typeface="Consolas" pitchFamily="49" charset="0"/>
              </a:rPr>
              <a:t>;</a:t>
            </a:r>
            <a:br>
              <a:rPr lang="es-AR" sz="2000" dirty="0">
                <a:latin typeface="Consolas" pitchFamily="49" charset="0"/>
                <a:cs typeface="Consolas" pitchFamily="49" charset="0"/>
              </a:rPr>
            </a:br>
            <a:r>
              <a:rPr lang="es-AR" sz="2000" dirty="0">
                <a:latin typeface="Consolas" pitchFamily="49" charset="0"/>
                <a:cs typeface="Consolas" pitchFamily="49" charset="0"/>
              </a:rPr>
              <a:t>…</a:t>
            </a:r>
          </a:p>
          <a:p>
            <a:pPr fontAlgn="base">
              <a:spcBef>
                <a:spcPct val="0"/>
              </a:spcBef>
              <a:spcAft>
                <a:spcPct val="0"/>
              </a:spcAft>
            </a:pPr>
            <a:r>
              <a:rPr lang="es-AR" sz="2000" dirty="0" err="1">
                <a:solidFill>
                  <a:srgbClr val="2B91AF"/>
                </a:solidFill>
                <a:latin typeface="Consolas" pitchFamily="49" charset="0"/>
                <a:cs typeface="Consolas" pitchFamily="49" charset="0"/>
              </a:rPr>
              <a:t>Console</a:t>
            </a:r>
            <a:r>
              <a:rPr lang="es-AR" sz="2000" dirty="0" err="1">
                <a:latin typeface="Consolas" pitchFamily="49" charset="0"/>
                <a:cs typeface="Consolas" pitchFamily="49" charset="0"/>
              </a:rPr>
              <a:t>.WriteLine</a:t>
            </a:r>
            <a:r>
              <a:rPr lang="es-AR" sz="2000" dirty="0">
                <a:latin typeface="Consolas" pitchFamily="49" charset="0"/>
                <a:cs typeface="Consolas" pitchFamily="49" charset="0"/>
              </a:rPr>
              <a:t>(</a:t>
            </a:r>
            <a:r>
              <a:rPr lang="es-AR" sz="2000" dirty="0">
                <a:solidFill>
                  <a:srgbClr val="A31515"/>
                </a:solidFill>
                <a:latin typeface="Consolas" pitchFamily="49" charset="0"/>
                <a:cs typeface="Consolas" pitchFamily="49" charset="0"/>
              </a:rPr>
              <a:t>"Hola Mentor"</a:t>
            </a:r>
            <a:r>
              <a:rPr lang="es-AR" sz="2000" dirty="0">
                <a:latin typeface="Consolas" pitchFamily="49" charset="0"/>
                <a:cs typeface="Consolas" pitchFamily="49" charset="0"/>
              </a:rPr>
              <a:t>);</a:t>
            </a:r>
            <a:endParaRPr lang="es-AR" sz="4400" dirty="0">
              <a:latin typeface="Arial" pitchFamily="34" charset="0"/>
              <a:cs typeface="Arial" pitchFamily="34" charset="0"/>
            </a:endParaRPr>
          </a:p>
        </p:txBody>
      </p:sp>
      <p:pic>
        <p:nvPicPr>
          <p:cNvPr id="1331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88115" y="1520836"/>
            <a:ext cx="7111277" cy="86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2"/>
          <p:cNvSpPr>
            <a:spLocks noChangeArrowheads="1"/>
          </p:cNvSpPr>
          <p:nvPr/>
        </p:nvSpPr>
        <p:spPr bwMode="auto">
          <a:xfrm>
            <a:off x="5317042" y="2919515"/>
            <a:ext cx="65722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s-AR" sz="2000" dirty="0" err="1">
                <a:solidFill>
                  <a:srgbClr val="0000FF"/>
                </a:solidFill>
                <a:latin typeface="Consolas" pitchFamily="49" charset="0"/>
                <a:cs typeface="Consolas" pitchFamily="49" charset="0"/>
              </a:rPr>
              <a:t>using</a:t>
            </a:r>
            <a:r>
              <a:rPr lang="es-AR" sz="2000" dirty="0">
                <a:latin typeface="Consolas" pitchFamily="49" charset="0"/>
                <a:cs typeface="Consolas" pitchFamily="49" charset="0"/>
              </a:rPr>
              <a:t> Project = </a:t>
            </a:r>
            <a:r>
              <a:rPr lang="es-AR" sz="2000" dirty="0" err="1">
                <a:latin typeface="Consolas" pitchFamily="49" charset="0"/>
                <a:cs typeface="Consolas" pitchFamily="49" charset="0"/>
              </a:rPr>
              <a:t>PC.MyCompany.Project</a:t>
            </a:r>
            <a:r>
              <a:rPr lang="es-AR" sz="2000" dirty="0">
                <a:latin typeface="Consolas" pitchFamily="49" charset="0"/>
                <a:cs typeface="Consolas" pitchFamily="49" charset="0"/>
              </a:rPr>
              <a:t>; </a:t>
            </a:r>
            <a:r>
              <a:rPr lang="es-AR" sz="2000" dirty="0">
                <a:solidFill>
                  <a:schemeClr val="accent3">
                    <a:lumMod val="75000"/>
                  </a:schemeClr>
                </a:solidFill>
                <a:latin typeface="Consolas" pitchFamily="49" charset="0"/>
                <a:cs typeface="Consolas" pitchFamily="49" charset="0"/>
              </a:rPr>
              <a:t>//alias</a:t>
            </a:r>
          </a:p>
        </p:txBody>
      </p:sp>
    </p:spTree>
    <p:extLst>
      <p:ext uri="{BB962C8B-B14F-4D97-AF65-F5344CB8AC3E}">
        <p14:creationId xmlns:p14="http://schemas.microsoft.com/office/powerpoint/2010/main" val="391963773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a:t>
            </a:r>
            <a:endParaRPr lang="es-AR" dirty="0"/>
          </a:p>
        </p:txBody>
      </p:sp>
      <p:sp>
        <p:nvSpPr>
          <p:cNvPr id="4" name="Text Placeholder 3"/>
          <p:cNvSpPr>
            <a:spLocks noGrp="1"/>
          </p:cNvSpPr>
          <p:nvPr>
            <p:ph type="body" sz="quarter" idx="13"/>
          </p:nvPr>
        </p:nvSpPr>
        <p:spPr>
          <a:xfrm>
            <a:off x="633984" y="824136"/>
            <a:ext cx="11265408" cy="228600"/>
          </a:xfrm>
        </p:spPr>
        <p:txBody>
          <a:bodyPr/>
          <a:lstStyle/>
          <a:p>
            <a:r>
              <a:rPr lang="en-US" dirty="0" err="1" smtClean="0"/>
              <a:t>Otras</a:t>
            </a:r>
            <a:r>
              <a:rPr lang="en-US" dirty="0" smtClean="0"/>
              <a:t> </a:t>
            </a:r>
            <a:r>
              <a:rPr lang="en-US" dirty="0" err="1" smtClean="0"/>
              <a:t>colleciones</a:t>
            </a:r>
            <a:endParaRPr lang="es-AR" dirty="0"/>
          </a:p>
        </p:txBody>
      </p:sp>
      <p:sp>
        <p:nvSpPr>
          <p:cNvPr id="3" name="Rectangle 1"/>
          <p:cNvSpPr>
            <a:spLocks noChangeArrowheads="1"/>
          </p:cNvSpPr>
          <p:nvPr/>
        </p:nvSpPr>
        <p:spPr bwMode="auto">
          <a:xfrm>
            <a:off x="2063553" y="1478037"/>
            <a:ext cx="3122971"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s-AR" sz="3200" dirty="0" err="1">
                <a:solidFill>
                  <a:srgbClr val="2B91AF"/>
                </a:solidFill>
                <a:latin typeface="Consolas" pitchFamily="49" charset="0"/>
                <a:cs typeface="Consolas" pitchFamily="49" charset="0"/>
              </a:rPr>
              <a:t>LinkedList</a:t>
            </a:r>
            <a:r>
              <a:rPr lang="es-AR" sz="3200" dirty="0">
                <a:latin typeface="Consolas" pitchFamily="49" charset="0"/>
                <a:cs typeface="Consolas" pitchFamily="49" charset="0"/>
              </a:rPr>
              <a:t>&lt;T&gt;</a:t>
            </a:r>
            <a:br>
              <a:rPr lang="es-AR" sz="3200" dirty="0">
                <a:latin typeface="Consolas" pitchFamily="49" charset="0"/>
                <a:cs typeface="Consolas" pitchFamily="49" charset="0"/>
              </a:rPr>
            </a:br>
            <a:endParaRPr lang="es-AR" sz="6000" dirty="0">
              <a:latin typeface="Arial" pitchFamily="34" charset="0"/>
              <a:cs typeface="Arial" pitchFamily="34" charset="0"/>
            </a:endParaRPr>
          </a:p>
        </p:txBody>
      </p:sp>
      <p:sp>
        <p:nvSpPr>
          <p:cNvPr id="5" name="Rectangle 2"/>
          <p:cNvSpPr>
            <a:spLocks noChangeArrowheads="1"/>
          </p:cNvSpPr>
          <p:nvPr/>
        </p:nvSpPr>
        <p:spPr bwMode="auto">
          <a:xfrm>
            <a:off x="3453090" y="2465321"/>
            <a:ext cx="2210862" cy="166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s-AR" sz="3600" dirty="0" err="1">
                <a:solidFill>
                  <a:srgbClr val="2B91AF"/>
                </a:solidFill>
                <a:latin typeface="Consolas" pitchFamily="49" charset="0"/>
                <a:cs typeface="Consolas" pitchFamily="49" charset="0"/>
              </a:rPr>
              <a:t>Queue</a:t>
            </a:r>
            <a:r>
              <a:rPr lang="es-AR" sz="3600" dirty="0">
                <a:latin typeface="Consolas" pitchFamily="49" charset="0"/>
                <a:cs typeface="Consolas" pitchFamily="49" charset="0"/>
              </a:rPr>
              <a:t>&lt;T&gt;</a:t>
            </a:r>
            <a:br>
              <a:rPr lang="es-AR" sz="3600" dirty="0">
                <a:latin typeface="Consolas" pitchFamily="49" charset="0"/>
                <a:cs typeface="Consolas" pitchFamily="49" charset="0"/>
              </a:rPr>
            </a:br>
            <a:endParaRPr lang="es-AR" sz="6600" dirty="0">
              <a:latin typeface="Arial" pitchFamily="34" charset="0"/>
              <a:cs typeface="Arial" pitchFamily="34" charset="0"/>
            </a:endParaRPr>
          </a:p>
        </p:txBody>
      </p:sp>
      <p:sp>
        <p:nvSpPr>
          <p:cNvPr id="6" name="Rectangle 3"/>
          <p:cNvSpPr>
            <a:spLocks noChangeArrowheads="1"/>
          </p:cNvSpPr>
          <p:nvPr/>
        </p:nvSpPr>
        <p:spPr bwMode="auto">
          <a:xfrm>
            <a:off x="6888088" y="404664"/>
            <a:ext cx="3024336" cy="2000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s-AR" sz="4400" dirty="0" err="1">
                <a:solidFill>
                  <a:srgbClr val="2B91AF"/>
                </a:solidFill>
                <a:latin typeface="Consolas" pitchFamily="49" charset="0"/>
                <a:cs typeface="Consolas" pitchFamily="49" charset="0"/>
              </a:rPr>
              <a:t>Stack</a:t>
            </a:r>
            <a:r>
              <a:rPr lang="es-AR" sz="4400" dirty="0">
                <a:latin typeface="Consolas" pitchFamily="49" charset="0"/>
                <a:cs typeface="Consolas" pitchFamily="49" charset="0"/>
              </a:rPr>
              <a:t>&lt;T&gt;</a:t>
            </a:r>
            <a:br>
              <a:rPr lang="es-AR" sz="4400" dirty="0">
                <a:latin typeface="Consolas" pitchFamily="49" charset="0"/>
                <a:cs typeface="Consolas" pitchFamily="49" charset="0"/>
              </a:rPr>
            </a:br>
            <a:endParaRPr lang="es-AR" sz="8000" dirty="0">
              <a:latin typeface="Arial" pitchFamily="34" charset="0"/>
              <a:cs typeface="Arial" pitchFamily="34" charset="0"/>
            </a:endParaRPr>
          </a:p>
        </p:txBody>
      </p:sp>
      <p:sp>
        <p:nvSpPr>
          <p:cNvPr id="7" name="Rectangle 4"/>
          <p:cNvSpPr>
            <a:spLocks noChangeArrowheads="1"/>
          </p:cNvSpPr>
          <p:nvPr/>
        </p:nvSpPr>
        <p:spPr bwMode="auto">
          <a:xfrm>
            <a:off x="1885354" y="3236207"/>
            <a:ext cx="534633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s-AR" sz="2800" dirty="0" err="1">
                <a:solidFill>
                  <a:srgbClr val="2B91AF"/>
                </a:solidFill>
                <a:latin typeface="Consolas" pitchFamily="49" charset="0"/>
                <a:cs typeface="Consolas" pitchFamily="49" charset="0"/>
              </a:rPr>
              <a:t>HashSet</a:t>
            </a:r>
            <a:r>
              <a:rPr lang="es-AR" sz="2800" dirty="0">
                <a:latin typeface="Consolas" pitchFamily="49" charset="0"/>
                <a:cs typeface="Consolas" pitchFamily="49" charset="0"/>
              </a:rPr>
              <a:t>&lt;T&gt;</a:t>
            </a:r>
          </a:p>
          <a:p>
            <a:r>
              <a:rPr lang="en-US" sz="1600" dirty="0" err="1"/>
              <a:t>var</a:t>
            </a:r>
            <a:r>
              <a:rPr lang="en-US" sz="1600" dirty="0"/>
              <a:t> letters = new </a:t>
            </a:r>
            <a:r>
              <a:rPr lang="en-US" sz="1600" dirty="0" err="1"/>
              <a:t>HashSet</a:t>
            </a:r>
            <a:r>
              <a:rPr lang="en-US" sz="1600" dirty="0"/>
              <a:t>&lt;char&gt; ("the quick brown fox");</a:t>
            </a:r>
          </a:p>
          <a:p>
            <a:r>
              <a:rPr lang="en-US" sz="1600" dirty="0"/>
              <a:t> // the </a:t>
            </a:r>
            <a:r>
              <a:rPr lang="en-US" sz="1600" dirty="0" err="1"/>
              <a:t>quickbrownfx</a:t>
            </a:r>
            <a:endParaRPr lang="en-US" sz="1600" dirty="0"/>
          </a:p>
          <a:p>
            <a:pPr fontAlgn="base">
              <a:spcBef>
                <a:spcPct val="0"/>
              </a:spcBef>
              <a:spcAft>
                <a:spcPct val="0"/>
              </a:spcAft>
            </a:pPr>
            <a:r>
              <a:rPr lang="es-AR" sz="2800" dirty="0">
                <a:latin typeface="Consolas" pitchFamily="49" charset="0"/>
                <a:cs typeface="Consolas" pitchFamily="49" charset="0"/>
              </a:rPr>
              <a:t/>
            </a:r>
            <a:br>
              <a:rPr lang="es-AR" sz="2800" dirty="0">
                <a:latin typeface="Consolas" pitchFamily="49" charset="0"/>
                <a:cs typeface="Consolas" pitchFamily="49" charset="0"/>
              </a:rPr>
            </a:br>
            <a:endParaRPr lang="es-AR" sz="5400" dirty="0">
              <a:latin typeface="Arial" pitchFamily="34" charset="0"/>
              <a:cs typeface="Arial" pitchFamily="34" charset="0"/>
            </a:endParaRPr>
          </a:p>
        </p:txBody>
      </p:sp>
      <p:sp>
        <p:nvSpPr>
          <p:cNvPr id="8" name="Rectangle 5"/>
          <p:cNvSpPr>
            <a:spLocks noChangeArrowheads="1"/>
          </p:cNvSpPr>
          <p:nvPr/>
        </p:nvSpPr>
        <p:spPr bwMode="auto">
          <a:xfrm>
            <a:off x="1885354" y="4451924"/>
            <a:ext cx="6125395" cy="2646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s-AR" sz="2800" dirty="0" err="1">
                <a:solidFill>
                  <a:srgbClr val="2B91AF"/>
                </a:solidFill>
                <a:latin typeface="Consolas" pitchFamily="49" charset="0"/>
                <a:cs typeface="Consolas" pitchFamily="49" charset="0"/>
              </a:rPr>
              <a:t>SortedSet</a:t>
            </a:r>
            <a:r>
              <a:rPr lang="es-AR" sz="2800" dirty="0">
                <a:latin typeface="Consolas" pitchFamily="49" charset="0"/>
                <a:cs typeface="Consolas" pitchFamily="49" charset="0"/>
              </a:rPr>
              <a:t>&lt;T&gt;</a:t>
            </a:r>
          </a:p>
          <a:p>
            <a:r>
              <a:rPr lang="en-US" dirty="0" err="1"/>
              <a:t>var</a:t>
            </a:r>
            <a:r>
              <a:rPr lang="en-US" dirty="0"/>
              <a:t> letters = new </a:t>
            </a:r>
            <a:r>
              <a:rPr lang="en-US" dirty="0" err="1"/>
              <a:t>SortedSet</a:t>
            </a:r>
            <a:r>
              <a:rPr lang="en-US" dirty="0"/>
              <a:t>&lt;char&gt; ("the quick brown fox");</a:t>
            </a:r>
          </a:p>
          <a:p>
            <a:r>
              <a:rPr lang="en-US" dirty="0"/>
              <a:t>//  </a:t>
            </a:r>
            <a:r>
              <a:rPr lang="en-US" dirty="0" err="1"/>
              <a:t>bcefhiknoqrtuw</a:t>
            </a:r>
            <a:endParaRPr lang="en-US" dirty="0"/>
          </a:p>
          <a:p>
            <a:pPr fontAlgn="base">
              <a:spcBef>
                <a:spcPct val="0"/>
              </a:spcBef>
              <a:spcAft>
                <a:spcPct val="0"/>
              </a:spcAft>
            </a:pPr>
            <a:r>
              <a:rPr lang="es-AR" sz="3600" dirty="0">
                <a:latin typeface="Consolas" pitchFamily="49" charset="0"/>
                <a:cs typeface="Consolas" pitchFamily="49" charset="0"/>
              </a:rPr>
              <a:t/>
            </a:r>
            <a:br>
              <a:rPr lang="es-AR" sz="3600" dirty="0">
                <a:latin typeface="Consolas" pitchFamily="49" charset="0"/>
                <a:cs typeface="Consolas" pitchFamily="49" charset="0"/>
              </a:rPr>
            </a:br>
            <a:endParaRPr lang="es-AR" sz="6600" dirty="0">
              <a:latin typeface="Arial" pitchFamily="34" charset="0"/>
              <a:cs typeface="Arial" pitchFamily="34" charset="0"/>
            </a:endParaRPr>
          </a:p>
        </p:txBody>
      </p:sp>
    </p:spTree>
    <p:extLst>
      <p:ext uri="{BB962C8B-B14F-4D97-AF65-F5344CB8AC3E}">
        <p14:creationId xmlns:p14="http://schemas.microsoft.com/office/powerpoint/2010/main" val="165811732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27648" y="2564904"/>
            <a:ext cx="6092840" cy="1640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err="1" smtClean="0"/>
              <a:t>.Net</a:t>
            </a:r>
            <a:endParaRPr lang="es-AR" dirty="0"/>
          </a:p>
        </p:txBody>
      </p:sp>
      <p:sp>
        <p:nvSpPr>
          <p:cNvPr id="4" name="Text Placeholder 3"/>
          <p:cNvSpPr>
            <a:spLocks noGrp="1"/>
          </p:cNvSpPr>
          <p:nvPr>
            <p:ph type="body" sz="quarter" idx="13"/>
          </p:nvPr>
        </p:nvSpPr>
        <p:spPr>
          <a:xfrm>
            <a:off x="633984" y="896144"/>
            <a:ext cx="11265408" cy="228600"/>
          </a:xfrm>
        </p:spPr>
        <p:txBody>
          <a:bodyPr/>
          <a:lstStyle/>
          <a:p>
            <a:r>
              <a:rPr lang="en-US" dirty="0" err="1" smtClean="0"/>
              <a:t>Diccionarios</a:t>
            </a:r>
            <a:endParaRPr lang="es-AR" dirty="0"/>
          </a:p>
        </p:txBody>
      </p:sp>
      <p:sp>
        <p:nvSpPr>
          <p:cNvPr id="9" name="Rectangle 8"/>
          <p:cNvSpPr/>
          <p:nvPr/>
        </p:nvSpPr>
        <p:spPr>
          <a:xfrm>
            <a:off x="1847528" y="1071478"/>
            <a:ext cx="6624736" cy="323165"/>
          </a:xfrm>
          <a:prstGeom prst="rect">
            <a:avLst/>
          </a:prstGeom>
        </p:spPr>
        <p:txBody>
          <a:bodyPr vert="horz" lIns="91440" tIns="45720" rIns="91440" bIns="45720" rtlCol="0">
            <a:normAutofit/>
          </a:bodyPr>
          <a:lstStyle/>
          <a:p>
            <a:pPr marL="173038" indent="-173038">
              <a:spcBef>
                <a:spcPct val="20000"/>
              </a:spcBef>
              <a:buBlip>
                <a:blip r:embed="rId4"/>
              </a:buBlip>
            </a:pPr>
            <a:r>
              <a:rPr lang="en-US" sz="1500" dirty="0" err="1"/>
              <a:t>Diccionarios</a:t>
            </a:r>
            <a:r>
              <a:rPr lang="en-US" sz="1500" dirty="0"/>
              <a:t>: son </a:t>
            </a:r>
            <a:r>
              <a:rPr lang="en-US" sz="1500" dirty="0" err="1"/>
              <a:t>colecciones</a:t>
            </a:r>
            <a:r>
              <a:rPr lang="en-US" sz="1500" dirty="0"/>
              <a:t> con </a:t>
            </a:r>
            <a:r>
              <a:rPr lang="en-US" sz="1500" dirty="0" err="1"/>
              <a:t>elementos</a:t>
            </a:r>
            <a:r>
              <a:rPr lang="en-US" sz="1500" dirty="0"/>
              <a:t> </a:t>
            </a:r>
            <a:r>
              <a:rPr lang="en-US" sz="1500" dirty="0" err="1"/>
              <a:t>KeyValuePair</a:t>
            </a:r>
            <a:r>
              <a:rPr lang="en-US" sz="1500" dirty="0"/>
              <a:t>.</a:t>
            </a:r>
          </a:p>
        </p:txBody>
      </p:sp>
    </p:spTree>
    <p:extLst>
      <p:ext uri="{BB962C8B-B14F-4D97-AF65-F5344CB8AC3E}">
        <p14:creationId xmlns:p14="http://schemas.microsoft.com/office/powerpoint/2010/main" val="258358919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a:t>
            </a:r>
            <a:endParaRPr lang="es-AR" dirty="0"/>
          </a:p>
        </p:txBody>
      </p:sp>
      <p:sp>
        <p:nvSpPr>
          <p:cNvPr id="3" name="Content Placeholder 2"/>
          <p:cNvSpPr>
            <a:spLocks noGrp="1"/>
          </p:cNvSpPr>
          <p:nvPr>
            <p:ph idx="1"/>
          </p:nvPr>
        </p:nvSpPr>
        <p:spPr/>
        <p:txBody>
          <a:bodyPr/>
          <a:lstStyle/>
          <a:p>
            <a:r>
              <a:rPr lang="en-US" dirty="0" smtClean="0"/>
              <a:t>Es </a:t>
            </a:r>
            <a:r>
              <a:rPr lang="en-US" dirty="0" err="1" smtClean="0"/>
              <a:t>una</a:t>
            </a:r>
            <a:r>
              <a:rPr lang="en-US" dirty="0" smtClean="0"/>
              <a:t> </a:t>
            </a:r>
            <a:r>
              <a:rPr lang="en-US" dirty="0" err="1" smtClean="0"/>
              <a:t>clase</a:t>
            </a:r>
            <a:r>
              <a:rPr lang="en-US" dirty="0" smtClean="0"/>
              <a:t>.</a:t>
            </a:r>
            <a:endParaRPr lang="es-AR" dirty="0" smtClean="0"/>
          </a:p>
          <a:p>
            <a:r>
              <a:rPr lang="es-AR" dirty="0" smtClean="0"/>
              <a:t>Implícita </a:t>
            </a:r>
            <a:r>
              <a:rPr lang="es-AR" dirty="0"/>
              <a:t>para todos los </a:t>
            </a:r>
            <a:r>
              <a:rPr lang="es-AR" dirty="0" err="1"/>
              <a:t>arrays</a:t>
            </a:r>
            <a:r>
              <a:rPr lang="es-AR" dirty="0"/>
              <a:t> simples o </a:t>
            </a:r>
            <a:r>
              <a:rPr lang="es-AR" dirty="0" smtClean="0"/>
              <a:t>multidimensionales.</a:t>
            </a:r>
          </a:p>
          <a:p>
            <a:r>
              <a:rPr lang="es-AR" dirty="0" smtClean="0"/>
              <a:t>Utilizada </a:t>
            </a:r>
            <a:r>
              <a:rPr lang="es-AR" dirty="0"/>
              <a:t>para implementar las colecciones más básicas y fundamentales dentro de </a:t>
            </a:r>
            <a:r>
              <a:rPr lang="es-AR" dirty="0" err="1"/>
              <a:t>.</a:t>
            </a:r>
            <a:r>
              <a:rPr lang="es-AR" dirty="0" err="1" smtClean="0"/>
              <a:t>Net</a:t>
            </a:r>
            <a:r>
              <a:rPr lang="es-AR" dirty="0" smtClean="0"/>
              <a:t>.</a:t>
            </a:r>
          </a:p>
          <a:p>
            <a:r>
              <a:rPr lang="es-AR" dirty="0"/>
              <a:t>C# provee sintaxis explicita para su declaración e </a:t>
            </a:r>
            <a:r>
              <a:rPr lang="es-AR" dirty="0" smtClean="0"/>
              <a:t>instanciación.</a:t>
            </a:r>
          </a:p>
          <a:p>
            <a:endParaRPr lang="es-AR" dirty="0"/>
          </a:p>
        </p:txBody>
      </p:sp>
      <p:sp>
        <p:nvSpPr>
          <p:cNvPr id="4" name="Text Placeholder 3"/>
          <p:cNvSpPr>
            <a:spLocks noGrp="1"/>
          </p:cNvSpPr>
          <p:nvPr>
            <p:ph type="body" sz="quarter" idx="13"/>
          </p:nvPr>
        </p:nvSpPr>
        <p:spPr>
          <a:xfrm>
            <a:off x="633984" y="824136"/>
            <a:ext cx="11265408" cy="228600"/>
          </a:xfrm>
        </p:spPr>
        <p:txBody>
          <a:bodyPr/>
          <a:lstStyle/>
          <a:p>
            <a:r>
              <a:rPr lang="en-US" dirty="0" smtClean="0"/>
              <a:t>Array</a:t>
            </a:r>
            <a:endParaRPr lang="es-AR" dirty="0"/>
          </a:p>
        </p:txBody>
      </p:sp>
      <p:sp>
        <p:nvSpPr>
          <p:cNvPr id="5" name="Rectangle 1"/>
          <p:cNvSpPr>
            <a:spLocks noChangeArrowheads="1"/>
          </p:cNvSpPr>
          <p:nvPr/>
        </p:nvSpPr>
        <p:spPr bwMode="auto">
          <a:xfrm>
            <a:off x="3215680" y="3540842"/>
            <a:ext cx="5123518" cy="25853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s-AR" dirty="0" err="1">
                <a:solidFill>
                  <a:srgbClr val="0000FF"/>
                </a:solidFill>
                <a:latin typeface="Consolas" pitchFamily="49" charset="0"/>
                <a:cs typeface="Consolas" pitchFamily="49" charset="0"/>
              </a:rPr>
              <a:t>int</a:t>
            </a:r>
            <a:r>
              <a:rPr lang="es-AR" dirty="0">
                <a:solidFill>
                  <a:srgbClr val="000000"/>
                </a:solidFill>
                <a:latin typeface="Consolas" pitchFamily="49" charset="0"/>
                <a:cs typeface="Consolas" pitchFamily="49" charset="0"/>
              </a:rPr>
              <a:t>[] </a:t>
            </a:r>
            <a:r>
              <a:rPr lang="es-AR" dirty="0" err="1">
                <a:solidFill>
                  <a:srgbClr val="000000"/>
                </a:solidFill>
                <a:latin typeface="Consolas" pitchFamily="49" charset="0"/>
                <a:cs typeface="Consolas" pitchFamily="49" charset="0"/>
              </a:rPr>
              <a:t>myArray</a:t>
            </a:r>
            <a:r>
              <a:rPr lang="es-AR" dirty="0">
                <a:solidFill>
                  <a:srgbClr val="000000"/>
                </a:solidFill>
                <a:latin typeface="Consolas" pitchFamily="49" charset="0"/>
                <a:cs typeface="Consolas" pitchFamily="49" charset="0"/>
              </a:rPr>
              <a:t> = new </a:t>
            </a:r>
            <a:r>
              <a:rPr lang="es-AR" dirty="0" err="1">
                <a:solidFill>
                  <a:srgbClr val="0000FF"/>
                </a:solidFill>
                <a:latin typeface="Consolas" pitchFamily="49" charset="0"/>
                <a:cs typeface="Consolas" pitchFamily="49" charset="0"/>
              </a:rPr>
              <a:t>int</a:t>
            </a:r>
            <a:r>
              <a:rPr lang="es-AR" dirty="0">
                <a:solidFill>
                  <a:srgbClr val="000000"/>
                </a:solidFill>
                <a:latin typeface="Consolas" pitchFamily="49" charset="0"/>
                <a:cs typeface="Consolas" pitchFamily="49" charset="0"/>
              </a:rPr>
              <a:t>[] { 1, 2, 3 };</a:t>
            </a:r>
            <a:endParaRPr lang="es-AR" dirty="0">
              <a:solidFill>
                <a:srgbClr val="0000FF"/>
              </a:solidFill>
              <a:latin typeface="Consolas" pitchFamily="49" charset="0"/>
              <a:cs typeface="Consolas" pitchFamily="49" charset="0"/>
            </a:endParaRPr>
          </a:p>
          <a:p>
            <a:pPr fontAlgn="base">
              <a:spcBef>
                <a:spcPct val="0"/>
              </a:spcBef>
              <a:spcAft>
                <a:spcPct val="0"/>
              </a:spcAft>
            </a:pPr>
            <a:endParaRPr lang="es-AR" dirty="0">
              <a:solidFill>
                <a:srgbClr val="0000FF"/>
              </a:solidFill>
              <a:latin typeface="Consolas" pitchFamily="49" charset="0"/>
              <a:cs typeface="Consolas" pitchFamily="49" charset="0"/>
            </a:endParaRPr>
          </a:p>
          <a:p>
            <a:pPr fontAlgn="base">
              <a:spcBef>
                <a:spcPct val="0"/>
              </a:spcBef>
              <a:spcAft>
                <a:spcPct val="0"/>
              </a:spcAft>
            </a:pPr>
            <a:r>
              <a:rPr lang="es-AR" dirty="0" err="1">
                <a:solidFill>
                  <a:srgbClr val="0000FF"/>
                </a:solidFill>
                <a:latin typeface="Consolas" pitchFamily="49" charset="0"/>
                <a:cs typeface="Consolas" pitchFamily="49" charset="0"/>
              </a:rPr>
              <a:t>int</a:t>
            </a:r>
            <a:r>
              <a:rPr lang="es-AR" dirty="0">
                <a:solidFill>
                  <a:srgbClr val="000000"/>
                </a:solidFill>
                <a:latin typeface="Consolas" pitchFamily="49" charset="0"/>
                <a:cs typeface="Consolas" pitchFamily="49" charset="0"/>
              </a:rPr>
              <a:t>[] </a:t>
            </a:r>
            <a:r>
              <a:rPr lang="es-AR" dirty="0" err="1">
                <a:solidFill>
                  <a:srgbClr val="000000"/>
                </a:solidFill>
                <a:latin typeface="Consolas" pitchFamily="49" charset="0"/>
                <a:cs typeface="Consolas" pitchFamily="49" charset="0"/>
              </a:rPr>
              <a:t>myArray</a:t>
            </a:r>
            <a:r>
              <a:rPr lang="es-AR" dirty="0">
                <a:solidFill>
                  <a:srgbClr val="000000"/>
                </a:solidFill>
                <a:latin typeface="Consolas" pitchFamily="49" charset="0"/>
                <a:cs typeface="Consolas" pitchFamily="49" charset="0"/>
              </a:rPr>
              <a:t> = { 1, 2, 3 };</a:t>
            </a:r>
          </a:p>
          <a:p>
            <a:pPr fontAlgn="base">
              <a:spcBef>
                <a:spcPct val="0"/>
              </a:spcBef>
              <a:spcAft>
                <a:spcPct val="0"/>
              </a:spcAft>
            </a:pPr>
            <a:r>
              <a:rPr lang="es-AR" dirty="0">
                <a:solidFill>
                  <a:srgbClr val="000000"/>
                </a:solidFill>
                <a:latin typeface="Consolas" pitchFamily="49" charset="0"/>
                <a:cs typeface="Consolas" pitchFamily="49" charset="0"/>
              </a:rPr>
              <a:t>             </a:t>
            </a:r>
          </a:p>
          <a:p>
            <a:pPr fontAlgn="base">
              <a:spcBef>
                <a:spcPct val="0"/>
              </a:spcBef>
              <a:spcAft>
                <a:spcPct val="0"/>
              </a:spcAft>
            </a:pPr>
            <a:r>
              <a:rPr lang="es-AR" dirty="0">
                <a:solidFill>
                  <a:srgbClr val="0000FF"/>
                </a:solidFill>
                <a:latin typeface="Consolas" pitchFamily="49" charset="0"/>
                <a:cs typeface="Consolas" pitchFamily="49" charset="0"/>
              </a:rPr>
              <a:t>int</a:t>
            </a:r>
            <a:r>
              <a:rPr lang="es-AR" dirty="0">
                <a:solidFill>
                  <a:srgbClr val="000000"/>
                </a:solidFill>
                <a:latin typeface="Consolas" pitchFamily="49" charset="0"/>
                <a:cs typeface="Consolas" pitchFamily="49" charset="0"/>
              </a:rPr>
              <a:t> </a:t>
            </a:r>
            <a:r>
              <a:rPr lang="es-AR" dirty="0" err="1">
                <a:solidFill>
                  <a:srgbClr val="000000"/>
                </a:solidFill>
                <a:latin typeface="Consolas" pitchFamily="49" charset="0"/>
                <a:cs typeface="Consolas" pitchFamily="49" charset="0"/>
              </a:rPr>
              <a:t>first</a:t>
            </a:r>
            <a:r>
              <a:rPr lang="es-AR" dirty="0">
                <a:solidFill>
                  <a:srgbClr val="000000"/>
                </a:solidFill>
                <a:latin typeface="Consolas" pitchFamily="49" charset="0"/>
                <a:cs typeface="Consolas" pitchFamily="49" charset="0"/>
              </a:rPr>
              <a:t> = </a:t>
            </a:r>
            <a:r>
              <a:rPr lang="es-AR" dirty="0" err="1">
                <a:solidFill>
                  <a:srgbClr val="000000"/>
                </a:solidFill>
                <a:latin typeface="Consolas" pitchFamily="49" charset="0"/>
                <a:cs typeface="Consolas" pitchFamily="49" charset="0"/>
              </a:rPr>
              <a:t>myArray</a:t>
            </a:r>
            <a:r>
              <a:rPr lang="es-AR" dirty="0">
                <a:solidFill>
                  <a:srgbClr val="000000"/>
                </a:solidFill>
                <a:latin typeface="Consolas" pitchFamily="49" charset="0"/>
                <a:cs typeface="Consolas" pitchFamily="49" charset="0"/>
              </a:rPr>
              <a:t>[0];</a:t>
            </a:r>
          </a:p>
          <a:p>
            <a:pPr fontAlgn="base">
              <a:spcBef>
                <a:spcPct val="0"/>
              </a:spcBef>
              <a:spcAft>
                <a:spcPct val="0"/>
              </a:spcAft>
            </a:pPr>
            <a:endParaRPr lang="es-AR" dirty="0">
              <a:solidFill>
                <a:srgbClr val="000000"/>
              </a:solidFill>
              <a:latin typeface="Consolas" pitchFamily="49" charset="0"/>
              <a:cs typeface="Consolas" pitchFamily="49" charset="0"/>
            </a:endParaRPr>
          </a:p>
          <a:p>
            <a:pPr fontAlgn="base">
              <a:spcBef>
                <a:spcPct val="0"/>
              </a:spcBef>
              <a:spcAft>
                <a:spcPct val="0"/>
              </a:spcAft>
            </a:pPr>
            <a:r>
              <a:rPr lang="es-AR" dirty="0">
                <a:solidFill>
                  <a:srgbClr val="0000FF"/>
                </a:solidFill>
                <a:latin typeface="Consolas" pitchFamily="49" charset="0"/>
                <a:cs typeface="Consolas" pitchFamily="49" charset="0"/>
              </a:rPr>
              <a:t>int</a:t>
            </a:r>
            <a:r>
              <a:rPr lang="es-AR" dirty="0">
                <a:solidFill>
                  <a:srgbClr val="000000"/>
                </a:solidFill>
                <a:latin typeface="Consolas" pitchFamily="49" charset="0"/>
                <a:cs typeface="Consolas" pitchFamily="49" charset="0"/>
              </a:rPr>
              <a:t> </a:t>
            </a:r>
            <a:r>
              <a:rPr lang="es-AR" dirty="0" err="1">
                <a:solidFill>
                  <a:srgbClr val="000000"/>
                </a:solidFill>
                <a:latin typeface="Consolas" pitchFamily="49" charset="0"/>
                <a:cs typeface="Consolas" pitchFamily="49" charset="0"/>
              </a:rPr>
              <a:t>last</a:t>
            </a:r>
            <a:r>
              <a:rPr lang="es-AR" dirty="0">
                <a:solidFill>
                  <a:srgbClr val="000000"/>
                </a:solidFill>
                <a:latin typeface="Consolas" pitchFamily="49" charset="0"/>
                <a:cs typeface="Consolas" pitchFamily="49" charset="0"/>
              </a:rPr>
              <a:t> = </a:t>
            </a:r>
            <a:r>
              <a:rPr lang="es-AR" dirty="0" err="1">
                <a:solidFill>
                  <a:srgbClr val="000000"/>
                </a:solidFill>
                <a:latin typeface="Consolas" pitchFamily="49" charset="0"/>
                <a:cs typeface="Consolas" pitchFamily="49" charset="0"/>
              </a:rPr>
              <a:t>myArray</a:t>
            </a:r>
            <a:r>
              <a:rPr lang="es-AR" dirty="0">
                <a:solidFill>
                  <a:srgbClr val="000000"/>
                </a:solidFill>
                <a:latin typeface="Consolas" pitchFamily="49" charset="0"/>
                <a:cs typeface="Consolas" pitchFamily="49" charset="0"/>
              </a:rPr>
              <a:t>[</a:t>
            </a:r>
            <a:r>
              <a:rPr lang="es-AR" dirty="0" err="1">
                <a:solidFill>
                  <a:srgbClr val="000000"/>
                </a:solidFill>
                <a:latin typeface="Consolas" pitchFamily="49" charset="0"/>
                <a:cs typeface="Consolas" pitchFamily="49" charset="0"/>
              </a:rPr>
              <a:t>myArray.Length</a:t>
            </a:r>
            <a:r>
              <a:rPr lang="es-AR" dirty="0">
                <a:solidFill>
                  <a:srgbClr val="000000"/>
                </a:solidFill>
                <a:latin typeface="Consolas" pitchFamily="49" charset="0"/>
                <a:cs typeface="Consolas" pitchFamily="49" charset="0"/>
              </a:rPr>
              <a:t> - 1];</a:t>
            </a:r>
          </a:p>
          <a:p>
            <a:pPr fontAlgn="base">
              <a:spcBef>
                <a:spcPct val="0"/>
              </a:spcBef>
              <a:spcAft>
                <a:spcPct val="0"/>
              </a:spcAft>
            </a:pPr>
            <a:endParaRPr lang="es-AR" dirty="0">
              <a:solidFill>
                <a:srgbClr val="000000"/>
              </a:solidFill>
              <a:latin typeface="Consolas" pitchFamily="49" charset="0"/>
              <a:cs typeface="Consolas" pitchFamily="49" charset="0"/>
            </a:endParaRPr>
          </a:p>
          <a:p>
            <a:pPr fontAlgn="base">
              <a:spcBef>
                <a:spcPct val="0"/>
              </a:spcBef>
              <a:spcAft>
                <a:spcPct val="0"/>
              </a:spcAft>
            </a:pPr>
            <a:r>
              <a:rPr lang="es-AR" dirty="0">
                <a:solidFill>
                  <a:srgbClr val="0000FF"/>
                </a:solidFill>
                <a:latin typeface="Consolas" pitchFamily="49" charset="0"/>
                <a:cs typeface="Consolas" pitchFamily="49" charset="0"/>
              </a:rPr>
              <a:t>int</a:t>
            </a:r>
            <a:r>
              <a:rPr lang="es-AR" dirty="0">
                <a:solidFill>
                  <a:srgbClr val="000000"/>
                </a:solidFill>
                <a:latin typeface="Consolas" pitchFamily="49" charset="0"/>
                <a:cs typeface="Consolas" pitchFamily="49" charset="0"/>
              </a:rPr>
              <a:t>[,] </a:t>
            </a:r>
            <a:r>
              <a:rPr lang="es-AR" dirty="0" err="1">
                <a:solidFill>
                  <a:srgbClr val="000000"/>
                </a:solidFill>
                <a:latin typeface="Consolas" pitchFamily="49" charset="0"/>
                <a:cs typeface="Consolas" pitchFamily="49" charset="0"/>
              </a:rPr>
              <a:t>twoD</a:t>
            </a:r>
            <a:r>
              <a:rPr lang="es-AR" dirty="0">
                <a:solidFill>
                  <a:srgbClr val="000000"/>
                </a:solidFill>
                <a:latin typeface="Consolas" pitchFamily="49" charset="0"/>
                <a:cs typeface="Consolas" pitchFamily="49" charset="0"/>
              </a:rPr>
              <a:t> = { { 5, 6 }, { 8, 9 } };</a:t>
            </a:r>
            <a:endParaRPr lang="es-AR" sz="4400" dirty="0">
              <a:latin typeface="Arial" pitchFamily="34" charset="0"/>
              <a:cs typeface="Arial" pitchFamily="34" charset="0"/>
            </a:endParaRPr>
          </a:p>
        </p:txBody>
      </p:sp>
      <p:sp>
        <p:nvSpPr>
          <p:cNvPr id="6" name="Rectangle 2"/>
          <p:cNvSpPr>
            <a:spLocks noChangeArrowheads="1"/>
          </p:cNvSpPr>
          <p:nvPr/>
        </p:nvSpPr>
        <p:spPr bwMode="auto">
          <a:xfrm>
            <a:off x="1524001"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s-AR" dirty="0">
              <a:latin typeface="Arial" pitchFamily="34" charset="0"/>
              <a:cs typeface="Arial" pitchFamily="34" charset="0"/>
            </a:endParaRPr>
          </a:p>
        </p:txBody>
      </p:sp>
    </p:spTree>
    <p:extLst>
      <p:ext uri="{BB962C8B-B14F-4D97-AF65-F5344CB8AC3E}">
        <p14:creationId xmlns:p14="http://schemas.microsoft.com/office/powerpoint/2010/main" val="277242320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a:t>
            </a:r>
            <a:endParaRPr lang="es-AR" dirty="0"/>
          </a:p>
        </p:txBody>
      </p:sp>
      <p:sp>
        <p:nvSpPr>
          <p:cNvPr id="4" name="Text Placeholder 3"/>
          <p:cNvSpPr>
            <a:spLocks noGrp="1"/>
          </p:cNvSpPr>
          <p:nvPr>
            <p:ph type="body" sz="quarter" idx="13"/>
          </p:nvPr>
        </p:nvSpPr>
        <p:spPr>
          <a:xfrm>
            <a:off x="633984" y="824136"/>
            <a:ext cx="11265408" cy="228600"/>
          </a:xfrm>
        </p:spPr>
        <p:txBody>
          <a:bodyPr/>
          <a:lstStyle/>
          <a:p>
            <a:r>
              <a:rPr lang="en-US" dirty="0" smtClean="0"/>
              <a:t>Generics</a:t>
            </a:r>
            <a:endParaRPr lang="es-AR" dirty="0"/>
          </a:p>
        </p:txBody>
      </p:sp>
      <p:sp>
        <p:nvSpPr>
          <p:cNvPr id="3" name="TextBox 2"/>
          <p:cNvSpPr txBox="1"/>
          <p:nvPr/>
        </p:nvSpPr>
        <p:spPr>
          <a:xfrm>
            <a:off x="3359696" y="1484785"/>
            <a:ext cx="5638082" cy="3770263"/>
          </a:xfrm>
          <a:prstGeom prst="rect">
            <a:avLst/>
          </a:prstGeom>
          <a:noFill/>
        </p:spPr>
        <p:txBody>
          <a:bodyPr wrap="none" rtlCol="0">
            <a:spAutoFit/>
          </a:bodyPr>
          <a:lstStyle/>
          <a:p>
            <a:r>
              <a:rPr lang="en-US" sz="23900" dirty="0"/>
              <a:t>&lt;T&gt;</a:t>
            </a:r>
            <a:endParaRPr lang="es-AR" sz="23900" dirty="0"/>
          </a:p>
        </p:txBody>
      </p:sp>
    </p:spTree>
    <p:extLst>
      <p:ext uri="{BB962C8B-B14F-4D97-AF65-F5344CB8AC3E}">
        <p14:creationId xmlns:p14="http://schemas.microsoft.com/office/powerpoint/2010/main" val="365258344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.Net</a:t>
            </a:r>
            <a:endParaRPr lang="es-AR" dirty="0"/>
          </a:p>
        </p:txBody>
      </p:sp>
      <p:sp>
        <p:nvSpPr>
          <p:cNvPr id="3" name="Content Placeholder 2"/>
          <p:cNvSpPr>
            <a:spLocks noGrp="1"/>
          </p:cNvSpPr>
          <p:nvPr>
            <p:ph idx="1"/>
          </p:nvPr>
        </p:nvSpPr>
        <p:spPr/>
        <p:txBody>
          <a:bodyPr vert="horz" lIns="91440" tIns="45720" rIns="91440" bIns="45720" rtlCol="0">
            <a:normAutofit/>
          </a:bodyPr>
          <a:lstStyle/>
          <a:p>
            <a:pPr marL="173038" lvl="1">
              <a:buBlip>
                <a:blip r:embed="rId3"/>
              </a:buBlip>
            </a:pPr>
            <a:r>
              <a:rPr lang="en-US" dirty="0" err="1"/>
              <a:t>Parámetro</a:t>
            </a:r>
            <a:r>
              <a:rPr lang="en-US" dirty="0"/>
              <a:t> de </a:t>
            </a:r>
            <a:r>
              <a:rPr lang="en-US" dirty="0" err="1" smtClean="0"/>
              <a:t>tipo</a:t>
            </a:r>
            <a:r>
              <a:rPr lang="en-US" dirty="0" smtClean="0"/>
              <a:t>.</a:t>
            </a:r>
            <a:endParaRPr lang="en-US" dirty="0"/>
          </a:p>
          <a:p>
            <a:pPr marL="173038" lvl="1">
              <a:buBlip>
                <a:blip r:embed="rId3"/>
              </a:buBlip>
            </a:pPr>
            <a:r>
              <a:rPr lang="en-US" dirty="0" err="1" smtClean="0"/>
              <a:t>Clases</a:t>
            </a:r>
            <a:r>
              <a:rPr lang="en-US" dirty="0" smtClean="0"/>
              <a:t>, interfaces </a:t>
            </a:r>
            <a:r>
              <a:rPr lang="en-US" dirty="0"/>
              <a:t>o </a:t>
            </a:r>
            <a:r>
              <a:rPr lang="en-US" dirty="0" err="1" smtClean="0"/>
              <a:t>métodos</a:t>
            </a:r>
            <a:r>
              <a:rPr lang="en-US" dirty="0"/>
              <a:t>, </a:t>
            </a:r>
            <a:r>
              <a:rPr lang="en-US" dirty="0" err="1"/>
              <a:t>aplazan</a:t>
            </a:r>
            <a:r>
              <a:rPr lang="en-US" dirty="0"/>
              <a:t> </a:t>
            </a:r>
            <a:r>
              <a:rPr lang="en-US" dirty="0" smtClean="0"/>
              <a:t>la </a:t>
            </a:r>
            <a:r>
              <a:rPr lang="en-US" dirty="0" err="1" smtClean="0"/>
              <a:t>especificación</a:t>
            </a:r>
            <a:r>
              <a:rPr lang="en-US" dirty="0" smtClean="0"/>
              <a:t> </a:t>
            </a:r>
            <a:r>
              <a:rPr lang="en-US" dirty="0"/>
              <a:t>de los </a:t>
            </a:r>
            <a:r>
              <a:rPr lang="en-US" dirty="0" err="1"/>
              <a:t>tipos</a:t>
            </a:r>
            <a:r>
              <a:rPr lang="en-US" dirty="0"/>
              <a:t> hasta </a:t>
            </a:r>
            <a:r>
              <a:rPr lang="en-US" dirty="0" err="1"/>
              <a:t>que</a:t>
            </a:r>
            <a:r>
              <a:rPr lang="en-US" dirty="0"/>
              <a:t> un </a:t>
            </a:r>
            <a:r>
              <a:rPr lang="en-US" dirty="0" err="1" smtClean="0"/>
              <a:t>cliente</a:t>
            </a:r>
            <a:r>
              <a:rPr lang="en-US" dirty="0" smtClean="0"/>
              <a:t> </a:t>
            </a:r>
            <a:r>
              <a:rPr lang="en-US" dirty="0"/>
              <a:t>los </a:t>
            </a:r>
            <a:r>
              <a:rPr lang="en-US" dirty="0" err="1" smtClean="0"/>
              <a:t>declara</a:t>
            </a:r>
            <a:r>
              <a:rPr lang="en-US" dirty="0" smtClean="0"/>
              <a:t>.</a:t>
            </a:r>
            <a:endParaRPr lang="en-US" dirty="0"/>
          </a:p>
          <a:p>
            <a:pPr marL="173038" lvl="1">
              <a:buBlip>
                <a:blip r:embed="rId3"/>
              </a:buBlip>
            </a:pPr>
            <a:r>
              <a:rPr lang="en-US" dirty="0" err="1"/>
              <a:t>Seguridad</a:t>
            </a:r>
            <a:r>
              <a:rPr lang="en-US" dirty="0"/>
              <a:t> de </a:t>
            </a:r>
            <a:r>
              <a:rPr lang="en-US" dirty="0" err="1"/>
              <a:t>tipo</a:t>
            </a:r>
            <a:r>
              <a:rPr lang="en-US" dirty="0"/>
              <a:t>: </a:t>
            </a:r>
            <a:r>
              <a:rPr lang="en-US" dirty="0" err="1" smtClean="0"/>
              <a:t>evitan</a:t>
            </a:r>
            <a:r>
              <a:rPr lang="en-US" dirty="0" smtClean="0"/>
              <a:t> </a:t>
            </a:r>
            <a:r>
              <a:rPr lang="en-US" dirty="0" err="1"/>
              <a:t>costo</a:t>
            </a:r>
            <a:r>
              <a:rPr lang="en-US" dirty="0"/>
              <a:t> y </a:t>
            </a:r>
            <a:r>
              <a:rPr lang="en-US" dirty="0" err="1"/>
              <a:t>riesgo</a:t>
            </a:r>
            <a:r>
              <a:rPr lang="en-US" dirty="0"/>
              <a:t> de </a:t>
            </a:r>
            <a:r>
              <a:rPr lang="en-US" dirty="0" err="1" smtClean="0"/>
              <a:t>conversión</a:t>
            </a:r>
            <a:r>
              <a:rPr lang="en-US" dirty="0" smtClean="0"/>
              <a:t> </a:t>
            </a:r>
            <a:r>
              <a:rPr lang="en-US" dirty="0"/>
              <a:t>de </a:t>
            </a:r>
            <a:r>
              <a:rPr lang="en-US" dirty="0" err="1" smtClean="0"/>
              <a:t>tipos</a:t>
            </a:r>
            <a:r>
              <a:rPr lang="en-US" dirty="0" smtClean="0"/>
              <a:t>.</a:t>
            </a:r>
            <a:endParaRPr lang="en-US" dirty="0"/>
          </a:p>
          <a:p>
            <a:pPr marL="173038" lvl="1">
              <a:buBlip>
                <a:blip r:embed="rId3"/>
              </a:buBlip>
            </a:pPr>
            <a:r>
              <a:rPr lang="en-US" dirty="0" err="1" smtClean="0"/>
              <a:t>Rendimiento</a:t>
            </a:r>
            <a:r>
              <a:rPr lang="en-US" dirty="0" smtClean="0"/>
              <a:t>.</a:t>
            </a:r>
            <a:endParaRPr lang="en-US" dirty="0"/>
          </a:p>
          <a:p>
            <a:pPr marL="173038" lvl="1">
              <a:buBlip>
                <a:blip r:embed="rId3"/>
              </a:buBlip>
            </a:pPr>
            <a:r>
              <a:rPr lang="en-US" dirty="0" err="1"/>
              <a:t>Maximizan</a:t>
            </a:r>
            <a:r>
              <a:rPr lang="en-US" dirty="0"/>
              <a:t> </a:t>
            </a:r>
            <a:r>
              <a:rPr lang="en-US" dirty="0" err="1"/>
              <a:t>reutilización</a:t>
            </a:r>
            <a:r>
              <a:rPr lang="en-US" dirty="0"/>
              <a:t> de </a:t>
            </a:r>
            <a:r>
              <a:rPr lang="en-US" dirty="0" err="1" smtClean="0"/>
              <a:t>código</a:t>
            </a:r>
            <a:r>
              <a:rPr lang="en-US" dirty="0" smtClean="0"/>
              <a:t>.</a:t>
            </a:r>
            <a:endParaRPr lang="en-US" dirty="0"/>
          </a:p>
          <a:p>
            <a:pPr lvl="1"/>
            <a:endParaRPr lang="es-AR" dirty="0"/>
          </a:p>
        </p:txBody>
      </p:sp>
      <p:sp>
        <p:nvSpPr>
          <p:cNvPr id="4" name="Text Placeholder 3"/>
          <p:cNvSpPr>
            <a:spLocks noGrp="1"/>
          </p:cNvSpPr>
          <p:nvPr>
            <p:ph type="body" sz="quarter" idx="13"/>
          </p:nvPr>
        </p:nvSpPr>
        <p:spPr>
          <a:xfrm>
            <a:off x="633984" y="824136"/>
            <a:ext cx="11265408" cy="228600"/>
          </a:xfrm>
        </p:spPr>
        <p:txBody>
          <a:bodyPr/>
          <a:lstStyle/>
          <a:p>
            <a:r>
              <a:rPr lang="en-US" dirty="0"/>
              <a:t>Generics</a:t>
            </a:r>
            <a:endParaRPr lang="es-AR" dirty="0"/>
          </a:p>
        </p:txBody>
      </p:sp>
      <p:pic>
        <p:nvPicPr>
          <p:cNvPr id="614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75720" y="3934380"/>
            <a:ext cx="4599779" cy="1575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386063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.Net</a:t>
            </a:r>
            <a:endParaRPr lang="es-AR" dirty="0"/>
          </a:p>
        </p:txBody>
      </p:sp>
      <p:sp>
        <p:nvSpPr>
          <p:cNvPr id="4" name="Text Placeholder 3"/>
          <p:cNvSpPr>
            <a:spLocks noGrp="1"/>
          </p:cNvSpPr>
          <p:nvPr>
            <p:ph type="body" sz="quarter" idx="13"/>
          </p:nvPr>
        </p:nvSpPr>
        <p:spPr>
          <a:xfrm>
            <a:off x="633984" y="824136"/>
            <a:ext cx="11265408" cy="228600"/>
          </a:xfrm>
        </p:spPr>
        <p:txBody>
          <a:bodyPr/>
          <a:lstStyle/>
          <a:p>
            <a:r>
              <a:rPr lang="en-US" dirty="0"/>
              <a:t>Generics</a:t>
            </a:r>
            <a:endParaRPr lang="es-AR" dirty="0"/>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91544" y="1484784"/>
            <a:ext cx="8676456" cy="1244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91544" y="3355589"/>
            <a:ext cx="8640960" cy="855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906578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.Net</a:t>
            </a:r>
            <a:endParaRPr lang="es-AR" dirty="0"/>
          </a:p>
        </p:txBody>
      </p:sp>
      <p:sp>
        <p:nvSpPr>
          <p:cNvPr id="4" name="Text Placeholder 3"/>
          <p:cNvSpPr>
            <a:spLocks noGrp="1"/>
          </p:cNvSpPr>
          <p:nvPr>
            <p:ph type="body" sz="quarter" idx="13"/>
          </p:nvPr>
        </p:nvSpPr>
        <p:spPr>
          <a:xfrm>
            <a:off x="633984" y="896144"/>
            <a:ext cx="11265408" cy="228600"/>
          </a:xfrm>
        </p:spPr>
        <p:txBody>
          <a:bodyPr/>
          <a:lstStyle/>
          <a:p>
            <a:r>
              <a:rPr lang="en-US" dirty="0"/>
              <a:t>Generics</a:t>
            </a:r>
            <a:endParaRPr lang="es-AR" dirty="0"/>
          </a:p>
        </p:txBody>
      </p:sp>
      <p:pic>
        <p:nvPicPr>
          <p:cNvPr id="819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7568" y="1556792"/>
            <a:ext cx="7629435" cy="3312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74348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.Net</a:t>
            </a:r>
            <a:endParaRPr lang="es-AR" dirty="0"/>
          </a:p>
        </p:txBody>
      </p:sp>
      <p:sp>
        <p:nvSpPr>
          <p:cNvPr id="4" name="Text Placeholder 3"/>
          <p:cNvSpPr>
            <a:spLocks noGrp="1"/>
          </p:cNvSpPr>
          <p:nvPr>
            <p:ph type="body" sz="quarter" idx="13"/>
          </p:nvPr>
        </p:nvSpPr>
        <p:spPr>
          <a:xfrm>
            <a:off x="633984" y="824136"/>
            <a:ext cx="11265408" cy="228600"/>
          </a:xfrm>
        </p:spPr>
        <p:txBody>
          <a:bodyPr/>
          <a:lstStyle/>
          <a:p>
            <a:r>
              <a:rPr lang="en-US" dirty="0" smtClean="0"/>
              <a:t>Generics - </a:t>
            </a:r>
            <a:r>
              <a:rPr lang="en-US" dirty="0" err="1" smtClean="0"/>
              <a:t>Nomenclatura</a:t>
            </a:r>
            <a:endParaRPr lang="es-AR" dirty="0"/>
          </a:p>
        </p:txBody>
      </p:sp>
      <p:sp>
        <p:nvSpPr>
          <p:cNvPr id="3" name="Rectangle 2"/>
          <p:cNvSpPr/>
          <p:nvPr/>
        </p:nvSpPr>
        <p:spPr>
          <a:xfrm>
            <a:off x="2423592" y="1203688"/>
            <a:ext cx="7344816" cy="3031599"/>
          </a:xfrm>
          <a:prstGeom prst="rect">
            <a:avLst/>
          </a:prstGeom>
        </p:spPr>
        <p:txBody>
          <a:bodyPr wrap="square">
            <a:spAutoFit/>
          </a:bodyPr>
          <a:lstStyle/>
          <a:p>
            <a:pPr marL="173038" indent="-173038">
              <a:spcBef>
                <a:spcPct val="20000"/>
              </a:spcBef>
              <a:buBlip>
                <a:blip r:embed="rId3"/>
              </a:buBlip>
            </a:pPr>
            <a:r>
              <a:rPr lang="es-AR" sz="1500" dirty="0"/>
              <a:t>Denomine los parámetros de tipo genérico con nombres descriptivos, a menos que un nombre de una sola letra sea muy fácil de entender y un nombre descriptivo no agregue ningún valor.</a:t>
            </a:r>
          </a:p>
          <a:p>
            <a:pPr marL="173038" indent="-173038">
              <a:spcBef>
                <a:spcPct val="20000"/>
              </a:spcBef>
              <a:buBlip>
                <a:blip r:embed="rId3"/>
              </a:buBlip>
            </a:pPr>
            <a:endParaRPr lang="es-AR" sz="1500" dirty="0"/>
          </a:p>
          <a:p>
            <a:pPr marL="173038" indent="-173038">
              <a:spcBef>
                <a:spcPct val="20000"/>
              </a:spcBef>
              <a:buBlip>
                <a:blip r:embed="rId3"/>
              </a:buBlip>
            </a:pPr>
            <a:r>
              <a:rPr lang="es-AR" sz="1600" dirty="0"/>
              <a:t>Considere el uso de T como nombre del parámetro de tipo para los tipos con un parámetro de tipo de una sola letra.</a:t>
            </a:r>
          </a:p>
          <a:p>
            <a:pPr marL="173038" indent="-173038">
              <a:spcBef>
                <a:spcPct val="20000"/>
              </a:spcBef>
              <a:buBlip>
                <a:blip r:embed="rId3"/>
              </a:buBlip>
            </a:pPr>
            <a:endParaRPr lang="es-AR" sz="1600" dirty="0"/>
          </a:p>
          <a:p>
            <a:pPr marL="173038" indent="-173038">
              <a:spcBef>
                <a:spcPct val="20000"/>
              </a:spcBef>
              <a:buBlip>
                <a:blip r:embed="rId3"/>
              </a:buBlip>
            </a:pPr>
            <a:r>
              <a:rPr lang="es-AR" sz="1600" dirty="0"/>
              <a:t>Añada el prefijo "T" a los nombres de parámetros de tipo descriptivos.</a:t>
            </a:r>
          </a:p>
          <a:p>
            <a:pPr marL="173038" indent="-173038">
              <a:spcBef>
                <a:spcPct val="20000"/>
              </a:spcBef>
              <a:buBlip>
                <a:blip r:embed="rId3"/>
              </a:buBlip>
            </a:pPr>
            <a:endParaRPr lang="es-AR" sz="1600" dirty="0"/>
          </a:p>
          <a:p>
            <a:pPr marL="173038" indent="-173038">
              <a:spcBef>
                <a:spcPct val="20000"/>
              </a:spcBef>
              <a:buBlip>
                <a:blip r:embed="rId3"/>
              </a:buBlip>
            </a:pPr>
            <a:r>
              <a:rPr lang="es-AR" sz="1600" dirty="0"/>
              <a:t>Considere indicar las restricciones de un parámetro de tipo en el nombre del parámetro.</a:t>
            </a:r>
            <a:endParaRPr lang="es-AR" sz="1500" dirty="0"/>
          </a:p>
        </p:txBody>
      </p:sp>
      <p:pic>
        <p:nvPicPr>
          <p:cNvPr id="921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63025" y="4494308"/>
            <a:ext cx="8074569" cy="158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865439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.Net</a:t>
            </a:r>
            <a:endParaRPr lang="es-AR" dirty="0"/>
          </a:p>
        </p:txBody>
      </p:sp>
      <p:sp>
        <p:nvSpPr>
          <p:cNvPr id="4" name="Text Placeholder 3"/>
          <p:cNvSpPr>
            <a:spLocks noGrp="1"/>
          </p:cNvSpPr>
          <p:nvPr>
            <p:ph type="body" sz="quarter" idx="13"/>
          </p:nvPr>
        </p:nvSpPr>
        <p:spPr>
          <a:xfrm>
            <a:off x="633984" y="824136"/>
            <a:ext cx="11265408" cy="228600"/>
          </a:xfrm>
        </p:spPr>
        <p:txBody>
          <a:bodyPr/>
          <a:lstStyle/>
          <a:p>
            <a:pPr marL="173038" lvl="1">
              <a:buClrTx/>
              <a:buNone/>
            </a:pPr>
            <a:r>
              <a:rPr lang="en-US" sz="1600" dirty="0">
                <a:solidFill>
                  <a:schemeClr val="tx1">
                    <a:lumMod val="50000"/>
                    <a:lumOff val="50000"/>
                  </a:schemeClr>
                </a:solidFill>
              </a:rPr>
              <a:t>Generics – </a:t>
            </a:r>
            <a:r>
              <a:rPr lang="es-AR" sz="1600" dirty="0">
                <a:solidFill>
                  <a:schemeClr val="tx1">
                    <a:lumMod val="50000"/>
                    <a:lumOff val="50000"/>
                  </a:schemeClr>
                </a:solidFill>
              </a:rPr>
              <a:t>Restricciones de parámetros de tipo</a:t>
            </a:r>
          </a:p>
          <a:p>
            <a:endParaRPr lang="es-AR" dirty="0"/>
          </a:p>
        </p:txBody>
      </p:sp>
      <p:sp>
        <p:nvSpPr>
          <p:cNvPr id="3" name="Rectangle 2"/>
          <p:cNvSpPr/>
          <p:nvPr/>
        </p:nvSpPr>
        <p:spPr>
          <a:xfrm>
            <a:off x="2423592" y="1203688"/>
            <a:ext cx="7344816" cy="323165"/>
          </a:xfrm>
          <a:prstGeom prst="rect">
            <a:avLst/>
          </a:prstGeom>
        </p:spPr>
        <p:txBody>
          <a:bodyPr wrap="square">
            <a:spAutoFit/>
          </a:bodyPr>
          <a:lstStyle/>
          <a:p>
            <a:pPr marL="173038" indent="-173038">
              <a:spcBef>
                <a:spcPct val="20000"/>
              </a:spcBef>
              <a:buBlip>
                <a:blip r:embed="rId3"/>
              </a:buBlip>
            </a:pPr>
            <a:endParaRPr lang="es-AR" sz="1500" dirty="0"/>
          </a:p>
        </p:txBody>
      </p:sp>
      <p:pic>
        <p:nvPicPr>
          <p:cNvPr id="1024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19537" y="3573016"/>
            <a:ext cx="8585921" cy="1686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15681" y="1331386"/>
            <a:ext cx="3821359" cy="1386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294318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.Net</a:t>
            </a:r>
            <a:endParaRPr lang="es-AR" dirty="0"/>
          </a:p>
        </p:txBody>
      </p:sp>
      <p:sp>
        <p:nvSpPr>
          <p:cNvPr id="4" name="Text Placeholder 3"/>
          <p:cNvSpPr>
            <a:spLocks noGrp="1"/>
          </p:cNvSpPr>
          <p:nvPr>
            <p:ph type="body" sz="quarter" idx="13"/>
          </p:nvPr>
        </p:nvSpPr>
        <p:spPr>
          <a:xfrm>
            <a:off x="633984" y="836712"/>
            <a:ext cx="11265408" cy="228600"/>
          </a:xfrm>
        </p:spPr>
        <p:txBody>
          <a:bodyPr/>
          <a:lstStyle/>
          <a:p>
            <a:pPr marL="173038" lvl="1">
              <a:buClrTx/>
              <a:buNone/>
            </a:pPr>
            <a:r>
              <a:rPr lang="en-US" sz="1600" dirty="0">
                <a:solidFill>
                  <a:schemeClr val="tx1">
                    <a:lumMod val="50000"/>
                    <a:lumOff val="50000"/>
                  </a:schemeClr>
                </a:solidFill>
              </a:rPr>
              <a:t>Generics</a:t>
            </a:r>
            <a:endParaRPr lang="es-AR" dirty="0"/>
          </a:p>
        </p:txBody>
      </p:sp>
      <p:sp>
        <p:nvSpPr>
          <p:cNvPr id="3" name="Rectangle 2"/>
          <p:cNvSpPr/>
          <p:nvPr/>
        </p:nvSpPr>
        <p:spPr>
          <a:xfrm>
            <a:off x="2423592" y="1203688"/>
            <a:ext cx="7344816" cy="323165"/>
          </a:xfrm>
          <a:prstGeom prst="rect">
            <a:avLst/>
          </a:prstGeom>
        </p:spPr>
        <p:txBody>
          <a:bodyPr wrap="square">
            <a:spAutoFit/>
          </a:bodyPr>
          <a:lstStyle/>
          <a:p>
            <a:pPr marL="173038" indent="-173038">
              <a:spcBef>
                <a:spcPct val="20000"/>
              </a:spcBef>
              <a:buBlip>
                <a:blip r:embed="rId3"/>
              </a:buBlip>
            </a:pPr>
            <a:endParaRPr lang="es-AR" sz="1500" dirty="0"/>
          </a:p>
        </p:txBody>
      </p:sp>
      <p:sp>
        <p:nvSpPr>
          <p:cNvPr id="5" name="Rectangle 4"/>
          <p:cNvSpPr/>
          <p:nvPr/>
        </p:nvSpPr>
        <p:spPr>
          <a:xfrm>
            <a:off x="2855640" y="1506292"/>
            <a:ext cx="6192688" cy="2554545"/>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pPr algn="ctr"/>
            <a:r>
              <a:rPr lang="es-AR" sz="2000" dirty="0"/>
              <a:t>Como regla general, cuantos más tipos se puedan </a:t>
            </a:r>
            <a:r>
              <a:rPr lang="es-AR" sz="2000" dirty="0" err="1"/>
              <a:t>parametrizar</a:t>
            </a:r>
            <a:r>
              <a:rPr lang="es-AR" sz="2000" dirty="0"/>
              <a:t>, más flexible y reutilizable será el código. </a:t>
            </a:r>
          </a:p>
          <a:p>
            <a:pPr algn="ctr"/>
            <a:endParaRPr lang="es-AR" sz="2000" dirty="0"/>
          </a:p>
          <a:p>
            <a:pPr algn="ctr"/>
            <a:endParaRPr lang="es-AR" sz="2000" dirty="0"/>
          </a:p>
          <a:p>
            <a:pPr algn="ctr"/>
            <a:r>
              <a:rPr lang="es-AR" sz="2000" dirty="0"/>
              <a:t>Sin embargo, un exceso de generalización puede producir código difícil de leer o comprender para otros programadores.</a:t>
            </a:r>
          </a:p>
        </p:txBody>
      </p:sp>
    </p:spTree>
    <p:extLst>
      <p:ext uri="{BB962C8B-B14F-4D97-AF65-F5344CB8AC3E}">
        <p14:creationId xmlns:p14="http://schemas.microsoft.com/office/powerpoint/2010/main" val="190670666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a:t>
            </a:r>
            <a:endParaRPr lang="es-AR" dirty="0"/>
          </a:p>
        </p:txBody>
      </p:sp>
      <p:sp>
        <p:nvSpPr>
          <p:cNvPr id="4" name="Text Placeholder 3"/>
          <p:cNvSpPr>
            <a:spLocks noGrp="1"/>
          </p:cNvSpPr>
          <p:nvPr>
            <p:ph type="body" sz="quarter" idx="13"/>
          </p:nvPr>
        </p:nvSpPr>
        <p:spPr>
          <a:xfrm>
            <a:off x="633984" y="824136"/>
            <a:ext cx="11265408" cy="228600"/>
          </a:xfrm>
        </p:spPr>
        <p:txBody>
          <a:bodyPr/>
          <a:lstStyle/>
          <a:p>
            <a:r>
              <a:rPr lang="en-US" dirty="0" smtClean="0"/>
              <a:t>C# - </a:t>
            </a:r>
            <a:r>
              <a:rPr lang="en-US" dirty="0" err="1" smtClean="0"/>
              <a:t>Todo</a:t>
            </a:r>
            <a:r>
              <a:rPr lang="en-US" dirty="0" smtClean="0"/>
              <a:t> </a:t>
            </a:r>
            <a:r>
              <a:rPr lang="en-US" dirty="0" err="1" smtClean="0"/>
              <a:t>es</a:t>
            </a:r>
            <a:r>
              <a:rPr lang="en-US" dirty="0" smtClean="0"/>
              <a:t> un object</a:t>
            </a:r>
            <a:endParaRPr lang="es-AR" dirty="0"/>
          </a:p>
        </p:txBody>
      </p:sp>
      <p:sp>
        <p:nvSpPr>
          <p:cNvPr id="5" name="Rectangle 4"/>
          <p:cNvSpPr/>
          <p:nvPr/>
        </p:nvSpPr>
        <p:spPr>
          <a:xfrm>
            <a:off x="4655840" y="1612911"/>
            <a:ext cx="2952328" cy="11521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err="1"/>
              <a:t>System.Object</a:t>
            </a:r>
            <a:endParaRPr lang="es-AR" dirty="0"/>
          </a:p>
        </p:txBody>
      </p:sp>
      <p:sp>
        <p:nvSpPr>
          <p:cNvPr id="6" name="Rectangle 5"/>
          <p:cNvSpPr/>
          <p:nvPr/>
        </p:nvSpPr>
        <p:spPr>
          <a:xfrm>
            <a:off x="3503712" y="3557127"/>
            <a:ext cx="2952328" cy="11521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t>
            </a:r>
            <a:endParaRPr lang="es-AR" dirty="0"/>
          </a:p>
        </p:txBody>
      </p:sp>
      <p:sp>
        <p:nvSpPr>
          <p:cNvPr id="8" name="Rectangle 7"/>
          <p:cNvSpPr/>
          <p:nvPr/>
        </p:nvSpPr>
        <p:spPr>
          <a:xfrm>
            <a:off x="3656112" y="3709527"/>
            <a:ext cx="2952328" cy="11521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t>
            </a:r>
            <a:endParaRPr lang="es-AR" dirty="0"/>
          </a:p>
        </p:txBody>
      </p:sp>
      <p:sp>
        <p:nvSpPr>
          <p:cNvPr id="9" name="Rectangle 8"/>
          <p:cNvSpPr/>
          <p:nvPr/>
        </p:nvSpPr>
        <p:spPr>
          <a:xfrm>
            <a:off x="3808512" y="3861927"/>
            <a:ext cx="2952328" cy="11521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t>
            </a:r>
            <a:endParaRPr lang="es-AR" dirty="0"/>
          </a:p>
        </p:txBody>
      </p:sp>
      <p:sp>
        <p:nvSpPr>
          <p:cNvPr id="10" name="Rectangle 9"/>
          <p:cNvSpPr/>
          <p:nvPr/>
        </p:nvSpPr>
        <p:spPr>
          <a:xfrm>
            <a:off x="3960912" y="4014327"/>
            <a:ext cx="2952328" cy="11521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t>
            </a:r>
            <a:endParaRPr lang="es-AR" dirty="0"/>
          </a:p>
        </p:txBody>
      </p:sp>
      <p:sp>
        <p:nvSpPr>
          <p:cNvPr id="11" name="Rectangle 10"/>
          <p:cNvSpPr/>
          <p:nvPr/>
        </p:nvSpPr>
        <p:spPr>
          <a:xfrm>
            <a:off x="4113312" y="4166727"/>
            <a:ext cx="2952328" cy="11521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t>
            </a:r>
            <a:endParaRPr lang="es-AR" dirty="0"/>
          </a:p>
        </p:txBody>
      </p:sp>
      <p:sp>
        <p:nvSpPr>
          <p:cNvPr id="12" name="Rectangle 11"/>
          <p:cNvSpPr/>
          <p:nvPr/>
        </p:nvSpPr>
        <p:spPr>
          <a:xfrm>
            <a:off x="4265712" y="4319127"/>
            <a:ext cx="2952328" cy="11521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t>
            </a:r>
            <a:endParaRPr lang="es-AR" dirty="0"/>
          </a:p>
        </p:txBody>
      </p:sp>
      <p:sp>
        <p:nvSpPr>
          <p:cNvPr id="13" name="Rectangle 12"/>
          <p:cNvSpPr/>
          <p:nvPr/>
        </p:nvSpPr>
        <p:spPr>
          <a:xfrm>
            <a:off x="4418112" y="4471527"/>
            <a:ext cx="2952328" cy="11521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t>
            </a:r>
            <a:endParaRPr lang="es-AR" dirty="0"/>
          </a:p>
        </p:txBody>
      </p:sp>
      <p:sp>
        <p:nvSpPr>
          <p:cNvPr id="14" name="Rectangle 13"/>
          <p:cNvSpPr/>
          <p:nvPr/>
        </p:nvSpPr>
        <p:spPr>
          <a:xfrm>
            <a:off x="4570512" y="4623927"/>
            <a:ext cx="2952328" cy="11521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9600" dirty="0"/>
              <a:t>*</a:t>
            </a:r>
            <a:endParaRPr lang="es-AR" sz="9600" dirty="0"/>
          </a:p>
        </p:txBody>
      </p:sp>
      <p:cxnSp>
        <p:nvCxnSpPr>
          <p:cNvPr id="26" name="Straight Connector 25"/>
          <p:cNvCxnSpPr>
            <a:endCxn id="5" idx="2"/>
          </p:cNvCxnSpPr>
          <p:nvPr/>
        </p:nvCxnSpPr>
        <p:spPr>
          <a:xfrm flipV="1">
            <a:off x="4799856" y="2765039"/>
            <a:ext cx="1332148" cy="792088"/>
          </a:xfrm>
          <a:prstGeom prst="line">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endCxn id="5" idx="2"/>
          </p:cNvCxnSpPr>
          <p:nvPr/>
        </p:nvCxnSpPr>
        <p:spPr>
          <a:xfrm flipV="1">
            <a:off x="4952256" y="2765039"/>
            <a:ext cx="1179748" cy="944488"/>
          </a:xfrm>
          <a:prstGeom prst="line">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endCxn id="5" idx="2"/>
          </p:cNvCxnSpPr>
          <p:nvPr/>
        </p:nvCxnSpPr>
        <p:spPr>
          <a:xfrm flipV="1">
            <a:off x="5104656" y="2765039"/>
            <a:ext cx="1027348" cy="1096888"/>
          </a:xfrm>
          <a:prstGeom prst="line">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endCxn id="5" idx="2"/>
          </p:cNvCxnSpPr>
          <p:nvPr/>
        </p:nvCxnSpPr>
        <p:spPr>
          <a:xfrm flipV="1">
            <a:off x="5257056" y="2765039"/>
            <a:ext cx="874948" cy="1249288"/>
          </a:xfrm>
          <a:prstGeom prst="line">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endCxn id="5" idx="2"/>
          </p:cNvCxnSpPr>
          <p:nvPr/>
        </p:nvCxnSpPr>
        <p:spPr>
          <a:xfrm flipV="1">
            <a:off x="5409456" y="2765039"/>
            <a:ext cx="722548" cy="1401688"/>
          </a:xfrm>
          <a:prstGeom prst="line">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endCxn id="5" idx="2"/>
          </p:cNvCxnSpPr>
          <p:nvPr/>
        </p:nvCxnSpPr>
        <p:spPr>
          <a:xfrm flipV="1">
            <a:off x="5561856" y="2765039"/>
            <a:ext cx="570148" cy="1554088"/>
          </a:xfrm>
          <a:prstGeom prst="line">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endCxn id="5" idx="2"/>
          </p:cNvCxnSpPr>
          <p:nvPr/>
        </p:nvCxnSpPr>
        <p:spPr>
          <a:xfrm flipV="1">
            <a:off x="5714256" y="2765039"/>
            <a:ext cx="417748" cy="1706488"/>
          </a:xfrm>
          <a:prstGeom prst="line">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endCxn id="5" idx="2"/>
          </p:cNvCxnSpPr>
          <p:nvPr/>
        </p:nvCxnSpPr>
        <p:spPr>
          <a:xfrm flipV="1">
            <a:off x="5866656" y="2765039"/>
            <a:ext cx="265348" cy="1858888"/>
          </a:xfrm>
          <a:prstGeom prst="line">
            <a:avLst/>
          </a:prstGeom>
          <a:ln>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718173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a:t>
            </a:r>
            <a:r>
              <a:rPr lang="en-US" dirty="0" smtClean="0"/>
              <a:t> </a:t>
            </a:r>
            <a:endParaRPr lang="es-AR" dirty="0"/>
          </a:p>
        </p:txBody>
      </p:sp>
      <p:sp>
        <p:nvSpPr>
          <p:cNvPr id="3" name="Content Placeholder 2"/>
          <p:cNvSpPr>
            <a:spLocks noGrp="1"/>
          </p:cNvSpPr>
          <p:nvPr>
            <p:ph idx="1"/>
          </p:nvPr>
        </p:nvSpPr>
        <p:spPr/>
        <p:txBody>
          <a:bodyPr/>
          <a:lstStyle/>
          <a:p>
            <a:r>
              <a:rPr lang="en-US" dirty="0" err="1" smtClean="0"/>
              <a:t>Bloque</a:t>
            </a:r>
            <a:r>
              <a:rPr lang="en-US" dirty="0" smtClean="0"/>
              <a:t> try / catch / finally</a:t>
            </a:r>
          </a:p>
          <a:p>
            <a:endParaRPr lang="es-AR" dirty="0"/>
          </a:p>
        </p:txBody>
      </p:sp>
      <p:sp>
        <p:nvSpPr>
          <p:cNvPr id="4" name="Text Placeholder 3"/>
          <p:cNvSpPr>
            <a:spLocks noGrp="1"/>
          </p:cNvSpPr>
          <p:nvPr>
            <p:ph type="body" sz="quarter" idx="13"/>
          </p:nvPr>
        </p:nvSpPr>
        <p:spPr>
          <a:xfrm>
            <a:off x="633984" y="824136"/>
            <a:ext cx="11265408" cy="228600"/>
          </a:xfrm>
        </p:spPr>
        <p:txBody>
          <a:bodyPr/>
          <a:lstStyle/>
          <a:p>
            <a:r>
              <a:rPr lang="en-US" dirty="0" smtClean="0"/>
              <a:t>Exception</a:t>
            </a:r>
            <a:endParaRPr lang="es-AR" dirty="0"/>
          </a:p>
        </p:txBody>
      </p:sp>
      <p:pic>
        <p:nvPicPr>
          <p:cNvPr id="17410"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21647"/>
          <a:stretch/>
        </p:blipFill>
        <p:spPr bwMode="auto">
          <a:xfrm>
            <a:off x="3103297" y="1916832"/>
            <a:ext cx="6326782" cy="4476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517620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a:t>
            </a:r>
            <a:r>
              <a:rPr lang="en-US" dirty="0" smtClean="0"/>
              <a:t> </a:t>
            </a:r>
            <a:endParaRPr lang="es-AR" dirty="0"/>
          </a:p>
        </p:txBody>
      </p:sp>
      <p:sp>
        <p:nvSpPr>
          <p:cNvPr id="3" name="Content Placeholder 2"/>
          <p:cNvSpPr>
            <a:spLocks noGrp="1"/>
          </p:cNvSpPr>
          <p:nvPr>
            <p:ph idx="1"/>
          </p:nvPr>
        </p:nvSpPr>
        <p:spPr/>
        <p:txBody>
          <a:bodyPr>
            <a:normAutofit lnSpcReduction="10000"/>
          </a:bodyPr>
          <a:lstStyle/>
          <a:p>
            <a:pPr lvl="0"/>
            <a:r>
              <a:rPr lang="es-AR" dirty="0"/>
              <a:t>Determina si hay un bloque try o catch para atrapar el </a:t>
            </a:r>
            <a:r>
              <a:rPr lang="es-AR" dirty="0" smtClean="0"/>
              <a:t>error.</a:t>
            </a:r>
          </a:p>
          <a:p>
            <a:pPr lvl="0"/>
            <a:endParaRPr lang="es-AR" dirty="0"/>
          </a:p>
          <a:p>
            <a:pPr lvl="0"/>
            <a:r>
              <a:rPr lang="es-AR" dirty="0"/>
              <a:t>Si es así, para la ejecución del programa al bloque </a:t>
            </a:r>
            <a:r>
              <a:rPr lang="es-AR" dirty="0" smtClean="0"/>
              <a:t>catch.</a:t>
            </a:r>
          </a:p>
          <a:p>
            <a:pPr lvl="0"/>
            <a:endParaRPr lang="es-AR" dirty="0"/>
          </a:p>
          <a:p>
            <a:pPr lvl="0"/>
            <a:r>
              <a:rPr lang="es-AR" dirty="0"/>
              <a:t>Cuando finaliza la ejecución del catch se continua con la ejecución fuera del </a:t>
            </a:r>
            <a:r>
              <a:rPr lang="es-AR" dirty="0" smtClean="0"/>
              <a:t>bloque.</a:t>
            </a:r>
          </a:p>
          <a:p>
            <a:pPr lvl="0"/>
            <a:endParaRPr lang="es-AR" dirty="0"/>
          </a:p>
          <a:p>
            <a:pPr lvl="0"/>
            <a:r>
              <a:rPr lang="es-AR" dirty="0"/>
              <a:t>Si no es así, la ejecución del programa salta al llamado del miembro que ocasiono el </a:t>
            </a:r>
            <a:r>
              <a:rPr lang="es-AR" dirty="0" smtClean="0"/>
              <a:t>error.</a:t>
            </a:r>
          </a:p>
          <a:p>
            <a:pPr lvl="0"/>
            <a:endParaRPr lang="es-AR" dirty="0"/>
          </a:p>
          <a:p>
            <a:pPr lvl="0"/>
            <a:r>
              <a:rPr lang="es-AR" dirty="0"/>
              <a:t>Y se vuelve a evaluar si existe un bloque catch para manejar el </a:t>
            </a:r>
            <a:r>
              <a:rPr lang="es-AR" dirty="0" smtClean="0"/>
              <a:t>error.</a:t>
            </a:r>
          </a:p>
          <a:p>
            <a:pPr lvl="0"/>
            <a:endParaRPr lang="es-AR" dirty="0"/>
          </a:p>
          <a:p>
            <a:pPr lvl="0"/>
            <a:r>
              <a:rPr lang="es-AR" dirty="0"/>
              <a:t>Si nunca lo </a:t>
            </a:r>
            <a:r>
              <a:rPr lang="es-AR" dirty="0" smtClean="0"/>
              <a:t>encuentra, </a:t>
            </a:r>
            <a:r>
              <a:rPr lang="es-AR" dirty="0"/>
              <a:t>un mensaje de error se le muestra al usuario y se finaliza el </a:t>
            </a:r>
            <a:r>
              <a:rPr lang="es-AR" dirty="0" smtClean="0"/>
              <a:t>programa.</a:t>
            </a:r>
            <a:endParaRPr lang="es-AR" dirty="0"/>
          </a:p>
          <a:p>
            <a:endParaRPr lang="es-AR" dirty="0"/>
          </a:p>
        </p:txBody>
      </p:sp>
      <p:sp>
        <p:nvSpPr>
          <p:cNvPr id="4" name="Text Placeholder 3"/>
          <p:cNvSpPr>
            <a:spLocks noGrp="1"/>
          </p:cNvSpPr>
          <p:nvPr>
            <p:ph type="body" sz="quarter" idx="13"/>
          </p:nvPr>
        </p:nvSpPr>
        <p:spPr>
          <a:xfrm>
            <a:off x="633984" y="824136"/>
            <a:ext cx="11265408" cy="228600"/>
          </a:xfrm>
        </p:spPr>
        <p:txBody>
          <a:bodyPr/>
          <a:lstStyle/>
          <a:p>
            <a:r>
              <a:rPr lang="en-US" dirty="0" smtClean="0"/>
              <a:t>CLR y </a:t>
            </a:r>
            <a:r>
              <a:rPr lang="en-US" dirty="0" err="1" smtClean="0"/>
              <a:t>las</a:t>
            </a:r>
            <a:r>
              <a:rPr lang="en-US" dirty="0" smtClean="0"/>
              <a:t> </a:t>
            </a:r>
            <a:r>
              <a:rPr lang="en-US" dirty="0" err="1" smtClean="0"/>
              <a:t>excepciones</a:t>
            </a:r>
            <a:endParaRPr lang="es-AR" dirty="0"/>
          </a:p>
        </p:txBody>
      </p:sp>
    </p:spTree>
    <p:extLst>
      <p:ext uri="{BB962C8B-B14F-4D97-AF65-F5344CB8AC3E}">
        <p14:creationId xmlns:p14="http://schemas.microsoft.com/office/powerpoint/2010/main" val="207113869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.Net</a:t>
            </a:r>
            <a:endParaRPr lang="es-AR" dirty="0"/>
          </a:p>
        </p:txBody>
      </p:sp>
      <p:sp>
        <p:nvSpPr>
          <p:cNvPr id="4" name="Text Placeholder 3"/>
          <p:cNvSpPr>
            <a:spLocks noGrp="1"/>
          </p:cNvSpPr>
          <p:nvPr>
            <p:ph type="body" sz="quarter" idx="13"/>
          </p:nvPr>
        </p:nvSpPr>
        <p:spPr>
          <a:xfrm>
            <a:off x="633984" y="824136"/>
            <a:ext cx="11265408" cy="228600"/>
          </a:xfrm>
        </p:spPr>
        <p:txBody>
          <a:bodyPr/>
          <a:lstStyle/>
          <a:p>
            <a:pPr marL="173038" lvl="1">
              <a:buClrTx/>
              <a:buNone/>
            </a:pPr>
            <a:r>
              <a:rPr lang="en-US" sz="1600" dirty="0">
                <a:solidFill>
                  <a:schemeClr val="tx1">
                    <a:lumMod val="50000"/>
                    <a:lumOff val="50000"/>
                  </a:schemeClr>
                </a:solidFill>
              </a:rPr>
              <a:t>Exceptions</a:t>
            </a:r>
            <a:endParaRPr lang="es-AR" dirty="0"/>
          </a:p>
        </p:txBody>
      </p:sp>
      <p:sp>
        <p:nvSpPr>
          <p:cNvPr id="3" name="Rectangle 2"/>
          <p:cNvSpPr/>
          <p:nvPr/>
        </p:nvSpPr>
        <p:spPr>
          <a:xfrm>
            <a:off x="2423592" y="1203688"/>
            <a:ext cx="7344816" cy="323165"/>
          </a:xfrm>
          <a:prstGeom prst="rect">
            <a:avLst/>
          </a:prstGeom>
        </p:spPr>
        <p:txBody>
          <a:bodyPr wrap="square">
            <a:spAutoFit/>
          </a:bodyPr>
          <a:lstStyle/>
          <a:p>
            <a:pPr marL="173038" indent="-173038">
              <a:spcBef>
                <a:spcPct val="20000"/>
              </a:spcBef>
              <a:buBlip>
                <a:blip r:embed="rId3"/>
              </a:buBlip>
            </a:pPr>
            <a:endParaRPr lang="es-AR" sz="1500" dirty="0"/>
          </a:p>
        </p:txBody>
      </p:sp>
      <p:sp>
        <p:nvSpPr>
          <p:cNvPr id="6" name="Rectangle 5"/>
          <p:cNvSpPr/>
          <p:nvPr/>
        </p:nvSpPr>
        <p:spPr>
          <a:xfrm>
            <a:off x="1847528" y="1088270"/>
            <a:ext cx="2160240" cy="1477328"/>
          </a:xfrm>
          <a:prstGeom prst="rect">
            <a:avLst/>
          </a:prstGeom>
        </p:spPr>
        <p:txBody>
          <a:bodyPr wrap="square">
            <a:spAutoFit/>
          </a:bodyPr>
          <a:lstStyle/>
          <a:p>
            <a:pPr marL="173038" indent="-173038">
              <a:spcBef>
                <a:spcPct val="20000"/>
              </a:spcBef>
              <a:buBlip>
                <a:blip r:embed="rId3"/>
              </a:buBlip>
            </a:pPr>
            <a:r>
              <a:rPr lang="es-AR" sz="1500" dirty="0"/>
              <a:t>Un bloque try especifica un bloque de código en el cual si existe un error este podrá ser manejado.</a:t>
            </a:r>
          </a:p>
        </p:txBody>
      </p:sp>
      <p:pic>
        <p:nvPicPr>
          <p:cNvPr id="1126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79777" y="116632"/>
            <a:ext cx="6276975" cy="592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971675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a:t>
            </a:r>
            <a:r>
              <a:rPr lang="en-US" dirty="0" smtClean="0"/>
              <a:t> </a:t>
            </a:r>
            <a:endParaRPr lang="es-AR" dirty="0"/>
          </a:p>
        </p:txBody>
      </p:sp>
      <p:sp>
        <p:nvSpPr>
          <p:cNvPr id="4" name="Text Placeholder 3"/>
          <p:cNvSpPr>
            <a:spLocks noGrp="1"/>
          </p:cNvSpPr>
          <p:nvPr>
            <p:ph type="body" sz="quarter" idx="13"/>
          </p:nvPr>
        </p:nvSpPr>
        <p:spPr>
          <a:xfrm>
            <a:off x="633984" y="824136"/>
            <a:ext cx="11265408" cy="228600"/>
          </a:xfrm>
        </p:spPr>
        <p:txBody>
          <a:bodyPr/>
          <a:lstStyle/>
          <a:p>
            <a:r>
              <a:rPr lang="en-US" dirty="0" smtClean="0"/>
              <a:t>¿</a:t>
            </a:r>
            <a:r>
              <a:rPr lang="en-US" dirty="0" err="1" smtClean="0"/>
              <a:t>Consultas</a:t>
            </a:r>
            <a:r>
              <a:rPr lang="en-US" dirty="0" smtClean="0"/>
              <a:t>?</a:t>
            </a:r>
            <a:endParaRPr lang="es-AR" dirty="0"/>
          </a:p>
        </p:txBody>
      </p:sp>
      <p:sp>
        <p:nvSpPr>
          <p:cNvPr id="5" name="Rectangle 4"/>
          <p:cNvSpPr/>
          <p:nvPr/>
        </p:nvSpPr>
        <p:spPr>
          <a:xfrm>
            <a:off x="5268565" y="1844824"/>
            <a:ext cx="1484702" cy="2646878"/>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166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a:t>
            </a:r>
          </a:p>
        </p:txBody>
      </p:sp>
    </p:spTree>
    <p:extLst>
      <p:ext uri="{BB962C8B-B14F-4D97-AF65-F5344CB8AC3E}">
        <p14:creationId xmlns:p14="http://schemas.microsoft.com/office/powerpoint/2010/main" val="384182256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a:t>
            </a:r>
            <a:endParaRPr lang="es-AR" dirty="0"/>
          </a:p>
        </p:txBody>
      </p:sp>
      <p:sp>
        <p:nvSpPr>
          <p:cNvPr id="4" name="Text Placeholder 3"/>
          <p:cNvSpPr>
            <a:spLocks noGrp="1"/>
          </p:cNvSpPr>
          <p:nvPr>
            <p:ph type="body" sz="quarter" idx="13"/>
          </p:nvPr>
        </p:nvSpPr>
        <p:spPr>
          <a:xfrm>
            <a:off x="633984" y="824136"/>
            <a:ext cx="11265408" cy="228600"/>
          </a:xfrm>
        </p:spPr>
        <p:txBody>
          <a:bodyPr/>
          <a:lstStyle/>
          <a:p>
            <a:r>
              <a:rPr lang="en-US" dirty="0" err="1" smtClean="0"/>
              <a:t>Bibliografia</a:t>
            </a:r>
            <a:endParaRPr lang="es-AR" dirty="0"/>
          </a:p>
        </p:txBody>
      </p:sp>
      <p:pic>
        <p:nvPicPr>
          <p:cNvPr id="1843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41187">
            <a:off x="5380443" y="2215630"/>
            <a:ext cx="2127310" cy="3192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675886">
            <a:off x="7637959" y="652645"/>
            <a:ext cx="2051858" cy="2536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254490">
            <a:off x="2251773" y="3041360"/>
            <a:ext cx="2367956" cy="2736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662993" y="1551656"/>
            <a:ext cx="2475358" cy="400110"/>
          </a:xfrm>
          <a:prstGeom prst="rect">
            <a:avLst/>
          </a:prstGeom>
        </p:spPr>
        <p:style>
          <a:lnRef idx="3">
            <a:schemeClr val="lt1"/>
          </a:lnRef>
          <a:fillRef idx="1">
            <a:schemeClr val="accent6"/>
          </a:fillRef>
          <a:effectRef idx="1">
            <a:schemeClr val="accent6"/>
          </a:effectRef>
          <a:fontRef idx="minor">
            <a:schemeClr val="lt1"/>
          </a:fontRef>
        </p:style>
        <p:txBody>
          <a:bodyPr wrap="none">
            <a:spAutoFit/>
          </a:bodyPr>
          <a:lstStyle/>
          <a:p>
            <a:r>
              <a:rPr lang="es-AR" sz="2000" dirty="0">
                <a:solidFill>
                  <a:schemeClr val="accent1">
                    <a:lumMod val="50000"/>
                  </a:schemeClr>
                </a:solidFill>
              </a:rPr>
              <a:t>msdn.microsoft.com</a:t>
            </a:r>
          </a:p>
        </p:txBody>
      </p:sp>
    </p:spTree>
    <p:extLst>
      <p:ext uri="{BB962C8B-B14F-4D97-AF65-F5344CB8AC3E}">
        <p14:creationId xmlns:p14="http://schemas.microsoft.com/office/powerpoint/2010/main" val="248490722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16024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a:t>
            </a:r>
            <a:endParaRPr lang="es-AR" dirty="0"/>
          </a:p>
        </p:txBody>
      </p:sp>
      <p:sp>
        <p:nvSpPr>
          <p:cNvPr id="4" name="Text Placeholder 3"/>
          <p:cNvSpPr>
            <a:spLocks noGrp="1"/>
          </p:cNvSpPr>
          <p:nvPr>
            <p:ph type="body" sz="quarter" idx="13"/>
          </p:nvPr>
        </p:nvSpPr>
        <p:spPr>
          <a:xfrm>
            <a:off x="633984" y="824136"/>
            <a:ext cx="11265408" cy="228600"/>
          </a:xfrm>
        </p:spPr>
        <p:txBody>
          <a:bodyPr/>
          <a:lstStyle/>
          <a:p>
            <a:r>
              <a:rPr lang="en-US" dirty="0" smtClean="0"/>
              <a:t>C# - Mi </a:t>
            </a:r>
            <a:r>
              <a:rPr lang="en-US" dirty="0" err="1" smtClean="0"/>
              <a:t>primera</a:t>
            </a:r>
            <a:r>
              <a:rPr lang="en-US" dirty="0" smtClean="0"/>
              <a:t> </a:t>
            </a:r>
            <a:r>
              <a:rPr lang="en-US" dirty="0" err="1" smtClean="0"/>
              <a:t>aplicación</a:t>
            </a:r>
            <a:endParaRPr lang="es-AR" dirty="0"/>
          </a:p>
        </p:txBody>
      </p:sp>
      <p:pic>
        <p:nvPicPr>
          <p:cNvPr id="5" name="Picture 4" descr="C:\Users\edelahaye\Documents\Doc\Capacitacion\Introduccion .Net Hexacta\Clase 1 .Net\Images\FirstApp.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75520" y="1700808"/>
            <a:ext cx="8661949" cy="36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179708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a:t>
            </a:r>
            <a:endParaRPr lang="es-AR" dirty="0"/>
          </a:p>
        </p:txBody>
      </p:sp>
      <p:sp>
        <p:nvSpPr>
          <p:cNvPr id="4" name="Text Placeholder 3"/>
          <p:cNvSpPr>
            <a:spLocks noGrp="1"/>
          </p:cNvSpPr>
          <p:nvPr>
            <p:ph type="body" sz="quarter" idx="13"/>
          </p:nvPr>
        </p:nvSpPr>
        <p:spPr>
          <a:xfrm>
            <a:off x="633984" y="824136"/>
            <a:ext cx="11265408" cy="228600"/>
          </a:xfrm>
        </p:spPr>
        <p:txBody>
          <a:bodyPr/>
          <a:lstStyle/>
          <a:p>
            <a:r>
              <a:rPr lang="en-US" dirty="0" err="1" smtClean="0"/>
              <a:t>Estructuras</a:t>
            </a:r>
            <a:r>
              <a:rPr lang="en-US" dirty="0" smtClean="0"/>
              <a:t> de control</a:t>
            </a:r>
            <a:endParaRPr lang="es-AR"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7568" y="1446511"/>
            <a:ext cx="1080120" cy="146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16080" y="596815"/>
            <a:ext cx="3168352" cy="316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91744" y="1302495"/>
            <a:ext cx="1247719" cy="878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79599" y="2361188"/>
            <a:ext cx="1319726" cy="1108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25590" y="3830481"/>
            <a:ext cx="3566354" cy="751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807969" y="4121393"/>
            <a:ext cx="2816583" cy="853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112268" y="5553236"/>
            <a:ext cx="5214372"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485415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a:t>
            </a:r>
            <a:endParaRPr lang="es-AR" dirty="0"/>
          </a:p>
        </p:txBody>
      </p:sp>
      <p:sp>
        <p:nvSpPr>
          <p:cNvPr id="3" name="Content Placeholder 2"/>
          <p:cNvSpPr>
            <a:spLocks noGrp="1"/>
          </p:cNvSpPr>
          <p:nvPr>
            <p:ph idx="1"/>
          </p:nvPr>
        </p:nvSpPr>
        <p:spPr/>
        <p:txBody>
          <a:bodyPr>
            <a:noAutofit/>
          </a:bodyPr>
          <a:lstStyle/>
          <a:p>
            <a:r>
              <a:rPr lang="en-US" dirty="0" err="1" smtClean="0"/>
              <a:t>Declaración</a:t>
            </a:r>
            <a:endParaRPr lang="es-AR" dirty="0"/>
          </a:p>
        </p:txBody>
      </p:sp>
      <p:sp>
        <p:nvSpPr>
          <p:cNvPr id="4" name="Text Placeholder 3"/>
          <p:cNvSpPr>
            <a:spLocks noGrp="1"/>
          </p:cNvSpPr>
          <p:nvPr>
            <p:ph type="body" sz="quarter" idx="13"/>
          </p:nvPr>
        </p:nvSpPr>
        <p:spPr>
          <a:xfrm>
            <a:off x="633984" y="824136"/>
            <a:ext cx="11265408" cy="228600"/>
          </a:xfrm>
        </p:spPr>
        <p:txBody>
          <a:bodyPr/>
          <a:lstStyle/>
          <a:p>
            <a:r>
              <a:rPr lang="en-US" dirty="0" err="1" smtClean="0"/>
              <a:t>Clases</a:t>
            </a:r>
            <a:endParaRPr lang="es-AR" dirty="0"/>
          </a:p>
        </p:txBody>
      </p:sp>
      <p:pic>
        <p:nvPicPr>
          <p:cNvPr id="614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79577" y="2418880"/>
            <a:ext cx="7846111" cy="1153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347537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Theme Hexacta Word">
  <a:themeElements>
    <a:clrScheme name="Custom 3">
      <a:dk1>
        <a:srgbClr val="4D4D4D"/>
      </a:dk1>
      <a:lt1>
        <a:sysClr val="window" lastClr="FFFFFF"/>
      </a:lt1>
      <a:dk2>
        <a:srgbClr val="007788"/>
      </a:dk2>
      <a:lt2>
        <a:srgbClr val="FFFFFF"/>
      </a:lt2>
      <a:accent1>
        <a:srgbClr val="1EA89B"/>
      </a:accent1>
      <a:accent2>
        <a:srgbClr val="F87A0C"/>
      </a:accent2>
      <a:accent3>
        <a:srgbClr val="A0C14E"/>
      </a:accent3>
      <a:accent4>
        <a:srgbClr val="12645C"/>
      </a:accent4>
      <a:accent5>
        <a:srgbClr val="393939"/>
      </a:accent5>
      <a:accent6>
        <a:srgbClr val="00A9C0"/>
      </a:accent6>
      <a:hlink>
        <a:srgbClr val="F87A0C"/>
      </a:hlink>
      <a:folHlink>
        <a:srgbClr val="F87A0C"/>
      </a:folHlink>
    </a:clrScheme>
    <a:fontScheme name="Hexacta 2014">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 Hexacta Word</Template>
  <TotalTime>10174</TotalTime>
  <Words>4450</Words>
  <Application>Microsoft Office PowerPoint</Application>
  <PresentationFormat>Widescreen</PresentationFormat>
  <Paragraphs>565</Paragraphs>
  <Slides>65</Slides>
  <Notes>48</Notes>
  <HiddenSlides>23</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65</vt:i4>
      </vt:variant>
    </vt:vector>
  </HeadingPairs>
  <TitlesOfParts>
    <vt:vector size="76" baseType="lpstr">
      <vt:lpstr>Arial</vt:lpstr>
      <vt:lpstr>Calibri</vt:lpstr>
      <vt:lpstr>Cambria Math</vt:lpstr>
      <vt:lpstr>Consolas</vt:lpstr>
      <vt:lpstr>Courier New</vt:lpstr>
      <vt:lpstr>Segoe UI</vt:lpstr>
      <vt:lpstr>Segoe UI Light</vt:lpstr>
      <vt:lpstr>Segoe UI Semibold</vt:lpstr>
      <vt:lpstr>Segoe UI Symbol</vt:lpstr>
      <vt:lpstr>Times New Roman</vt:lpstr>
      <vt:lpstr>Theme Hexacta Word</vt:lpstr>
      <vt:lpstr>PowerPoint Presentation</vt:lpstr>
      <vt:lpstr>PowerPoint Presentation</vt:lpstr>
      <vt:lpstr>.Net</vt:lpstr>
      <vt:lpstr>.Net</vt:lpstr>
      <vt:lpstr>.Net</vt:lpstr>
      <vt:lpstr>.Net</vt:lpstr>
      <vt:lpstr>.Net</vt:lpstr>
      <vt:lpstr>.Net</vt:lpstr>
      <vt:lpstr>.Net</vt:lpstr>
      <vt:lpstr>.Net</vt:lpstr>
      <vt:lpstr>.Net</vt:lpstr>
      <vt:lpstr>.Net</vt:lpstr>
      <vt:lpstr>.Net</vt:lpstr>
      <vt:lpstr>.Net</vt:lpstr>
      <vt:lpstr>.Net</vt:lpstr>
      <vt:lpstr>.Net</vt:lpstr>
      <vt:lpstr>.Net</vt:lpstr>
      <vt:lpstr>.Net</vt:lpstr>
      <vt:lpstr>.Net</vt:lpstr>
      <vt:lpstr>.Net</vt:lpstr>
      <vt:lpstr>.Net</vt:lpstr>
      <vt:lpstr>.Net</vt:lpstr>
      <vt:lpstr>.Net</vt:lpstr>
      <vt:lpstr>.Net</vt:lpstr>
      <vt:lpstr>.Net</vt:lpstr>
      <vt:lpstr>.Net</vt:lpstr>
      <vt:lpstr>.Net</vt:lpstr>
      <vt:lpstr>.Net</vt:lpstr>
      <vt:lpstr>.Net</vt:lpstr>
      <vt:lpstr>.Net</vt:lpstr>
      <vt:lpstr>.Net</vt:lpstr>
      <vt:lpstr>.Net</vt:lpstr>
      <vt:lpstr>.Net</vt:lpstr>
      <vt:lpstr>.Net</vt:lpstr>
      <vt:lpstr>.Net</vt:lpstr>
      <vt:lpstr>.Net</vt:lpstr>
      <vt:lpstr>.Net</vt:lpstr>
      <vt:lpstr>.Net</vt:lpstr>
      <vt:lpstr>.Net</vt:lpstr>
      <vt:lpstr>.Net</vt:lpstr>
      <vt:lpstr>.Net</vt:lpstr>
      <vt:lpstr>.Net</vt:lpstr>
      <vt:lpstr>.Net</vt:lpstr>
      <vt:lpstr>.Net</vt:lpstr>
      <vt:lpstr>.Net</vt:lpstr>
      <vt:lpstr>.Net</vt:lpstr>
      <vt:lpstr>.Net</vt:lpstr>
      <vt:lpstr>.Net</vt:lpstr>
      <vt:lpstr>.Net</vt:lpstr>
      <vt:lpstr>.Net</vt:lpstr>
      <vt:lpstr>.Net</vt:lpstr>
      <vt:lpstr>.Net</vt:lpstr>
      <vt:lpstr>.Net</vt:lpstr>
      <vt:lpstr>.Net</vt:lpstr>
      <vt:lpstr>.Net</vt:lpstr>
      <vt:lpstr>.Net</vt:lpstr>
      <vt:lpstr>.Net</vt:lpstr>
      <vt:lpstr>.Net</vt:lpstr>
      <vt:lpstr>.Net</vt:lpstr>
      <vt:lpstr>.Net </vt:lpstr>
      <vt:lpstr>.Net </vt:lpstr>
      <vt:lpstr>.Net</vt:lpstr>
      <vt:lpstr>.Net </vt:lpstr>
      <vt:lpstr>.Net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Delahaye</dc:creator>
  <cp:lastModifiedBy>Gustavo Lara</cp:lastModifiedBy>
  <cp:revision>324</cp:revision>
  <dcterms:created xsi:type="dcterms:W3CDTF">2010-03-04T21:25:04Z</dcterms:created>
  <dcterms:modified xsi:type="dcterms:W3CDTF">2016-03-30T16:15:30Z</dcterms:modified>
</cp:coreProperties>
</file>