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9" r:id="rId3"/>
    <p:sldId id="279" r:id="rId4"/>
    <p:sldId id="319" r:id="rId5"/>
    <p:sldId id="288" r:id="rId6"/>
    <p:sldId id="289" r:id="rId7"/>
    <p:sldId id="258" r:id="rId8"/>
    <p:sldId id="271" r:id="rId9"/>
    <p:sldId id="274" r:id="rId10"/>
    <p:sldId id="307" r:id="rId11"/>
    <p:sldId id="275" r:id="rId12"/>
    <p:sldId id="276" r:id="rId13"/>
    <p:sldId id="306" r:id="rId14"/>
    <p:sldId id="305" r:id="rId15"/>
    <p:sldId id="318" r:id="rId16"/>
    <p:sldId id="300" r:id="rId17"/>
    <p:sldId id="299" r:id="rId18"/>
    <p:sldId id="310" r:id="rId19"/>
    <p:sldId id="294" r:id="rId20"/>
    <p:sldId id="317" r:id="rId21"/>
    <p:sldId id="303" r:id="rId22"/>
    <p:sldId id="301" r:id="rId23"/>
    <p:sldId id="302" r:id="rId24"/>
    <p:sldId id="295" r:id="rId25"/>
    <p:sldId id="304" r:id="rId26"/>
    <p:sldId id="308" r:id="rId27"/>
    <p:sldId id="280" r:id="rId28"/>
    <p:sldId id="283" r:id="rId29"/>
    <p:sldId id="311" r:id="rId30"/>
    <p:sldId id="282" r:id="rId31"/>
    <p:sldId id="281" r:id="rId32"/>
    <p:sldId id="286" r:id="rId33"/>
    <p:sldId id="287" r:id="rId34"/>
    <p:sldId id="297" r:id="rId35"/>
    <p:sldId id="272" r:id="rId3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2" autoAdjust="0"/>
    <p:restoredTop sz="55494" autoAdjust="0"/>
  </p:normalViewPr>
  <p:slideViewPr>
    <p:cSldViewPr snapToGrid="0">
      <p:cViewPr varScale="1">
        <p:scale>
          <a:sx n="41" d="100"/>
          <a:sy n="41" d="100"/>
        </p:scale>
        <p:origin x="18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2/8/2017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947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857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393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348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627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683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08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314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69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60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12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15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332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eless.co/hal_specification.html" TargetMode="External"/><Relationship Id="rId7" Type="http://schemas.openxmlformats.org/officeDocument/2006/relationships/hyperlink" Target="https://json-ld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doc.io/" TargetMode="External"/><Relationship Id="rId5" Type="http://schemas.openxmlformats.org/officeDocument/2006/relationships/hyperlink" Target="http://json-schema.org/" TargetMode="External"/><Relationship Id="rId4" Type="http://schemas.openxmlformats.org/officeDocument/2006/relationships/hyperlink" Target="https://github.com/kevinswiber/sire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statuse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3" b="8323"/>
          <a:stretch>
            <a:fillRect/>
          </a:stretch>
        </p:blipFill>
        <p:spPr>
          <a:xfrm>
            <a:off x="10858500" y="4676775"/>
            <a:ext cx="1268413" cy="1057275"/>
          </a:xfrm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Hexacta </a:t>
            </a:r>
            <a:r>
              <a:rPr lang="es-AR" dirty="0" err="1" smtClean="0"/>
              <a:t>Labs</a:t>
            </a:r>
            <a:r>
              <a:rPr lang="es-AR" dirty="0" smtClean="0"/>
              <a:t> Avanzado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¿Que se espera de una </a:t>
            </a:r>
            <a:r>
              <a:rPr lang="es-AR" dirty="0" err="1"/>
              <a:t>RESTFul</a:t>
            </a:r>
            <a:r>
              <a:rPr lang="es-AR" dirty="0"/>
              <a:t> API? ASP.NET </a:t>
            </a:r>
            <a:r>
              <a:rPr lang="es-AR" dirty="0" smtClean="0"/>
              <a:t>Core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6"/>
          </p:nvPr>
        </p:nvSpPr>
        <p:spPr>
          <a:xfrm>
            <a:off x="239184" y="1205501"/>
            <a:ext cx="11713466" cy="5006916"/>
          </a:xfrm>
        </p:spPr>
        <p:txBody>
          <a:bodyPr/>
          <a:lstStyle/>
          <a:p>
            <a:r>
              <a:rPr lang="es-AR" dirty="0" smtClean="0"/>
              <a:t>Crear proyecto</a:t>
            </a:r>
          </a:p>
          <a:p>
            <a:r>
              <a:rPr lang="es-AR" dirty="0" smtClean="0"/>
              <a:t>Crear entidades</a:t>
            </a:r>
          </a:p>
          <a:p>
            <a:r>
              <a:rPr lang="es-AR" dirty="0" smtClean="0"/>
              <a:t>Crear directorios básicos (</a:t>
            </a:r>
            <a:r>
              <a:rPr lang="es-AR" dirty="0" err="1" smtClean="0"/>
              <a:t>controller</a:t>
            </a:r>
            <a:r>
              <a:rPr lang="es-AR" dirty="0" smtClean="0"/>
              <a:t>, data, …)</a:t>
            </a:r>
          </a:p>
          <a:p>
            <a:endParaRPr lang="es-AR" dirty="0"/>
          </a:p>
          <a:p>
            <a:r>
              <a:rPr lang="es-AR" dirty="0" err="1" smtClean="0"/>
              <a:t>Migration</a:t>
            </a:r>
            <a:endParaRPr lang="es-AR" dirty="0" smtClean="0"/>
          </a:p>
          <a:p>
            <a:pPr lvl="1"/>
            <a:r>
              <a:rPr lang="es-AR" dirty="0"/>
              <a:t>Tools –&gt; </a:t>
            </a:r>
            <a:r>
              <a:rPr lang="es-AR" dirty="0" err="1"/>
              <a:t>NuGet</a:t>
            </a:r>
            <a:r>
              <a:rPr lang="es-AR" dirty="0"/>
              <a:t> </a:t>
            </a:r>
            <a:r>
              <a:rPr lang="es-AR" dirty="0" err="1"/>
              <a:t>Package</a:t>
            </a:r>
            <a:r>
              <a:rPr lang="es-AR" dirty="0"/>
              <a:t> Manager –&gt; </a:t>
            </a:r>
            <a:r>
              <a:rPr lang="es-AR" dirty="0" err="1"/>
              <a:t>Package</a:t>
            </a:r>
            <a:r>
              <a:rPr lang="es-AR" dirty="0"/>
              <a:t> Manager </a:t>
            </a:r>
            <a:r>
              <a:rPr lang="es-AR" dirty="0" err="1"/>
              <a:t>Console</a:t>
            </a:r>
            <a:endParaRPr lang="es-AR" dirty="0" smtClean="0"/>
          </a:p>
          <a:p>
            <a:pPr lvl="1"/>
            <a:r>
              <a:rPr lang="es-AR" dirty="0" err="1"/>
              <a:t>Update-Database</a:t>
            </a:r>
            <a:endParaRPr lang="es-A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APP </a:t>
            </a:r>
            <a:r>
              <a:rPr lang="es-AR" dirty="0" err="1"/>
              <a:t>RESTFul</a:t>
            </a:r>
            <a:r>
              <a:rPr lang="es-AR" dirty="0"/>
              <a:t>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8752" y="755570"/>
            <a:ext cx="11713898" cy="449931"/>
          </a:xfrm>
        </p:spPr>
        <p:txBody>
          <a:bodyPr/>
          <a:lstStyle/>
          <a:p>
            <a:r>
              <a:rPr lang="es-AR" dirty="0" smtClean="0"/>
              <a:t>Crear nuestra API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46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RESTFul</a:t>
            </a:r>
            <a:r>
              <a:rPr lang="es-AR" dirty="0" smtClean="0"/>
              <a:t> API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19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RESTFul</a:t>
            </a:r>
            <a:r>
              <a:rPr lang="es-AR" dirty="0" smtClean="0"/>
              <a:t> API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Introducción a </a:t>
            </a:r>
            <a:r>
              <a:rPr lang="es-AR" dirty="0" err="1" smtClean="0"/>
              <a:t>RESTFul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err="1" smtClean="0"/>
              <a:t>Representational</a:t>
            </a:r>
            <a:r>
              <a:rPr lang="es-AR" dirty="0" smtClean="0"/>
              <a:t> </a:t>
            </a:r>
            <a:r>
              <a:rPr lang="es-AR" dirty="0" err="1"/>
              <a:t>State</a:t>
            </a:r>
            <a:r>
              <a:rPr lang="es-AR" dirty="0"/>
              <a:t> </a:t>
            </a:r>
            <a:r>
              <a:rPr lang="es-AR" dirty="0" smtClean="0"/>
              <a:t>Transfer</a:t>
            </a:r>
          </a:p>
          <a:p>
            <a:r>
              <a:rPr lang="es-AR" dirty="0" err="1" smtClean="0"/>
              <a:t>Client</a:t>
            </a:r>
            <a:r>
              <a:rPr lang="es-AR" dirty="0" smtClean="0"/>
              <a:t>-Server </a:t>
            </a:r>
            <a:endParaRPr lang="es-AR" dirty="0"/>
          </a:p>
          <a:p>
            <a:r>
              <a:rPr lang="es-AR" dirty="0" err="1" smtClean="0"/>
              <a:t>Stateless</a:t>
            </a:r>
            <a:r>
              <a:rPr lang="es-AR" dirty="0" smtClean="0"/>
              <a:t> </a:t>
            </a:r>
            <a:r>
              <a:rPr lang="es-AR" dirty="0"/>
              <a:t>Server</a:t>
            </a:r>
            <a:endParaRPr lang="es-AR" dirty="0" smtClean="0"/>
          </a:p>
          <a:p>
            <a:r>
              <a:rPr lang="es-AR" dirty="0" smtClean="0"/>
              <a:t>Cache (</a:t>
            </a:r>
            <a:r>
              <a:rPr lang="es-AR" dirty="0" err="1" smtClean="0"/>
              <a:t>Etag</a:t>
            </a:r>
            <a:r>
              <a:rPr lang="es-AR" dirty="0" smtClean="0"/>
              <a:t> / </a:t>
            </a:r>
            <a:r>
              <a:rPr lang="es-AR" dirty="0" err="1" smtClean="0"/>
              <a:t>If</a:t>
            </a:r>
            <a:r>
              <a:rPr lang="es-AR" dirty="0" smtClean="0"/>
              <a:t>-</a:t>
            </a:r>
            <a:r>
              <a:rPr lang="es-AR" dirty="0" err="1" smtClean="0"/>
              <a:t>None</a:t>
            </a:r>
            <a:r>
              <a:rPr lang="es-AR" dirty="0" smtClean="0"/>
              <a:t>-Match / </a:t>
            </a:r>
            <a:r>
              <a:rPr lang="es-AR" dirty="0" err="1" smtClean="0"/>
              <a:t>If</a:t>
            </a:r>
            <a:r>
              <a:rPr lang="es-AR" dirty="0" smtClean="0"/>
              <a:t>-Match)</a:t>
            </a:r>
          </a:p>
          <a:p>
            <a:r>
              <a:rPr lang="es-AR" dirty="0" err="1"/>
              <a:t>Layered</a:t>
            </a:r>
            <a:r>
              <a:rPr lang="es-AR" dirty="0"/>
              <a:t> </a:t>
            </a:r>
            <a:r>
              <a:rPr lang="es-AR" dirty="0" err="1"/>
              <a:t>System</a:t>
            </a:r>
            <a:endParaRPr lang="es-AR" dirty="0"/>
          </a:p>
          <a:p>
            <a:r>
              <a:rPr lang="es-AR" dirty="0" err="1" smtClean="0"/>
              <a:t>Uniform</a:t>
            </a:r>
            <a:r>
              <a:rPr lang="es-AR" dirty="0" smtClean="0"/>
              <a:t> interface</a:t>
            </a:r>
          </a:p>
          <a:p>
            <a:r>
              <a:rPr lang="es-AR" dirty="0" smtClean="0"/>
              <a:t>Niveles de calidad</a:t>
            </a:r>
          </a:p>
          <a:p>
            <a:pPr lvl="1"/>
            <a:r>
              <a:rPr lang="es-AR" dirty="0"/>
              <a:t>Uso correcto de </a:t>
            </a:r>
            <a:r>
              <a:rPr lang="es-AR" dirty="0" err="1"/>
              <a:t>URIs</a:t>
            </a:r>
            <a:endParaRPr lang="es-AR" dirty="0"/>
          </a:p>
          <a:p>
            <a:pPr lvl="1"/>
            <a:r>
              <a:rPr lang="es-AR" dirty="0"/>
              <a:t>Uso correcto de </a:t>
            </a:r>
            <a:r>
              <a:rPr lang="es-AR" dirty="0" smtClean="0"/>
              <a:t>HTTP</a:t>
            </a:r>
            <a:endParaRPr lang="es-AR" dirty="0"/>
          </a:p>
          <a:p>
            <a:pPr lvl="1"/>
            <a:r>
              <a:rPr lang="es-AR" dirty="0"/>
              <a:t>Implementar </a:t>
            </a:r>
            <a:r>
              <a:rPr lang="es-AR" dirty="0" err="1"/>
              <a:t>Hypermedia</a:t>
            </a:r>
            <a:endParaRPr lang="es-AR" dirty="0" smtClean="0"/>
          </a:p>
        </p:txBody>
      </p:sp>
      <p:sp>
        <p:nvSpPr>
          <p:cNvPr id="5" name="Oval 4"/>
          <p:cNvSpPr/>
          <p:nvPr/>
        </p:nvSpPr>
        <p:spPr>
          <a:xfrm>
            <a:off x="10544174" y="4843463"/>
            <a:ext cx="1408113" cy="145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10511490" y="5371903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</a:rPr>
              <a:t>{ </a:t>
            </a:r>
            <a:r>
              <a:rPr lang="es-AR" sz="2000" b="1" dirty="0" err="1" smtClean="0">
                <a:solidFill>
                  <a:schemeClr val="bg1"/>
                </a:solidFill>
              </a:rPr>
              <a:t>RESTFul</a:t>
            </a:r>
            <a:r>
              <a:rPr lang="es-AR" sz="2000" b="1" dirty="0" smtClean="0">
                <a:solidFill>
                  <a:schemeClr val="bg1"/>
                </a:solidFill>
              </a:rPr>
              <a:t> }</a:t>
            </a:r>
            <a:endParaRPr lang="es-A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RESTFul</a:t>
            </a:r>
            <a:r>
              <a:rPr lang="es-AR" dirty="0"/>
              <a:t>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/>
              <a:t>Uniform</a:t>
            </a:r>
            <a:r>
              <a:rPr lang="es-AR" dirty="0"/>
              <a:t> interface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Identificación de </a:t>
            </a:r>
            <a:r>
              <a:rPr lang="es-AR" dirty="0" smtClean="0"/>
              <a:t>recursos</a:t>
            </a:r>
          </a:p>
          <a:p>
            <a:r>
              <a:rPr lang="es-AR" dirty="0"/>
              <a:t>Manipulación de recursos a través de </a:t>
            </a:r>
            <a:r>
              <a:rPr lang="es-AR" dirty="0" smtClean="0"/>
              <a:t>representaciones</a:t>
            </a:r>
          </a:p>
          <a:p>
            <a:r>
              <a:rPr lang="es-AR" dirty="0"/>
              <a:t>Mensajes </a:t>
            </a:r>
            <a:r>
              <a:rPr lang="es-AR" dirty="0" smtClean="0"/>
              <a:t>auto-descriptivos</a:t>
            </a:r>
          </a:p>
          <a:p>
            <a:r>
              <a:rPr lang="en-US" dirty="0"/>
              <a:t>Hypermedia as the engine of application state (HATEOAS)</a:t>
            </a:r>
            <a:endParaRPr lang="es-AR" dirty="0"/>
          </a:p>
          <a:p>
            <a:pPr lvl="1"/>
            <a:r>
              <a:rPr lang="es-AR" dirty="0" smtClean="0"/>
              <a:t>Opciones</a:t>
            </a:r>
          </a:p>
          <a:p>
            <a:pPr lvl="2"/>
            <a:r>
              <a:rPr lang="es-AR" dirty="0"/>
              <a:t>HAL </a:t>
            </a:r>
            <a:r>
              <a:rPr lang="es-AR" dirty="0" err="1"/>
              <a:t>Hypertext</a:t>
            </a:r>
            <a:r>
              <a:rPr lang="es-AR" dirty="0"/>
              <a:t> </a:t>
            </a:r>
            <a:r>
              <a:rPr lang="es-AR" dirty="0" err="1"/>
              <a:t>Application</a:t>
            </a:r>
            <a:r>
              <a:rPr lang="es-AR" dirty="0"/>
              <a:t> </a:t>
            </a:r>
            <a:r>
              <a:rPr lang="es-AR" dirty="0" err="1" smtClean="0"/>
              <a:t>Language</a:t>
            </a:r>
            <a:r>
              <a:rPr lang="es-AR" dirty="0"/>
              <a:t> (</a:t>
            </a:r>
            <a:r>
              <a:rPr lang="es-AR" dirty="0">
                <a:hlinkClick r:id="rId3"/>
              </a:rPr>
              <a:t>http://</a:t>
            </a:r>
            <a:r>
              <a:rPr lang="es-AR" dirty="0" smtClean="0">
                <a:hlinkClick r:id="rId3"/>
              </a:rPr>
              <a:t>stateless.co/hal_specification.html</a:t>
            </a:r>
            <a:r>
              <a:rPr lang="es-AR" dirty="0"/>
              <a:t>)</a:t>
            </a:r>
            <a:endParaRPr lang="es-AR" dirty="0" smtClean="0"/>
          </a:p>
          <a:p>
            <a:pPr lvl="2"/>
            <a:r>
              <a:rPr lang="en-US" dirty="0"/>
              <a:t>Siren: a hypermedia specification for representing entities 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github.com/kevinswiber/siren</a:t>
            </a:r>
            <a:r>
              <a:rPr lang="en-US" dirty="0" smtClean="0"/>
              <a:t>) </a:t>
            </a:r>
          </a:p>
          <a:p>
            <a:pPr lvl="2"/>
            <a:r>
              <a:rPr lang="es-AR" dirty="0" smtClean="0"/>
              <a:t>JSON </a:t>
            </a:r>
            <a:r>
              <a:rPr lang="es-AR" dirty="0" err="1" smtClean="0"/>
              <a:t>Schema</a:t>
            </a:r>
            <a:r>
              <a:rPr lang="es-AR" dirty="0"/>
              <a:t> (</a:t>
            </a:r>
            <a:r>
              <a:rPr lang="es-AR" dirty="0">
                <a:hlinkClick r:id="rId5"/>
              </a:rPr>
              <a:t>http://json-schema.org</a:t>
            </a:r>
            <a:r>
              <a:rPr lang="es-AR" dirty="0" smtClean="0">
                <a:hlinkClick r:id="rId5"/>
              </a:rPr>
              <a:t>/</a:t>
            </a:r>
            <a:r>
              <a:rPr lang="es-AR" dirty="0"/>
              <a:t>)</a:t>
            </a:r>
            <a:endParaRPr lang="es-AR" dirty="0" smtClean="0"/>
          </a:p>
          <a:p>
            <a:pPr lvl="2"/>
            <a:r>
              <a:rPr lang="es-AR" dirty="0" err="1" smtClean="0"/>
              <a:t>Collection+JSON</a:t>
            </a:r>
            <a:r>
              <a:rPr lang="es-AR" dirty="0"/>
              <a:t> (</a:t>
            </a:r>
            <a:r>
              <a:rPr lang="es-AR" dirty="0">
                <a:hlinkClick r:id="rId6"/>
              </a:rPr>
              <a:t>http://</a:t>
            </a:r>
            <a:r>
              <a:rPr lang="es-AR" dirty="0" smtClean="0">
                <a:hlinkClick r:id="rId6"/>
              </a:rPr>
              <a:t>cdoc.io/</a:t>
            </a:r>
            <a:r>
              <a:rPr lang="es-AR" dirty="0" smtClean="0"/>
              <a:t>)</a:t>
            </a:r>
          </a:p>
          <a:p>
            <a:pPr lvl="2"/>
            <a:r>
              <a:rPr lang="es-AR" dirty="0"/>
              <a:t>JSON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Linking</a:t>
            </a:r>
            <a:r>
              <a:rPr lang="es-AR" dirty="0"/>
              <a:t> Data </a:t>
            </a:r>
            <a:r>
              <a:rPr lang="es-AR" dirty="0" smtClean="0"/>
              <a:t>(</a:t>
            </a:r>
            <a:r>
              <a:rPr lang="es-AR" dirty="0" smtClean="0">
                <a:hlinkClick r:id="rId7"/>
              </a:rPr>
              <a:t>https</a:t>
            </a:r>
            <a:r>
              <a:rPr lang="es-AR" dirty="0">
                <a:hlinkClick r:id="rId7"/>
              </a:rPr>
              <a:t>://</a:t>
            </a:r>
            <a:r>
              <a:rPr lang="es-AR" dirty="0" smtClean="0">
                <a:hlinkClick r:id="rId7"/>
              </a:rPr>
              <a:t>json-ld.org/</a:t>
            </a:r>
            <a:r>
              <a:rPr lang="es-A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433" y="4089995"/>
            <a:ext cx="3365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link: 'http://...',</a:t>
            </a:r>
          </a:p>
          <a:p>
            <a:r>
              <a:rPr lang="es-A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s-A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r>
              <a:rPr lang="es-A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s-A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‘Robert’,</a:t>
            </a:r>
          </a:p>
          <a:p>
            <a:r>
              <a:rPr lang="es-A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s-A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 </a:t>
            </a:r>
          </a:p>
          <a:p>
            <a:r>
              <a:rPr lang="es-A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7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RESTFul</a:t>
            </a:r>
            <a:r>
              <a:rPr lang="es-AR" dirty="0"/>
              <a:t>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Recursos, Modelos y Entidades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DTO – Data transfer </a:t>
            </a:r>
            <a:r>
              <a:rPr lang="es-AR" dirty="0" err="1" smtClean="0"/>
              <a:t>object</a:t>
            </a:r>
            <a:endParaRPr lang="es-AR" dirty="0" smtClean="0"/>
          </a:p>
          <a:p>
            <a:r>
              <a:rPr lang="es-AR" dirty="0" smtClean="0"/>
              <a:t>Modelo</a:t>
            </a:r>
            <a:endParaRPr lang="es-AR" dirty="0"/>
          </a:p>
          <a:p>
            <a:r>
              <a:rPr lang="es-AR" dirty="0" smtClean="0"/>
              <a:t>¿Qué es un recurso y que representa?</a:t>
            </a:r>
          </a:p>
          <a:p>
            <a:r>
              <a:rPr lang="es-AR" dirty="0" smtClean="0"/>
              <a:t>Temas a tener en cuenta</a:t>
            </a:r>
          </a:p>
          <a:p>
            <a:pPr lvl="1"/>
            <a:r>
              <a:rPr lang="es-AR" dirty="0" smtClean="0"/>
              <a:t>Un modelo del recurso por cada tipo de acción</a:t>
            </a:r>
          </a:p>
          <a:p>
            <a:pPr lvl="1"/>
            <a:r>
              <a:rPr lang="es-AR" dirty="0" smtClean="0"/>
              <a:t>Validaciones</a:t>
            </a:r>
          </a:p>
          <a:p>
            <a:pPr lvl="1"/>
            <a:r>
              <a:rPr lang="es-AR" dirty="0" smtClean="0"/>
              <a:t>Versionado</a:t>
            </a:r>
          </a:p>
          <a:p>
            <a:r>
              <a:rPr lang="es-AR" dirty="0" smtClean="0"/>
              <a:t>Entidad</a:t>
            </a:r>
          </a:p>
          <a:p>
            <a:r>
              <a:rPr lang="es-AR" dirty="0" smtClean="0"/>
              <a:t>Mapeos y herramienta de mapeo</a:t>
            </a:r>
            <a:endParaRPr lang="es-AR" dirty="0"/>
          </a:p>
        </p:txBody>
      </p:sp>
      <p:sp>
        <p:nvSpPr>
          <p:cNvPr id="5" name="Flowchart: Document 4"/>
          <p:cNvSpPr/>
          <p:nvPr/>
        </p:nvSpPr>
        <p:spPr>
          <a:xfrm>
            <a:off x="9101138" y="4872037"/>
            <a:ext cx="957262" cy="11001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DTO</a:t>
            </a:r>
            <a:endParaRPr lang="es-AR" dirty="0"/>
          </a:p>
        </p:txBody>
      </p:sp>
      <p:sp>
        <p:nvSpPr>
          <p:cNvPr id="6" name="Flowchart: Document 5"/>
          <p:cNvSpPr/>
          <p:nvPr/>
        </p:nvSpPr>
        <p:spPr>
          <a:xfrm>
            <a:off x="10995026" y="4872037"/>
            <a:ext cx="957262" cy="11001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Entity</a:t>
            </a:r>
            <a:endParaRPr lang="es-AR" dirty="0"/>
          </a:p>
        </p:txBody>
      </p:sp>
      <p:sp>
        <p:nvSpPr>
          <p:cNvPr id="7" name="Left-Right Arrow 6"/>
          <p:cNvSpPr/>
          <p:nvPr/>
        </p:nvSpPr>
        <p:spPr>
          <a:xfrm>
            <a:off x="10088959" y="5222080"/>
            <a:ext cx="875507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2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6"/>
          </p:nvPr>
        </p:nvSpPr>
        <p:spPr>
          <a:xfrm>
            <a:off x="239184" y="1205501"/>
            <a:ext cx="11713466" cy="5006916"/>
          </a:xfrm>
        </p:spPr>
        <p:txBody>
          <a:bodyPr/>
          <a:lstStyle/>
          <a:p>
            <a:r>
              <a:rPr lang="es-AR" dirty="0" smtClean="0"/>
              <a:t>REF 1 </a:t>
            </a:r>
            <a:r>
              <a:rPr lang="es-AR" dirty="0"/>
              <a:t>– </a:t>
            </a:r>
            <a:r>
              <a:rPr lang="es-AR" dirty="0" smtClean="0"/>
              <a:t>XML Output and Input </a:t>
            </a:r>
            <a:r>
              <a:rPr lang="es-AR" dirty="0" err="1" smtClean="0"/>
              <a:t>Format</a:t>
            </a:r>
            <a:endParaRPr lang="es-AR" dirty="0" smtClean="0"/>
          </a:p>
          <a:p>
            <a:pPr lvl="1"/>
            <a:r>
              <a:rPr lang="es-AR" dirty="0" err="1" smtClean="0"/>
              <a:t>Nuget</a:t>
            </a:r>
            <a:r>
              <a:rPr lang="es-AR" dirty="0" smtClean="0"/>
              <a:t> </a:t>
            </a:r>
            <a:r>
              <a:rPr lang="es-AR" dirty="0" err="1" smtClean="0"/>
              <a:t>Microsoft.AspNetCore.Mvc.Formatters.Xml</a:t>
            </a:r>
            <a:endParaRPr lang="es-AR" dirty="0" smtClean="0"/>
          </a:p>
          <a:p>
            <a:r>
              <a:rPr lang="es-AR" dirty="0" smtClean="0"/>
              <a:t>REF 2 </a:t>
            </a:r>
            <a:r>
              <a:rPr lang="es-AR" dirty="0"/>
              <a:t>– </a:t>
            </a:r>
            <a:r>
              <a:rPr lang="es-AR" dirty="0" err="1" smtClean="0"/>
              <a:t>Dependency</a:t>
            </a:r>
            <a:r>
              <a:rPr lang="es-AR" dirty="0" smtClean="0"/>
              <a:t> </a:t>
            </a:r>
            <a:r>
              <a:rPr lang="es-AR" dirty="0" err="1" smtClean="0"/>
              <a:t>Injection</a:t>
            </a:r>
            <a:r>
              <a:rPr lang="es-AR" dirty="0" smtClean="0"/>
              <a:t> (</a:t>
            </a:r>
            <a:r>
              <a:rPr lang="es-AR" dirty="0" err="1" smtClean="0"/>
              <a:t>ready</a:t>
            </a:r>
            <a:r>
              <a:rPr lang="es-AR" dirty="0" smtClean="0"/>
              <a:t>)</a:t>
            </a:r>
          </a:p>
          <a:p>
            <a:r>
              <a:rPr lang="es-AR" dirty="0" smtClean="0"/>
              <a:t>REF 3 – Response error</a:t>
            </a:r>
          </a:p>
          <a:p>
            <a:r>
              <a:rPr lang="es-AR" dirty="0" smtClean="0"/>
              <a:t>REF 4 – Modelos </a:t>
            </a:r>
            <a:r>
              <a:rPr lang="es-AR" dirty="0" err="1" smtClean="0"/>
              <a:t>basicos</a:t>
            </a:r>
            <a:endParaRPr lang="es-AR" dirty="0" smtClean="0"/>
          </a:p>
          <a:p>
            <a:r>
              <a:rPr lang="es-AR" dirty="0" smtClean="0"/>
              <a:t>REF 5 </a:t>
            </a:r>
            <a:r>
              <a:rPr lang="es-AR" dirty="0"/>
              <a:t>– </a:t>
            </a:r>
            <a:r>
              <a:rPr lang="es-AR" dirty="0" smtClean="0"/>
              <a:t>Mapeo de modelo – entidad</a:t>
            </a:r>
          </a:p>
          <a:p>
            <a:pPr lvl="1"/>
            <a:r>
              <a:rPr lang="es-AR" dirty="0" err="1" smtClean="0"/>
              <a:t>Nuget</a:t>
            </a:r>
            <a:r>
              <a:rPr lang="es-AR" dirty="0" smtClean="0"/>
              <a:t> </a:t>
            </a:r>
            <a:r>
              <a:rPr lang="es-AR" dirty="0" err="1" smtClean="0"/>
              <a:t>AutoMapper</a:t>
            </a:r>
            <a:endParaRPr lang="es-AR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APP </a:t>
            </a:r>
            <a:r>
              <a:rPr lang="es-AR" dirty="0" err="1" smtClean="0"/>
              <a:t>RESTFul</a:t>
            </a:r>
            <a:r>
              <a:rPr lang="es-AR" dirty="0" smtClean="0"/>
              <a:t> </a:t>
            </a:r>
            <a:r>
              <a:rPr lang="es-AR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8752" y="755570"/>
            <a:ext cx="11713898" cy="449931"/>
          </a:xfrm>
        </p:spPr>
        <p:txBody>
          <a:bodyPr/>
          <a:lstStyle/>
          <a:p>
            <a:r>
              <a:rPr lang="es-AR" dirty="0" smtClean="0"/>
              <a:t>Verbos y Status </a:t>
            </a:r>
            <a:r>
              <a:rPr lang="es-AR" dirty="0" err="1" smtClean="0"/>
              <a:t>code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24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RESTFul</a:t>
            </a:r>
            <a:r>
              <a:rPr lang="es-AR" dirty="0"/>
              <a:t> </a:t>
            </a:r>
            <a:r>
              <a:rPr lang="es-AR" dirty="0" smtClean="0"/>
              <a:t>API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Verbos (Métodos)</a:t>
            </a:r>
            <a:endParaRPr lang="es-A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50893"/>
              </p:ext>
            </p:extLst>
          </p:nvPr>
        </p:nvGraphicFramePr>
        <p:xfrm>
          <a:off x="238752" y="1309487"/>
          <a:ext cx="11713896" cy="49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8">
                  <a:extLst>
                    <a:ext uri="{9D8B030D-6E8A-4147-A177-3AD203B41FA5}">
                      <a16:colId xmlns:a16="http://schemas.microsoft.com/office/drawing/2014/main" val="175621841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9044544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69336425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15735018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3333173321"/>
                    </a:ext>
                  </a:extLst>
                </a:gridCol>
                <a:gridCol w="2135548">
                  <a:extLst>
                    <a:ext uri="{9D8B030D-6E8A-4147-A177-3AD203B41FA5}">
                      <a16:colId xmlns:a16="http://schemas.microsoft.com/office/drawing/2014/main" val="3976158362"/>
                    </a:ext>
                  </a:extLst>
                </a:gridCol>
              </a:tblGrid>
              <a:tr h="498907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Verbo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CRUD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Seguro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err="1" smtClean="0"/>
                        <a:t>Idempotente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Status ok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Status error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46618"/>
                  </a:ext>
                </a:extLst>
              </a:tr>
              <a:tr h="625215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GET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Leer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200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404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07026"/>
                  </a:ext>
                </a:extLst>
              </a:tr>
              <a:tr h="625215">
                <a:tc>
                  <a:txBody>
                    <a:bodyPr/>
                    <a:lstStyle/>
                    <a:p>
                      <a:r>
                        <a:rPr lang="es-AR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Información</a:t>
                      </a:r>
                      <a:r>
                        <a:rPr lang="es-AR" sz="1800" baseline="0" dirty="0" smtClean="0"/>
                        <a:t> de métodos disponibles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200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69669"/>
                  </a:ext>
                </a:extLst>
              </a:tr>
              <a:tr h="625215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HEAD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Leer (sin contenido en</a:t>
                      </a:r>
                      <a:r>
                        <a:rPr lang="es-AR" sz="1800" baseline="0" dirty="0" smtClean="0"/>
                        <a:t> la respuesta)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200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404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62024"/>
                  </a:ext>
                </a:extLst>
              </a:tr>
              <a:tr h="625215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POST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Crear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201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404 409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93285"/>
                  </a:ext>
                </a:extLst>
              </a:tr>
              <a:tr h="625215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PUT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 Reemplazar ¿Crear?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200</a:t>
                      </a:r>
                      <a:r>
                        <a:rPr lang="es-AR" sz="1800" baseline="0" dirty="0" smtClean="0"/>
                        <a:t> 204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404 405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71074"/>
                  </a:ext>
                </a:extLst>
              </a:tr>
              <a:tr h="625215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PATCH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Actualizar Modificar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200 204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404 405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77716"/>
                  </a:ext>
                </a:extLst>
              </a:tr>
              <a:tr h="625215"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DELETE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Borrar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200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404 405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4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6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RESTFul</a:t>
            </a:r>
            <a:r>
              <a:rPr lang="es-AR" dirty="0"/>
              <a:t> </a:t>
            </a:r>
            <a:r>
              <a:rPr lang="es-AR" dirty="0" smtClean="0"/>
              <a:t>API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Status </a:t>
            </a:r>
            <a:r>
              <a:rPr lang="es-AR" dirty="0" err="1" smtClean="0"/>
              <a:t>code</a:t>
            </a:r>
            <a:r>
              <a:rPr lang="es-AR" dirty="0"/>
              <a:t> (</a:t>
            </a:r>
            <a:r>
              <a:rPr lang="es-AR" dirty="0">
                <a:hlinkClick r:id="rId3"/>
              </a:rPr>
              <a:t>https://httpstatuses.com</a:t>
            </a:r>
            <a:r>
              <a:rPr lang="es-AR" dirty="0" smtClean="0">
                <a:hlinkClick r:id="rId3"/>
              </a:rPr>
              <a:t>/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38125" y="1318154"/>
            <a:ext cx="11714163" cy="5006446"/>
          </a:xfrm>
        </p:spPr>
        <p:txBody>
          <a:bodyPr>
            <a:normAutofit fontScale="92500" lnSpcReduction="10000"/>
          </a:bodyPr>
          <a:lstStyle/>
          <a:p>
            <a:r>
              <a:rPr lang="es-AR" sz="1700" b="1" dirty="0" smtClean="0"/>
              <a:t>200 Respuesta correcta</a:t>
            </a:r>
          </a:p>
          <a:p>
            <a:r>
              <a:rPr lang="es-AR" sz="1700" b="1" dirty="0" smtClean="0"/>
              <a:t>201 El recurso fue creado con éxito</a:t>
            </a:r>
          </a:p>
          <a:p>
            <a:r>
              <a:rPr lang="es-AR" sz="1700" b="1" dirty="0" smtClean="0"/>
              <a:t>204 Sin contenido para la consulta realizada</a:t>
            </a:r>
          </a:p>
          <a:p>
            <a:pPr marL="0" indent="0">
              <a:buNone/>
            </a:pPr>
            <a:endParaRPr lang="es-AR" sz="1000" b="1" dirty="0" smtClean="0"/>
          </a:p>
          <a:p>
            <a:r>
              <a:rPr lang="es-AR" sz="1700" b="1" dirty="0" smtClean="0"/>
              <a:t>401 No autorizado a ver este contenido</a:t>
            </a:r>
          </a:p>
          <a:p>
            <a:r>
              <a:rPr lang="es-AR" sz="1700" b="1" dirty="0" smtClean="0"/>
              <a:t>403 No autorizado a acceder a esta acción o no esta autentificado</a:t>
            </a:r>
          </a:p>
          <a:p>
            <a:r>
              <a:rPr lang="es-AR" sz="1700" b="1" dirty="0" smtClean="0"/>
              <a:t>404 El recurso al cual quiere accede no existe</a:t>
            </a:r>
          </a:p>
          <a:p>
            <a:r>
              <a:rPr lang="es-AR" sz="1700" b="1" dirty="0" smtClean="0"/>
              <a:t>405 Método no autorizado. Por ejemplo cuando se quiere acceder con un verbo incorrecto a la acción (</a:t>
            </a:r>
            <a:r>
              <a:rPr lang="es-AR" sz="1700" b="1" dirty="0" err="1" smtClean="0"/>
              <a:t>endpoint</a:t>
            </a:r>
            <a:r>
              <a:rPr lang="es-AR" sz="1700" b="1" dirty="0" smtClean="0"/>
              <a:t>)</a:t>
            </a:r>
          </a:p>
          <a:p>
            <a:r>
              <a:rPr lang="es-AR" sz="1700" b="1" dirty="0" smtClean="0"/>
              <a:t>406 No aceptable. Cuando el “media </a:t>
            </a:r>
            <a:r>
              <a:rPr lang="es-AR" sz="1700" b="1" dirty="0" err="1" smtClean="0"/>
              <a:t>type</a:t>
            </a:r>
            <a:r>
              <a:rPr lang="es-AR" sz="1700" b="1" dirty="0" smtClean="0"/>
              <a:t>” no es aceptado</a:t>
            </a:r>
          </a:p>
          <a:p>
            <a:r>
              <a:rPr lang="es-AR" sz="1700" b="1" dirty="0" smtClean="0"/>
              <a:t>409 Conflicto. Por ejemplo cuando quiere crear un contenido que ya fue credo</a:t>
            </a:r>
          </a:p>
          <a:p>
            <a:r>
              <a:rPr lang="es-AR" sz="1700" b="1" dirty="0" smtClean="0"/>
              <a:t>415 Media </a:t>
            </a:r>
            <a:r>
              <a:rPr lang="es-AR" sz="1700" b="1" dirty="0" err="1" smtClean="0"/>
              <a:t>type</a:t>
            </a:r>
            <a:r>
              <a:rPr lang="es-AR" sz="1700" b="1" dirty="0" smtClean="0"/>
              <a:t> no soportado. Mas claro que el 406</a:t>
            </a:r>
          </a:p>
          <a:p>
            <a:r>
              <a:rPr lang="es-AR" sz="1700" b="1" dirty="0" smtClean="0"/>
              <a:t>422 Entidad no procesable. Errores de validación</a:t>
            </a:r>
          </a:p>
          <a:p>
            <a:pPr marL="0" indent="0">
              <a:buNone/>
            </a:pPr>
            <a:endParaRPr lang="es-AR" sz="1000" b="1" dirty="0" smtClean="0"/>
          </a:p>
          <a:p>
            <a:r>
              <a:rPr lang="es-AR" sz="1700" b="1" dirty="0" smtClean="0"/>
              <a:t>500 Error interno del servidor</a:t>
            </a:r>
          </a:p>
          <a:p>
            <a:r>
              <a:rPr lang="es-AR" sz="1700" b="1" dirty="0" smtClean="0"/>
              <a:t>501 No implementado</a:t>
            </a:r>
          </a:p>
          <a:p>
            <a:endParaRPr lang="es-AR" b="1" dirty="0"/>
          </a:p>
        </p:txBody>
      </p:sp>
      <p:sp>
        <p:nvSpPr>
          <p:cNvPr id="5" name="Left Arrow 4"/>
          <p:cNvSpPr/>
          <p:nvPr/>
        </p:nvSpPr>
        <p:spPr>
          <a:xfrm>
            <a:off x="9791700" y="5168900"/>
            <a:ext cx="2104233" cy="927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status </a:t>
            </a:r>
            <a:r>
              <a:rPr lang="es-AR" dirty="0" err="1" smtClean="0"/>
              <a:t>code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10332611" y="4799568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response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48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6"/>
          </p:nvPr>
        </p:nvSpPr>
        <p:spPr>
          <a:xfrm>
            <a:off x="239184" y="1205501"/>
            <a:ext cx="11713466" cy="5006916"/>
          </a:xfrm>
        </p:spPr>
        <p:txBody>
          <a:bodyPr/>
          <a:lstStyle/>
          <a:p>
            <a:r>
              <a:rPr lang="es-AR" dirty="0" smtClean="0"/>
              <a:t>REF 6 Crear los verbos básicos y sus comportamientos en el controlador de </a:t>
            </a:r>
            <a:r>
              <a:rPr lang="es-AR" dirty="0" err="1" smtClean="0"/>
              <a:t>Movie</a:t>
            </a:r>
            <a:endParaRPr lang="es-AR" dirty="0" smtClean="0"/>
          </a:p>
          <a:p>
            <a:pPr lvl="1"/>
            <a:r>
              <a:rPr lang="es-AR" dirty="0"/>
              <a:t>GET </a:t>
            </a:r>
            <a:r>
              <a:rPr lang="es-AR" dirty="0" err="1" smtClean="0"/>
              <a:t>Resource</a:t>
            </a:r>
            <a:endParaRPr lang="es-AR" dirty="0" smtClean="0"/>
          </a:p>
          <a:p>
            <a:pPr lvl="1"/>
            <a:r>
              <a:rPr lang="es-AR" dirty="0"/>
              <a:t>GET </a:t>
            </a:r>
            <a:r>
              <a:rPr lang="es-AR" dirty="0" err="1" smtClean="0"/>
              <a:t>All</a:t>
            </a:r>
            <a:r>
              <a:rPr lang="es-AR" dirty="0"/>
              <a:t> </a:t>
            </a:r>
            <a:r>
              <a:rPr lang="es-AR" dirty="0" err="1" smtClean="0"/>
              <a:t>Resources</a:t>
            </a:r>
            <a:endParaRPr lang="es-AR" dirty="0"/>
          </a:p>
          <a:p>
            <a:pPr lvl="1"/>
            <a:r>
              <a:rPr lang="es-AR" dirty="0" smtClean="0"/>
              <a:t>POST</a:t>
            </a:r>
          </a:p>
          <a:p>
            <a:pPr lvl="1"/>
            <a:r>
              <a:rPr lang="es-AR" dirty="0" smtClean="0"/>
              <a:t>DELETE</a:t>
            </a:r>
          </a:p>
          <a:p>
            <a:r>
              <a:rPr lang="es-AR" dirty="0"/>
              <a:t>REF </a:t>
            </a:r>
            <a:r>
              <a:rPr lang="es-AR" dirty="0" smtClean="0"/>
              <a:t>7 Crear </a:t>
            </a:r>
            <a:r>
              <a:rPr lang="es-AR" dirty="0"/>
              <a:t>los verbos básicos y sus comportamientos en el controlador de </a:t>
            </a:r>
            <a:r>
              <a:rPr lang="es-AR" dirty="0" smtClean="0"/>
              <a:t>Actor</a:t>
            </a:r>
            <a:endParaRPr lang="es-AR" dirty="0"/>
          </a:p>
          <a:p>
            <a:pPr lvl="1"/>
            <a:r>
              <a:rPr lang="es-AR" dirty="0"/>
              <a:t>GET </a:t>
            </a:r>
            <a:r>
              <a:rPr lang="es-AR" dirty="0" err="1"/>
              <a:t>Resource</a:t>
            </a:r>
            <a:endParaRPr lang="es-AR" dirty="0"/>
          </a:p>
          <a:p>
            <a:pPr lvl="1"/>
            <a:r>
              <a:rPr lang="es-AR" dirty="0"/>
              <a:t>GET 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Resources</a:t>
            </a:r>
            <a:endParaRPr lang="es-AR" dirty="0"/>
          </a:p>
          <a:p>
            <a:pPr lvl="1"/>
            <a:r>
              <a:rPr lang="es-AR" dirty="0"/>
              <a:t>POST</a:t>
            </a:r>
          </a:p>
          <a:p>
            <a:pPr lvl="1"/>
            <a:r>
              <a:rPr lang="es-AR" dirty="0"/>
              <a:t>DELETE</a:t>
            </a:r>
          </a:p>
          <a:p>
            <a:pPr lvl="1"/>
            <a:endParaRPr lang="es-AR" dirty="0" smtClean="0"/>
          </a:p>
          <a:p>
            <a:pPr marL="227012" lvl="1" indent="0">
              <a:buNone/>
            </a:pPr>
            <a:endParaRPr lang="es-A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APP </a:t>
            </a:r>
            <a:r>
              <a:rPr lang="es-AR" dirty="0" err="1" smtClean="0"/>
              <a:t>RESTFul</a:t>
            </a:r>
            <a:r>
              <a:rPr lang="es-AR" dirty="0" smtClean="0"/>
              <a:t> </a:t>
            </a:r>
            <a:r>
              <a:rPr lang="es-AR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8752" y="755570"/>
            <a:ext cx="11713898" cy="449931"/>
          </a:xfrm>
        </p:spPr>
        <p:txBody>
          <a:bodyPr/>
          <a:lstStyle/>
          <a:p>
            <a:r>
              <a:rPr lang="es-AR" dirty="0" smtClean="0"/>
              <a:t>Verbos y Status </a:t>
            </a:r>
            <a:r>
              <a:rPr lang="es-AR" dirty="0" err="1" smtClean="0"/>
              <a:t>Code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88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RESTFul</a:t>
            </a:r>
            <a:r>
              <a:rPr lang="es-AR" dirty="0" smtClean="0"/>
              <a:t> API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Validaciones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¿Tengo que hacer las validaciones?</a:t>
            </a:r>
          </a:p>
          <a:p>
            <a:r>
              <a:rPr lang="es-AR" dirty="0"/>
              <a:t>¿Dónde tengo que validar</a:t>
            </a:r>
            <a:r>
              <a:rPr lang="es-AR" dirty="0" smtClean="0"/>
              <a:t>?</a:t>
            </a:r>
          </a:p>
          <a:p>
            <a:r>
              <a:rPr lang="es-AR" dirty="0" smtClean="0"/>
              <a:t>¿Qué tipo de validaciones tengo que hacer?</a:t>
            </a:r>
          </a:p>
          <a:p>
            <a:pPr lvl="1"/>
            <a:r>
              <a:rPr lang="es-AR" dirty="0" smtClean="0"/>
              <a:t>Validación del modelo</a:t>
            </a:r>
          </a:p>
          <a:p>
            <a:pPr lvl="1"/>
            <a:r>
              <a:rPr lang="es-AR" dirty="0" smtClean="0"/>
              <a:t>Validación de reglas de negocio</a:t>
            </a:r>
          </a:p>
          <a:p>
            <a:r>
              <a:rPr lang="es-AR" dirty="0" smtClean="0"/>
              <a:t>Status </a:t>
            </a:r>
            <a:r>
              <a:rPr lang="es-AR" dirty="0"/>
              <a:t>404 –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found</a:t>
            </a:r>
            <a:r>
              <a:rPr lang="es-AR" dirty="0"/>
              <a:t> | 409 – </a:t>
            </a:r>
            <a:r>
              <a:rPr lang="es-AR" dirty="0" err="1"/>
              <a:t>Conflict</a:t>
            </a:r>
            <a:r>
              <a:rPr lang="es-AR" dirty="0"/>
              <a:t> | 422: </a:t>
            </a:r>
            <a:r>
              <a:rPr lang="es-AR" dirty="0" err="1"/>
              <a:t>Unprocessable</a:t>
            </a:r>
            <a:r>
              <a:rPr lang="es-AR" dirty="0"/>
              <a:t> </a:t>
            </a:r>
            <a:r>
              <a:rPr lang="es-AR" dirty="0" err="1"/>
              <a:t>Entity</a:t>
            </a:r>
            <a:r>
              <a:rPr lang="es-AR" dirty="0"/>
              <a:t> | 500 ¿? - </a:t>
            </a:r>
          </a:p>
          <a:p>
            <a:r>
              <a:rPr lang="es-AR" dirty="0" smtClean="0"/>
              <a:t>Herramientas</a:t>
            </a:r>
          </a:p>
          <a:p>
            <a:pPr lvl="1"/>
            <a:r>
              <a:rPr lang="es-AR" dirty="0" smtClean="0"/>
              <a:t>Data </a:t>
            </a:r>
            <a:r>
              <a:rPr lang="es-AR" dirty="0" err="1" smtClean="0"/>
              <a:t>notation</a:t>
            </a:r>
            <a:endParaRPr lang="es-AR" dirty="0" smtClean="0"/>
          </a:p>
          <a:p>
            <a:pPr lvl="1"/>
            <a:r>
              <a:rPr lang="es-AR" dirty="0" err="1" smtClean="0"/>
              <a:t>Fluent</a:t>
            </a:r>
            <a:r>
              <a:rPr lang="es-AR" dirty="0" smtClean="0"/>
              <a:t> </a:t>
            </a:r>
            <a:r>
              <a:rPr lang="es-AR" dirty="0" err="1" smtClean="0"/>
              <a:t>validation</a:t>
            </a:r>
            <a:endParaRPr lang="es-AR" dirty="0" smtClean="0"/>
          </a:p>
          <a:p>
            <a:pPr marL="279400" lvl="1" indent="0">
              <a:buNone/>
            </a:pPr>
            <a:endParaRPr lang="es-AR" dirty="0" smtClean="0"/>
          </a:p>
        </p:txBody>
      </p:sp>
      <p:sp>
        <p:nvSpPr>
          <p:cNvPr id="5" name="Flowchart: Decision 4"/>
          <p:cNvSpPr/>
          <p:nvPr/>
        </p:nvSpPr>
        <p:spPr>
          <a:xfrm>
            <a:off x="8483600" y="3386138"/>
            <a:ext cx="2031994" cy="1241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Valid</a:t>
            </a:r>
            <a:r>
              <a:rPr lang="es-AR" dirty="0" smtClean="0"/>
              <a:t>?</a:t>
            </a:r>
            <a:endParaRPr lang="es-AR" dirty="0"/>
          </a:p>
        </p:txBody>
      </p:sp>
      <p:sp>
        <p:nvSpPr>
          <p:cNvPr id="6" name="Flowchart: Process 5"/>
          <p:cNvSpPr/>
          <p:nvPr/>
        </p:nvSpPr>
        <p:spPr>
          <a:xfrm>
            <a:off x="9055888" y="5297889"/>
            <a:ext cx="914400" cy="4073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…</a:t>
            </a:r>
            <a:endParaRPr lang="es-AR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9499597" y="4627436"/>
            <a:ext cx="13491" cy="6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12245" y="4665477"/>
            <a:ext cx="5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yes</a:t>
            </a:r>
            <a:endParaRPr lang="es-AR" dirty="0"/>
          </a:p>
        </p:txBody>
      </p:sp>
      <p:sp>
        <p:nvSpPr>
          <p:cNvPr id="11" name="Flowchart: Process 10"/>
          <p:cNvSpPr/>
          <p:nvPr/>
        </p:nvSpPr>
        <p:spPr>
          <a:xfrm>
            <a:off x="10972794" y="5297889"/>
            <a:ext cx="914400" cy="4073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400</a:t>
            </a:r>
            <a:endParaRPr lang="es-AR" dirty="0"/>
          </a:p>
        </p:txBody>
      </p:sp>
      <p:cxnSp>
        <p:nvCxnSpPr>
          <p:cNvPr id="14" name="Elbow Connector 13"/>
          <p:cNvCxnSpPr>
            <a:stCxn id="5" idx="3"/>
            <a:endCxn id="11" idx="0"/>
          </p:cNvCxnSpPr>
          <p:nvPr/>
        </p:nvCxnSpPr>
        <p:spPr>
          <a:xfrm>
            <a:off x="10515594" y="4006787"/>
            <a:ext cx="914400" cy="129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2041" y="359279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43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>
          <a:xfrm>
            <a:off x="3983758" y="1446596"/>
            <a:ext cx="7680853" cy="479325"/>
          </a:xfrm>
        </p:spPr>
        <p:txBody>
          <a:bodyPr tIns="43200" bIns="43200"/>
          <a:lstStyle/>
          <a:p>
            <a:r>
              <a:rPr lang="es-AR" dirty="0" smtClean="0"/>
              <a:t>¿Qué es una API?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>
          <a:xfrm>
            <a:off x="3983758" y="2061892"/>
            <a:ext cx="7680853" cy="479325"/>
          </a:xfrm>
        </p:spPr>
        <p:txBody>
          <a:bodyPr tIns="43200" bIns="43200"/>
          <a:lstStyle/>
          <a:p>
            <a:r>
              <a:rPr lang="es-AR" dirty="0" err="1" smtClean="0"/>
              <a:t>RESTFul</a:t>
            </a:r>
            <a:r>
              <a:rPr lang="es-AR" dirty="0" smtClean="0"/>
              <a:t> API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>
          <a:xfrm>
            <a:off x="3983758" y="2661884"/>
            <a:ext cx="7680853" cy="479325"/>
          </a:xfrm>
        </p:spPr>
        <p:txBody>
          <a:bodyPr tIns="43200" bIns="43200"/>
          <a:lstStyle/>
          <a:p>
            <a:r>
              <a:rPr lang="es-AR" dirty="0" err="1"/>
              <a:t>Logging</a:t>
            </a:r>
            <a:endParaRPr lang="es-AR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>
          <a:xfrm>
            <a:off x="3983758" y="3867751"/>
            <a:ext cx="7680853" cy="479325"/>
          </a:xfrm>
        </p:spPr>
        <p:txBody>
          <a:bodyPr tIns="43200" bIns="43200"/>
          <a:lstStyle/>
          <a:p>
            <a:r>
              <a:rPr lang="es-AR" dirty="0" smtClean="0"/>
              <a:t>Seguridad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>
          <a:xfrm>
            <a:off x="3983758" y="3267759"/>
            <a:ext cx="7680853" cy="479325"/>
          </a:xfrm>
        </p:spPr>
        <p:txBody>
          <a:bodyPr tIns="43200" bIns="43200"/>
          <a:lstStyle/>
          <a:p>
            <a:r>
              <a:rPr lang="es-AR" dirty="0"/>
              <a:t>Cache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23"/>
          </p:nvPr>
        </p:nvSpPr>
        <p:spPr>
          <a:xfrm>
            <a:off x="3983758" y="837183"/>
            <a:ext cx="7680853" cy="479325"/>
          </a:xfrm>
        </p:spPr>
        <p:txBody>
          <a:bodyPr tIns="43200" bIns="43200"/>
          <a:lstStyle/>
          <a:p>
            <a:r>
              <a:rPr lang="es-AR" dirty="0"/>
              <a:t>Arquitectura detrás de nuestra API</a:t>
            </a:r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6"/>
          </p:nvPr>
        </p:nvSpPr>
        <p:spPr>
          <a:xfrm>
            <a:off x="239184" y="1205501"/>
            <a:ext cx="11713466" cy="5006916"/>
          </a:xfrm>
        </p:spPr>
        <p:txBody>
          <a:bodyPr/>
          <a:lstStyle/>
          <a:p>
            <a:r>
              <a:rPr lang="es-AR" dirty="0" smtClean="0"/>
              <a:t>REF 8 Herramienta de validaciones</a:t>
            </a:r>
          </a:p>
          <a:p>
            <a:pPr lvl="1"/>
            <a:r>
              <a:rPr lang="es-AR" dirty="0" err="1" smtClean="0"/>
              <a:t>Nuget</a:t>
            </a:r>
            <a:r>
              <a:rPr lang="es-AR" dirty="0"/>
              <a:t> </a:t>
            </a:r>
            <a:r>
              <a:rPr lang="es-AR" dirty="0" err="1" smtClean="0"/>
              <a:t>FluentValidation.AspNetCore</a:t>
            </a:r>
            <a:endParaRPr lang="es-AR" dirty="0" smtClean="0"/>
          </a:p>
          <a:p>
            <a:pPr lvl="1"/>
            <a:r>
              <a:rPr lang="es-AR" dirty="0" smtClean="0"/>
              <a:t>Control </a:t>
            </a:r>
            <a:r>
              <a:rPr lang="es-AR" dirty="0" err="1" smtClean="0"/>
              <a:t>custom</a:t>
            </a:r>
            <a:r>
              <a:rPr lang="es-AR" dirty="0" smtClean="0"/>
              <a:t> de un valor</a:t>
            </a:r>
          </a:p>
          <a:p>
            <a:r>
              <a:rPr lang="es-AR" dirty="0" smtClean="0"/>
              <a:t>REF 9 PUT y PATCH en </a:t>
            </a:r>
            <a:r>
              <a:rPr lang="es-AR" dirty="0" err="1" smtClean="0"/>
              <a:t>Actors</a:t>
            </a:r>
            <a:endParaRPr lang="es-AR" dirty="0" smtClean="0"/>
          </a:p>
          <a:p>
            <a:pPr lvl="1"/>
            <a:r>
              <a:rPr lang="es-AR" dirty="0" smtClean="0"/>
              <a:t>Crear modelos</a:t>
            </a:r>
          </a:p>
          <a:p>
            <a:pPr lvl="1"/>
            <a:r>
              <a:rPr lang="es-AR" dirty="0" smtClean="0"/>
              <a:t>Crear métodos en el controlador</a:t>
            </a:r>
          </a:p>
          <a:p>
            <a:endParaRPr lang="es-A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APP </a:t>
            </a:r>
            <a:r>
              <a:rPr lang="es-AR" dirty="0" err="1" smtClean="0"/>
              <a:t>RESTFul</a:t>
            </a:r>
            <a:r>
              <a:rPr lang="es-AR" dirty="0" smtClean="0"/>
              <a:t> </a:t>
            </a:r>
            <a:r>
              <a:rPr lang="es-AR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8752" y="755570"/>
            <a:ext cx="11713898" cy="449931"/>
          </a:xfrm>
        </p:spPr>
        <p:txBody>
          <a:bodyPr/>
          <a:lstStyle/>
          <a:p>
            <a:r>
              <a:rPr lang="es-AR" dirty="0" smtClean="0"/>
              <a:t>Validaciones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23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RESTFul</a:t>
            </a:r>
            <a:r>
              <a:rPr lang="es-AR" dirty="0"/>
              <a:t> </a:t>
            </a:r>
            <a:r>
              <a:rPr lang="es-AR" dirty="0" smtClean="0"/>
              <a:t>API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URL complejas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AR" dirty="0" err="1" smtClean="0"/>
              <a:t>Shaping</a:t>
            </a:r>
            <a:endParaRPr lang="es-AR" dirty="0" smtClean="0"/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authors?fields</a:t>
            </a:r>
            <a:r>
              <a:rPr lang="es-AR" dirty="0" smtClean="0"/>
              <a:t>=</a:t>
            </a:r>
            <a:r>
              <a:rPr lang="es-AR" dirty="0" err="1" smtClean="0"/>
              <a:t>id,name,lastName</a:t>
            </a:r>
            <a:endParaRPr lang="es-AR" dirty="0" smtClean="0"/>
          </a:p>
          <a:p>
            <a:r>
              <a:rPr lang="es-AR" dirty="0" err="1" smtClean="0"/>
              <a:t>Sorting</a:t>
            </a:r>
            <a:endParaRPr lang="es-AR" dirty="0" smtClean="0"/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authors?orderBy</a:t>
            </a:r>
            <a:r>
              <a:rPr lang="es-AR" dirty="0" smtClean="0"/>
              <a:t>=</a:t>
            </a:r>
            <a:r>
              <a:rPr lang="es-AR" dirty="0" err="1" smtClean="0"/>
              <a:t>age</a:t>
            </a:r>
            <a:endParaRPr lang="es-AR" dirty="0" smtClean="0"/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authors?orderBy</a:t>
            </a:r>
            <a:r>
              <a:rPr lang="es-AR" dirty="0" smtClean="0"/>
              <a:t>=</a:t>
            </a:r>
            <a:r>
              <a:rPr lang="es-AR" dirty="0" err="1" smtClean="0"/>
              <a:t>age</a:t>
            </a:r>
            <a:r>
              <a:rPr lang="es-AR" dirty="0" smtClean="0"/>
              <a:t> </a:t>
            </a:r>
            <a:r>
              <a:rPr lang="es-AR" dirty="0" err="1" smtClean="0"/>
              <a:t>desc</a:t>
            </a:r>
            <a:endParaRPr lang="es-AR" dirty="0" smtClean="0"/>
          </a:p>
          <a:p>
            <a:r>
              <a:rPr lang="es-AR" dirty="0" smtClean="0"/>
              <a:t>Paginación</a:t>
            </a:r>
          </a:p>
          <a:p>
            <a:pPr lvl="1"/>
            <a:r>
              <a:rPr lang="es-AR" dirty="0"/>
              <a:t>/api/</a:t>
            </a:r>
            <a:r>
              <a:rPr lang="es-AR" dirty="0" err="1"/>
              <a:t>authors</a:t>
            </a:r>
            <a:r>
              <a:rPr lang="es-AR" dirty="0" smtClean="0"/>
              <a:t>/?pageNumbre1&amp;pageSize=5 </a:t>
            </a:r>
            <a:endParaRPr lang="es-AR" dirty="0"/>
          </a:p>
          <a:p>
            <a:r>
              <a:rPr lang="es-AR" dirty="0" smtClean="0"/>
              <a:t>Expandir los recursos hijos</a:t>
            </a:r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authors?expand</a:t>
            </a:r>
            <a:r>
              <a:rPr lang="es-AR" dirty="0" smtClean="0"/>
              <a:t>=</a:t>
            </a:r>
            <a:r>
              <a:rPr lang="es-AR" dirty="0" err="1" smtClean="0"/>
              <a:t>books</a:t>
            </a:r>
            <a:endParaRPr lang="es-AR" dirty="0" smtClean="0"/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authors?fields</a:t>
            </a:r>
            <a:r>
              <a:rPr lang="es-AR" dirty="0" smtClean="0"/>
              <a:t>=</a:t>
            </a:r>
            <a:r>
              <a:rPr lang="es-AR" dirty="0" err="1" smtClean="0"/>
              <a:t>id,name,books.title</a:t>
            </a:r>
            <a:endParaRPr lang="es-AR" dirty="0" smtClean="0"/>
          </a:p>
          <a:p>
            <a:r>
              <a:rPr lang="es-AR" dirty="0" smtClean="0"/>
              <a:t>Filtros complejos</a:t>
            </a:r>
          </a:p>
          <a:p>
            <a:pPr lvl="1"/>
            <a:r>
              <a:rPr lang="es-AR" dirty="0" smtClean="0"/>
              <a:t>host/api/</a:t>
            </a:r>
            <a:r>
              <a:rPr lang="es-AR" dirty="0" err="1" smtClean="0"/>
              <a:t>authors?genre</a:t>
            </a:r>
            <a:r>
              <a:rPr lang="es-AR" dirty="0" smtClean="0"/>
              <a:t>=</a:t>
            </a:r>
            <a:r>
              <a:rPr lang="es-AR" dirty="0" err="1" smtClean="0"/>
              <a:t>contains</a:t>
            </a:r>
            <a:r>
              <a:rPr lang="es-AR" dirty="0" smtClean="0"/>
              <a:t>(‘Horror’)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6543675" y="5970253"/>
            <a:ext cx="5408613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http://mysite.com/api/</a:t>
            </a:r>
            <a:r>
              <a:rPr lang="es-AR" dirty="0" err="1" smtClean="0"/>
              <a:t>cars?model</a:t>
            </a:r>
            <a:r>
              <a:rPr lang="es-AR" dirty="0" smtClean="0"/>
              <a:t>=</a:t>
            </a:r>
            <a:r>
              <a:rPr lang="es-AR" dirty="0" err="1" smtClean="0"/>
              <a:t>contains</a:t>
            </a:r>
            <a:r>
              <a:rPr lang="es-AR" dirty="0" smtClean="0"/>
              <a:t>(‘</a:t>
            </a:r>
            <a:r>
              <a:rPr lang="es-AR" dirty="0" err="1" smtClean="0"/>
              <a:t>ful</a:t>
            </a:r>
            <a:r>
              <a:rPr lang="es-AR" dirty="0" smtClean="0"/>
              <a:t>’)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40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RESTFul</a:t>
            </a:r>
            <a:r>
              <a:rPr lang="es-AR" dirty="0" smtClean="0"/>
              <a:t> API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Resource </a:t>
            </a:r>
            <a:r>
              <a:rPr lang="es-AR" dirty="0" err="1"/>
              <a:t>Naming</a:t>
            </a:r>
            <a:r>
              <a:rPr lang="es-AR" dirty="0"/>
              <a:t> </a:t>
            </a:r>
            <a:r>
              <a:rPr lang="es-AR" dirty="0" err="1" smtClean="0"/>
              <a:t>Guidelines</a:t>
            </a:r>
            <a:r>
              <a:rPr lang="es-AR" dirty="0" smtClean="0"/>
              <a:t> URL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Recurso como sustantivo, no como acciones</a:t>
            </a:r>
          </a:p>
          <a:p>
            <a:pPr lvl="1"/>
            <a:r>
              <a:rPr lang="es-AR" strike="sngStrike" dirty="0"/>
              <a:t>/</a:t>
            </a:r>
            <a:r>
              <a:rPr lang="es-AR" strike="sngStrike" dirty="0" smtClean="0"/>
              <a:t>api/</a:t>
            </a:r>
            <a:r>
              <a:rPr lang="es-AR" strike="sngStrike" dirty="0" err="1" smtClean="0"/>
              <a:t>getAuthors</a:t>
            </a:r>
            <a:endParaRPr lang="es-AR" strike="sngStrike" dirty="0"/>
          </a:p>
          <a:p>
            <a:pPr lvl="1"/>
            <a:r>
              <a:rPr lang="es-AR" dirty="0" smtClean="0"/>
              <a:t>[Verbo GET] /api/</a:t>
            </a:r>
            <a:r>
              <a:rPr lang="es-AR" dirty="0" err="1" smtClean="0"/>
              <a:t>authors</a:t>
            </a:r>
            <a:endParaRPr lang="es-AR" dirty="0" smtClean="0"/>
          </a:p>
          <a:p>
            <a:r>
              <a:rPr lang="es-AR" dirty="0" smtClean="0"/>
              <a:t>Plural vs </a:t>
            </a:r>
            <a:r>
              <a:rPr lang="es-AR" dirty="0" err="1" smtClean="0"/>
              <a:t>sigular</a:t>
            </a:r>
            <a:endParaRPr lang="es-AR" dirty="0" smtClean="0"/>
          </a:p>
          <a:p>
            <a:pPr lvl="1"/>
            <a:r>
              <a:rPr lang="es-AR" dirty="0"/>
              <a:t>/</a:t>
            </a:r>
            <a:r>
              <a:rPr lang="es-AR" dirty="0" smtClean="0"/>
              <a:t>api/</a:t>
            </a:r>
            <a:r>
              <a:rPr lang="es-AR" dirty="0" err="1" smtClean="0"/>
              <a:t>author</a:t>
            </a:r>
            <a:endParaRPr lang="es-AR" dirty="0" smtClean="0"/>
          </a:p>
          <a:p>
            <a:pPr lvl="1"/>
            <a:r>
              <a:rPr lang="es-AR" dirty="0" smtClean="0"/>
              <a:t>/api/</a:t>
            </a:r>
            <a:r>
              <a:rPr lang="es-AR" dirty="0" err="1" smtClean="0"/>
              <a:t>authors</a:t>
            </a:r>
            <a:endParaRPr lang="es-AR" dirty="0" smtClean="0"/>
          </a:p>
          <a:p>
            <a:r>
              <a:rPr lang="es-AR" dirty="0" smtClean="0"/>
              <a:t>Representación de jerarquía/herencia entre recursos</a:t>
            </a:r>
          </a:p>
          <a:p>
            <a:pPr lvl="1"/>
            <a:r>
              <a:rPr lang="es-AR" dirty="0" smtClean="0"/>
              <a:t>/api/</a:t>
            </a:r>
            <a:r>
              <a:rPr lang="es-AR" dirty="0" err="1" smtClean="0"/>
              <a:t>authors</a:t>
            </a:r>
            <a:r>
              <a:rPr lang="es-AR" dirty="0" smtClean="0"/>
              <a:t>/{id-</a:t>
            </a:r>
            <a:r>
              <a:rPr lang="es-AR" dirty="0" err="1" smtClean="0"/>
              <a:t>author</a:t>
            </a:r>
            <a:r>
              <a:rPr lang="es-AR" dirty="0" smtClean="0"/>
              <a:t>}/</a:t>
            </a:r>
            <a:r>
              <a:rPr lang="es-AR" dirty="0" err="1" smtClean="0"/>
              <a:t>books</a:t>
            </a:r>
            <a:endParaRPr lang="es-AR" dirty="0" smtClean="0"/>
          </a:p>
          <a:p>
            <a:pPr lvl="1"/>
            <a:r>
              <a:rPr lang="es-AR" dirty="0"/>
              <a:t>/api/</a:t>
            </a:r>
            <a:r>
              <a:rPr lang="es-AR" dirty="0" err="1"/>
              <a:t>authors</a:t>
            </a:r>
            <a:r>
              <a:rPr lang="es-AR" dirty="0"/>
              <a:t>/{id-</a:t>
            </a:r>
            <a:r>
              <a:rPr lang="es-AR" dirty="0" err="1"/>
              <a:t>author</a:t>
            </a:r>
            <a:r>
              <a:rPr lang="es-AR" dirty="0"/>
              <a:t>}/</a:t>
            </a:r>
            <a:r>
              <a:rPr lang="es-AR" dirty="0" err="1" smtClean="0"/>
              <a:t>books</a:t>
            </a:r>
            <a:r>
              <a:rPr lang="es-AR" dirty="0" smtClean="0"/>
              <a:t>/</a:t>
            </a:r>
            <a:r>
              <a:rPr lang="es-AR" dirty="0"/>
              <a:t>{</a:t>
            </a:r>
            <a:r>
              <a:rPr lang="es-AR" dirty="0" smtClean="0"/>
              <a:t>id-</a:t>
            </a:r>
            <a:r>
              <a:rPr lang="es-AR" dirty="0" err="1"/>
              <a:t>book</a:t>
            </a:r>
            <a:r>
              <a:rPr lang="es-AR" dirty="0" smtClean="0"/>
              <a:t>}</a:t>
            </a:r>
          </a:p>
          <a:p>
            <a:pPr lvl="1"/>
            <a:endParaRPr lang="es-AR" dirty="0" smtClean="0"/>
          </a:p>
        </p:txBody>
      </p:sp>
      <p:sp>
        <p:nvSpPr>
          <p:cNvPr id="5" name="Rectangle 4"/>
          <p:cNvSpPr/>
          <p:nvPr/>
        </p:nvSpPr>
        <p:spPr>
          <a:xfrm>
            <a:off x="7068342" y="5970253"/>
            <a:ext cx="5012533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http://mysite.com/api/cars/34o234p5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RESTFul</a:t>
            </a:r>
            <a:r>
              <a:rPr lang="es-AR" dirty="0"/>
              <a:t>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Respuesta de </a:t>
            </a:r>
            <a:r>
              <a:rPr lang="es-AR" dirty="0" smtClean="0"/>
              <a:t>error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Crear una respuesta estándar</a:t>
            </a:r>
          </a:p>
          <a:p>
            <a:r>
              <a:rPr lang="es-AR" dirty="0" smtClean="0"/>
              <a:t>Detalle en los errores</a:t>
            </a:r>
          </a:p>
          <a:p>
            <a:r>
              <a:rPr lang="es-AR" dirty="0" smtClean="0"/>
              <a:t>Tener contemplado varios errores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238124" y="2779713"/>
            <a:ext cx="606266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"code" : 1234,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"message" : "Something bad happened :(",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 : "More details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about..."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688" y="448390"/>
            <a:ext cx="543560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"code" : 1024,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"message" : "Validation Failed",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"errors" 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 : 5432,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"field" 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"message" : "First name cannot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have..."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"code" : 5622,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"field" : "password",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"message" : "Password cannot be blank"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123" y="4080522"/>
            <a:ext cx="736282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errors": [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"Sorry, the requested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...",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"No car found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...",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code": 34,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 info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://site.com/blog/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/v1/errors/12345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Double Brace 9"/>
          <p:cNvSpPr/>
          <p:nvPr/>
        </p:nvSpPr>
        <p:spPr>
          <a:xfrm>
            <a:off x="10315575" y="5286375"/>
            <a:ext cx="1580358" cy="85725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message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90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RESTFul</a:t>
            </a:r>
            <a:r>
              <a:rPr lang="es-AR" dirty="0" smtClean="0"/>
              <a:t> API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Versionado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525" cy="473233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¿Por qué pensar en un versionado en una </a:t>
            </a:r>
            <a:r>
              <a:rPr lang="es-AR" dirty="0" err="1" smtClean="0"/>
              <a:t>RESTFul</a:t>
            </a:r>
            <a:r>
              <a:rPr lang="es-AR" dirty="0" smtClean="0"/>
              <a:t> API?</a:t>
            </a:r>
          </a:p>
          <a:p>
            <a:r>
              <a:rPr lang="es-AR" dirty="0" smtClean="0"/>
              <a:t>Formas de identificar la versión</a:t>
            </a:r>
          </a:p>
          <a:p>
            <a:pPr lvl="1"/>
            <a:r>
              <a:rPr lang="es-AR" dirty="0" smtClean="0"/>
              <a:t>URL</a:t>
            </a:r>
          </a:p>
          <a:p>
            <a:pPr lvl="2"/>
            <a:r>
              <a:rPr lang="es-AR" dirty="0" smtClean="0"/>
              <a:t>/api/{</a:t>
            </a:r>
            <a:r>
              <a:rPr lang="es-AR" dirty="0" err="1" smtClean="0"/>
              <a:t>version</a:t>
            </a:r>
            <a:r>
              <a:rPr lang="es-AR" dirty="0" smtClean="0"/>
              <a:t>}/</a:t>
            </a:r>
            <a:r>
              <a:rPr lang="es-AR" dirty="0" err="1" smtClean="0"/>
              <a:t>resource</a:t>
            </a:r>
            <a:endParaRPr lang="es-AR" dirty="0" smtClean="0"/>
          </a:p>
          <a:p>
            <a:pPr lvl="2"/>
            <a:r>
              <a:rPr lang="es-AR" dirty="0" smtClean="0"/>
              <a:t>/api/resorte/?</a:t>
            </a:r>
            <a:r>
              <a:rPr lang="es-AR" dirty="0" err="1" smtClean="0"/>
              <a:t>version</a:t>
            </a:r>
            <a:r>
              <a:rPr lang="es-AR" dirty="0" smtClean="0"/>
              <a:t>={</a:t>
            </a:r>
            <a:r>
              <a:rPr lang="es-AR" dirty="0" err="1" smtClean="0"/>
              <a:t>versionNumber</a:t>
            </a:r>
            <a:r>
              <a:rPr lang="es-AR" dirty="0" smtClean="0"/>
              <a:t>}</a:t>
            </a:r>
          </a:p>
          <a:p>
            <a:pPr lvl="1"/>
            <a:r>
              <a:rPr lang="es-AR" dirty="0" err="1" smtClean="0"/>
              <a:t>Header</a:t>
            </a:r>
            <a:endParaRPr lang="es-AR" dirty="0" smtClean="0"/>
          </a:p>
          <a:p>
            <a:pPr lvl="2"/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api-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es-AR" dirty="0" smtClean="0"/>
          </a:p>
          <a:p>
            <a:r>
              <a:rPr lang="es-AR" dirty="0" smtClean="0"/>
              <a:t>¿Qué hacer con mis métodos deprecados?</a:t>
            </a:r>
          </a:p>
          <a:p>
            <a:pPr lvl="1"/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api-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deprecated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es-A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api-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es-A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A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es-A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800" dirty="0" err="1"/>
              <a:t>Attibutes</a:t>
            </a:r>
            <a:r>
              <a:rPr lang="es-AR" sz="1800" dirty="0"/>
              <a:t> y </a:t>
            </a:r>
            <a:r>
              <a:rPr lang="es-AR" sz="1800" dirty="0" err="1"/>
              <a:t>Constraints</a:t>
            </a:r>
            <a:endParaRPr lang="es-AR" sz="1800" dirty="0"/>
          </a:p>
          <a:p>
            <a:pPr lvl="1"/>
            <a:r>
              <a:rPr lang="es-AR" sz="1800" dirty="0"/>
              <a:t>Analizar el </a:t>
            </a:r>
            <a:r>
              <a:rPr lang="es-AR" sz="1800" dirty="0" err="1"/>
              <a:t>header</a:t>
            </a:r>
            <a:r>
              <a:rPr lang="es-AR" sz="1800" dirty="0"/>
              <a:t> del </a:t>
            </a:r>
            <a:r>
              <a:rPr lang="es-AR" sz="1800" dirty="0" err="1"/>
              <a:t>request</a:t>
            </a:r>
            <a:r>
              <a:rPr lang="es-AR" sz="1800" dirty="0"/>
              <a:t> para conocer que método se consulta</a:t>
            </a:r>
          </a:p>
          <a:p>
            <a:pPr lvl="1"/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IActionConstraint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9786938" y="5043487"/>
            <a:ext cx="181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 2.0</a:t>
            </a:r>
            <a:endParaRPr lang="es-AR" sz="5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RESTFul</a:t>
            </a:r>
            <a:r>
              <a:rPr lang="es-AR" dirty="0"/>
              <a:t>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Estrategia sobre concurrencia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Caso sobre concurrencia en </a:t>
            </a:r>
            <a:r>
              <a:rPr lang="es-AR" dirty="0" err="1" smtClean="0"/>
              <a:t>RESTFul</a:t>
            </a:r>
            <a:r>
              <a:rPr lang="es-AR" dirty="0" smtClean="0"/>
              <a:t> API</a:t>
            </a:r>
          </a:p>
          <a:p>
            <a:pPr lvl="1"/>
            <a:r>
              <a:rPr lang="es-AR" dirty="0" smtClean="0"/>
              <a:t>Solución optimista / </a:t>
            </a:r>
            <a:r>
              <a:rPr lang="es-AR" strike="sngStrike" dirty="0" smtClean="0"/>
              <a:t>pesimista</a:t>
            </a:r>
          </a:p>
          <a:p>
            <a:r>
              <a:rPr lang="es-AR" dirty="0" smtClean="0"/>
              <a:t>Una posible solución</a:t>
            </a:r>
          </a:p>
          <a:p>
            <a:pPr lvl="1"/>
            <a:r>
              <a:rPr lang="es-AR" dirty="0" smtClean="0"/>
              <a:t>Utilizar la clave </a:t>
            </a:r>
            <a:r>
              <a:rPr lang="es-AR" dirty="0" err="1" smtClean="0"/>
              <a:t>ETag</a:t>
            </a:r>
            <a:r>
              <a:rPr lang="es-AR" dirty="0" smtClean="0"/>
              <a:t> para guardar un </a:t>
            </a:r>
            <a:r>
              <a:rPr lang="es-AR" dirty="0" err="1" smtClean="0"/>
              <a:t>token</a:t>
            </a:r>
            <a:r>
              <a:rPr lang="es-AR" dirty="0" smtClean="0"/>
              <a:t> en el response del GET del recurso</a:t>
            </a:r>
          </a:p>
          <a:p>
            <a:pPr lvl="1"/>
            <a:r>
              <a:rPr lang="es-AR" dirty="0" smtClean="0"/>
              <a:t>En el </a:t>
            </a:r>
            <a:r>
              <a:rPr lang="es-AR" dirty="0" err="1" smtClean="0"/>
              <a:t>request</a:t>
            </a:r>
            <a:r>
              <a:rPr lang="es-AR" dirty="0" smtClean="0"/>
              <a:t> del PUT en donde se envía la actualización del recurso, enviar el valor en la clave </a:t>
            </a:r>
            <a:r>
              <a:rPr lang="es-AR" dirty="0" err="1" smtClean="0"/>
              <a:t>If</a:t>
            </a:r>
            <a:r>
              <a:rPr lang="es-AR" dirty="0" smtClean="0"/>
              <a:t>-Match</a:t>
            </a:r>
          </a:p>
          <a:p>
            <a:endParaRPr lang="es-AR" dirty="0" smtClean="0"/>
          </a:p>
          <a:p>
            <a:pPr marL="279400" lvl="1" indent="0">
              <a:buNone/>
            </a:pPr>
            <a:endParaRPr lang="es-AR" strike="sngStrike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501321" y="5643562"/>
            <a:ext cx="557212" cy="6000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Elbow Connector 6"/>
          <p:cNvCxnSpPr>
            <a:stCxn id="10" idx="2"/>
            <a:endCxn id="5" idx="2"/>
          </p:cNvCxnSpPr>
          <p:nvPr/>
        </p:nvCxnSpPr>
        <p:spPr>
          <a:xfrm rot="16200000" flipH="1">
            <a:off x="9852232" y="5294511"/>
            <a:ext cx="837406" cy="460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4" idx="2"/>
            <a:endCxn id="5" idx="4"/>
          </p:cNvCxnSpPr>
          <p:nvPr/>
        </p:nvCxnSpPr>
        <p:spPr>
          <a:xfrm rot="5400000">
            <a:off x="10870216" y="5294511"/>
            <a:ext cx="837406" cy="460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9579777" y="4471989"/>
            <a:ext cx="921544" cy="634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PUT ID201</a:t>
            </a:r>
            <a:endParaRPr lang="es-AR" dirty="0"/>
          </a:p>
        </p:txBody>
      </p:sp>
      <p:sp>
        <p:nvSpPr>
          <p:cNvPr id="14" name="Flowchart: Process 13"/>
          <p:cNvSpPr/>
          <p:nvPr/>
        </p:nvSpPr>
        <p:spPr>
          <a:xfrm>
            <a:off x="11058533" y="4471989"/>
            <a:ext cx="921544" cy="634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PUT ID201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73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6"/>
          </p:nvPr>
        </p:nvSpPr>
        <p:spPr>
          <a:xfrm>
            <a:off x="239184" y="1205501"/>
            <a:ext cx="11713466" cy="5006916"/>
          </a:xfrm>
        </p:spPr>
        <p:txBody>
          <a:bodyPr/>
          <a:lstStyle/>
          <a:p>
            <a:r>
              <a:rPr lang="es-AR" dirty="0" smtClean="0"/>
              <a:t>REF 10 Paginación</a:t>
            </a:r>
          </a:p>
          <a:p>
            <a:r>
              <a:rPr lang="es-AR" dirty="0" smtClean="0"/>
              <a:t>REF 11 Mensajes de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APP </a:t>
            </a:r>
            <a:r>
              <a:rPr lang="es-AR" dirty="0" err="1"/>
              <a:t>RESTFul</a:t>
            </a:r>
            <a:r>
              <a:rPr lang="es-AR" dirty="0"/>
              <a:t>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8752" y="755570"/>
            <a:ext cx="11713898" cy="449931"/>
          </a:xfrm>
        </p:spPr>
        <p:txBody>
          <a:bodyPr/>
          <a:lstStyle/>
          <a:p>
            <a:r>
              <a:rPr lang="es-AR" dirty="0" smtClean="0"/>
              <a:t>Ultimo en </a:t>
            </a:r>
            <a:r>
              <a:rPr lang="es-AR" dirty="0" err="1" smtClean="0"/>
              <a:t>RESTFull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3850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Logging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09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Logging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Logging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¿Por qué es importante tener un buen mecanismo de </a:t>
            </a:r>
            <a:r>
              <a:rPr lang="es-AR" dirty="0" err="1" smtClean="0"/>
              <a:t>logging</a:t>
            </a:r>
            <a:r>
              <a:rPr lang="es-AR" dirty="0" smtClean="0"/>
              <a:t>?</a:t>
            </a:r>
          </a:p>
          <a:p>
            <a:r>
              <a:rPr lang="es-AR" dirty="0" smtClean="0"/>
              <a:t>¿Qué información voy a guardar?</a:t>
            </a:r>
          </a:p>
          <a:p>
            <a:r>
              <a:rPr lang="es-AR" dirty="0"/>
              <a:t>Niveles de mensajes (</a:t>
            </a:r>
            <a:r>
              <a:rPr lang="en-US" dirty="0"/>
              <a:t>Fatal, Error, Warn, Info, Debug, Trace)</a:t>
            </a:r>
          </a:p>
          <a:p>
            <a:r>
              <a:rPr lang="es-AR" dirty="0" smtClean="0"/>
              <a:t>Tipos de </a:t>
            </a:r>
            <a:r>
              <a:rPr lang="es-AR" dirty="0" err="1" smtClean="0"/>
              <a:t>logging</a:t>
            </a:r>
            <a:r>
              <a:rPr lang="es-AR" dirty="0" smtClean="0"/>
              <a:t> (Archivo, Base de datos, Servicio de registro de log, Mail, </a:t>
            </a:r>
            <a:r>
              <a:rPr lang="es-AR" dirty="0" err="1" smtClean="0"/>
              <a:t>EventLog</a:t>
            </a:r>
            <a:r>
              <a:rPr lang="es-AR" dirty="0" smtClean="0"/>
              <a:t>, Consola, …)</a:t>
            </a:r>
          </a:p>
          <a:p>
            <a:r>
              <a:rPr lang="es-AR" dirty="0" smtClean="0"/>
              <a:t>Trazabilidad</a:t>
            </a:r>
          </a:p>
          <a:p>
            <a:r>
              <a:rPr lang="es-AR" dirty="0" smtClean="0"/>
              <a:t>Lectura de los </a:t>
            </a:r>
            <a:r>
              <a:rPr lang="es-AR" dirty="0" err="1" smtClean="0"/>
              <a:t>logs</a:t>
            </a:r>
            <a:endParaRPr lang="es-AR" dirty="0" smtClean="0"/>
          </a:p>
        </p:txBody>
      </p:sp>
      <p:sp>
        <p:nvSpPr>
          <p:cNvPr id="7" name="Cloud 6"/>
          <p:cNvSpPr/>
          <p:nvPr/>
        </p:nvSpPr>
        <p:spPr>
          <a:xfrm>
            <a:off x="9652000" y="3238500"/>
            <a:ext cx="1422400" cy="8202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</a:t>
            </a:r>
            <a:endParaRPr lang="es-AR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9652000" y="4302653"/>
            <a:ext cx="1422400" cy="8255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file</a:t>
            </a:r>
            <a:endParaRPr lang="es-AR" dirty="0"/>
          </a:p>
        </p:txBody>
      </p:sp>
      <p:sp>
        <p:nvSpPr>
          <p:cNvPr id="9" name="Flowchart: Process 8"/>
          <p:cNvSpPr/>
          <p:nvPr/>
        </p:nvSpPr>
        <p:spPr>
          <a:xfrm>
            <a:off x="6285706" y="4302653"/>
            <a:ext cx="1397794" cy="825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logging</a:t>
            </a:r>
            <a:endParaRPr lang="es-AR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9652000" y="5372100"/>
            <a:ext cx="14224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database</a:t>
            </a:r>
            <a:endParaRPr lang="es-AR" dirty="0"/>
          </a:p>
        </p:txBody>
      </p:sp>
      <p:cxnSp>
        <p:nvCxnSpPr>
          <p:cNvPr id="15" name="Straight Arrow Connector 14"/>
          <p:cNvCxnSpPr>
            <a:stCxn id="9" idx="3"/>
            <a:endCxn id="7" idx="2"/>
          </p:cNvCxnSpPr>
          <p:nvPr/>
        </p:nvCxnSpPr>
        <p:spPr>
          <a:xfrm flipV="1">
            <a:off x="7683500" y="3648603"/>
            <a:ext cx="1972912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8" idx="1"/>
          </p:cNvCxnSpPr>
          <p:nvPr/>
        </p:nvCxnSpPr>
        <p:spPr>
          <a:xfrm>
            <a:off x="7683500" y="4715403"/>
            <a:ext cx="196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2"/>
          </p:cNvCxnSpPr>
          <p:nvPr/>
        </p:nvCxnSpPr>
        <p:spPr>
          <a:xfrm>
            <a:off x="7683500" y="4715403"/>
            <a:ext cx="1968500" cy="9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6"/>
          </p:nvPr>
        </p:nvSpPr>
        <p:spPr>
          <a:xfrm>
            <a:off x="239184" y="1205501"/>
            <a:ext cx="11713466" cy="5006916"/>
          </a:xfrm>
        </p:spPr>
        <p:txBody>
          <a:bodyPr/>
          <a:lstStyle/>
          <a:p>
            <a:r>
              <a:rPr lang="es-AR" dirty="0" smtClean="0"/>
              <a:t>REF 12 Herramienta</a:t>
            </a:r>
          </a:p>
          <a:p>
            <a:pPr lvl="1"/>
            <a:r>
              <a:rPr lang="es-AR" dirty="0" err="1" smtClean="0"/>
              <a:t>Nuget</a:t>
            </a:r>
            <a:endParaRPr lang="es-AR" dirty="0" smtClean="0"/>
          </a:p>
          <a:p>
            <a:r>
              <a:rPr lang="es-AR" dirty="0" smtClean="0"/>
              <a:t>REF 13</a:t>
            </a:r>
            <a:r>
              <a:rPr lang="es-AR" dirty="0"/>
              <a:t> </a:t>
            </a:r>
            <a:r>
              <a:rPr lang="es-AR" dirty="0" smtClean="0"/>
              <a:t>Configuración</a:t>
            </a:r>
          </a:p>
          <a:p>
            <a:r>
              <a:rPr lang="es-AR" dirty="0" smtClean="0"/>
              <a:t>REF 14 </a:t>
            </a:r>
            <a:r>
              <a:rPr lang="es-AR" dirty="0" err="1" smtClean="0"/>
              <a:t>Logging</a:t>
            </a:r>
            <a:endParaRPr lang="es-AR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APP </a:t>
            </a:r>
            <a:r>
              <a:rPr lang="es-AR" dirty="0" err="1"/>
              <a:t>RESTFul</a:t>
            </a:r>
            <a:r>
              <a:rPr lang="es-AR" dirty="0"/>
              <a:t>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8752" y="755570"/>
            <a:ext cx="11713898" cy="449931"/>
          </a:xfrm>
        </p:spPr>
        <p:txBody>
          <a:bodyPr/>
          <a:lstStyle/>
          <a:p>
            <a:r>
              <a:rPr lang="es-AR" dirty="0" err="1"/>
              <a:t>Logging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10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¿Que se espera de una </a:t>
            </a:r>
            <a:r>
              <a:rPr lang="es-AR" dirty="0" err="1" smtClean="0"/>
              <a:t>RESTFul</a:t>
            </a:r>
            <a:r>
              <a:rPr lang="es-AR" dirty="0"/>
              <a:t> </a:t>
            </a:r>
            <a:r>
              <a:rPr lang="es-AR" dirty="0" smtClean="0"/>
              <a:t>API?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41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Cache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32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Cache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Cache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 smtClean="0"/>
              <a:t>RESTFul</a:t>
            </a:r>
            <a:endParaRPr lang="es-AR" dirty="0" smtClean="0"/>
          </a:p>
          <a:p>
            <a:r>
              <a:rPr lang="es-AR" dirty="0" smtClean="0"/>
              <a:t>¿</a:t>
            </a:r>
            <a:r>
              <a:rPr lang="es-AR" dirty="0"/>
              <a:t>Que logramos realizando Cache?</a:t>
            </a:r>
            <a:endParaRPr lang="es-AR" dirty="0" smtClean="0"/>
          </a:p>
          <a:p>
            <a:r>
              <a:rPr lang="es-AR" dirty="0" smtClean="0"/>
              <a:t>Entre el cliente y mi servicio</a:t>
            </a:r>
          </a:p>
          <a:p>
            <a:r>
              <a:rPr lang="es-AR" dirty="0"/>
              <a:t>Status </a:t>
            </a:r>
            <a:r>
              <a:rPr lang="es-AR" dirty="0" err="1"/>
              <a:t>code</a:t>
            </a:r>
            <a:r>
              <a:rPr lang="es-AR" dirty="0"/>
              <a:t> </a:t>
            </a:r>
            <a:r>
              <a:rPr lang="es-AR" dirty="0" smtClean="0"/>
              <a:t>302</a:t>
            </a:r>
          </a:p>
          <a:p>
            <a:r>
              <a:rPr lang="es-AR" dirty="0" err="1" smtClean="0"/>
              <a:t>Uniform</a:t>
            </a:r>
            <a:r>
              <a:rPr lang="es-AR" dirty="0" smtClean="0"/>
              <a:t> interface</a:t>
            </a:r>
            <a:endParaRPr lang="es-AR" dirty="0"/>
          </a:p>
          <a:p>
            <a:r>
              <a:rPr lang="es-AR" dirty="0"/>
              <a:t>Trabajando en nuestra aplicación </a:t>
            </a:r>
            <a:r>
              <a:rPr lang="es-AR" dirty="0" err="1"/>
              <a:t>RESTFull</a:t>
            </a:r>
            <a:r>
              <a:rPr lang="es-AR" dirty="0"/>
              <a:t> con cache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API</a:t>
            </a:r>
          </a:p>
          <a:p>
            <a:r>
              <a:rPr lang="es-AR" dirty="0"/>
              <a:t>En mi servicio</a:t>
            </a:r>
          </a:p>
          <a:p>
            <a:r>
              <a:rPr lang="es-AR" dirty="0"/>
              <a:t>Tipos de cache (local, servicio, base de datos, memoria)</a:t>
            </a:r>
          </a:p>
          <a:p>
            <a:r>
              <a:rPr lang="es-AR" dirty="0"/>
              <a:t>Consideraciones del cache en la seguridad</a:t>
            </a:r>
          </a:p>
          <a:p>
            <a:endParaRPr lang="es-AR" dirty="0"/>
          </a:p>
        </p:txBody>
      </p:sp>
      <p:sp>
        <p:nvSpPr>
          <p:cNvPr id="5" name="Flowchart: Process 4"/>
          <p:cNvSpPr/>
          <p:nvPr/>
        </p:nvSpPr>
        <p:spPr>
          <a:xfrm>
            <a:off x="6883400" y="2806967"/>
            <a:ext cx="1066800" cy="3042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client</a:t>
            </a:r>
            <a:endParaRPr lang="es-AR" dirty="0"/>
          </a:p>
        </p:txBody>
      </p:sp>
      <p:sp>
        <p:nvSpPr>
          <p:cNvPr id="6" name="Flowchart: Process 5"/>
          <p:cNvSpPr/>
          <p:nvPr/>
        </p:nvSpPr>
        <p:spPr>
          <a:xfrm>
            <a:off x="8856266" y="2806967"/>
            <a:ext cx="1066800" cy="3042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cache</a:t>
            </a:r>
            <a:endParaRPr lang="es-AR" dirty="0"/>
          </a:p>
        </p:txBody>
      </p:sp>
      <p:sp>
        <p:nvSpPr>
          <p:cNvPr id="7" name="Flowchart: Process 6"/>
          <p:cNvSpPr/>
          <p:nvPr/>
        </p:nvSpPr>
        <p:spPr>
          <a:xfrm>
            <a:off x="10829133" y="2806967"/>
            <a:ext cx="1066800" cy="3042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</a:t>
            </a:r>
            <a:endParaRPr lang="es-AR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416402" y="3606800"/>
            <a:ext cx="1927622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389666" y="3987800"/>
            <a:ext cx="197286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</p:cNvCxnSpPr>
          <p:nvPr/>
        </p:nvCxnSpPr>
        <p:spPr>
          <a:xfrm flipH="1">
            <a:off x="7412825" y="3111234"/>
            <a:ext cx="3975" cy="313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9389666" y="3111234"/>
            <a:ext cx="5555" cy="313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</p:cNvCxnSpPr>
          <p:nvPr/>
        </p:nvCxnSpPr>
        <p:spPr>
          <a:xfrm flipH="1">
            <a:off x="11362532" y="3111234"/>
            <a:ext cx="1" cy="313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30649" y="3206494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request</a:t>
            </a:r>
            <a:r>
              <a:rPr lang="es-AR" dirty="0" smtClean="0"/>
              <a:t> A</a:t>
            </a:r>
            <a:endParaRPr lang="es-AR" dirty="0"/>
          </a:p>
        </p:txBody>
      </p:sp>
      <p:sp>
        <p:nvSpPr>
          <p:cNvPr id="21" name="TextBox 20"/>
          <p:cNvSpPr txBox="1"/>
          <p:nvPr/>
        </p:nvSpPr>
        <p:spPr>
          <a:xfrm>
            <a:off x="9894813" y="3584098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request</a:t>
            </a:r>
            <a:r>
              <a:rPr lang="es-AR" dirty="0" smtClean="0"/>
              <a:t> A</a:t>
            </a:r>
            <a:endParaRPr lang="es-AR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372600" y="4533900"/>
            <a:ext cx="1972866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94812" y="4105947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response A</a:t>
            </a:r>
            <a:endParaRPr lang="es-AR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22355" y="4931329"/>
            <a:ext cx="1972866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48150" y="4506913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response A</a:t>
            </a:r>
            <a:endParaRPr lang="es-AR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9234094" y="4659945"/>
            <a:ext cx="300038" cy="2163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425922" y="5459411"/>
            <a:ext cx="1927622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11593" y="5059105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request</a:t>
            </a:r>
            <a:r>
              <a:rPr lang="es-AR" dirty="0" smtClean="0"/>
              <a:t> A</a:t>
            </a:r>
            <a:endParaRPr lang="es-AR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9259488" y="5574278"/>
            <a:ext cx="300038" cy="2163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417590" y="5998128"/>
            <a:ext cx="1972866" cy="12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43385" y="5573712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response 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4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Seguridad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73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Seguridad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Seguridad aplicada a </a:t>
            </a:r>
            <a:r>
              <a:rPr lang="es-AR" dirty="0" err="1" smtClean="0"/>
              <a:t>RESTFul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HTTPS</a:t>
            </a:r>
          </a:p>
          <a:p>
            <a:r>
              <a:rPr lang="es-AR" dirty="0" smtClean="0"/>
              <a:t>Proxy</a:t>
            </a:r>
          </a:p>
          <a:p>
            <a:r>
              <a:rPr lang="es-AR" dirty="0" smtClean="0"/>
              <a:t>Autentificación de aplicación</a:t>
            </a:r>
          </a:p>
          <a:p>
            <a:r>
              <a:rPr lang="es-AR" dirty="0"/>
              <a:t>Autentificación de </a:t>
            </a:r>
            <a:r>
              <a:rPr lang="es-AR" dirty="0" smtClean="0"/>
              <a:t>usuario</a:t>
            </a:r>
          </a:p>
          <a:p>
            <a:pPr lvl="1"/>
            <a:r>
              <a:rPr lang="es-AR" dirty="0" smtClean="0"/>
              <a:t>Cookies</a:t>
            </a:r>
          </a:p>
          <a:p>
            <a:pPr lvl="1"/>
            <a:r>
              <a:rPr lang="es-AR" dirty="0" err="1" smtClean="0"/>
              <a:t>Token</a:t>
            </a:r>
            <a:endParaRPr lang="es-AR" dirty="0"/>
          </a:p>
          <a:p>
            <a:pPr lvl="1"/>
            <a:r>
              <a:rPr lang="es-AR" dirty="0" err="1"/>
              <a:t>OAuth</a:t>
            </a:r>
            <a:r>
              <a:rPr lang="es-AR" dirty="0"/>
              <a:t>/OAuth2</a:t>
            </a:r>
            <a:endParaRPr lang="es-AR" dirty="0" smtClean="0"/>
          </a:p>
          <a:p>
            <a:r>
              <a:rPr lang="es-AR" dirty="0" smtClean="0"/>
              <a:t>Autorización</a:t>
            </a:r>
          </a:p>
          <a:p>
            <a:r>
              <a:rPr lang="es-AR" dirty="0" smtClean="0"/>
              <a:t>ASP.NET </a:t>
            </a:r>
            <a:r>
              <a:rPr lang="es-AR" dirty="0" err="1" smtClean="0"/>
              <a:t>Identity</a:t>
            </a:r>
            <a:endParaRPr lang="es-AR" dirty="0" smtClean="0"/>
          </a:p>
          <a:p>
            <a:r>
              <a:rPr lang="es-AR" dirty="0"/>
              <a:t>CORS </a:t>
            </a:r>
            <a:r>
              <a:rPr lang="es-AR" dirty="0" smtClean="0"/>
              <a:t>(Cross </a:t>
            </a:r>
            <a:r>
              <a:rPr lang="es-AR" dirty="0" err="1"/>
              <a:t>Origin</a:t>
            </a:r>
            <a:r>
              <a:rPr lang="es-AR" dirty="0"/>
              <a:t> </a:t>
            </a:r>
            <a:r>
              <a:rPr lang="es-AR" dirty="0" err="1"/>
              <a:t>Resource</a:t>
            </a:r>
            <a:r>
              <a:rPr lang="es-AR" dirty="0"/>
              <a:t> </a:t>
            </a:r>
            <a:r>
              <a:rPr lang="es-AR" dirty="0" err="1"/>
              <a:t>Sharing</a:t>
            </a:r>
            <a:r>
              <a:rPr lang="es-AR" dirty="0" smtClean="0"/>
              <a:t>)</a:t>
            </a:r>
          </a:p>
        </p:txBody>
      </p:sp>
      <p:sp>
        <p:nvSpPr>
          <p:cNvPr id="6" name="Cloud 5"/>
          <p:cNvSpPr/>
          <p:nvPr/>
        </p:nvSpPr>
        <p:spPr>
          <a:xfrm>
            <a:off x="8229601" y="4593438"/>
            <a:ext cx="1543059" cy="12287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ight Arrow 6"/>
          <p:cNvSpPr/>
          <p:nvPr/>
        </p:nvSpPr>
        <p:spPr>
          <a:xfrm>
            <a:off x="9925235" y="5107795"/>
            <a:ext cx="1190440" cy="20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owchart: Process 7"/>
          <p:cNvSpPr/>
          <p:nvPr/>
        </p:nvSpPr>
        <p:spPr>
          <a:xfrm>
            <a:off x="11311122" y="4351467"/>
            <a:ext cx="92869" cy="1698380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2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600200"/>
            <a:ext cx="10515600" cy="2986687"/>
          </a:xfrm>
        </p:spPr>
        <p:txBody>
          <a:bodyPr>
            <a:noAutofit/>
          </a:bodyPr>
          <a:lstStyle/>
          <a:p>
            <a:r>
              <a:rPr lang="es-AR" sz="8800" b="1" dirty="0" smtClean="0"/>
              <a:t>¿Conclusiones</a:t>
            </a:r>
            <a:br>
              <a:rPr lang="es-AR" sz="8800" b="1" dirty="0" smtClean="0"/>
            </a:br>
            <a:r>
              <a:rPr lang="es-AR" sz="8800" b="1" dirty="0" smtClean="0"/>
              <a:t>Preguntas?</a:t>
            </a:r>
            <a:endParaRPr lang="es-AR" sz="8800" b="1" dirty="0"/>
          </a:p>
        </p:txBody>
      </p:sp>
    </p:spTree>
    <p:extLst>
      <p:ext uri="{BB962C8B-B14F-4D97-AF65-F5344CB8AC3E}">
        <p14:creationId xmlns:p14="http://schemas.microsoft.com/office/powerpoint/2010/main" val="31525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¿Que esperamos que tenga nuestra API?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es-AR" dirty="0"/>
              <a:t>Que respete el estilo arquitectónico </a:t>
            </a:r>
            <a:r>
              <a:rPr lang="es-AR" dirty="0" err="1"/>
              <a:t>RESTFul</a:t>
            </a:r>
            <a:endParaRPr lang="es-AR" dirty="0"/>
          </a:p>
          <a:p>
            <a:pPr lvl="1"/>
            <a:r>
              <a:rPr lang="es-AR" dirty="0"/>
              <a:t>Estados (HTTP status </a:t>
            </a:r>
            <a:r>
              <a:rPr lang="es-AR" dirty="0" err="1"/>
              <a:t>code</a:t>
            </a:r>
            <a:r>
              <a:rPr lang="es-AR" dirty="0"/>
              <a:t>: 1xx, 2xx, 3xx, 4xx y 5xx)</a:t>
            </a:r>
          </a:p>
          <a:p>
            <a:pPr lvl="1"/>
            <a:r>
              <a:rPr lang="es-AR" dirty="0"/>
              <a:t>Mensajes</a:t>
            </a:r>
          </a:p>
          <a:p>
            <a:pPr lvl="1"/>
            <a:r>
              <a:rPr lang="es-AR" dirty="0"/>
              <a:t>Composición de las </a:t>
            </a:r>
            <a:r>
              <a:rPr lang="es-AR" dirty="0" smtClean="0"/>
              <a:t>URL</a:t>
            </a:r>
          </a:p>
          <a:p>
            <a:pPr lvl="1"/>
            <a:r>
              <a:rPr lang="en-US" dirty="0"/>
              <a:t>Engine of Application State (HATEOAS</a:t>
            </a:r>
            <a:r>
              <a:rPr lang="en-US" dirty="0" smtClean="0"/>
              <a:t>) -&gt; </a:t>
            </a:r>
            <a:r>
              <a:rPr lang="en-US" dirty="0" err="1" smtClean="0"/>
              <a:t>Ful</a:t>
            </a:r>
            <a:endParaRPr lang="es-AR" dirty="0"/>
          </a:p>
          <a:p>
            <a:r>
              <a:rPr lang="es-AR" dirty="0"/>
              <a:t>Que sea seguro</a:t>
            </a:r>
          </a:p>
          <a:p>
            <a:pPr lvl="1"/>
            <a:r>
              <a:rPr lang="es-AR" dirty="0"/>
              <a:t>Autentificación y adecuado acceso a la información </a:t>
            </a:r>
          </a:p>
          <a:p>
            <a:pPr lvl="1"/>
            <a:r>
              <a:rPr lang="es-AR" dirty="0"/>
              <a:t>En las validaciones</a:t>
            </a:r>
          </a:p>
          <a:p>
            <a:r>
              <a:rPr lang="es-AR" dirty="0"/>
              <a:t>Que pueda tener un mecanismo de </a:t>
            </a:r>
            <a:r>
              <a:rPr lang="es-AR" dirty="0" err="1"/>
              <a:t>logging</a:t>
            </a:r>
            <a:r>
              <a:rPr lang="es-AR" dirty="0"/>
              <a:t> de eventos apropiado para detectar problemas y seguir una trazabilidad</a:t>
            </a:r>
          </a:p>
          <a:p>
            <a:r>
              <a:rPr lang="es-AR" dirty="0"/>
              <a:t>Que utilice buenas técnicas para lograr una buena performance</a:t>
            </a:r>
          </a:p>
          <a:p>
            <a:r>
              <a:rPr lang="es-AR" dirty="0"/>
              <a:t>Que permita un crecimiento horizontal (</a:t>
            </a:r>
            <a:r>
              <a:rPr lang="es-AR" dirty="0" err="1"/>
              <a:t>containers</a:t>
            </a:r>
            <a:r>
              <a:rPr lang="es-AR" dirty="0"/>
              <a:t> / </a:t>
            </a:r>
            <a:r>
              <a:rPr lang="es-AR" dirty="0" err="1"/>
              <a:t>miroservicios</a:t>
            </a:r>
            <a:r>
              <a:rPr lang="es-AR" dirty="0"/>
              <a:t>)</a:t>
            </a:r>
          </a:p>
          <a:p>
            <a:r>
              <a:rPr lang="es-AR" dirty="0"/>
              <a:t>Que este documentado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89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Arquitectura detrás de nuestra </a:t>
            </a:r>
            <a:r>
              <a:rPr lang="es-AR" dirty="0" smtClean="0"/>
              <a:t>API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27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Arquitectura detrás de nuestra API</a:t>
            </a:r>
            <a:br>
              <a:rPr lang="es-AR" dirty="0"/>
            </a:b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Lista de arquitecturas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/>
              <a:t>DDD </a:t>
            </a:r>
            <a:r>
              <a:rPr lang="es-AR" dirty="0" smtClean="0"/>
              <a:t>- </a:t>
            </a:r>
            <a:r>
              <a:rPr lang="es-AR" dirty="0" err="1"/>
              <a:t>Domain</a:t>
            </a:r>
            <a:r>
              <a:rPr lang="es-AR" dirty="0"/>
              <a:t> </a:t>
            </a:r>
            <a:r>
              <a:rPr lang="es-AR" dirty="0" err="1"/>
              <a:t>Driven</a:t>
            </a:r>
            <a:r>
              <a:rPr lang="es-AR" dirty="0"/>
              <a:t> </a:t>
            </a:r>
            <a:r>
              <a:rPr lang="es-AR" dirty="0" err="1"/>
              <a:t>Design</a:t>
            </a:r>
            <a:endParaRPr lang="es-AR" dirty="0" smtClean="0"/>
          </a:p>
          <a:p>
            <a:r>
              <a:rPr lang="es-AR" dirty="0"/>
              <a:t>CQRS - </a:t>
            </a:r>
            <a:r>
              <a:rPr lang="es-AR" dirty="0" err="1"/>
              <a:t>Command</a:t>
            </a:r>
            <a:r>
              <a:rPr lang="es-AR" dirty="0"/>
              <a:t> </a:t>
            </a:r>
            <a:r>
              <a:rPr lang="es-AR" dirty="0" err="1"/>
              <a:t>Query</a:t>
            </a:r>
            <a:r>
              <a:rPr lang="es-AR" dirty="0"/>
              <a:t> </a:t>
            </a:r>
            <a:r>
              <a:rPr lang="es-AR" dirty="0" err="1"/>
              <a:t>Responsibility</a:t>
            </a:r>
            <a:r>
              <a:rPr lang="es-AR" dirty="0"/>
              <a:t> </a:t>
            </a:r>
            <a:r>
              <a:rPr lang="es-AR" dirty="0" err="1" smtClean="0"/>
              <a:t>Segregation</a:t>
            </a:r>
            <a:endParaRPr lang="es-AR" dirty="0" smtClean="0"/>
          </a:p>
          <a:p>
            <a:r>
              <a:rPr lang="es-AR" dirty="0" err="1" smtClean="0"/>
              <a:t>Domain</a:t>
            </a:r>
            <a:r>
              <a:rPr lang="es-AR" dirty="0" smtClean="0"/>
              <a:t> </a:t>
            </a:r>
            <a:r>
              <a:rPr lang="es-AR" dirty="0" err="1" smtClean="0"/>
              <a:t>Events</a:t>
            </a:r>
            <a:endParaRPr lang="es-AR" dirty="0" smtClean="0"/>
          </a:p>
          <a:p>
            <a:r>
              <a:rPr lang="es-AR" dirty="0" err="1"/>
              <a:t>Integration</a:t>
            </a:r>
            <a:r>
              <a:rPr lang="es-AR" dirty="0"/>
              <a:t> </a:t>
            </a:r>
            <a:r>
              <a:rPr lang="es-AR" dirty="0" err="1" smtClean="0"/>
              <a:t>Events</a:t>
            </a:r>
            <a:endParaRPr lang="es-AR" dirty="0" smtClean="0"/>
          </a:p>
          <a:p>
            <a:r>
              <a:rPr lang="es-AR" dirty="0" err="1" smtClean="0"/>
              <a:t>Event</a:t>
            </a:r>
            <a:r>
              <a:rPr lang="es-AR" dirty="0" smtClean="0"/>
              <a:t> </a:t>
            </a:r>
            <a:r>
              <a:rPr lang="es-AR" dirty="0" err="1" smtClean="0"/>
              <a:t>sourcing</a:t>
            </a:r>
            <a:endParaRPr lang="es-AR" dirty="0" smtClean="0"/>
          </a:p>
          <a:p>
            <a:r>
              <a:rPr lang="es-AR" dirty="0" smtClean="0"/>
              <a:t>…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6428787" y="2494378"/>
            <a:ext cx="923731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API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8106744" y="3497024"/>
            <a:ext cx="923731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8106744" y="2494378"/>
            <a:ext cx="923731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8106745" y="1553336"/>
            <a:ext cx="923731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9812465" y="3493075"/>
            <a:ext cx="923731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10972202" y="3492671"/>
            <a:ext cx="923731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owchart: Magnetic Disk 10"/>
          <p:cNvSpPr/>
          <p:nvPr/>
        </p:nvSpPr>
        <p:spPr>
          <a:xfrm>
            <a:off x="10434507" y="5418644"/>
            <a:ext cx="923731" cy="7277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 flipV="1">
            <a:off x="7352518" y="1837920"/>
            <a:ext cx="754227" cy="9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7352518" y="2778962"/>
            <a:ext cx="754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7352518" y="2778962"/>
            <a:ext cx="754226" cy="100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0"/>
          </p:cNvCxnSpPr>
          <p:nvPr/>
        </p:nvCxnSpPr>
        <p:spPr>
          <a:xfrm>
            <a:off x="9030476" y="1837920"/>
            <a:ext cx="2403592" cy="165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0"/>
          </p:cNvCxnSpPr>
          <p:nvPr/>
        </p:nvCxnSpPr>
        <p:spPr>
          <a:xfrm>
            <a:off x="9030475" y="2778962"/>
            <a:ext cx="1243856" cy="71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34508" y="4498755"/>
            <a:ext cx="923731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Straight Arrow Connector 35"/>
          <p:cNvCxnSpPr>
            <a:stCxn id="6" idx="3"/>
            <a:endCxn id="9" idx="1"/>
          </p:cNvCxnSpPr>
          <p:nvPr/>
        </p:nvCxnSpPr>
        <p:spPr>
          <a:xfrm flipV="1">
            <a:off x="9030475" y="3777659"/>
            <a:ext cx="781990" cy="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27" idx="0"/>
          </p:cNvCxnSpPr>
          <p:nvPr/>
        </p:nvCxnSpPr>
        <p:spPr>
          <a:xfrm flipH="1">
            <a:off x="10896374" y="4061838"/>
            <a:ext cx="537694" cy="43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27" idx="0"/>
          </p:cNvCxnSpPr>
          <p:nvPr/>
        </p:nvCxnSpPr>
        <p:spPr>
          <a:xfrm>
            <a:off x="10274331" y="4062242"/>
            <a:ext cx="622043" cy="4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2"/>
            <a:endCxn id="11" idx="1"/>
          </p:cNvCxnSpPr>
          <p:nvPr/>
        </p:nvCxnSpPr>
        <p:spPr>
          <a:xfrm flipH="1">
            <a:off x="10896373" y="5067922"/>
            <a:ext cx="1" cy="35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4775200" y="3302000"/>
            <a:ext cx="1397000" cy="9779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owchart: Process 14"/>
          <p:cNvSpPr/>
          <p:nvPr/>
        </p:nvSpPr>
        <p:spPr>
          <a:xfrm>
            <a:off x="3949700" y="4724400"/>
            <a:ext cx="774700" cy="6942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client</a:t>
            </a:r>
            <a:endParaRPr lang="es-AR" dirty="0"/>
          </a:p>
        </p:txBody>
      </p:sp>
      <p:sp>
        <p:nvSpPr>
          <p:cNvPr id="25" name="Flowchart: Process 24"/>
          <p:cNvSpPr/>
          <p:nvPr/>
        </p:nvSpPr>
        <p:spPr>
          <a:xfrm>
            <a:off x="5089976" y="4720800"/>
            <a:ext cx="774700" cy="6942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client</a:t>
            </a:r>
            <a:endParaRPr lang="es-AR" dirty="0"/>
          </a:p>
        </p:txBody>
      </p:sp>
      <p:sp>
        <p:nvSpPr>
          <p:cNvPr id="26" name="Flowchart: Process 25"/>
          <p:cNvSpPr/>
          <p:nvPr/>
        </p:nvSpPr>
        <p:spPr>
          <a:xfrm>
            <a:off x="6230252" y="4720800"/>
            <a:ext cx="774700" cy="6942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client</a:t>
            </a:r>
            <a:endParaRPr lang="es-AR" dirty="0"/>
          </a:p>
        </p:txBody>
      </p:sp>
      <p:sp>
        <p:nvSpPr>
          <p:cNvPr id="16" name="Rectangle 15"/>
          <p:cNvSpPr/>
          <p:nvPr/>
        </p:nvSpPr>
        <p:spPr>
          <a:xfrm>
            <a:off x="7870738" y="1029494"/>
            <a:ext cx="4199553" cy="5270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" name="Elbow Connector 20"/>
          <p:cNvCxnSpPr>
            <a:stCxn id="12" idx="3"/>
            <a:endCxn id="5" idx="1"/>
          </p:cNvCxnSpPr>
          <p:nvPr/>
        </p:nvCxnSpPr>
        <p:spPr>
          <a:xfrm rot="5400000" flipH="1" flipV="1">
            <a:off x="5661768" y="2590894"/>
            <a:ext cx="578950" cy="955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0"/>
            <a:endCxn id="12" idx="1"/>
          </p:cNvCxnSpPr>
          <p:nvPr/>
        </p:nvCxnSpPr>
        <p:spPr>
          <a:xfrm rot="5400000" flipH="1" flipV="1">
            <a:off x="4682605" y="3933305"/>
            <a:ext cx="445541" cy="1136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0"/>
            <a:endCxn id="12" idx="1"/>
          </p:cNvCxnSpPr>
          <p:nvPr/>
        </p:nvCxnSpPr>
        <p:spPr>
          <a:xfrm rot="16200000" flipV="1">
            <a:off x="5254543" y="4498017"/>
            <a:ext cx="441941" cy="3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0"/>
            <a:endCxn id="12" idx="1"/>
          </p:cNvCxnSpPr>
          <p:nvPr/>
        </p:nvCxnSpPr>
        <p:spPr>
          <a:xfrm rot="16200000" flipV="1">
            <a:off x="5824681" y="3927879"/>
            <a:ext cx="441941" cy="1143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API</a:t>
            </a:r>
            <a:br>
              <a:rPr lang="es-AR" dirty="0" smtClean="0"/>
            </a:br>
            <a:r>
              <a:rPr lang="es-AR" dirty="0" smtClean="0"/>
              <a:t>(</a:t>
            </a:r>
            <a:r>
              <a:rPr lang="es-AR" dirty="0" err="1" smtClean="0"/>
              <a:t>application</a:t>
            </a:r>
            <a:r>
              <a:rPr lang="es-AR" dirty="0" smtClean="0"/>
              <a:t> </a:t>
            </a:r>
            <a:r>
              <a:rPr lang="es-AR" dirty="0" err="1"/>
              <a:t>programming</a:t>
            </a:r>
            <a:r>
              <a:rPr lang="es-AR" dirty="0"/>
              <a:t> </a:t>
            </a:r>
            <a:r>
              <a:rPr lang="es-AR" dirty="0" smtClean="0"/>
              <a:t>interface)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una API?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Application</a:t>
            </a:r>
            <a:r>
              <a:rPr lang="es-AR" dirty="0" smtClean="0"/>
              <a:t> </a:t>
            </a:r>
            <a:r>
              <a:rPr lang="es-AR" dirty="0" err="1"/>
              <a:t>programming</a:t>
            </a:r>
            <a:r>
              <a:rPr lang="es-AR" dirty="0"/>
              <a:t> </a:t>
            </a:r>
            <a:r>
              <a:rPr lang="es-AR" dirty="0" smtClean="0"/>
              <a:t>interface</a:t>
            </a:r>
            <a:endParaRPr lang="es-A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38126" y="1411288"/>
            <a:ext cx="7431638" cy="4732337"/>
          </a:xfrm>
        </p:spPr>
        <p:txBody>
          <a:bodyPr/>
          <a:lstStyle/>
          <a:p>
            <a:pPr lvl="0"/>
            <a:r>
              <a:rPr lang="es-AR" dirty="0" smtClean="0"/>
              <a:t>Interfaz</a:t>
            </a:r>
            <a:r>
              <a:rPr lang="es-AR" dirty="0"/>
              <a:t> </a:t>
            </a:r>
            <a:r>
              <a:rPr lang="es-AR" dirty="0" smtClean="0"/>
              <a:t>lógica de programación</a:t>
            </a:r>
          </a:p>
          <a:p>
            <a:pPr lvl="0"/>
            <a:r>
              <a:rPr lang="es-AR" dirty="0" err="1" smtClean="0"/>
              <a:t>Application</a:t>
            </a:r>
            <a:r>
              <a:rPr lang="es-AR" dirty="0" smtClean="0"/>
              <a:t> </a:t>
            </a:r>
            <a:r>
              <a:rPr lang="es-AR" dirty="0" err="1"/>
              <a:t>programming</a:t>
            </a:r>
            <a:r>
              <a:rPr lang="es-AR" dirty="0"/>
              <a:t> </a:t>
            </a:r>
            <a:r>
              <a:rPr lang="es-AR" dirty="0" smtClean="0"/>
              <a:t>interface</a:t>
            </a:r>
          </a:p>
          <a:p>
            <a:pPr lvl="0"/>
            <a:r>
              <a:rPr lang="es-AR" dirty="0" smtClean="0"/>
              <a:t>El cliente</a:t>
            </a:r>
          </a:p>
          <a:p>
            <a:pPr lvl="0"/>
            <a:endParaRPr lang="es-AR" dirty="0" smtClean="0"/>
          </a:p>
          <a:p>
            <a:pPr lvl="0"/>
            <a:endParaRPr lang="es-AR" dirty="0"/>
          </a:p>
        </p:txBody>
      </p:sp>
      <p:sp>
        <p:nvSpPr>
          <p:cNvPr id="14" name="Rounded Rectangle 13"/>
          <p:cNvSpPr/>
          <p:nvPr/>
        </p:nvSpPr>
        <p:spPr>
          <a:xfrm>
            <a:off x="9069355" y="2379306"/>
            <a:ext cx="2631233" cy="169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ight Arrow 14"/>
          <p:cNvSpPr/>
          <p:nvPr/>
        </p:nvSpPr>
        <p:spPr>
          <a:xfrm>
            <a:off x="9069355" y="2752531"/>
            <a:ext cx="1716833" cy="942392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4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una API?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Web API</a:t>
            </a:r>
            <a:endParaRPr lang="es-A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s-AR" dirty="0" smtClean="0"/>
              <a:t>Que cambia ahora al ser una Web API</a:t>
            </a:r>
          </a:p>
          <a:p>
            <a:pPr lvl="0"/>
            <a:r>
              <a:rPr lang="es-AR" dirty="0" smtClean="0"/>
              <a:t>Protocolo HTTP</a:t>
            </a:r>
          </a:p>
          <a:p>
            <a:pPr lvl="0"/>
            <a:r>
              <a:rPr lang="es-AR" dirty="0" smtClean="0"/>
              <a:t>Cliente Servidor</a:t>
            </a:r>
          </a:p>
          <a:p>
            <a:pPr lvl="0"/>
            <a:r>
              <a:rPr lang="es-AR" dirty="0" smtClean="0"/>
              <a:t>Herramientas de documentación (</a:t>
            </a:r>
            <a:r>
              <a:rPr lang="en-US" dirty="0"/>
              <a:t>Swagger, RAML y API </a:t>
            </a:r>
            <a:r>
              <a:rPr lang="en-US" dirty="0" smtClean="0"/>
              <a:t>Blueprint)</a:t>
            </a:r>
            <a:endParaRPr lang="es-AR" dirty="0" smtClean="0"/>
          </a:p>
          <a:p>
            <a:pPr lvl="0"/>
            <a:r>
              <a:rPr lang="es-AR" dirty="0" smtClean="0"/>
              <a:t>Otras arquitecturas </a:t>
            </a:r>
          </a:p>
          <a:p>
            <a:pPr lvl="1"/>
            <a:r>
              <a:rPr lang="es-AR" dirty="0" smtClean="0"/>
              <a:t>MVC  - </a:t>
            </a:r>
            <a:r>
              <a:rPr lang="es-AR" dirty="0" err="1" smtClean="0"/>
              <a:t>Model</a:t>
            </a:r>
            <a:r>
              <a:rPr lang="es-AR" dirty="0" smtClean="0"/>
              <a:t> View </a:t>
            </a:r>
            <a:r>
              <a:rPr lang="es-AR" dirty="0" err="1" smtClean="0"/>
              <a:t>Controller</a:t>
            </a:r>
            <a:endParaRPr lang="es-AR" dirty="0" smtClean="0"/>
          </a:p>
          <a:p>
            <a:pPr lvl="1"/>
            <a:r>
              <a:rPr lang="es-AR" dirty="0" smtClean="0"/>
              <a:t>SOAP - </a:t>
            </a:r>
            <a:r>
              <a:rPr lang="es-AR" dirty="0"/>
              <a:t>Simple </a:t>
            </a:r>
            <a:r>
              <a:rPr lang="es-AR" dirty="0" err="1"/>
              <a:t>Object</a:t>
            </a:r>
            <a:r>
              <a:rPr lang="es-AR" dirty="0"/>
              <a:t> Access </a:t>
            </a:r>
            <a:r>
              <a:rPr lang="es-AR" dirty="0" err="1" smtClean="0"/>
              <a:t>Protocol</a:t>
            </a:r>
            <a:endParaRPr lang="es-AR" dirty="0" smtClean="0"/>
          </a:p>
          <a:p>
            <a:pPr marL="0" lvl="0" indent="0">
              <a:buNone/>
            </a:pPr>
            <a:endParaRPr lang="es-AR" dirty="0"/>
          </a:p>
        </p:txBody>
      </p:sp>
      <p:sp>
        <p:nvSpPr>
          <p:cNvPr id="5" name="Cloud 4"/>
          <p:cNvSpPr/>
          <p:nvPr/>
        </p:nvSpPr>
        <p:spPr>
          <a:xfrm>
            <a:off x="7669765" y="2668555"/>
            <a:ext cx="1496984" cy="12358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10814175" y="1254460"/>
            <a:ext cx="45719" cy="433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ight Arrow 9"/>
          <p:cNvSpPr/>
          <p:nvPr/>
        </p:nvSpPr>
        <p:spPr>
          <a:xfrm>
            <a:off x="9451910" y="2817851"/>
            <a:ext cx="1222310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9451910" y="3657602"/>
            <a:ext cx="1222310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9414586" y="2360651"/>
            <a:ext cx="125963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request</a:t>
            </a:r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9451909" y="3261559"/>
            <a:ext cx="1222310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response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11093628" y="3183684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API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2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11289</TotalTime>
  <Words>1438</Words>
  <Application>Microsoft Office PowerPoint</Application>
  <PresentationFormat>Widescreen</PresentationFormat>
  <Paragraphs>386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Hexacta Labs Avanzado</vt:lpstr>
      <vt:lpstr>PowerPoint Presentation</vt:lpstr>
      <vt:lpstr>¿Que se espera de una RESTFul API?</vt:lpstr>
      <vt:lpstr>¿Que esperamos que tenga nuestra API?</vt:lpstr>
      <vt:lpstr>Arquitectura detrás de nuestra API</vt:lpstr>
      <vt:lpstr>Arquitectura detrás de nuestra API </vt:lpstr>
      <vt:lpstr>API (application programming interface)</vt:lpstr>
      <vt:lpstr>¿Qué es una API?</vt:lpstr>
      <vt:lpstr>¿Qué es una API?</vt:lpstr>
      <vt:lpstr>APP RESTFul API</vt:lpstr>
      <vt:lpstr>RESTFul API</vt:lpstr>
      <vt:lpstr>RESTFul API</vt:lpstr>
      <vt:lpstr>RESTFul API</vt:lpstr>
      <vt:lpstr>RESTFul API</vt:lpstr>
      <vt:lpstr>APP RESTFul API</vt:lpstr>
      <vt:lpstr>RESTFul API</vt:lpstr>
      <vt:lpstr>RESTFul API</vt:lpstr>
      <vt:lpstr>APP RESTFul API</vt:lpstr>
      <vt:lpstr>RESTFul API</vt:lpstr>
      <vt:lpstr>APP RESTFul API</vt:lpstr>
      <vt:lpstr>RESTFul API</vt:lpstr>
      <vt:lpstr>RESTFul API</vt:lpstr>
      <vt:lpstr>RESTFul API</vt:lpstr>
      <vt:lpstr>RESTFul API</vt:lpstr>
      <vt:lpstr>RESTFul API</vt:lpstr>
      <vt:lpstr>APP RESTFul API</vt:lpstr>
      <vt:lpstr>Logging</vt:lpstr>
      <vt:lpstr>Logging</vt:lpstr>
      <vt:lpstr>APP RESTFul API</vt:lpstr>
      <vt:lpstr>Cache</vt:lpstr>
      <vt:lpstr>Cache</vt:lpstr>
      <vt:lpstr>Seguridad</vt:lpstr>
      <vt:lpstr>Seguridad</vt:lpstr>
      <vt:lpstr>¿Conclusiones 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Descalzo</dc:creator>
  <cp:lastModifiedBy>Andres Descalzo</cp:lastModifiedBy>
  <cp:revision>135</cp:revision>
  <dcterms:created xsi:type="dcterms:W3CDTF">2017-05-09T21:24:54Z</dcterms:created>
  <dcterms:modified xsi:type="dcterms:W3CDTF">2017-08-02T11:39:44Z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