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9" r:id="rId3"/>
    <p:sldId id="258" r:id="rId4"/>
    <p:sldId id="262" r:id="rId5"/>
    <p:sldId id="273" r:id="rId6"/>
    <p:sldId id="277" r:id="rId7"/>
    <p:sldId id="274" r:id="rId8"/>
    <p:sldId id="281" r:id="rId9"/>
    <p:sldId id="282" r:id="rId10"/>
    <p:sldId id="287" r:id="rId11"/>
    <p:sldId id="275" r:id="rId12"/>
    <p:sldId id="280" r:id="rId13"/>
    <p:sldId id="283" r:id="rId14"/>
    <p:sldId id="286" r:id="rId15"/>
    <p:sldId id="276" r:id="rId16"/>
    <p:sldId id="279" r:id="rId17"/>
    <p:sldId id="284" r:id="rId18"/>
    <p:sldId id="278" r:id="rId19"/>
    <p:sldId id="285" r:id="rId20"/>
    <p:sldId id="288" r:id="rId21"/>
    <p:sldId id="289" r:id="rId22"/>
    <p:sldId id="290" r:id="rId23"/>
    <p:sldId id="268" r:id="rId24"/>
    <p:sldId id="272" r:id="rId2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20CC9-D850-4BF4-B227-59ACC1CB9379}" type="datetimeFigureOut">
              <a:rPr lang="es-AR" smtClean="0"/>
              <a:t>7/12/2017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736B3-6D4C-453F-AB85-08BF86DAD4C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025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1485"/>
            <a:ext cx="12220891" cy="68550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31" y="4676417"/>
            <a:ext cx="9781618" cy="51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AR" sz="2667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4731" y="5259686"/>
            <a:ext cx="7190316" cy="474813"/>
          </a:xfrm>
        </p:spPr>
        <p:txBody>
          <a:bodyPr vert="horz" lIns="91440" tIns="45720" rIns="91440" bIns="45720" rtlCol="0">
            <a:normAutofit/>
          </a:bodyPr>
          <a:lstStyle>
            <a:lvl1pPr marL="239713" indent="-239713" algn="l">
              <a:buNone/>
              <a:defRPr lang="en-US" dirty="0"/>
            </a:lvl1pPr>
          </a:lstStyle>
          <a:p>
            <a:pPr marL="0" lvl="0" indent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610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240277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22"/>
          </p:nvPr>
        </p:nvSpPr>
        <p:spPr>
          <a:xfrm>
            <a:off x="6288948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198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21"/>
          </p:nvPr>
        </p:nvSpPr>
        <p:spPr>
          <a:xfrm>
            <a:off x="240277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2"/>
          </p:nvPr>
        </p:nvSpPr>
        <p:spPr>
          <a:xfrm>
            <a:off x="6288948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273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6725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6810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914400" indent="-239713">
              <a:spcAft>
                <a:spcPts val="800"/>
              </a:spcAft>
              <a:tabLst/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2017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466725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735013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02235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30810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760583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428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297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8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68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0" y="144378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 userDrawn="1"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63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600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s-AR" sz="4267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ctr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211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983766" y="1605923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</p:spTree>
    <p:extLst>
      <p:ext uri="{BB962C8B-B14F-4D97-AF65-F5344CB8AC3E}">
        <p14:creationId xmlns:p14="http://schemas.microsoft.com/office/powerpoint/2010/main" val="255815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983766" y="1605923"/>
            <a:ext cx="7680853" cy="474728"/>
          </a:xfrm>
        </p:spPr>
        <p:txBody>
          <a:bodyPr>
            <a:noAutofit/>
          </a:bodyPr>
          <a:lstStyle>
            <a:lvl1pPr marL="239994">
              <a:defRPr sz="20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Ítem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ítem de la agenda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ítem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ítem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ítem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ítem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86021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8064895" cy="4761496"/>
          </a:xfrm>
        </p:spPr>
        <p:txBody>
          <a:bodyPr>
            <a:normAutofit/>
          </a:bodyPr>
          <a:lstStyle>
            <a:lvl1pPr marL="239994">
              <a:spcBef>
                <a:spcPts val="2200"/>
              </a:spcBef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  <a:p>
            <a:pPr lvl="0"/>
            <a:r>
              <a:rPr lang="en-US" dirty="0" smtClean="0"/>
              <a:t>Segundo item de la agenda</a:t>
            </a:r>
          </a:p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  <a:p>
            <a:pPr lvl="0"/>
            <a:r>
              <a:rPr lang="en-US" dirty="0" smtClean="0"/>
              <a:t>Cuarto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402028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804529"/>
            <a:ext cx="11657181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0058400" y="709041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0282363-2129-419F-8ACC-61D77BDA7858}" type="slidenum">
              <a:rPr lang="es-AR" altLang="es-AR"/>
              <a:pPr/>
              <a:t>‹#›</a:t>
            </a:fld>
            <a:endParaRPr lang="es-AR" alt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38125" y="1411288"/>
            <a:ext cx="11714163" cy="4732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4143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5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8547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513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739775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03028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320800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17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527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80" r:id="rId16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397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5191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74136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Courier New" panose="02070309020205020404" pitchFamily="49" charset="0"/>
        <a:buChar char="o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102552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126047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-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oo.gl/GAt3vM" TargetMode="External"/><Relationship Id="rId13" Type="http://schemas.openxmlformats.org/officeDocument/2006/relationships/hyperlink" Target="https://goo.gl/tnNdLB" TargetMode="External"/><Relationship Id="rId3" Type="http://schemas.openxmlformats.org/officeDocument/2006/relationships/hyperlink" Target="https://goo.gl/dKPhb9" TargetMode="External"/><Relationship Id="rId7" Type="http://schemas.openxmlformats.org/officeDocument/2006/relationships/hyperlink" Target="https://goo.gl/7ARiqj" TargetMode="External"/><Relationship Id="rId12" Type="http://schemas.openxmlformats.org/officeDocument/2006/relationships/hyperlink" Target="https://goo.gl/PYdXvj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oo.gl/IWvH61" TargetMode="External"/><Relationship Id="rId11" Type="http://schemas.openxmlformats.org/officeDocument/2006/relationships/hyperlink" Target="https://goo.gl/d3VdTd" TargetMode="External"/><Relationship Id="rId5" Type="http://schemas.openxmlformats.org/officeDocument/2006/relationships/hyperlink" Target="https://goo.gl/Mc1WWO" TargetMode="External"/><Relationship Id="rId10" Type="http://schemas.openxmlformats.org/officeDocument/2006/relationships/hyperlink" Target="https://goo.gl/TYcjr3" TargetMode="External"/><Relationship Id="rId4" Type="http://schemas.openxmlformats.org/officeDocument/2006/relationships/hyperlink" Target="http://restcookbook.com/" TargetMode="External"/><Relationship Id="rId9" Type="http://schemas.openxmlformats.org/officeDocument/2006/relationships/hyperlink" Target="https://goo.gl/jDga69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2" b="4172"/>
          <a:stretch>
            <a:fillRect/>
          </a:stretch>
        </p:blipFill>
        <p:spPr/>
      </p:pic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Workshop de programación web</a:t>
            </a:r>
            <a:endParaRPr lang="es-AR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ORT 2017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218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8753" y="2823108"/>
            <a:ext cx="11713897" cy="847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s-AR" sz="4267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s-AR" sz="4267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Frontend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800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Frontend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Tecnologías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smtClean="0"/>
              <a:t>JavaScript</a:t>
            </a:r>
          </a:p>
          <a:p>
            <a:pPr lvl="1"/>
            <a:r>
              <a:rPr lang="es-AR" dirty="0" smtClean="0"/>
              <a:t>ES6</a:t>
            </a:r>
            <a:endParaRPr lang="es-AR" dirty="0"/>
          </a:p>
          <a:p>
            <a:r>
              <a:rPr lang="es-AR" dirty="0" smtClean="0"/>
              <a:t>Vue.js</a:t>
            </a:r>
          </a:p>
          <a:p>
            <a:pPr lvl="1"/>
            <a:r>
              <a:rPr lang="es-AR" dirty="0" err="1" smtClean="0"/>
              <a:t>Routing</a:t>
            </a:r>
            <a:endParaRPr lang="es-AR" dirty="0" smtClean="0"/>
          </a:p>
          <a:p>
            <a:pPr lvl="1"/>
            <a:r>
              <a:rPr lang="es-AR" dirty="0" err="1" smtClean="0"/>
              <a:t>Templates</a:t>
            </a:r>
            <a:endParaRPr lang="es-AR" dirty="0" smtClean="0"/>
          </a:p>
          <a:p>
            <a:pPr lvl="1"/>
            <a:r>
              <a:rPr lang="es-AR" dirty="0" err="1" smtClean="0"/>
              <a:t>Model</a:t>
            </a:r>
            <a:endParaRPr lang="es-AR" dirty="0" smtClean="0"/>
          </a:p>
          <a:p>
            <a:pPr lvl="1"/>
            <a:r>
              <a:rPr lang="es-AR" dirty="0" err="1" smtClean="0"/>
              <a:t>Styles</a:t>
            </a:r>
            <a:endParaRPr lang="es-AR" dirty="0" smtClean="0"/>
          </a:p>
          <a:p>
            <a:r>
              <a:rPr lang="es-AR" dirty="0" smtClean="0"/>
              <a:t>Node.js</a:t>
            </a:r>
          </a:p>
          <a:p>
            <a:pPr lvl="1"/>
            <a:r>
              <a:rPr lang="es-AR" dirty="0" err="1" smtClean="0"/>
              <a:t>npm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1150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Frontend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Estructura de la </a:t>
            </a:r>
            <a:r>
              <a:rPr lang="es-AR" dirty="0" smtClean="0"/>
              <a:t>aplicación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smtClean="0"/>
              <a:t>Archivo </a:t>
            </a:r>
            <a:r>
              <a:rPr lang="es-AR" dirty="0" smtClean="0">
                <a:latin typeface="Consolas" panose="020B0609020204030204" pitchFamily="49" charset="0"/>
              </a:rPr>
              <a:t>index.html</a:t>
            </a:r>
            <a:r>
              <a:rPr lang="es-AR" dirty="0" smtClean="0"/>
              <a:t>: Es la pagina inicial de la aplicación.</a:t>
            </a:r>
          </a:p>
          <a:p>
            <a:r>
              <a:rPr lang="es-AR" dirty="0" smtClean="0"/>
              <a:t>Archivo </a:t>
            </a:r>
            <a:r>
              <a:rPr lang="es-AR" dirty="0" smtClean="0">
                <a:latin typeface="Consolas" panose="020B0609020204030204" pitchFamily="49" charset="0"/>
              </a:rPr>
              <a:t>main.js</a:t>
            </a:r>
            <a:r>
              <a:rPr lang="es-AR" dirty="0" smtClean="0"/>
              <a:t>: Es el script donde se inicia la aplicación </a:t>
            </a:r>
            <a:r>
              <a:rPr lang="es-AR" dirty="0" err="1" smtClean="0"/>
              <a:t>Vue</a:t>
            </a:r>
            <a:r>
              <a:rPr lang="es-AR" dirty="0" smtClean="0"/>
              <a:t>.</a:t>
            </a:r>
          </a:p>
          <a:p>
            <a:r>
              <a:rPr lang="es-AR" dirty="0" smtClean="0"/>
              <a:t>Archivo </a:t>
            </a:r>
            <a:r>
              <a:rPr lang="es-AR" dirty="0" err="1" smtClean="0">
                <a:latin typeface="Consolas" panose="020B0609020204030204" pitchFamily="49" charset="0"/>
              </a:rPr>
              <a:t>App.vue</a:t>
            </a:r>
            <a:r>
              <a:rPr lang="es-AR" dirty="0" smtClean="0"/>
              <a:t>: Es el componente principal, que va a actuar como padre de los demás.</a:t>
            </a:r>
          </a:p>
          <a:p>
            <a:r>
              <a:rPr lang="es-AR" dirty="0" smtClean="0"/>
              <a:t>Archivo </a:t>
            </a:r>
            <a:r>
              <a:rPr lang="es-AR" dirty="0" err="1" smtClean="0">
                <a:latin typeface="Consolas" panose="020B0609020204030204" pitchFamily="49" charset="0"/>
              </a:rPr>
              <a:t>router</a:t>
            </a:r>
            <a:r>
              <a:rPr lang="es-AR" dirty="0" smtClean="0">
                <a:latin typeface="Consolas" panose="020B0609020204030204" pitchFamily="49" charset="0"/>
              </a:rPr>
              <a:t>/index.js</a:t>
            </a:r>
            <a:r>
              <a:rPr lang="es-AR" dirty="0" smtClean="0"/>
              <a:t>: La configuración del ruteo, que especifica como se va a navegar la aplicación.</a:t>
            </a:r>
          </a:p>
          <a:p>
            <a:r>
              <a:rPr lang="es-AR" dirty="0" smtClean="0"/>
              <a:t>Carpeta </a:t>
            </a:r>
            <a:r>
              <a:rPr lang="es-AR" dirty="0" err="1" smtClean="0">
                <a:latin typeface="Consolas" panose="020B0609020204030204" pitchFamily="49" charset="0"/>
              </a:rPr>
              <a:t>components</a:t>
            </a:r>
            <a:r>
              <a:rPr lang="es-AR" dirty="0" smtClean="0"/>
              <a:t>: Cada uno de los componentes que conforman la aplicación.</a:t>
            </a:r>
          </a:p>
          <a:p>
            <a:r>
              <a:rPr lang="es-AR" dirty="0" smtClean="0"/>
              <a:t>Carpeta </a:t>
            </a:r>
            <a:r>
              <a:rPr lang="es-AR" dirty="0" err="1" smtClean="0">
                <a:latin typeface="Consolas" panose="020B0609020204030204" pitchFamily="49" charset="0"/>
              </a:rPr>
              <a:t>services</a:t>
            </a:r>
            <a:r>
              <a:rPr lang="es-AR" dirty="0" smtClean="0"/>
              <a:t>: Cada uno de los servicios que van a usar los componentes.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68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8753" y="2823108"/>
            <a:ext cx="11713897" cy="847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s-AR" sz="4267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s-AR" sz="4267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Ejercicio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82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49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r>
              <a:rPr lang="es-AR" dirty="0" smtClean="0"/>
              <a:t> - Solución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75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</a:t>
            </a:r>
            <a:endParaRPr lang="es-A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Primer paso:</a:t>
            </a:r>
          </a:p>
          <a:p>
            <a:pPr lvl="1"/>
            <a:r>
              <a:rPr lang="es-AR" dirty="0" smtClean="0"/>
              <a:t>Crear el HTML en el </a:t>
            </a:r>
            <a:r>
              <a:rPr lang="es-AR" dirty="0" err="1" smtClean="0"/>
              <a:t>template</a:t>
            </a:r>
            <a:r>
              <a:rPr lang="es-AR" dirty="0" smtClean="0"/>
              <a:t> del archivo </a:t>
            </a:r>
            <a:r>
              <a:rPr lang="es-AR" dirty="0" err="1" smtClean="0">
                <a:latin typeface="Consolas" panose="020B0609020204030204" pitchFamily="49" charset="0"/>
              </a:rPr>
              <a:t>components</a:t>
            </a:r>
            <a:r>
              <a:rPr lang="es-AR" dirty="0" smtClean="0">
                <a:latin typeface="Consolas" panose="020B0609020204030204" pitchFamily="49" charset="0"/>
              </a:rPr>
              <a:t>/</a:t>
            </a:r>
            <a:r>
              <a:rPr lang="es-AR" dirty="0" err="1" smtClean="0">
                <a:latin typeface="Consolas" panose="020B0609020204030204" pitchFamily="49" charset="0"/>
              </a:rPr>
              <a:t>Edit.vue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Crear el modelo y comportamiento del componente.</a:t>
            </a:r>
          </a:p>
          <a:p>
            <a:pPr lvl="1"/>
            <a:r>
              <a:rPr lang="es-AR" dirty="0" smtClean="0"/>
              <a:t>TIP: Basarse en </a:t>
            </a:r>
            <a:r>
              <a:rPr lang="es-AR" dirty="0" err="1" smtClean="0">
                <a:latin typeface="Consolas" panose="020B0609020204030204" pitchFamily="49" charset="0"/>
              </a:rPr>
              <a:t>components</a:t>
            </a:r>
            <a:r>
              <a:rPr lang="es-AR" dirty="0" smtClean="0">
                <a:latin typeface="Consolas" panose="020B0609020204030204" pitchFamily="49" charset="0"/>
              </a:rPr>
              <a:t>/</a:t>
            </a:r>
            <a:r>
              <a:rPr lang="es-AR" dirty="0" err="1" smtClean="0">
                <a:latin typeface="Consolas" panose="020B0609020204030204" pitchFamily="49" charset="0"/>
              </a:rPr>
              <a:t>New.vue</a:t>
            </a:r>
            <a:r>
              <a:rPr lang="es-AR" dirty="0" smtClean="0"/>
              <a:t>, teniendo en cuenta que además tiene que poder obtener el id de la </a:t>
            </a:r>
            <a:r>
              <a:rPr lang="es-AR" dirty="0" err="1" smtClean="0"/>
              <a:t>url</a:t>
            </a:r>
            <a:r>
              <a:rPr lang="es-AR" dirty="0" smtClean="0"/>
              <a:t>, y usarlo para buscar la película con ese id, en vez de crear una película nueva. Usar el método </a:t>
            </a:r>
            <a:r>
              <a:rPr lang="es-AR" dirty="0" err="1" smtClean="0">
                <a:latin typeface="Consolas" panose="020B0609020204030204" pitchFamily="49" charset="0"/>
              </a:rPr>
              <a:t>getMovie</a:t>
            </a:r>
            <a:r>
              <a:rPr lang="es-AR" dirty="0" smtClean="0">
                <a:latin typeface="Consolas" panose="020B0609020204030204" pitchFamily="49" charset="0"/>
              </a:rPr>
              <a:t>(id)</a:t>
            </a:r>
            <a:r>
              <a:rPr lang="es-AR" dirty="0" smtClean="0"/>
              <a:t> de </a:t>
            </a:r>
            <a:r>
              <a:rPr lang="es-AR" dirty="0" err="1" smtClean="0">
                <a:latin typeface="Consolas" panose="020B0609020204030204" pitchFamily="49" charset="0"/>
              </a:rPr>
              <a:t>services</a:t>
            </a:r>
            <a:r>
              <a:rPr lang="es-AR" dirty="0" smtClean="0">
                <a:latin typeface="Consolas" panose="020B0609020204030204" pitchFamily="49" charset="0"/>
              </a:rPr>
              <a:t>/index.js</a:t>
            </a:r>
            <a:r>
              <a:rPr lang="es-AR" dirty="0" smtClean="0"/>
              <a:t>. Mirar también </a:t>
            </a:r>
            <a:r>
              <a:rPr lang="es-AR" dirty="0" err="1" smtClean="0">
                <a:latin typeface="Consolas" panose="020B0609020204030204" pitchFamily="49" charset="0"/>
              </a:rPr>
              <a:t>components</a:t>
            </a:r>
            <a:r>
              <a:rPr lang="es-AR" dirty="0" smtClean="0">
                <a:latin typeface="Consolas" panose="020B0609020204030204" pitchFamily="49" charset="0"/>
              </a:rPr>
              <a:t>/</a:t>
            </a:r>
            <a:r>
              <a:rPr lang="es-AR" dirty="0" err="1" smtClean="0">
                <a:latin typeface="Consolas" panose="020B0609020204030204" pitchFamily="49" charset="0"/>
              </a:rPr>
              <a:t>List.vue</a:t>
            </a:r>
            <a:r>
              <a:rPr lang="es-AR" dirty="0" smtClean="0"/>
              <a:t> para ver como obtener datos.</a:t>
            </a:r>
          </a:p>
          <a:p>
            <a:r>
              <a:rPr lang="es-AR" dirty="0" smtClean="0"/>
              <a:t>Segundo paso:</a:t>
            </a:r>
          </a:p>
          <a:p>
            <a:pPr lvl="1"/>
            <a:r>
              <a:rPr lang="es-AR" dirty="0" smtClean="0"/>
              <a:t>En </a:t>
            </a:r>
            <a:r>
              <a:rPr lang="es-AR" dirty="0" err="1" smtClean="0">
                <a:latin typeface="Consolas" panose="020B0609020204030204" pitchFamily="49" charset="0"/>
              </a:rPr>
              <a:t>services</a:t>
            </a:r>
            <a:r>
              <a:rPr lang="es-AR" dirty="0" smtClean="0">
                <a:latin typeface="Consolas" panose="020B0609020204030204" pitchFamily="49" charset="0"/>
              </a:rPr>
              <a:t>/index.js</a:t>
            </a:r>
            <a:r>
              <a:rPr lang="es-AR" dirty="0" smtClean="0"/>
              <a:t> implementar el método </a:t>
            </a:r>
            <a:r>
              <a:rPr lang="es-AR" dirty="0" err="1" smtClean="0">
                <a:latin typeface="Consolas" panose="020B0609020204030204" pitchFamily="49" charset="0"/>
              </a:rPr>
              <a:t>updateMovie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TIP: Seria casi igual al de </a:t>
            </a:r>
            <a:r>
              <a:rPr lang="es-AR" dirty="0" err="1" smtClean="0">
                <a:latin typeface="Consolas" panose="020B0609020204030204" pitchFamily="49" charset="0"/>
              </a:rPr>
              <a:t>saveMovie</a:t>
            </a:r>
            <a:r>
              <a:rPr lang="es-AR" dirty="0" smtClean="0"/>
              <a:t>, pero la </a:t>
            </a:r>
            <a:r>
              <a:rPr lang="es-AR" dirty="0" err="1" smtClean="0"/>
              <a:t>url</a:t>
            </a:r>
            <a:r>
              <a:rPr lang="es-AR" dirty="0" smtClean="0"/>
              <a:t> tendría el formato de </a:t>
            </a:r>
            <a:r>
              <a:rPr lang="es-AR" dirty="0" err="1" smtClean="0">
                <a:latin typeface="Consolas" panose="020B0609020204030204" pitchFamily="49" charset="0"/>
              </a:rPr>
              <a:t>removeMovie</a:t>
            </a:r>
            <a:r>
              <a:rPr lang="es-AR" dirty="0" smtClean="0"/>
              <a:t>: </a:t>
            </a:r>
            <a:r>
              <a:rPr lang="es-AR" dirty="0" err="1" smtClean="0"/>
              <a:t>url</a:t>
            </a:r>
            <a:r>
              <a:rPr lang="es-AR" dirty="0" smtClean="0"/>
              <a:t>/id, y el verbo de HTTP a usar es PUT.</a:t>
            </a:r>
          </a:p>
          <a:p>
            <a:r>
              <a:rPr lang="es-AR" dirty="0" smtClean="0"/>
              <a:t>Tercer paso:</a:t>
            </a:r>
          </a:p>
          <a:p>
            <a:pPr lvl="1"/>
            <a:r>
              <a:rPr lang="es-AR" dirty="0" smtClean="0"/>
              <a:t>En la lista de películas seleccionar una.</a:t>
            </a:r>
          </a:p>
          <a:p>
            <a:pPr lvl="1"/>
            <a:r>
              <a:rPr lang="es-AR" dirty="0" smtClean="0"/>
              <a:t>Cambiar los valores del formulario.</a:t>
            </a:r>
          </a:p>
          <a:p>
            <a:pPr lvl="1"/>
            <a:r>
              <a:rPr lang="es-AR" dirty="0" smtClean="0"/>
              <a:t>Guardarla y ver que esos cambios se reflejen en la lista.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15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 - Solución</a:t>
            </a:r>
            <a:endParaRPr lang="es-AR" dirty="0"/>
          </a:p>
        </p:txBody>
      </p:sp>
      <p:sp>
        <p:nvSpPr>
          <p:cNvPr id="2" name="TextBox 1"/>
          <p:cNvSpPr txBox="1"/>
          <p:nvPr/>
        </p:nvSpPr>
        <p:spPr>
          <a:xfrm>
            <a:off x="1985554" y="1398791"/>
            <a:ext cx="681770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&lt;</a:t>
            </a:r>
            <a:r>
              <a:rPr lang="es-AR" dirty="0" err="1">
                <a:solidFill>
                  <a:schemeClr val="bg1"/>
                </a:solidFill>
              </a:rPr>
              <a:t>template</a:t>
            </a:r>
            <a:r>
              <a:rPr lang="es-AR" dirty="0">
                <a:solidFill>
                  <a:schemeClr val="bg1"/>
                </a:solidFill>
              </a:rPr>
              <a:t>&gt;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&lt;</a:t>
            </a:r>
            <a:r>
              <a:rPr lang="es-AR" dirty="0">
                <a:solidFill>
                  <a:schemeClr val="bg1"/>
                </a:solidFill>
              </a:rPr>
              <a:t>div&gt;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&lt;</a:t>
            </a:r>
            <a:r>
              <a:rPr lang="es-AR" dirty="0">
                <a:solidFill>
                  <a:schemeClr val="bg1"/>
                </a:solidFill>
              </a:rPr>
              <a:t>h2&gt;</a:t>
            </a:r>
            <a:r>
              <a:rPr lang="es-AR" dirty="0" err="1">
                <a:solidFill>
                  <a:schemeClr val="bg1"/>
                </a:solidFill>
              </a:rPr>
              <a:t>Edit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Movie</a:t>
            </a:r>
            <a:r>
              <a:rPr lang="es-AR" dirty="0">
                <a:solidFill>
                  <a:schemeClr val="bg1"/>
                </a:solidFill>
              </a:rPr>
              <a:t>&lt;/h2&gt;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&lt;</a:t>
            </a:r>
            <a:r>
              <a:rPr lang="es-AR" dirty="0">
                <a:solidFill>
                  <a:schemeClr val="bg1"/>
                </a:solidFill>
              </a:rPr>
              <a:t>div </a:t>
            </a:r>
            <a:r>
              <a:rPr lang="es-AR" dirty="0" err="1">
                <a:solidFill>
                  <a:schemeClr val="bg1"/>
                </a:solidFill>
              </a:rPr>
              <a:t>class</a:t>
            </a:r>
            <a:r>
              <a:rPr lang="es-AR" dirty="0">
                <a:solidFill>
                  <a:schemeClr val="bg1"/>
                </a:solidFill>
              </a:rPr>
              <a:t>="</a:t>
            </a:r>
            <a:r>
              <a:rPr lang="es-AR" dirty="0" err="1">
                <a:solidFill>
                  <a:schemeClr val="bg1"/>
                </a:solidFill>
              </a:rPr>
              <a:t>form</a:t>
            </a:r>
            <a:r>
              <a:rPr lang="es-AR" dirty="0">
                <a:solidFill>
                  <a:schemeClr val="bg1"/>
                </a:solidFill>
              </a:rPr>
              <a:t>"&gt;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  &lt;</a:t>
            </a:r>
            <a:r>
              <a:rPr lang="es-AR" dirty="0" err="1">
                <a:solidFill>
                  <a:schemeClr val="bg1"/>
                </a:solidFill>
              </a:rPr>
              <a:t>label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for</a:t>
            </a:r>
            <a:r>
              <a:rPr lang="es-AR" dirty="0">
                <a:solidFill>
                  <a:schemeClr val="bg1"/>
                </a:solidFill>
              </a:rPr>
              <a:t>="</a:t>
            </a:r>
            <a:r>
              <a:rPr lang="es-AR" dirty="0" err="1">
                <a:solidFill>
                  <a:schemeClr val="bg1"/>
                </a:solidFill>
              </a:rPr>
              <a:t>title</a:t>
            </a:r>
            <a:r>
              <a:rPr lang="es-AR" dirty="0">
                <a:solidFill>
                  <a:schemeClr val="bg1"/>
                </a:solidFill>
              </a:rPr>
              <a:t>"&gt;</a:t>
            </a:r>
            <a:r>
              <a:rPr lang="es-AR" dirty="0" err="1">
                <a:solidFill>
                  <a:schemeClr val="bg1"/>
                </a:solidFill>
              </a:rPr>
              <a:t>Title</a:t>
            </a:r>
            <a:r>
              <a:rPr lang="es-AR" dirty="0">
                <a:solidFill>
                  <a:schemeClr val="bg1"/>
                </a:solidFill>
              </a:rPr>
              <a:t>&lt;/</a:t>
            </a:r>
            <a:r>
              <a:rPr lang="es-AR" dirty="0" err="1">
                <a:solidFill>
                  <a:schemeClr val="bg1"/>
                </a:solidFill>
              </a:rPr>
              <a:t>label</a:t>
            </a:r>
            <a:r>
              <a:rPr lang="es-AR" dirty="0">
                <a:solidFill>
                  <a:schemeClr val="bg1"/>
                </a:solidFill>
              </a:rPr>
              <a:t>&gt;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  &lt;</a:t>
            </a:r>
            <a:r>
              <a:rPr lang="es-AR" dirty="0">
                <a:solidFill>
                  <a:schemeClr val="bg1"/>
                </a:solidFill>
              </a:rPr>
              <a:t>input </a:t>
            </a:r>
            <a:r>
              <a:rPr lang="es-AR" dirty="0" err="1">
                <a:solidFill>
                  <a:schemeClr val="bg1"/>
                </a:solidFill>
              </a:rPr>
              <a:t>type</a:t>
            </a:r>
            <a:r>
              <a:rPr lang="es-AR" dirty="0">
                <a:solidFill>
                  <a:schemeClr val="bg1"/>
                </a:solidFill>
              </a:rPr>
              <a:t>="</a:t>
            </a:r>
            <a:r>
              <a:rPr lang="es-AR" dirty="0" err="1">
                <a:solidFill>
                  <a:schemeClr val="bg1"/>
                </a:solidFill>
              </a:rPr>
              <a:t>text</a:t>
            </a:r>
            <a:r>
              <a:rPr lang="es-AR" dirty="0">
                <a:solidFill>
                  <a:schemeClr val="bg1"/>
                </a:solidFill>
              </a:rPr>
              <a:t>" id="</a:t>
            </a:r>
            <a:r>
              <a:rPr lang="es-AR" dirty="0" err="1">
                <a:solidFill>
                  <a:schemeClr val="bg1"/>
                </a:solidFill>
              </a:rPr>
              <a:t>title</a:t>
            </a:r>
            <a:r>
              <a:rPr lang="es-AR" dirty="0">
                <a:solidFill>
                  <a:schemeClr val="bg1"/>
                </a:solidFill>
              </a:rPr>
              <a:t>" v-</a:t>
            </a:r>
            <a:r>
              <a:rPr lang="es-AR" dirty="0" err="1">
                <a:solidFill>
                  <a:schemeClr val="bg1"/>
                </a:solidFill>
              </a:rPr>
              <a:t>model</a:t>
            </a:r>
            <a:r>
              <a:rPr lang="es-AR" dirty="0">
                <a:solidFill>
                  <a:schemeClr val="bg1"/>
                </a:solidFill>
              </a:rPr>
              <a:t>="</a:t>
            </a:r>
            <a:r>
              <a:rPr lang="es-AR" dirty="0" err="1">
                <a:solidFill>
                  <a:schemeClr val="bg1"/>
                </a:solidFill>
              </a:rPr>
              <a:t>movie.title</a:t>
            </a:r>
            <a:r>
              <a:rPr lang="es-AR" dirty="0">
                <a:solidFill>
                  <a:schemeClr val="bg1"/>
                </a:solidFill>
              </a:rPr>
              <a:t>"/&gt;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&lt;/</a:t>
            </a:r>
            <a:r>
              <a:rPr lang="es-AR" dirty="0">
                <a:solidFill>
                  <a:schemeClr val="bg1"/>
                </a:solidFill>
              </a:rPr>
              <a:t>div</a:t>
            </a:r>
            <a:r>
              <a:rPr lang="es-AR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…</a:t>
            </a:r>
            <a:endParaRPr lang="es-AR" dirty="0">
              <a:solidFill>
                <a:schemeClr val="bg1"/>
              </a:solidFill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    &lt;</a:t>
            </a:r>
            <a:r>
              <a:rPr lang="es-AR" dirty="0">
                <a:solidFill>
                  <a:schemeClr val="bg1"/>
                </a:solidFill>
              </a:rPr>
              <a:t>div </a:t>
            </a:r>
            <a:r>
              <a:rPr lang="es-AR" dirty="0" err="1">
                <a:solidFill>
                  <a:schemeClr val="bg1"/>
                </a:solidFill>
              </a:rPr>
              <a:t>class</a:t>
            </a:r>
            <a:r>
              <a:rPr lang="es-AR" dirty="0">
                <a:solidFill>
                  <a:schemeClr val="bg1"/>
                </a:solidFill>
              </a:rPr>
              <a:t>="</a:t>
            </a:r>
            <a:r>
              <a:rPr lang="es-AR" dirty="0" err="1">
                <a:solidFill>
                  <a:schemeClr val="bg1"/>
                </a:solidFill>
              </a:rPr>
              <a:t>form</a:t>
            </a:r>
            <a:r>
              <a:rPr lang="es-AR" dirty="0">
                <a:solidFill>
                  <a:schemeClr val="bg1"/>
                </a:solidFill>
              </a:rPr>
              <a:t>"&gt;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  &lt;</a:t>
            </a:r>
            <a:r>
              <a:rPr lang="es-AR" dirty="0" err="1">
                <a:solidFill>
                  <a:schemeClr val="bg1"/>
                </a:solidFill>
              </a:rPr>
              <a:t>label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for</a:t>
            </a:r>
            <a:r>
              <a:rPr lang="es-AR" dirty="0">
                <a:solidFill>
                  <a:schemeClr val="bg1"/>
                </a:solidFill>
              </a:rPr>
              <a:t>="director"&gt;Director&lt;/</a:t>
            </a:r>
            <a:r>
              <a:rPr lang="es-AR" dirty="0" err="1">
                <a:solidFill>
                  <a:schemeClr val="bg1"/>
                </a:solidFill>
              </a:rPr>
              <a:t>label</a:t>
            </a:r>
            <a:r>
              <a:rPr lang="es-AR" dirty="0">
                <a:solidFill>
                  <a:schemeClr val="bg1"/>
                </a:solidFill>
              </a:rPr>
              <a:t>&gt;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  &lt;</a:t>
            </a:r>
            <a:r>
              <a:rPr lang="es-AR" dirty="0">
                <a:solidFill>
                  <a:schemeClr val="bg1"/>
                </a:solidFill>
              </a:rPr>
              <a:t>input </a:t>
            </a:r>
            <a:r>
              <a:rPr lang="es-AR" dirty="0" err="1">
                <a:solidFill>
                  <a:schemeClr val="bg1"/>
                </a:solidFill>
              </a:rPr>
              <a:t>type</a:t>
            </a:r>
            <a:r>
              <a:rPr lang="es-AR" dirty="0">
                <a:solidFill>
                  <a:schemeClr val="bg1"/>
                </a:solidFill>
              </a:rPr>
              <a:t>="</a:t>
            </a:r>
            <a:r>
              <a:rPr lang="es-AR" dirty="0" err="1">
                <a:solidFill>
                  <a:schemeClr val="bg1"/>
                </a:solidFill>
              </a:rPr>
              <a:t>text</a:t>
            </a:r>
            <a:r>
              <a:rPr lang="es-AR" dirty="0">
                <a:solidFill>
                  <a:schemeClr val="bg1"/>
                </a:solidFill>
              </a:rPr>
              <a:t>" id="director" v-</a:t>
            </a:r>
            <a:r>
              <a:rPr lang="es-AR" dirty="0" err="1">
                <a:solidFill>
                  <a:schemeClr val="bg1"/>
                </a:solidFill>
              </a:rPr>
              <a:t>model</a:t>
            </a:r>
            <a:r>
              <a:rPr lang="es-AR" dirty="0">
                <a:solidFill>
                  <a:schemeClr val="bg1"/>
                </a:solidFill>
              </a:rPr>
              <a:t>="</a:t>
            </a:r>
            <a:r>
              <a:rPr lang="es-AR" dirty="0" err="1">
                <a:solidFill>
                  <a:schemeClr val="bg1"/>
                </a:solidFill>
              </a:rPr>
              <a:t>movie.director</a:t>
            </a:r>
            <a:r>
              <a:rPr lang="es-AR" dirty="0">
                <a:solidFill>
                  <a:schemeClr val="bg1"/>
                </a:solidFill>
              </a:rPr>
              <a:t>"/&gt;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&lt;/</a:t>
            </a:r>
            <a:r>
              <a:rPr lang="es-AR" dirty="0">
                <a:solidFill>
                  <a:schemeClr val="bg1"/>
                </a:solidFill>
              </a:rPr>
              <a:t>div&gt;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&lt;</a:t>
            </a:r>
            <a:r>
              <a:rPr lang="es-AR" dirty="0" err="1">
                <a:solidFill>
                  <a:schemeClr val="bg1"/>
                </a:solidFill>
              </a:rPr>
              <a:t>button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type</a:t>
            </a:r>
            <a:r>
              <a:rPr lang="es-AR" dirty="0">
                <a:solidFill>
                  <a:schemeClr val="bg1"/>
                </a:solidFill>
              </a:rPr>
              <a:t>="</a:t>
            </a:r>
            <a:r>
              <a:rPr lang="es-AR" dirty="0" err="1">
                <a:solidFill>
                  <a:schemeClr val="bg1"/>
                </a:solidFill>
              </a:rPr>
              <a:t>button</a:t>
            </a:r>
            <a:r>
              <a:rPr lang="es-AR" dirty="0">
                <a:solidFill>
                  <a:schemeClr val="bg1"/>
                </a:solidFill>
              </a:rPr>
              <a:t>" </a:t>
            </a:r>
            <a:r>
              <a:rPr lang="es-AR" dirty="0" err="1">
                <a:solidFill>
                  <a:schemeClr val="bg1"/>
                </a:solidFill>
              </a:rPr>
              <a:t>v-on:click</a:t>
            </a:r>
            <a:r>
              <a:rPr lang="es-AR" dirty="0">
                <a:solidFill>
                  <a:schemeClr val="bg1"/>
                </a:solidFill>
              </a:rPr>
              <a:t>="cancel()"&gt;Cancel&lt;/</a:t>
            </a:r>
            <a:r>
              <a:rPr lang="es-AR" dirty="0" err="1">
                <a:solidFill>
                  <a:schemeClr val="bg1"/>
                </a:solidFill>
              </a:rPr>
              <a:t>button</a:t>
            </a:r>
            <a:r>
              <a:rPr lang="es-AR" dirty="0">
                <a:solidFill>
                  <a:schemeClr val="bg1"/>
                </a:solidFill>
              </a:rPr>
              <a:t>&gt;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&lt;</a:t>
            </a:r>
            <a:r>
              <a:rPr lang="es-AR" dirty="0" err="1">
                <a:solidFill>
                  <a:schemeClr val="bg1"/>
                </a:solidFill>
              </a:rPr>
              <a:t>button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type</a:t>
            </a:r>
            <a:r>
              <a:rPr lang="es-AR" dirty="0">
                <a:solidFill>
                  <a:schemeClr val="bg1"/>
                </a:solidFill>
              </a:rPr>
              <a:t>="</a:t>
            </a:r>
            <a:r>
              <a:rPr lang="es-AR" dirty="0" err="1">
                <a:solidFill>
                  <a:schemeClr val="bg1"/>
                </a:solidFill>
              </a:rPr>
              <a:t>button</a:t>
            </a:r>
            <a:r>
              <a:rPr lang="es-AR" dirty="0">
                <a:solidFill>
                  <a:schemeClr val="bg1"/>
                </a:solidFill>
              </a:rPr>
              <a:t>" </a:t>
            </a:r>
            <a:r>
              <a:rPr lang="es-AR" dirty="0" err="1">
                <a:solidFill>
                  <a:schemeClr val="bg1"/>
                </a:solidFill>
              </a:rPr>
              <a:t>v-on:click</a:t>
            </a:r>
            <a:r>
              <a:rPr lang="es-AR" dirty="0">
                <a:solidFill>
                  <a:schemeClr val="bg1"/>
                </a:solidFill>
              </a:rPr>
              <a:t>="</a:t>
            </a:r>
            <a:r>
              <a:rPr lang="es-AR" dirty="0" err="1">
                <a:solidFill>
                  <a:schemeClr val="bg1"/>
                </a:solidFill>
              </a:rPr>
              <a:t>save</a:t>
            </a:r>
            <a:r>
              <a:rPr lang="es-AR" dirty="0">
                <a:solidFill>
                  <a:schemeClr val="bg1"/>
                </a:solidFill>
              </a:rPr>
              <a:t>()"&gt;</a:t>
            </a:r>
            <a:r>
              <a:rPr lang="es-AR" dirty="0" err="1">
                <a:solidFill>
                  <a:schemeClr val="bg1"/>
                </a:solidFill>
              </a:rPr>
              <a:t>Save</a:t>
            </a:r>
            <a:r>
              <a:rPr lang="es-AR" dirty="0">
                <a:solidFill>
                  <a:schemeClr val="bg1"/>
                </a:solidFill>
              </a:rPr>
              <a:t>&lt;/</a:t>
            </a:r>
            <a:r>
              <a:rPr lang="es-AR" dirty="0" err="1">
                <a:solidFill>
                  <a:schemeClr val="bg1"/>
                </a:solidFill>
              </a:rPr>
              <a:t>button</a:t>
            </a:r>
            <a:r>
              <a:rPr lang="es-AR" dirty="0">
                <a:solidFill>
                  <a:schemeClr val="bg1"/>
                </a:solidFill>
              </a:rPr>
              <a:t>&gt;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&lt;/</a:t>
            </a:r>
            <a:r>
              <a:rPr lang="es-AR" dirty="0">
                <a:solidFill>
                  <a:schemeClr val="bg1"/>
                </a:solidFill>
              </a:rPr>
              <a:t>div&gt;</a:t>
            </a:r>
          </a:p>
          <a:p>
            <a:r>
              <a:rPr lang="es-AR" dirty="0">
                <a:solidFill>
                  <a:schemeClr val="bg1"/>
                </a:solidFill>
              </a:rPr>
              <a:t>&lt;/</a:t>
            </a:r>
            <a:r>
              <a:rPr lang="es-AR" dirty="0" err="1">
                <a:solidFill>
                  <a:schemeClr val="bg1"/>
                </a:solidFill>
              </a:rPr>
              <a:t>template</a:t>
            </a:r>
            <a:r>
              <a:rPr lang="es-AR" dirty="0">
                <a:solidFill>
                  <a:schemeClr val="bg1"/>
                </a:solidFill>
              </a:rPr>
              <a:t>&gt;</a:t>
            </a:r>
          </a:p>
          <a:p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sp>
        <p:nvSpPr>
          <p:cNvPr id="46" name="Content Placeholder 4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s-AR" dirty="0" err="1" smtClean="0"/>
              <a:t>Frontend</a:t>
            </a:r>
            <a:endParaRPr lang="es-AR" dirty="0"/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s-AR" dirty="0" smtClean="0"/>
              <a:t>Ejercicios</a:t>
            </a:r>
            <a:endParaRPr lang="es-AR" dirty="0"/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s-AR" dirty="0" smtClean="0"/>
              <a:t>Preguntas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692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 - Solución</a:t>
            </a:r>
            <a:endParaRPr lang="es-AR" dirty="0"/>
          </a:p>
        </p:txBody>
      </p:sp>
      <p:sp>
        <p:nvSpPr>
          <p:cNvPr id="2" name="TextBox 1"/>
          <p:cNvSpPr txBox="1"/>
          <p:nvPr/>
        </p:nvSpPr>
        <p:spPr>
          <a:xfrm>
            <a:off x="3396343" y="1693896"/>
            <a:ext cx="35875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</a:rPr>
              <a:t>import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Services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from</a:t>
            </a:r>
            <a:r>
              <a:rPr lang="es-AR" dirty="0">
                <a:solidFill>
                  <a:schemeClr val="bg1"/>
                </a:solidFill>
              </a:rPr>
              <a:t> '@/</a:t>
            </a:r>
            <a:r>
              <a:rPr lang="es-AR" dirty="0" err="1">
                <a:solidFill>
                  <a:schemeClr val="bg1"/>
                </a:solidFill>
              </a:rPr>
              <a:t>services</a:t>
            </a:r>
            <a:r>
              <a:rPr lang="es-AR" dirty="0">
                <a:solidFill>
                  <a:schemeClr val="bg1"/>
                </a:solidFill>
              </a:rPr>
              <a:t>'</a:t>
            </a:r>
          </a:p>
          <a:p>
            <a:r>
              <a:rPr lang="es-AR" dirty="0">
                <a:solidFill>
                  <a:schemeClr val="bg1"/>
                </a:solidFill>
              </a:rPr>
              <a:t/>
            </a:r>
            <a:br>
              <a:rPr lang="es-AR" dirty="0">
                <a:solidFill>
                  <a:schemeClr val="bg1"/>
                </a:solidFill>
              </a:rPr>
            </a:br>
            <a:r>
              <a:rPr lang="es-AR" dirty="0" err="1">
                <a:solidFill>
                  <a:schemeClr val="bg1"/>
                </a:solidFill>
              </a:rPr>
              <a:t>export</a:t>
            </a:r>
            <a:r>
              <a:rPr lang="es-AR" dirty="0">
                <a:solidFill>
                  <a:schemeClr val="bg1"/>
                </a:solidFill>
              </a:rPr>
              <a:t> default {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</a:t>
            </a:r>
            <a:r>
              <a:rPr lang="es-AR" dirty="0" err="1" smtClean="0">
                <a:solidFill>
                  <a:schemeClr val="bg1"/>
                </a:solidFill>
              </a:rPr>
              <a:t>name</a:t>
            </a:r>
            <a:r>
              <a:rPr lang="es-AR" dirty="0">
                <a:solidFill>
                  <a:schemeClr val="bg1"/>
                </a:solidFill>
              </a:rPr>
              <a:t>: '</a:t>
            </a:r>
            <a:r>
              <a:rPr lang="es-AR" dirty="0" err="1">
                <a:solidFill>
                  <a:schemeClr val="bg1"/>
                </a:solidFill>
              </a:rPr>
              <a:t>Edit</a:t>
            </a:r>
            <a:r>
              <a:rPr lang="es-AR" dirty="0">
                <a:solidFill>
                  <a:schemeClr val="bg1"/>
                </a:solidFill>
              </a:rPr>
              <a:t>',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data</a:t>
            </a:r>
            <a:r>
              <a:rPr lang="es-AR" dirty="0">
                <a:solidFill>
                  <a:schemeClr val="bg1"/>
                </a:solidFill>
              </a:rPr>
              <a:t>: () =&gt; {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</a:t>
            </a:r>
            <a:r>
              <a:rPr lang="es-AR" dirty="0" err="1" smtClean="0">
                <a:solidFill>
                  <a:schemeClr val="bg1"/>
                </a:solidFill>
              </a:rPr>
              <a:t>return</a:t>
            </a:r>
            <a:r>
              <a:rPr lang="es-AR" dirty="0" smtClean="0">
                <a:solidFill>
                  <a:schemeClr val="bg1"/>
                </a:solidFill>
              </a:rPr>
              <a:t> </a:t>
            </a:r>
            <a:r>
              <a:rPr lang="es-AR" dirty="0">
                <a:solidFill>
                  <a:schemeClr val="bg1"/>
                </a:solidFill>
              </a:rPr>
              <a:t>{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  </a:t>
            </a:r>
            <a:r>
              <a:rPr lang="es-AR" dirty="0" err="1" smtClean="0">
                <a:solidFill>
                  <a:schemeClr val="bg1"/>
                </a:solidFill>
              </a:rPr>
              <a:t>movie</a:t>
            </a:r>
            <a:r>
              <a:rPr lang="es-AR" dirty="0">
                <a:solidFill>
                  <a:schemeClr val="bg1"/>
                </a:solidFill>
              </a:rPr>
              <a:t>: {}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}</a:t>
            </a:r>
            <a:endParaRPr lang="es-AR" dirty="0">
              <a:solidFill>
                <a:schemeClr val="bg1"/>
              </a:solidFill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  },</a:t>
            </a:r>
            <a:endParaRPr lang="es-AR" dirty="0">
              <a:solidFill>
                <a:schemeClr val="bg1"/>
              </a:solidFill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  </a:t>
            </a:r>
            <a:r>
              <a:rPr lang="es-AR" dirty="0" err="1" smtClean="0">
                <a:solidFill>
                  <a:schemeClr val="bg1"/>
                </a:solidFill>
              </a:rPr>
              <a:t>created</a:t>
            </a:r>
            <a:r>
              <a:rPr lang="es-AR" dirty="0">
                <a:solidFill>
                  <a:schemeClr val="bg1"/>
                </a:solidFill>
              </a:rPr>
              <a:t>: </a:t>
            </a:r>
            <a:r>
              <a:rPr lang="es-AR" dirty="0" err="1">
                <a:solidFill>
                  <a:schemeClr val="bg1"/>
                </a:solidFill>
              </a:rPr>
              <a:t>function</a:t>
            </a:r>
            <a:r>
              <a:rPr lang="es-AR" dirty="0">
                <a:solidFill>
                  <a:schemeClr val="bg1"/>
                </a:solidFill>
              </a:rPr>
              <a:t> () {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</a:t>
            </a:r>
            <a:r>
              <a:rPr lang="es-AR" dirty="0" err="1" smtClean="0">
                <a:solidFill>
                  <a:schemeClr val="bg1"/>
                </a:solidFill>
              </a:rPr>
              <a:t>this.load</a:t>
            </a:r>
            <a:r>
              <a:rPr lang="es-AR" dirty="0">
                <a:solidFill>
                  <a:schemeClr val="bg1"/>
                </a:solidFill>
              </a:rPr>
              <a:t>()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},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…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8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 - Solución</a:t>
            </a:r>
            <a:endParaRPr lang="es-AR" dirty="0"/>
          </a:p>
        </p:txBody>
      </p:sp>
      <p:sp>
        <p:nvSpPr>
          <p:cNvPr id="2" name="TextBox 1"/>
          <p:cNvSpPr txBox="1"/>
          <p:nvPr/>
        </p:nvSpPr>
        <p:spPr>
          <a:xfrm>
            <a:off x="3396343" y="1009802"/>
            <a:ext cx="464723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</a:t>
            </a:r>
            <a:r>
              <a:rPr lang="es-AR" dirty="0" err="1" smtClean="0">
                <a:solidFill>
                  <a:schemeClr val="bg1"/>
                </a:solidFill>
              </a:rPr>
              <a:t>methods</a:t>
            </a:r>
            <a:r>
              <a:rPr lang="es-AR" dirty="0">
                <a:solidFill>
                  <a:schemeClr val="bg1"/>
                </a:solidFill>
              </a:rPr>
              <a:t>: {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load</a:t>
            </a:r>
            <a:r>
              <a:rPr lang="es-AR" dirty="0">
                <a:solidFill>
                  <a:schemeClr val="bg1"/>
                </a:solidFill>
              </a:rPr>
              <a:t>: </a:t>
            </a:r>
            <a:r>
              <a:rPr lang="es-AR" dirty="0" err="1">
                <a:solidFill>
                  <a:schemeClr val="bg1"/>
                </a:solidFill>
              </a:rPr>
              <a:t>function</a:t>
            </a:r>
            <a:r>
              <a:rPr lang="es-AR" dirty="0">
                <a:solidFill>
                  <a:schemeClr val="bg1"/>
                </a:solidFill>
              </a:rPr>
              <a:t> () {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  </a:t>
            </a:r>
            <a:r>
              <a:rPr lang="es-AR" dirty="0" err="1" smtClean="0">
                <a:solidFill>
                  <a:schemeClr val="bg1"/>
                </a:solidFill>
              </a:rPr>
              <a:t>Services.getMovie</a:t>
            </a:r>
            <a:r>
              <a:rPr lang="es-AR" dirty="0" smtClean="0">
                <a:solidFill>
                  <a:schemeClr val="bg1"/>
                </a:solidFill>
              </a:rPr>
              <a:t>(this</a:t>
            </a:r>
            <a:r>
              <a:rPr lang="es-AR" dirty="0">
                <a:solidFill>
                  <a:schemeClr val="bg1"/>
                </a:solidFill>
              </a:rPr>
              <a:t>.$route.params.id)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  .</a:t>
            </a:r>
            <a:r>
              <a:rPr lang="es-AR" dirty="0" err="1">
                <a:solidFill>
                  <a:schemeClr val="bg1"/>
                </a:solidFill>
              </a:rPr>
              <a:t>then</a:t>
            </a:r>
            <a:r>
              <a:rPr lang="es-AR" dirty="0">
                <a:solidFill>
                  <a:schemeClr val="bg1"/>
                </a:solidFill>
              </a:rPr>
              <a:t>(response =&gt; </a:t>
            </a:r>
            <a:r>
              <a:rPr lang="es-AR" dirty="0" err="1">
                <a:solidFill>
                  <a:schemeClr val="bg1"/>
                </a:solidFill>
              </a:rPr>
              <a:t>response.json</a:t>
            </a:r>
            <a:r>
              <a:rPr lang="es-AR" dirty="0">
                <a:solidFill>
                  <a:schemeClr val="bg1"/>
                </a:solidFill>
              </a:rPr>
              <a:t>())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  .</a:t>
            </a:r>
            <a:r>
              <a:rPr lang="es-AR" dirty="0" err="1">
                <a:solidFill>
                  <a:schemeClr val="bg1"/>
                </a:solidFill>
              </a:rPr>
              <a:t>then</a:t>
            </a:r>
            <a:r>
              <a:rPr lang="es-AR" dirty="0">
                <a:solidFill>
                  <a:schemeClr val="bg1"/>
                </a:solidFill>
              </a:rPr>
              <a:t>((</a:t>
            </a:r>
            <a:r>
              <a:rPr lang="es-AR" dirty="0" err="1">
                <a:solidFill>
                  <a:schemeClr val="bg1"/>
                </a:solidFill>
              </a:rPr>
              <a:t>jsonResponse</a:t>
            </a:r>
            <a:r>
              <a:rPr lang="es-AR" dirty="0">
                <a:solidFill>
                  <a:schemeClr val="bg1"/>
                </a:solidFill>
              </a:rPr>
              <a:t>) =&gt; {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    </a:t>
            </a:r>
            <a:r>
              <a:rPr lang="es-AR" dirty="0" err="1" smtClean="0">
                <a:solidFill>
                  <a:schemeClr val="bg1"/>
                </a:solidFill>
              </a:rPr>
              <a:t>this.movie</a:t>
            </a:r>
            <a:r>
              <a:rPr lang="es-AR" dirty="0" smtClean="0">
                <a:solidFill>
                  <a:schemeClr val="bg1"/>
                </a:solidFill>
              </a:rPr>
              <a:t> </a:t>
            </a:r>
            <a:r>
              <a:rPr lang="es-AR" dirty="0">
                <a:solidFill>
                  <a:schemeClr val="bg1"/>
                </a:solidFill>
              </a:rPr>
              <a:t>= </a:t>
            </a:r>
            <a:r>
              <a:rPr lang="es-AR" dirty="0" err="1">
                <a:solidFill>
                  <a:schemeClr val="bg1"/>
                </a:solidFill>
              </a:rPr>
              <a:t>jsonResponse</a:t>
            </a:r>
            <a:endParaRPr lang="es-AR" dirty="0">
              <a:solidFill>
                <a:schemeClr val="bg1"/>
              </a:solidFill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      })</a:t>
            </a:r>
            <a:endParaRPr lang="es-AR" dirty="0">
              <a:solidFill>
                <a:schemeClr val="bg1"/>
              </a:solidFill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    },</a:t>
            </a:r>
            <a:endParaRPr lang="es-AR" dirty="0">
              <a:solidFill>
                <a:schemeClr val="bg1"/>
              </a:solidFill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    </a:t>
            </a:r>
            <a:r>
              <a:rPr lang="es-AR" dirty="0" err="1" smtClean="0">
                <a:solidFill>
                  <a:schemeClr val="bg1"/>
                </a:solidFill>
              </a:rPr>
              <a:t>save</a:t>
            </a:r>
            <a:r>
              <a:rPr lang="es-AR" dirty="0">
                <a:solidFill>
                  <a:schemeClr val="bg1"/>
                </a:solidFill>
              </a:rPr>
              <a:t>: </a:t>
            </a:r>
            <a:r>
              <a:rPr lang="es-AR" dirty="0" err="1">
                <a:solidFill>
                  <a:schemeClr val="bg1"/>
                </a:solidFill>
              </a:rPr>
              <a:t>function</a:t>
            </a:r>
            <a:r>
              <a:rPr lang="es-AR" dirty="0">
                <a:solidFill>
                  <a:schemeClr val="bg1"/>
                </a:solidFill>
              </a:rPr>
              <a:t> () {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  </a:t>
            </a:r>
            <a:r>
              <a:rPr lang="es-AR" dirty="0" err="1" smtClean="0">
                <a:solidFill>
                  <a:schemeClr val="bg1"/>
                </a:solidFill>
              </a:rPr>
              <a:t>Services.updateMovie</a:t>
            </a:r>
            <a:r>
              <a:rPr lang="es-AR" dirty="0" smtClean="0">
                <a:solidFill>
                  <a:schemeClr val="bg1"/>
                </a:solidFill>
              </a:rPr>
              <a:t>(</a:t>
            </a:r>
            <a:r>
              <a:rPr lang="es-AR" dirty="0" err="1" smtClean="0">
                <a:solidFill>
                  <a:schemeClr val="bg1"/>
                </a:solidFill>
              </a:rPr>
              <a:t>this.movie</a:t>
            </a:r>
            <a:r>
              <a:rPr lang="es-AR" dirty="0">
                <a:solidFill>
                  <a:schemeClr val="bg1"/>
                </a:solidFill>
              </a:rPr>
              <a:t>)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  .</a:t>
            </a:r>
            <a:r>
              <a:rPr lang="es-AR" dirty="0" err="1">
                <a:solidFill>
                  <a:schemeClr val="bg1"/>
                </a:solidFill>
              </a:rPr>
              <a:t>then</a:t>
            </a:r>
            <a:r>
              <a:rPr lang="es-AR" dirty="0">
                <a:solidFill>
                  <a:schemeClr val="bg1"/>
                </a:solidFill>
              </a:rPr>
              <a:t>(() =&gt; </a:t>
            </a:r>
            <a:r>
              <a:rPr lang="es-AR" dirty="0" err="1">
                <a:solidFill>
                  <a:schemeClr val="bg1"/>
                </a:solidFill>
              </a:rPr>
              <a:t>this</a:t>
            </a:r>
            <a:r>
              <a:rPr lang="es-AR" dirty="0">
                <a:solidFill>
                  <a:schemeClr val="bg1"/>
                </a:solidFill>
              </a:rPr>
              <a:t>.$</a:t>
            </a:r>
            <a:r>
              <a:rPr lang="es-AR" dirty="0" err="1">
                <a:solidFill>
                  <a:schemeClr val="bg1"/>
                </a:solidFill>
              </a:rPr>
              <a:t>router.push</a:t>
            </a:r>
            <a:r>
              <a:rPr lang="es-AR" dirty="0">
                <a:solidFill>
                  <a:schemeClr val="bg1"/>
                </a:solidFill>
              </a:rPr>
              <a:t>('/</a:t>
            </a:r>
            <a:r>
              <a:rPr lang="es-AR" dirty="0" err="1">
                <a:solidFill>
                  <a:schemeClr val="bg1"/>
                </a:solidFill>
              </a:rPr>
              <a:t>list</a:t>
            </a:r>
            <a:r>
              <a:rPr lang="es-AR" dirty="0">
                <a:solidFill>
                  <a:schemeClr val="bg1"/>
                </a:solidFill>
              </a:rPr>
              <a:t>'))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},</a:t>
            </a:r>
            <a:endParaRPr lang="es-AR" dirty="0">
              <a:solidFill>
                <a:schemeClr val="bg1"/>
              </a:solidFill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    cancel</a:t>
            </a:r>
            <a:r>
              <a:rPr lang="es-AR" dirty="0">
                <a:solidFill>
                  <a:schemeClr val="bg1"/>
                </a:solidFill>
              </a:rPr>
              <a:t>: </a:t>
            </a:r>
            <a:r>
              <a:rPr lang="es-AR" dirty="0" err="1">
                <a:solidFill>
                  <a:schemeClr val="bg1"/>
                </a:solidFill>
              </a:rPr>
              <a:t>function</a:t>
            </a:r>
            <a:r>
              <a:rPr lang="es-AR" dirty="0">
                <a:solidFill>
                  <a:schemeClr val="bg1"/>
                </a:solidFill>
              </a:rPr>
              <a:t> () {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  </a:t>
            </a:r>
            <a:r>
              <a:rPr lang="es-AR" dirty="0" err="1" smtClean="0">
                <a:solidFill>
                  <a:schemeClr val="bg1"/>
                </a:solidFill>
              </a:rPr>
              <a:t>this</a:t>
            </a:r>
            <a:r>
              <a:rPr lang="es-AR" dirty="0">
                <a:solidFill>
                  <a:schemeClr val="bg1"/>
                </a:solidFill>
              </a:rPr>
              <a:t>.$</a:t>
            </a:r>
            <a:r>
              <a:rPr lang="es-AR" dirty="0" err="1">
                <a:solidFill>
                  <a:schemeClr val="bg1"/>
                </a:solidFill>
              </a:rPr>
              <a:t>router.push</a:t>
            </a:r>
            <a:r>
              <a:rPr lang="es-AR" dirty="0">
                <a:solidFill>
                  <a:schemeClr val="bg1"/>
                </a:solidFill>
              </a:rPr>
              <a:t>('/</a:t>
            </a:r>
            <a:r>
              <a:rPr lang="es-AR" dirty="0" err="1">
                <a:solidFill>
                  <a:schemeClr val="bg1"/>
                </a:solidFill>
              </a:rPr>
              <a:t>list</a:t>
            </a:r>
            <a:r>
              <a:rPr lang="es-AR" dirty="0">
                <a:solidFill>
                  <a:schemeClr val="bg1"/>
                </a:solidFill>
              </a:rPr>
              <a:t>')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}</a:t>
            </a:r>
            <a:endParaRPr lang="es-AR" dirty="0">
              <a:solidFill>
                <a:schemeClr val="bg1"/>
              </a:solidFill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  }</a:t>
            </a:r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}</a:t>
            </a:r>
          </a:p>
          <a:p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 - Solución</a:t>
            </a:r>
            <a:endParaRPr lang="es-AR" dirty="0"/>
          </a:p>
        </p:txBody>
      </p:sp>
      <p:sp>
        <p:nvSpPr>
          <p:cNvPr id="2" name="TextBox 1"/>
          <p:cNvSpPr txBox="1"/>
          <p:nvPr/>
        </p:nvSpPr>
        <p:spPr>
          <a:xfrm>
            <a:off x="3396343" y="1950328"/>
            <a:ext cx="42369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</a:rPr>
              <a:t>updateMovie</a:t>
            </a:r>
            <a:r>
              <a:rPr lang="es-AR" dirty="0">
                <a:solidFill>
                  <a:schemeClr val="bg1"/>
                </a:solidFill>
              </a:rPr>
              <a:t>: (</a:t>
            </a:r>
            <a:r>
              <a:rPr lang="es-AR" dirty="0" err="1">
                <a:solidFill>
                  <a:schemeClr val="bg1"/>
                </a:solidFill>
              </a:rPr>
              <a:t>movie</a:t>
            </a:r>
            <a:r>
              <a:rPr lang="es-AR" dirty="0">
                <a:solidFill>
                  <a:schemeClr val="bg1"/>
                </a:solidFill>
              </a:rPr>
              <a:t>) =&gt; {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</a:t>
            </a:r>
            <a:r>
              <a:rPr lang="es-AR" dirty="0" err="1" smtClean="0">
                <a:solidFill>
                  <a:schemeClr val="bg1"/>
                </a:solidFill>
              </a:rPr>
              <a:t>return</a:t>
            </a:r>
            <a:r>
              <a:rPr lang="es-AR" dirty="0" smtClean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fetch</a:t>
            </a:r>
            <a:r>
              <a:rPr lang="es-AR" dirty="0">
                <a:solidFill>
                  <a:schemeClr val="bg1"/>
                </a:solidFill>
              </a:rPr>
              <a:t>(`${</a:t>
            </a:r>
            <a:r>
              <a:rPr lang="es-AR" dirty="0" err="1">
                <a:solidFill>
                  <a:schemeClr val="bg1"/>
                </a:solidFill>
              </a:rPr>
              <a:t>url</a:t>
            </a:r>
            <a:r>
              <a:rPr lang="es-AR" dirty="0">
                <a:solidFill>
                  <a:schemeClr val="bg1"/>
                </a:solidFill>
              </a:rPr>
              <a:t>}/${</a:t>
            </a:r>
            <a:r>
              <a:rPr lang="es-AR" dirty="0" err="1">
                <a:solidFill>
                  <a:schemeClr val="bg1"/>
                </a:solidFill>
              </a:rPr>
              <a:t>movie.movieId</a:t>
            </a:r>
            <a:r>
              <a:rPr lang="es-AR" dirty="0">
                <a:solidFill>
                  <a:schemeClr val="bg1"/>
                </a:solidFill>
              </a:rPr>
              <a:t>}`, {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</a:t>
            </a:r>
            <a:r>
              <a:rPr lang="es-AR" dirty="0" err="1" smtClean="0">
                <a:solidFill>
                  <a:schemeClr val="bg1"/>
                </a:solidFill>
              </a:rPr>
              <a:t>headers</a:t>
            </a:r>
            <a:r>
              <a:rPr lang="es-AR" dirty="0">
                <a:solidFill>
                  <a:schemeClr val="bg1"/>
                </a:solidFill>
              </a:rPr>
              <a:t>: {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  '</a:t>
            </a:r>
            <a:r>
              <a:rPr lang="es-AR" dirty="0" err="1" smtClean="0">
                <a:solidFill>
                  <a:schemeClr val="bg1"/>
                </a:solidFill>
              </a:rPr>
              <a:t>Accept</a:t>
            </a:r>
            <a:r>
              <a:rPr lang="es-AR" dirty="0">
                <a:solidFill>
                  <a:schemeClr val="bg1"/>
                </a:solidFill>
              </a:rPr>
              <a:t>': '</a:t>
            </a:r>
            <a:r>
              <a:rPr lang="es-AR" dirty="0" err="1">
                <a:solidFill>
                  <a:schemeClr val="bg1"/>
                </a:solidFill>
              </a:rPr>
              <a:t>application</a:t>
            </a:r>
            <a:r>
              <a:rPr lang="es-AR" dirty="0">
                <a:solidFill>
                  <a:schemeClr val="bg1"/>
                </a:solidFill>
              </a:rPr>
              <a:t>/</a:t>
            </a:r>
            <a:r>
              <a:rPr lang="es-AR" dirty="0" err="1">
                <a:solidFill>
                  <a:schemeClr val="bg1"/>
                </a:solidFill>
              </a:rPr>
              <a:t>json</a:t>
            </a:r>
            <a:r>
              <a:rPr lang="es-AR" dirty="0">
                <a:solidFill>
                  <a:schemeClr val="bg1"/>
                </a:solidFill>
              </a:rPr>
              <a:t>',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  'Content-</a:t>
            </a:r>
            <a:r>
              <a:rPr lang="es-AR" dirty="0" err="1" smtClean="0">
                <a:solidFill>
                  <a:schemeClr val="bg1"/>
                </a:solidFill>
              </a:rPr>
              <a:t>Type</a:t>
            </a:r>
            <a:r>
              <a:rPr lang="es-AR" dirty="0">
                <a:solidFill>
                  <a:schemeClr val="bg1"/>
                </a:solidFill>
              </a:rPr>
              <a:t>': '</a:t>
            </a:r>
            <a:r>
              <a:rPr lang="es-AR" dirty="0" err="1">
                <a:solidFill>
                  <a:schemeClr val="bg1"/>
                </a:solidFill>
              </a:rPr>
              <a:t>application</a:t>
            </a:r>
            <a:r>
              <a:rPr lang="es-AR" dirty="0">
                <a:solidFill>
                  <a:schemeClr val="bg1"/>
                </a:solidFill>
              </a:rPr>
              <a:t>/</a:t>
            </a:r>
            <a:r>
              <a:rPr lang="es-AR" dirty="0" err="1">
                <a:solidFill>
                  <a:schemeClr val="bg1"/>
                </a:solidFill>
              </a:rPr>
              <a:t>json</a:t>
            </a:r>
            <a:r>
              <a:rPr lang="es-AR" dirty="0">
                <a:solidFill>
                  <a:schemeClr val="bg1"/>
                </a:solidFill>
              </a:rPr>
              <a:t>'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},</a:t>
            </a:r>
            <a:endParaRPr lang="es-AR" dirty="0">
              <a:solidFill>
                <a:schemeClr val="bg1"/>
              </a:solidFill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    </a:t>
            </a:r>
            <a:r>
              <a:rPr lang="es-AR" dirty="0" err="1" smtClean="0">
                <a:solidFill>
                  <a:schemeClr val="bg1"/>
                </a:solidFill>
              </a:rPr>
              <a:t>method</a:t>
            </a:r>
            <a:r>
              <a:rPr lang="es-AR" dirty="0">
                <a:solidFill>
                  <a:schemeClr val="bg1"/>
                </a:solidFill>
              </a:rPr>
              <a:t>: 'PUT',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</a:t>
            </a:r>
            <a:r>
              <a:rPr lang="es-AR" dirty="0" err="1" smtClean="0">
                <a:solidFill>
                  <a:schemeClr val="bg1"/>
                </a:solidFill>
              </a:rPr>
              <a:t>body</a:t>
            </a:r>
            <a:r>
              <a:rPr lang="es-AR" dirty="0">
                <a:solidFill>
                  <a:schemeClr val="bg1"/>
                </a:solidFill>
              </a:rPr>
              <a:t>: </a:t>
            </a:r>
            <a:r>
              <a:rPr lang="es-AR" dirty="0" err="1">
                <a:solidFill>
                  <a:schemeClr val="bg1"/>
                </a:solidFill>
              </a:rPr>
              <a:t>JSON.stringify</a:t>
            </a:r>
            <a:r>
              <a:rPr lang="es-AR" dirty="0">
                <a:solidFill>
                  <a:schemeClr val="bg1"/>
                </a:solidFill>
              </a:rPr>
              <a:t>(</a:t>
            </a:r>
            <a:r>
              <a:rPr lang="es-AR" dirty="0" err="1">
                <a:solidFill>
                  <a:schemeClr val="bg1"/>
                </a:solidFill>
              </a:rPr>
              <a:t>movie</a:t>
            </a:r>
            <a:r>
              <a:rPr lang="es-AR" dirty="0">
                <a:solidFill>
                  <a:schemeClr val="bg1"/>
                </a:solidFill>
              </a:rPr>
              <a:t>)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})</a:t>
            </a:r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208110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¿Preguntas?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11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5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81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306106" y="2305093"/>
            <a:ext cx="3138295" cy="3633556"/>
            <a:chOff x="7306106" y="2305093"/>
            <a:chExt cx="3138295" cy="3633556"/>
          </a:xfrm>
        </p:grpSpPr>
        <p:sp>
          <p:nvSpPr>
            <p:cNvPr id="9" name="Rectangle 8"/>
            <p:cNvSpPr/>
            <p:nvPr/>
          </p:nvSpPr>
          <p:spPr>
            <a:xfrm rot="5400000">
              <a:off x="6190509" y="3420690"/>
              <a:ext cx="2884337" cy="6531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ASP.NET Core </a:t>
              </a:r>
              <a:r>
                <a:rPr lang="es-AR" dirty="0" smtClean="0"/>
                <a:t>2 </a:t>
              </a:r>
              <a:r>
                <a:rPr lang="es-AR" dirty="0" err="1" smtClean="0"/>
                <a:t>WebAPI</a:t>
              </a:r>
              <a:endParaRPr lang="es-AR" dirty="0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7433085" y="3420691"/>
              <a:ext cx="2884338" cy="6531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Business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8675660" y="3420691"/>
              <a:ext cx="2884338" cy="65314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Repositories</a:t>
              </a:r>
              <a:endParaRPr lang="es-A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918917" y="5373184"/>
              <a:ext cx="1525484" cy="5654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Entity</a:t>
              </a:r>
              <a:endParaRPr lang="es-AR" dirty="0"/>
            </a:p>
          </p:txBody>
        </p:sp>
        <p:cxnSp>
          <p:nvCxnSpPr>
            <p:cNvPr id="34" name="Straight Arrow Connector 33"/>
            <p:cNvCxnSpPr>
              <a:stCxn id="9" idx="0"/>
              <a:endCxn id="14" idx="2"/>
            </p:cNvCxnSpPr>
            <p:nvPr/>
          </p:nvCxnSpPr>
          <p:spPr>
            <a:xfrm>
              <a:off x="7959249" y="3747262"/>
              <a:ext cx="589434" cy="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4" idx="0"/>
              <a:endCxn id="15" idx="2"/>
            </p:cNvCxnSpPr>
            <p:nvPr/>
          </p:nvCxnSpPr>
          <p:spPr>
            <a:xfrm>
              <a:off x="9201826" y="3747263"/>
              <a:ext cx="589432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106" y="5373184"/>
              <a:ext cx="1514337" cy="5654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Model</a:t>
              </a:r>
              <a:r>
                <a:rPr lang="es-AR" dirty="0"/>
                <a:t> (DTO)</a:t>
              </a:r>
            </a:p>
          </p:txBody>
        </p: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6" r="14290"/>
          <a:stretch/>
        </p:blipFill>
        <p:spPr>
          <a:xfrm>
            <a:off x="11155080" y="3344746"/>
            <a:ext cx="797570" cy="1076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8" y="3637607"/>
            <a:ext cx="977169" cy="9771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5400000">
            <a:off x="263230" y="3788133"/>
            <a:ext cx="3634247" cy="66678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Components</a:t>
            </a:r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1618788" y="3788133"/>
            <a:ext cx="3634249" cy="666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Services</a:t>
            </a:r>
            <a:endParaRPr lang="es-AR" dirty="0"/>
          </a:p>
        </p:txBody>
      </p:sp>
      <p:sp>
        <p:nvSpPr>
          <p:cNvPr id="2" name="Cloud 1"/>
          <p:cNvSpPr/>
          <p:nvPr/>
        </p:nvSpPr>
        <p:spPr>
          <a:xfrm>
            <a:off x="4754412" y="3711255"/>
            <a:ext cx="1422070" cy="806334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HTTP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17" y="825623"/>
            <a:ext cx="1140431" cy="1140431"/>
          </a:xfrm>
          <a:prstGeom prst="rect">
            <a:avLst/>
          </a:prstGeom>
        </p:spPr>
      </p:pic>
      <p:sp>
        <p:nvSpPr>
          <p:cNvPr id="6" name="AutoShape 2" descr="https://docs.microsoft.com/en-us/dotnet/images/hub/netcore.svg"/>
          <p:cNvSpPr>
            <a:spLocks noChangeAspect="1" noChangeArrowheads="1"/>
          </p:cNvSpPr>
          <p:nvPr/>
        </p:nvSpPr>
        <p:spPr bwMode="auto">
          <a:xfrm>
            <a:off x="155574" y="-144463"/>
            <a:ext cx="900507" cy="98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302" y="905838"/>
            <a:ext cx="2590800" cy="109537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0464597" y="3883162"/>
            <a:ext cx="690483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1" idx="2"/>
          </p:cNvCxnSpPr>
          <p:nvPr/>
        </p:nvCxnSpPr>
        <p:spPr>
          <a:xfrm flipV="1">
            <a:off x="1079757" y="4121526"/>
            <a:ext cx="667204" cy="466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</p:cNvCxnSpPr>
          <p:nvPr/>
        </p:nvCxnSpPr>
        <p:spPr>
          <a:xfrm>
            <a:off x="6175297" y="4114422"/>
            <a:ext cx="98638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0"/>
            <a:endCxn id="12" idx="2"/>
          </p:cNvCxnSpPr>
          <p:nvPr/>
        </p:nvCxnSpPr>
        <p:spPr>
          <a:xfrm>
            <a:off x="2413746" y="4121526"/>
            <a:ext cx="68877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42639" y="3711255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/>
              <a:t>REST</a:t>
            </a:r>
            <a:endParaRPr lang="es-AR" sz="1400" b="1" dirty="0"/>
          </a:p>
        </p:txBody>
      </p:sp>
      <p:cxnSp>
        <p:nvCxnSpPr>
          <p:cNvPr id="43" name="Straight Arrow Connector 42"/>
          <p:cNvCxnSpPr>
            <a:stCxn id="12" idx="0"/>
            <a:endCxn id="2" idx="2"/>
          </p:cNvCxnSpPr>
          <p:nvPr/>
        </p:nvCxnSpPr>
        <p:spPr>
          <a:xfrm flipV="1">
            <a:off x="3769305" y="4114422"/>
            <a:ext cx="989518" cy="710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74145" y="3711255"/>
            <a:ext cx="636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/>
              <a:t>AJAX</a:t>
            </a:r>
            <a:endParaRPr lang="es-AR" sz="1400" b="1" dirty="0"/>
          </a:p>
        </p:txBody>
      </p:sp>
    </p:spTree>
    <p:extLst>
      <p:ext uri="{BB962C8B-B14F-4D97-AF65-F5344CB8AC3E}">
        <p14:creationId xmlns:p14="http://schemas.microsoft.com/office/powerpoint/2010/main" val="36024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63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smtClean="0"/>
              <a:t>¿Que </a:t>
            </a:r>
            <a:r>
              <a:rPr lang="es-AR" dirty="0"/>
              <a:t>vamos a ver?</a:t>
            </a:r>
          </a:p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AR" dirty="0" smtClean="0"/>
              <a:t>Otros temas</a:t>
            </a:r>
            <a:endParaRPr lang="es-AR" dirty="0"/>
          </a:p>
        </p:txBody>
      </p:sp>
      <p:sp>
        <p:nvSpPr>
          <p:cNvPr id="5" name="Content Placeholder 4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s-AR" dirty="0"/>
              <a:t>Vue.js </a:t>
            </a:r>
            <a:r>
              <a:rPr lang="es-AR" sz="1600" dirty="0">
                <a:hlinkClick r:id="rId2"/>
              </a:rPr>
              <a:t>https://vuejs.org</a:t>
            </a:r>
            <a:r>
              <a:rPr lang="es-AR" sz="1600" dirty="0" smtClean="0">
                <a:hlinkClick r:id="rId2"/>
              </a:rPr>
              <a:t>/</a:t>
            </a:r>
            <a:r>
              <a:rPr lang="es-AR" sz="1600" dirty="0" smtClean="0"/>
              <a:t> </a:t>
            </a:r>
            <a:endParaRPr lang="es-AR" sz="1600" dirty="0"/>
          </a:p>
          <a:p>
            <a:r>
              <a:rPr lang="es-AR" dirty="0"/>
              <a:t>AJAX </a:t>
            </a:r>
            <a:r>
              <a:rPr lang="es-AR" sz="1600" dirty="0">
                <a:hlinkClick r:id="rId3"/>
              </a:rPr>
              <a:t>https://</a:t>
            </a:r>
            <a:r>
              <a:rPr lang="es-AR" sz="1600" dirty="0" smtClean="0">
                <a:hlinkClick r:id="rId3"/>
              </a:rPr>
              <a:t>goo.gl/dKPhb9</a:t>
            </a:r>
            <a:r>
              <a:rPr lang="es-AR" sz="1600" dirty="0" smtClean="0"/>
              <a:t> </a:t>
            </a:r>
            <a:endParaRPr lang="es-AR" sz="1600" dirty="0"/>
          </a:p>
          <a:p>
            <a:r>
              <a:rPr lang="es-AR" dirty="0"/>
              <a:t>API </a:t>
            </a:r>
            <a:r>
              <a:rPr lang="es-AR" dirty="0" err="1" smtClean="0"/>
              <a:t>RESTFul</a:t>
            </a:r>
            <a:r>
              <a:rPr lang="es-AR" dirty="0" smtClean="0"/>
              <a:t> </a:t>
            </a:r>
            <a:r>
              <a:rPr lang="es-AR" sz="1600" dirty="0">
                <a:hlinkClick r:id="rId4"/>
              </a:rPr>
              <a:t>http://restcookbook.com</a:t>
            </a:r>
            <a:r>
              <a:rPr lang="es-AR" sz="1600" dirty="0" smtClean="0">
                <a:hlinkClick r:id="rId4"/>
              </a:rPr>
              <a:t>/</a:t>
            </a:r>
            <a:r>
              <a:rPr lang="es-AR" sz="1600" dirty="0" smtClean="0"/>
              <a:t> </a:t>
            </a:r>
            <a:endParaRPr lang="es-AR" sz="1600" dirty="0"/>
          </a:p>
          <a:p>
            <a:r>
              <a:rPr lang="es-AR" dirty="0"/>
              <a:t>Dotnet Core </a:t>
            </a:r>
            <a:r>
              <a:rPr lang="es-AR" dirty="0" smtClean="0"/>
              <a:t>2 + ASP.NET Core </a:t>
            </a:r>
            <a:r>
              <a:rPr lang="es-AR" dirty="0"/>
              <a:t>2 </a:t>
            </a:r>
            <a:r>
              <a:rPr lang="es-AR" sz="1600" dirty="0">
                <a:hlinkClick r:id="rId5"/>
              </a:rPr>
              <a:t>https://</a:t>
            </a:r>
            <a:r>
              <a:rPr lang="es-AR" sz="1600" dirty="0" smtClean="0">
                <a:hlinkClick r:id="rId5"/>
              </a:rPr>
              <a:t>goo.gl/Mc1WWO</a:t>
            </a:r>
            <a:r>
              <a:rPr lang="es-AR" sz="1600" dirty="0" smtClean="0"/>
              <a:t> </a:t>
            </a:r>
            <a:endParaRPr lang="es-AR" sz="1600" dirty="0"/>
          </a:p>
          <a:p>
            <a:r>
              <a:rPr lang="es-AR" dirty="0" err="1"/>
              <a:t>Entity</a:t>
            </a:r>
            <a:r>
              <a:rPr lang="es-AR" dirty="0"/>
              <a:t> Framework Core 2 </a:t>
            </a:r>
            <a:r>
              <a:rPr lang="es-AR" sz="1600" dirty="0">
                <a:hlinkClick r:id="rId6"/>
              </a:rPr>
              <a:t>https://</a:t>
            </a:r>
            <a:r>
              <a:rPr lang="es-AR" sz="1600" dirty="0" smtClean="0">
                <a:hlinkClick r:id="rId6"/>
              </a:rPr>
              <a:t>goo.gl/IWvH61</a:t>
            </a:r>
            <a:r>
              <a:rPr lang="es-AR" sz="1600" dirty="0" smtClean="0"/>
              <a:t> </a:t>
            </a:r>
            <a:endParaRPr lang="es-AR" sz="1600" dirty="0"/>
          </a:p>
          <a:p>
            <a:endParaRPr lang="es-AR" dirty="0"/>
          </a:p>
        </p:txBody>
      </p:sp>
      <p:sp>
        <p:nvSpPr>
          <p:cNvPr id="6" name="Content Placeholder 5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s-AR" dirty="0"/>
              <a:t>IOC DI </a:t>
            </a:r>
            <a:r>
              <a:rPr lang="es-AR" sz="1600" dirty="0">
                <a:hlinkClick r:id="rId7"/>
              </a:rPr>
              <a:t>https://</a:t>
            </a:r>
            <a:r>
              <a:rPr lang="es-AR" sz="1600" dirty="0" smtClean="0">
                <a:hlinkClick r:id="rId7"/>
              </a:rPr>
              <a:t>goo.gl/7ARiqj</a:t>
            </a:r>
            <a:r>
              <a:rPr lang="es-AR" sz="1600" dirty="0" smtClean="0"/>
              <a:t> </a:t>
            </a:r>
          </a:p>
          <a:p>
            <a:r>
              <a:rPr lang="es-AR" dirty="0"/>
              <a:t>ORM </a:t>
            </a:r>
            <a:r>
              <a:rPr lang="es-AR" sz="1600" dirty="0">
                <a:hlinkClick r:id="rId6"/>
              </a:rPr>
              <a:t>https://</a:t>
            </a:r>
            <a:r>
              <a:rPr lang="es-AR" sz="1600" dirty="0" smtClean="0">
                <a:hlinkClick r:id="rId6"/>
              </a:rPr>
              <a:t>goo.gl/IWvH61</a:t>
            </a:r>
            <a:r>
              <a:rPr lang="es-AR" sz="1600" dirty="0" smtClean="0"/>
              <a:t> </a:t>
            </a:r>
          </a:p>
          <a:p>
            <a:r>
              <a:rPr lang="es-AR" dirty="0" smtClean="0"/>
              <a:t>DB In-</a:t>
            </a:r>
            <a:r>
              <a:rPr lang="es-AR" dirty="0" err="1" smtClean="0"/>
              <a:t>Memory</a:t>
            </a:r>
            <a:r>
              <a:rPr lang="es-AR" dirty="0"/>
              <a:t> </a:t>
            </a:r>
            <a:r>
              <a:rPr lang="es-AR" sz="1600" dirty="0">
                <a:hlinkClick r:id="rId8"/>
              </a:rPr>
              <a:t>https://</a:t>
            </a:r>
            <a:r>
              <a:rPr lang="es-AR" sz="1600" dirty="0" smtClean="0">
                <a:hlinkClick r:id="rId8"/>
              </a:rPr>
              <a:t>goo.gl/GAt3vM</a:t>
            </a:r>
            <a:r>
              <a:rPr lang="es-AR" dirty="0" smtClean="0"/>
              <a:t> </a:t>
            </a:r>
          </a:p>
          <a:p>
            <a:r>
              <a:rPr lang="es-AR" dirty="0" err="1" smtClean="0"/>
              <a:t>NodeJS</a:t>
            </a:r>
            <a:r>
              <a:rPr lang="es-AR" dirty="0"/>
              <a:t> </a:t>
            </a:r>
            <a:r>
              <a:rPr lang="es-AR" sz="1600" dirty="0">
                <a:hlinkClick r:id="rId9"/>
              </a:rPr>
              <a:t>https://</a:t>
            </a:r>
            <a:r>
              <a:rPr lang="es-AR" sz="1600" dirty="0" smtClean="0">
                <a:hlinkClick r:id="rId9"/>
              </a:rPr>
              <a:t>goo.gl/jDga69</a:t>
            </a:r>
            <a:r>
              <a:rPr lang="es-AR" dirty="0" smtClean="0"/>
              <a:t> </a:t>
            </a:r>
          </a:p>
          <a:p>
            <a:r>
              <a:rPr lang="es-AR" dirty="0" err="1" smtClean="0"/>
              <a:t>Npm</a:t>
            </a:r>
            <a:r>
              <a:rPr lang="es-AR" dirty="0"/>
              <a:t> </a:t>
            </a:r>
            <a:r>
              <a:rPr lang="es-AR" sz="1600" dirty="0">
                <a:hlinkClick r:id="rId10"/>
              </a:rPr>
              <a:t>https://</a:t>
            </a:r>
            <a:r>
              <a:rPr lang="es-AR" sz="1600" dirty="0" smtClean="0">
                <a:hlinkClick r:id="rId10"/>
              </a:rPr>
              <a:t>goo.gl/TYcjr3</a:t>
            </a:r>
            <a:r>
              <a:rPr lang="es-AR" sz="1600" dirty="0" smtClean="0"/>
              <a:t> </a:t>
            </a:r>
          </a:p>
          <a:p>
            <a:r>
              <a:rPr lang="es-AR" dirty="0" err="1" smtClean="0"/>
              <a:t>Postman</a:t>
            </a:r>
            <a:r>
              <a:rPr lang="es-AR" dirty="0"/>
              <a:t> </a:t>
            </a:r>
            <a:r>
              <a:rPr lang="es-AR" sz="1600" dirty="0">
                <a:hlinkClick r:id="rId11"/>
              </a:rPr>
              <a:t>https://</a:t>
            </a:r>
            <a:r>
              <a:rPr lang="es-AR" sz="1600" dirty="0" smtClean="0">
                <a:hlinkClick r:id="rId11"/>
              </a:rPr>
              <a:t>goo.gl/d3VdTd</a:t>
            </a:r>
            <a:r>
              <a:rPr lang="es-AR" sz="1600" dirty="0" smtClean="0"/>
              <a:t> </a:t>
            </a:r>
          </a:p>
          <a:p>
            <a:r>
              <a:rPr lang="es-AR" dirty="0"/>
              <a:t>MVC </a:t>
            </a:r>
            <a:r>
              <a:rPr lang="es-AR" sz="1600" dirty="0">
                <a:hlinkClick r:id="rId12"/>
              </a:rPr>
              <a:t>https://</a:t>
            </a:r>
            <a:r>
              <a:rPr lang="es-AR" sz="1600" dirty="0" smtClean="0">
                <a:hlinkClick r:id="rId12"/>
              </a:rPr>
              <a:t>goo.gl/PYdXvj</a:t>
            </a:r>
            <a:r>
              <a:rPr lang="es-AR" sz="1600" dirty="0" smtClean="0"/>
              <a:t> </a:t>
            </a:r>
          </a:p>
          <a:p>
            <a:r>
              <a:rPr lang="es-AR" dirty="0" err="1"/>
              <a:t>Logging</a:t>
            </a:r>
            <a:r>
              <a:rPr lang="es-AR" dirty="0"/>
              <a:t> </a:t>
            </a:r>
            <a:r>
              <a:rPr lang="es-AR" sz="1600" dirty="0">
                <a:hlinkClick r:id="rId13"/>
              </a:rPr>
              <a:t>https://</a:t>
            </a:r>
            <a:r>
              <a:rPr lang="es-AR" sz="1600" dirty="0" smtClean="0">
                <a:hlinkClick r:id="rId13"/>
              </a:rPr>
              <a:t>goo.gl/tnNdLB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993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9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Backend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Tecnologías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dotnet core 2 </a:t>
            </a:r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API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ASP.NET Core 2 API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Controller</a:t>
            </a:r>
            <a:endParaRPr lang="en-US" dirty="0"/>
          </a:p>
          <a:p>
            <a:r>
              <a:rPr lang="en-US" dirty="0"/>
              <a:t>Entity Framework Core </a:t>
            </a:r>
            <a:r>
              <a:rPr lang="en-US" dirty="0" smtClean="0"/>
              <a:t>2</a:t>
            </a:r>
          </a:p>
          <a:p>
            <a:pPr lvl="1"/>
            <a:r>
              <a:rPr lang="en-US" smtClean="0"/>
              <a:t>Mapping</a:t>
            </a:r>
            <a:endParaRPr lang="en-U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077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Estructura de la aplicación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smtClean="0"/>
              <a:t>Archivo </a:t>
            </a:r>
            <a:r>
              <a:rPr lang="es-AR" dirty="0" err="1" smtClean="0">
                <a:latin typeface="Consolas" panose="020B0609020204030204" pitchFamily="49" charset="0"/>
              </a:rPr>
              <a:t>Program.cs</a:t>
            </a:r>
            <a:r>
              <a:rPr lang="es-AR" dirty="0" smtClean="0"/>
              <a:t>: Inicio del programa. Configuración inicial de la aplicación</a:t>
            </a:r>
          </a:p>
          <a:p>
            <a:r>
              <a:rPr lang="es-AR" dirty="0"/>
              <a:t>Archivo </a:t>
            </a:r>
            <a:r>
              <a:rPr lang="es-AR" dirty="0" err="1" smtClean="0">
                <a:latin typeface="Consolas" panose="020B0609020204030204" pitchFamily="49" charset="0"/>
              </a:rPr>
              <a:t>Startup.cs</a:t>
            </a:r>
            <a:r>
              <a:rPr lang="es-AR" dirty="0" smtClean="0"/>
              <a:t>: Configuración de ASP.NET Core</a:t>
            </a:r>
          </a:p>
          <a:p>
            <a:r>
              <a:rPr lang="es-AR" dirty="0" smtClean="0"/>
              <a:t>Carpeta </a:t>
            </a:r>
            <a:r>
              <a:rPr lang="es-AR" dirty="0" err="1" smtClean="0">
                <a:latin typeface="Consolas" panose="020B0609020204030204" pitchFamily="49" charset="0"/>
              </a:rPr>
              <a:t>Controllers</a:t>
            </a:r>
            <a:r>
              <a:rPr lang="es-AR" dirty="0" smtClean="0"/>
              <a:t> y </a:t>
            </a:r>
            <a:r>
              <a:rPr lang="es-AR" dirty="0"/>
              <a:t>archivos </a:t>
            </a:r>
            <a:r>
              <a:rPr lang="es-AR" dirty="0">
                <a:latin typeface="Consolas" panose="020B0609020204030204" pitchFamily="49" charset="0"/>
              </a:rPr>
              <a:t>[</a:t>
            </a:r>
            <a:r>
              <a:rPr lang="es-AR" dirty="0" err="1" smtClean="0">
                <a:latin typeface="Consolas" panose="020B0609020204030204" pitchFamily="49" charset="0"/>
              </a:rPr>
              <a:t>Name</a:t>
            </a:r>
            <a:r>
              <a:rPr lang="es-AR" dirty="0" smtClean="0">
                <a:latin typeface="Consolas" panose="020B0609020204030204" pitchFamily="49" charset="0"/>
              </a:rPr>
              <a:t>]</a:t>
            </a:r>
            <a:r>
              <a:rPr lang="es-AR" dirty="0" err="1" smtClean="0">
                <a:latin typeface="Consolas" panose="020B0609020204030204" pitchFamily="49" charset="0"/>
              </a:rPr>
              <a:t>Controller.cs</a:t>
            </a:r>
            <a:r>
              <a:rPr lang="es-AR" dirty="0" smtClean="0"/>
              <a:t>: Contiene los controladores que son los puntos de entrada de nuestros </a:t>
            </a:r>
            <a:r>
              <a:rPr lang="es-AR" dirty="0" err="1" smtClean="0"/>
              <a:t>endpoints</a:t>
            </a:r>
            <a:endParaRPr lang="es-AR" dirty="0" smtClean="0"/>
          </a:p>
          <a:p>
            <a:r>
              <a:rPr lang="es-AR" dirty="0"/>
              <a:t>Carpeta </a:t>
            </a:r>
            <a:r>
              <a:rPr lang="es-AR" dirty="0" err="1">
                <a:latin typeface="Consolas" panose="020B0609020204030204" pitchFamily="49" charset="0"/>
              </a:rPr>
              <a:t>Service</a:t>
            </a:r>
            <a:r>
              <a:rPr lang="es-AR" dirty="0" smtClean="0"/>
              <a:t>: Servicios de nuestra para nuestra aplicación. Se encuentran los contratos (interfaces) y la implementación de los mismos (clases). Estos están registrados por medio de DI</a:t>
            </a:r>
          </a:p>
          <a:p>
            <a:r>
              <a:rPr lang="es-AR" dirty="0"/>
              <a:t>Carpeta </a:t>
            </a:r>
            <a:r>
              <a:rPr lang="es-AR" dirty="0" smtClean="0">
                <a:latin typeface="Consolas" panose="020B0609020204030204" pitchFamily="49" charset="0"/>
              </a:rPr>
              <a:t>Data</a:t>
            </a:r>
            <a:r>
              <a:rPr lang="es-AR" dirty="0" smtClean="0"/>
              <a:t>: Contiene el archivo de configuración de EF Core (</a:t>
            </a:r>
            <a:r>
              <a:rPr lang="es-AR" dirty="0" err="1" smtClean="0"/>
              <a:t>dbcontext</a:t>
            </a:r>
            <a:r>
              <a:rPr lang="es-AR" dirty="0" smtClean="0"/>
              <a:t>) y el archivo de inicialización de los datos</a:t>
            </a:r>
          </a:p>
          <a:p>
            <a:r>
              <a:rPr lang="es-AR" dirty="0"/>
              <a:t>Carpeta </a:t>
            </a:r>
            <a:r>
              <a:rPr lang="es-AR" dirty="0" smtClean="0">
                <a:latin typeface="Consolas" panose="020B0609020204030204" pitchFamily="49" charset="0"/>
              </a:rPr>
              <a:t>Data/</a:t>
            </a:r>
            <a:r>
              <a:rPr lang="es-AR" dirty="0" err="1" smtClean="0">
                <a:latin typeface="Consolas" panose="020B0609020204030204" pitchFamily="49" charset="0"/>
              </a:rPr>
              <a:t>Entities</a:t>
            </a:r>
            <a:r>
              <a:rPr lang="es-AR" dirty="0" smtClean="0"/>
              <a:t>: Contiene la(s) entidad(es) de nuestro proyecto.</a:t>
            </a:r>
          </a:p>
          <a:p>
            <a:r>
              <a:rPr lang="es-AR" dirty="0"/>
              <a:t>Carpeta </a:t>
            </a:r>
            <a:r>
              <a:rPr lang="es-AR" dirty="0" smtClean="0">
                <a:latin typeface="Consolas" panose="020B0609020204030204" pitchFamily="49" charset="0"/>
              </a:rPr>
              <a:t>Data/</a:t>
            </a:r>
            <a:r>
              <a:rPr lang="es-AR" dirty="0" err="1" smtClean="0">
                <a:latin typeface="Consolas" panose="020B0609020204030204" pitchFamily="49" charset="0"/>
              </a:rPr>
              <a:t>Models</a:t>
            </a:r>
            <a:r>
              <a:rPr lang="es-AR" dirty="0" smtClean="0"/>
              <a:t>: </a:t>
            </a:r>
            <a:r>
              <a:rPr lang="es-AR" dirty="0"/>
              <a:t>Contiene </a:t>
            </a:r>
            <a:r>
              <a:rPr lang="es-AR" dirty="0" smtClean="0"/>
              <a:t>el/los modelo(s</a:t>
            </a:r>
            <a:r>
              <a:rPr lang="es-AR" dirty="0"/>
              <a:t>) de nuestro proyecto.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603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A0F05B09-210C-4B9C-B760-F27BB0AF8681}" vid="{9EB78A27-9110-4E3F-961C-C95E3E268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Template_base</Template>
  <TotalTime>715</TotalTime>
  <Words>784</Words>
  <Application>Microsoft Office PowerPoint</Application>
  <PresentationFormat>Widescreen</PresentationFormat>
  <Paragraphs>162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Segoe UI Symbol</vt:lpstr>
      <vt:lpstr>Wingdings</vt:lpstr>
      <vt:lpstr>Theme Hexacta</vt:lpstr>
      <vt:lpstr>Workshop de programación web</vt:lpstr>
      <vt:lpstr>PowerPoint Presentation</vt:lpstr>
      <vt:lpstr>Arquitectura</vt:lpstr>
      <vt:lpstr>Arquitectura</vt:lpstr>
      <vt:lpstr>Tecnologías</vt:lpstr>
      <vt:lpstr>Tecnologías</vt:lpstr>
      <vt:lpstr>Backend</vt:lpstr>
      <vt:lpstr>Backend</vt:lpstr>
      <vt:lpstr>Backend</vt:lpstr>
      <vt:lpstr>Código</vt:lpstr>
      <vt:lpstr>Frontend</vt:lpstr>
      <vt:lpstr>Frontend</vt:lpstr>
      <vt:lpstr>Frontend</vt:lpstr>
      <vt:lpstr>Código</vt:lpstr>
      <vt:lpstr>Ejercicio</vt:lpstr>
      <vt:lpstr>Ejercicio</vt:lpstr>
      <vt:lpstr>Ejercicio</vt:lpstr>
      <vt:lpstr>Ejercicio</vt:lpstr>
      <vt:lpstr>Ejercicio</vt:lpstr>
      <vt:lpstr>Ejercicio</vt:lpstr>
      <vt:lpstr>Ejercicio</vt:lpstr>
      <vt:lpstr>Ejercicio</vt:lpstr>
      <vt:lpstr>¿Preguntas?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programación web</dc:title>
  <dc:creator>Eduardo Malvino</dc:creator>
  <cp:lastModifiedBy>Eduardo Malvino</cp:lastModifiedBy>
  <cp:revision>35</cp:revision>
  <dcterms:created xsi:type="dcterms:W3CDTF">2017-12-05T15:20:34Z</dcterms:created>
  <dcterms:modified xsi:type="dcterms:W3CDTF">2017-12-07T18:38:11Z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