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embeddedFontLst>
    <p:embeddedFont>
      <p:font typeface="Corsiva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go0ORL9heRsL3NNDVIie+VaNm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147132-A058-46F2-94A2-FFE4E216A0B9}">
  <a:tblStyle styleId="{47147132-A058-46F2-94A2-FFE4E216A0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regular.fntdata"/><Relationship Id="rId42" Type="http://schemas.openxmlformats.org/officeDocument/2006/relationships/font" Target="fonts/Corsiva-italic.fntdata"/><Relationship Id="rId41" Type="http://schemas.openxmlformats.org/officeDocument/2006/relationships/font" Target="fonts/Corsiva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Corsiva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Black-regular.fntdata"/><Relationship Id="rId47" Type="http://schemas.openxmlformats.org/officeDocument/2006/relationships/font" Target="fonts/HelveticaNeue-bold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Answer column in truth table has 2</a:t>
            </a:r>
            <a:r>
              <a:rPr baseline="30000" lang="en-US"/>
              <a:t>n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positions, each of which can take on 2 possible values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Say yes versus no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lang="en-US"/>
              <a:t>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+n</a:t>
            </a:r>
            <a:r>
              <a:rPr baseline="-25000" lang="en-US"/>
              <a:t>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is the number of examples that hit value i, while p+n is the total number of examples, so we have expected information needed after choice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Patron value ordering is none, some, full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Type value ordering is french, italian, thai, burger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Patrons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Patrons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Recall: Who thinks can say the whole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Cued Recall: Duck, goose, pig, elephant, horse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Cued might require an ontology or other background knowledge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Cluster chairs and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Classify lights (but could be lights in classroom, or lights in LA, or …)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Cluster chairs and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Classify lights (but could be lights in classroom, or lights in LA, or …)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5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5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44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6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6" name="Google Shape;66;p47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47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4" name="Google Shape;74;p49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0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0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0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1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2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5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5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57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8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8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8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58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5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0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7" name="Google Shape;127;p61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61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2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62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3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63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5" name="Google Shape;135;p63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" name="Google Shape;136;p63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201929" y="1189175"/>
            <a:ext cx="8741882" cy="2018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4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Discussion Section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(Week 11)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WMSHEN@USC.EDU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CSCI 561 - 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-1" y="396875"/>
            <a:ext cx="928883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Curve Fitting From Simple to Complex</a:t>
            </a:r>
            <a:endParaRPr/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260" name="Google Shape;2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554" y="1758156"/>
            <a:ext cx="4464051" cy="343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-1" y="396875"/>
            <a:ext cx="928883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Curve Fitting From Simple to Complex</a:t>
            </a:r>
            <a:endParaRPr/>
          </a:p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 rot="-5400000">
            <a:off x="8685486" y="6319919"/>
            <a:ext cx="399503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267" name="Google Shape;2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8" y="1724928"/>
            <a:ext cx="4598988" cy="35353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>
            <a:off x="668015" y="3265616"/>
            <a:ext cx="739600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0F1A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80F1A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-1" y="396875"/>
            <a:ext cx="928883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Curve Fitting From Simple to Complex</a:t>
            </a:r>
            <a:endParaRPr/>
          </a:p>
        </p:txBody>
      </p:sp>
      <p:sp>
        <p:nvSpPr>
          <p:cNvPr id="274" name="Google Shape;274;p12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148" y="1725595"/>
            <a:ext cx="4772397" cy="349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 txBox="1"/>
          <p:nvPr/>
        </p:nvSpPr>
        <p:spPr>
          <a:xfrm>
            <a:off x="330044" y="5405420"/>
            <a:ext cx="8280401" cy="437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willing to treat remaining point as noise, could stop here</a:t>
            </a:r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329889" y="3265616"/>
            <a:ext cx="1095224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F304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4F304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899" y="1396585"/>
            <a:ext cx="4771010" cy="411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-1" y="694352"/>
            <a:ext cx="9288835" cy="548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CURVE FITTING FROM SIMPLE TO COMPLEX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-1" y="202104"/>
            <a:ext cx="9288835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Curve Fitting From Simple to Complex</a:t>
            </a: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244043" y="5399034"/>
            <a:ext cx="8280401" cy="82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accent2"/>
                </a:solidFill>
              </a:rPr>
              <a:t>By Ockham’s razor, should prefer blue to orange</a:t>
            </a:r>
            <a:endParaRPr/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292" name="Google Shape;2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702" y="1345104"/>
            <a:ext cx="4705207" cy="405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310442" y="365759"/>
            <a:ext cx="8988781" cy="548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573"/>
              <a:buFont typeface="Arial Black"/>
              <a:buNone/>
            </a:pPr>
            <a:r>
              <a:rPr lang="en-US" sz="2573"/>
              <a:t>What makes for a good ML problem?</a:t>
            </a:r>
            <a:endParaRPr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201930" y="1749369"/>
            <a:ext cx="8741882" cy="4028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/>
              <a:t>Labeled examples</a:t>
            </a:r>
            <a:endParaRPr sz="2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Customer churn: records of current customers (loyal) + former customers who left (churn)</a:t>
            </a:r>
            <a:endParaRPr sz="1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Fraud detection: examples of fraud and not fraud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/>
              <a:t>Relevant features</a:t>
            </a:r>
            <a:endParaRPr sz="2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Customer information: age, sex, zip code, historic spending patterns, etc.</a:t>
            </a:r>
            <a:endParaRPr sz="1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Transaction information: amount, previous transactions, customer information, etc.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/>
              <a:t>Uncertainty/error tolerance</a:t>
            </a:r>
            <a:endParaRPr sz="2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Identifying some customers who are leaving is better than current system</a:t>
            </a:r>
            <a:endParaRPr sz="1200"/>
          </a:p>
          <a:p>
            <a:pPr indent="21010" lvl="1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Automated fraud identification still verified by human user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0" y="-289619"/>
            <a:ext cx="91440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Example: predicting housing prices</a:t>
            </a:r>
            <a:endParaRPr/>
          </a:p>
        </p:txBody>
      </p:sp>
      <p:graphicFrame>
        <p:nvGraphicFramePr>
          <p:cNvPr id="304" name="Google Shape;304;p16"/>
          <p:cNvGraphicFramePr/>
          <p:nvPr/>
        </p:nvGraphicFramePr>
        <p:xfrm>
          <a:off x="356796" y="1184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{47147132-A058-46F2-94A2-FFE4E216A0B9}</a:tableStyleId>
              </a:tblPr>
              <a:tblGrid>
                <a:gridCol w="2388950"/>
                <a:gridCol w="2706150"/>
                <a:gridCol w="3384800"/>
              </a:tblGrid>
              <a:tr h="90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</a:rPr>
                        <a:t>Square Footage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</a:rPr>
                        <a:t>ZipCode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Helvetica Neue"/>
                        <a:buNone/>
                      </a:pPr>
                      <a:r>
                        <a:rPr b="1" lang="en-US" sz="3200" u="none" cap="none" strike="noStrike">
                          <a:solidFill>
                            <a:srgbClr val="FFFFFF"/>
                          </a:solidFill>
                        </a:rPr>
                        <a:t>Price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2000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48075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200,000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48075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48075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5000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48075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500,000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2000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98052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98052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800,000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4000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98052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1,500,000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5000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98052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Helvetica Neue"/>
                        <a:buNone/>
                      </a:pPr>
                      <a:r>
                        <a:rPr lang="en-US" sz="3200" u="none" cap="none" strike="noStrike"/>
                        <a:t>3,000,000</a:t>
                      </a:r>
                      <a:endParaRPr/>
                    </a:p>
                  </a:txBody>
                  <a:tcPr marT="45725" marB="45725" marR="45725" marL="457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693737" y="290513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Example Induction Problem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233425" y="1685925"/>
            <a:ext cx="8421600" cy="4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decide whether to wait for a table at a restaurant, based on the following attributes: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Alternate</a:t>
            </a:r>
            <a:r>
              <a:rPr i="0" lang="en-US" sz="2000"/>
              <a:t>: is there an alternative restaurant nearby?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Bar</a:t>
            </a:r>
            <a:r>
              <a:rPr i="0" lang="en-US" sz="2000"/>
              <a:t>: is there a comfortable bar area in which we can wait?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Fri/Sat</a:t>
            </a:r>
            <a:r>
              <a:rPr i="0" lang="en-US" sz="2000"/>
              <a:t>: is today Friday or Saturday?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Hungry</a:t>
            </a:r>
            <a:r>
              <a:rPr i="0" lang="en-US" sz="2000"/>
              <a:t>: are we hungry?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Patrons</a:t>
            </a:r>
            <a:r>
              <a:rPr i="0" lang="en-US" sz="2000"/>
              <a:t>: number of people in the restaurant (None, Some, Full)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Price</a:t>
            </a:r>
            <a:r>
              <a:rPr i="0" lang="en-US" sz="2000"/>
              <a:t>: price range ($, $$, $$$)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Raining</a:t>
            </a:r>
            <a:r>
              <a:rPr i="0" lang="en-US" sz="2000"/>
              <a:t>: is it raining outside?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Reservation</a:t>
            </a:r>
            <a:r>
              <a:rPr i="0" lang="en-US" sz="2000"/>
              <a:t>: have we made a reservation?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i="1" lang="en-US" sz="2000"/>
              <a:t>Type</a:t>
            </a:r>
            <a:r>
              <a:rPr i="0" lang="en-US" sz="2000"/>
              <a:t>: kind of restaurant (French, Italian, Thai, Burger)</a:t>
            </a:r>
            <a:endParaRPr sz="2000"/>
          </a:p>
          <a:p>
            <a:pPr indent="-342900" lvl="1" marL="8001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AutoNum type="arabicPeriod"/>
            </a:pPr>
            <a:r>
              <a:rPr b="0" lang="en-US" sz="2000"/>
              <a:t> </a:t>
            </a:r>
            <a:r>
              <a:rPr i="1" lang="en-US" sz="2000"/>
              <a:t>WaitEstimate</a:t>
            </a:r>
            <a:r>
              <a:rPr b="0" lang="en-US" sz="2000"/>
              <a:t>: estimated waiting time (0-10, 10-30, 30-60, &gt;60)</a:t>
            </a:r>
            <a:endParaRPr sz="2000"/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" y="-242239"/>
            <a:ext cx="898697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Attribute-Based Representations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453268" y="1075363"/>
            <a:ext cx="8369301" cy="5621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described by </a:t>
            </a:r>
            <a:r>
              <a:rPr i="1" lang="en-US"/>
              <a:t>attributes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i="1" lang="en-US"/>
              <a:t> values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Values may be Boolean, discrete, or continuous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situations where will/won't wait for a table: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Classification</a:t>
            </a:r>
            <a:r>
              <a:rPr i="0" lang="en-US"/>
              <a:t> of examples as </a:t>
            </a:r>
            <a:r>
              <a:rPr b="0" i="1" lang="en-US" sz="2000"/>
              <a:t>positive</a:t>
            </a:r>
            <a:r>
              <a:rPr i="0" lang="en-US"/>
              <a:t> (T) or </a:t>
            </a:r>
            <a:r>
              <a:rPr b="0" i="1" lang="en-US" sz="2000"/>
              <a:t>negative</a:t>
            </a:r>
            <a:r>
              <a:rPr i="0" lang="en-US"/>
              <a:t> (F)</a:t>
            </a:r>
            <a:endParaRPr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a general way of deciding when to wait or not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E.g., generalize from specific examples to a general rule (or tree)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319" name="Google Shape;319;p18"/>
          <p:cNvPicPr preferRelativeResize="0"/>
          <p:nvPr/>
        </p:nvPicPr>
        <p:blipFill rotWithShape="1">
          <a:blip r:embed="rId3">
            <a:alphaModFix/>
          </a:blip>
          <a:srcRect b="19791" l="53906" r="9766" t="29167"/>
          <a:stretch/>
        </p:blipFill>
        <p:spPr>
          <a:xfrm>
            <a:off x="1381488" y="2441058"/>
            <a:ext cx="5924202" cy="312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639762" y="-239839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639762" y="876300"/>
            <a:ext cx="8194676" cy="5021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possible representation for hypotheses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Each non-leaf node splits on an attribute, w/ a branch per value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Leaf nodes specify the </a:t>
            </a:r>
            <a:r>
              <a:rPr i="1" lang="en-US"/>
              <a:t>class</a:t>
            </a:r>
            <a:r>
              <a:rPr b="0" lang="en-US" sz="2000"/>
              <a:t> for any instance reaching them</a:t>
            </a:r>
            <a:endParaRPr/>
          </a:p>
          <a:p>
            <a:pPr indent="-182879" lvl="1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Can view each path from root to terminal as a rule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is a hand-engineered tree for deciding on waiting: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"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737" y="2737176"/>
            <a:ext cx="5343526" cy="383698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6172199" y="2737176"/>
            <a:ext cx="2662240" cy="257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This is a performance model rather than a learning model, but it can make a good target for inductive learning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475744" y="0"/>
            <a:ext cx="7772401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What is Learning?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28637" y="854007"/>
            <a:ext cx="7772401" cy="5221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No hard and fast definition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Prototype (or fuzzy) definition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Modification of a system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by itself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Not simply programming/surgery by others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Although others (teachers?) may be involved</a:t>
            </a:r>
            <a:endParaRPr sz="18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that improves its performance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Not random or detrimental changes (forgetting, etc.)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Although some learning may, at least temporarily, cause a performance decrement</a:t>
            </a:r>
            <a:endParaRPr sz="1800"/>
          </a:p>
          <a:p>
            <a:pPr indent="-228600" lvl="3" marL="160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Or the impact on performance may become apparent only later, or not at all if the right situation does not arise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for the long term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Not simply a transient change</a:t>
            </a:r>
            <a:endParaRPr/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473075" y="26376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Hypothesis Spaces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473075" y="1147353"/>
            <a:ext cx="8670925" cy="4794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u="sng"/>
              <a:t>How many distinct decision trees with </a:t>
            </a:r>
            <a:r>
              <a:rPr i="1" lang="en-US"/>
              <a:t>n</a:t>
            </a:r>
            <a:r>
              <a:rPr lang="en-US" sz="2200" u="sng"/>
              <a:t> Boolean attributes?</a:t>
            </a:r>
            <a:endParaRPr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	= number of Boolean functions over </a:t>
            </a:r>
            <a:r>
              <a:rPr i="1" lang="en-US"/>
              <a:t>n </a:t>
            </a:r>
            <a:r>
              <a:rPr lang="en-US" sz="2200"/>
              <a:t>symbols</a:t>
            </a:r>
            <a:endParaRPr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	= number of distinct truth tables with 2</a:t>
            </a:r>
            <a:r>
              <a:rPr baseline="30000" i="1" lang="en-US"/>
              <a:t>n</a:t>
            </a:r>
            <a:r>
              <a:rPr lang="en-US" sz="2200"/>
              <a:t> rows = 2</a:t>
            </a:r>
            <a:r>
              <a:rPr baseline="30000" lang="en-US"/>
              <a:t>2</a:t>
            </a:r>
            <a:r>
              <a:rPr baseline="30000" i="1" lang="en-US"/>
              <a:t>n</a:t>
            </a:r>
            <a:endParaRPr i="1"/>
          </a:p>
          <a:p>
            <a:pPr indent="685800" lvl="2" marL="228600" rtl="0" algn="l">
              <a:lnSpc>
                <a:spcPct val="72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-US" sz="1600"/>
              <a:t>E.g., 6 Boolean attributes implies 18,446,744,073,709,551,616 trees</a:t>
            </a:r>
            <a:endParaRPr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u="sng"/>
              <a:t>How many purely conjunctive hypotheses?</a:t>
            </a:r>
            <a:endParaRPr/>
          </a:p>
          <a:p>
            <a:pPr indent="91440" lvl="1" marL="182879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/>
              <a:t>E.g., </a:t>
            </a:r>
            <a:r>
              <a:rPr i="1" lang="en-US"/>
              <a:t>Hungry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 ¬</a:t>
            </a:r>
            <a:r>
              <a:rPr i="1" lang="en-US"/>
              <a:t>Rain</a:t>
            </a:r>
            <a:r>
              <a:rPr b="0" lang="en-US" sz="1800"/>
              <a:t>?</a:t>
            </a:r>
            <a:endParaRPr sz="2000" u="sng"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	Each attribute can be positive, negative, or omitted</a:t>
            </a:r>
            <a:endParaRPr/>
          </a:p>
          <a:p>
            <a:pPr indent="91440" lvl="1" marL="182879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	⇒ </a:t>
            </a:r>
            <a:r>
              <a:rPr b="0" lang="en-US" sz="1800"/>
              <a:t>3</a:t>
            </a:r>
            <a:r>
              <a:rPr baseline="30000" lang="en-US"/>
              <a:t>n</a:t>
            </a:r>
            <a:r>
              <a:rPr b="0" lang="en-US" sz="1800"/>
              <a:t> distinct conjunctive hypotheses</a:t>
            </a:r>
            <a:endParaRPr/>
          </a:p>
          <a:p>
            <a:pPr indent="91440" lvl="1" marL="182879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A more expressive hypothesis space implies</a:t>
            </a:r>
            <a:endParaRPr/>
          </a:p>
          <a:p>
            <a:pPr indent="-182879" lvl="1" marL="457200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Increased chance that target function can be expressed</a:t>
            </a:r>
            <a:endParaRPr/>
          </a:p>
          <a:p>
            <a:pPr indent="-182879" lvl="1" marL="457200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Increased number of hypotheses consistent with training set</a:t>
            </a:r>
            <a:endParaRPr/>
          </a:p>
          <a:p>
            <a:pPr indent="91440" lvl="1" marL="182879" rtl="0" algn="l">
              <a:lnSpc>
                <a:spcPct val="72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	⇒</a:t>
            </a:r>
            <a:r>
              <a:rPr b="0" lang="en-US" sz="1800"/>
              <a:t> May make learning slower and yield worse predictions</a:t>
            </a:r>
            <a:endParaRPr/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21"/>
          <p:cNvGrpSpPr/>
          <p:nvPr/>
        </p:nvGrpSpPr>
        <p:grpSpPr>
          <a:xfrm>
            <a:off x="1041400" y="2560638"/>
            <a:ext cx="5983289" cy="4297364"/>
            <a:chOff x="0" y="0"/>
            <a:chExt cx="5983288" cy="4297363"/>
          </a:xfrm>
        </p:grpSpPr>
        <p:pic>
          <p:nvPicPr>
            <p:cNvPr descr="Picture 2" id="341" name="Google Shape;34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983288" cy="429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21"/>
            <p:cNvSpPr txBox="1"/>
            <p:nvPr/>
          </p:nvSpPr>
          <p:spPr>
            <a:xfrm>
              <a:off x="474131" y="713786"/>
              <a:ext cx="351307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494B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8494B"/>
                  </a:solidFill>
                  <a:latin typeface="Arial"/>
                  <a:ea typeface="Arial"/>
                  <a:cs typeface="Arial"/>
                  <a:sym typeface="Arial"/>
                </a:rPr>
                <a:t>0/2</a:t>
              </a:r>
              <a:endParaRPr/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1950770" y="702897"/>
              <a:ext cx="351307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FF36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FF36"/>
                  </a:solidFill>
                  <a:latin typeface="Arial"/>
                  <a:ea typeface="Arial"/>
                  <a:cs typeface="Arial"/>
                  <a:sym typeface="Arial"/>
                </a:rPr>
                <a:t>2/4</a:t>
              </a:r>
              <a:endParaRPr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1032860" y="719231"/>
              <a:ext cx="351307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3535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AA3535"/>
                  </a:solidFill>
                  <a:latin typeface="Arial"/>
                  <a:ea typeface="Arial"/>
                  <a:cs typeface="Arial"/>
                  <a:sym typeface="Arial"/>
                </a:rPr>
                <a:t>4/0</a:t>
              </a:r>
              <a:endParaRPr/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1234218" y="1492194"/>
              <a:ext cx="351307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494B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8494B"/>
                  </a:solidFill>
                  <a:latin typeface="Arial"/>
                  <a:ea typeface="Arial"/>
                  <a:cs typeface="Arial"/>
                  <a:sym typeface="Arial"/>
                </a:rPr>
                <a:t>0/2</a:t>
              </a:r>
              <a:endParaRPr/>
            </a:p>
          </p:txBody>
        </p:sp>
        <p:sp>
          <p:nvSpPr>
            <p:cNvPr id="346" name="Google Shape;346;p21"/>
            <p:cNvSpPr txBox="1"/>
            <p:nvPr/>
          </p:nvSpPr>
          <p:spPr>
            <a:xfrm>
              <a:off x="2228321" y="1434132"/>
              <a:ext cx="351307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3535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AA3535"/>
                  </a:solidFill>
                  <a:latin typeface="Arial"/>
                  <a:ea typeface="Arial"/>
                  <a:cs typeface="Arial"/>
                  <a:sym typeface="Arial"/>
                </a:rPr>
                <a:t>1/1</a:t>
              </a:r>
              <a:endParaRPr/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3490901" y="1390581"/>
              <a:ext cx="351307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9A61F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9A61F"/>
                  </a:solidFill>
                  <a:latin typeface="Arial"/>
                  <a:ea typeface="Arial"/>
                  <a:cs typeface="Arial"/>
                  <a:sym typeface="Arial"/>
                </a:rPr>
                <a:t>1/1</a:t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4450535" y="1406910"/>
              <a:ext cx="351308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FF36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3FFF36"/>
                  </a:solidFill>
                  <a:latin typeface="Arial"/>
                  <a:ea typeface="Arial"/>
                  <a:cs typeface="Arial"/>
                  <a:sym typeface="Arial"/>
                </a:rPr>
                <a:t>0/0</a:t>
              </a:r>
              <a:endParaRPr/>
            </a:p>
          </p:txBody>
        </p:sp>
      </p:grpSp>
      <p:sp>
        <p:nvSpPr>
          <p:cNvPr id="349" name="Google Shape;349;p21"/>
          <p:cNvSpPr/>
          <p:nvPr/>
        </p:nvSpPr>
        <p:spPr>
          <a:xfrm>
            <a:off x="1041399" y="2566988"/>
            <a:ext cx="5986465" cy="42910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 txBox="1"/>
          <p:nvPr>
            <p:ph type="title"/>
          </p:nvPr>
        </p:nvSpPr>
        <p:spPr>
          <a:xfrm>
            <a:off x="161925" y="0"/>
            <a:ext cx="4456113" cy="1519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Sample Trace</a:t>
            </a:r>
            <a:endParaRPr/>
          </a:p>
        </p:txBody>
      </p:sp>
      <p:sp>
        <p:nvSpPr>
          <p:cNvPr id="351" name="Google Shape;351;p21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1122363" y="3509961"/>
            <a:ext cx="5481638" cy="1214440"/>
            <a:chOff x="0" y="-1"/>
            <a:chExt cx="5481637" cy="1214439"/>
          </a:xfrm>
        </p:grpSpPr>
        <p:sp>
          <p:nvSpPr>
            <p:cNvPr id="353" name="Google Shape;353;p21"/>
            <p:cNvSpPr/>
            <p:nvPr/>
          </p:nvSpPr>
          <p:spPr>
            <a:xfrm>
              <a:off x="1414312" y="-1"/>
              <a:ext cx="4067325" cy="1214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0" y="435671"/>
              <a:ext cx="2158004" cy="64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1"/>
          <p:cNvSpPr/>
          <p:nvPr/>
        </p:nvSpPr>
        <p:spPr>
          <a:xfrm>
            <a:off x="1033462" y="4318000"/>
            <a:ext cx="6022976" cy="25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356" name="Google Shape;356;p21"/>
          <p:cNvPicPr preferRelativeResize="0"/>
          <p:nvPr/>
        </p:nvPicPr>
        <p:blipFill rotWithShape="1">
          <a:blip r:embed="rId4">
            <a:alphaModFix/>
          </a:blip>
          <a:srcRect b="19791" l="53906" r="9766" t="29167"/>
          <a:stretch/>
        </p:blipFill>
        <p:spPr>
          <a:xfrm>
            <a:off x="4368570" y="122742"/>
            <a:ext cx="4433889" cy="23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1023937" y="4589462"/>
            <a:ext cx="6021389" cy="2268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044574" y="3502025"/>
            <a:ext cx="5986465" cy="3355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685800" y="118066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Choosing an Attribute</a:t>
            </a:r>
            <a:endParaRPr/>
          </a:p>
        </p:txBody>
      </p:sp>
      <p:sp>
        <p:nvSpPr>
          <p:cNvPr id="364" name="Google Shape;364;p22"/>
          <p:cNvSpPr txBox="1"/>
          <p:nvPr>
            <p:ph idx="1" type="body"/>
          </p:nvPr>
        </p:nvSpPr>
        <p:spPr>
          <a:xfrm>
            <a:off x="735012" y="1219418"/>
            <a:ext cx="7927976" cy="445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Idea: An ideal attribute splits the examples into subsets that are "all positive" or "all negative"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If can’t get perfect split, the closer you are to a perfect split the closer you are to a consistent hypothesis</a:t>
            </a:r>
            <a:endParaRPr/>
          </a:p>
          <a:p>
            <a:pPr indent="-1828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i="1" lang="en-US" sz="1800"/>
              <a:t>Greedy</a:t>
            </a:r>
            <a:r>
              <a:rPr i="0" lang="en-US"/>
              <a:t> </a:t>
            </a:r>
            <a:r>
              <a:rPr b="0" i="1" lang="en-US" sz="1800"/>
              <a:t>strategy</a:t>
            </a:r>
            <a:r>
              <a:rPr i="0" lang="en-US"/>
              <a:t>: as pure a split as possible at each point</a:t>
            </a:r>
            <a:endParaRPr/>
          </a:p>
          <a:p>
            <a:pPr indent="-304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-304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1" lang="en-US" sz="2200"/>
              <a:t>Patrons</a:t>
            </a:r>
            <a:r>
              <a:rPr i="0" lang="en-US"/>
              <a:t> is a better choice</a:t>
            </a:r>
            <a:endParaRPr/>
          </a:p>
        </p:txBody>
      </p:sp>
      <p:sp>
        <p:nvSpPr>
          <p:cNvPr id="365" name="Google Shape;365;p22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366" name="Google Shape;3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92" y="3296792"/>
            <a:ext cx="7620001" cy="18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669925" y="207963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44"/>
              <a:buFont typeface="Arial Black"/>
              <a:buNone/>
            </a:pPr>
            <a:r>
              <a:rPr lang="en-US" sz="2944"/>
              <a:t>Using Information Theory</a:t>
            </a:r>
            <a:br>
              <a:rPr lang="en-US" sz="2944"/>
            </a:br>
            <a:r>
              <a:rPr lang="en-US" sz="2944"/>
              <a:t>for Choose-Attribute</a:t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652133" y="1537305"/>
            <a:ext cx="8251826" cy="46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Consider </a:t>
            </a:r>
            <a:r>
              <a:rPr i="1" lang="en-US"/>
              <a:t>information</a:t>
            </a:r>
            <a:r>
              <a:rPr lang="en-US" sz="2800"/>
              <a:t> required for a decision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One </a:t>
            </a:r>
            <a:r>
              <a:rPr i="1" lang="en-US"/>
              <a:t>bit</a:t>
            </a:r>
            <a:r>
              <a:rPr b="0" lang="en-US"/>
              <a:t> is enough to answer a yes/no question if there is no other information about it available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E.g., determining heads vs. tails for a fair coin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en-US" sz="2800"/>
              <a:t>Approach</a:t>
            </a:r>
            <a:r>
              <a:rPr i="0" lang="en-US"/>
              <a:t>: Choose attribute so as to minimize the remaining information that will be required to answer the question once have split on attribute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</a:t>
            </a:r>
            <a:r>
              <a:rPr i="1" lang="en-US"/>
              <a:t>Information Gain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splitting on that attribute</a:t>
            </a:r>
            <a:endParaRPr/>
          </a:p>
        </p:txBody>
      </p:sp>
      <p:sp>
        <p:nvSpPr>
          <p:cNvPr id="373" name="Google Shape;373;p23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677862" y="314325"/>
            <a:ext cx="7772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Information in an Answer</a:t>
            </a:r>
            <a:endParaRPr/>
          </a:p>
        </p:txBody>
      </p:sp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285750" y="1615275"/>
            <a:ext cx="8712300" cy="4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The amount of </a:t>
            </a:r>
            <a:r>
              <a:rPr i="1" lang="en-US"/>
              <a:t>information</a:t>
            </a:r>
            <a:r>
              <a:rPr lang="en-US"/>
              <a:t> contained in an answer given prior probabilities of the possible values is: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I</a:t>
            </a:r>
            <a:r>
              <a:rPr i="0" lang="en-US"/>
              <a:t>(</a:t>
            </a:r>
            <a:r>
              <a:rPr lang="en-US"/>
              <a:t>P</a:t>
            </a:r>
            <a:r>
              <a:rPr i="0" lang="en-US"/>
              <a:t>(</a:t>
            </a:r>
            <a:r>
              <a:rPr lang="en-US"/>
              <a:t>v</a:t>
            </a:r>
            <a:r>
              <a:rPr baseline="-25000" lang="en-US"/>
              <a:t>1</a:t>
            </a:r>
            <a:r>
              <a:rPr i="0" lang="en-US"/>
              <a:t>)</a:t>
            </a:r>
            <a:r>
              <a:rPr lang="en-US"/>
              <a:t>, … , P</a:t>
            </a:r>
            <a:r>
              <a:rPr i="0" lang="en-US"/>
              <a:t>(</a:t>
            </a:r>
            <a:r>
              <a:rPr lang="en-US"/>
              <a:t>v</a:t>
            </a:r>
            <a:r>
              <a:rPr baseline="-25000" lang="en-US"/>
              <a:t>n</a:t>
            </a:r>
            <a:r>
              <a:rPr i="0" lang="en-US"/>
              <a:t>)) = </a:t>
            </a:r>
            <a:r>
              <a:rPr i="0" lang="en-US" sz="4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-25000" i="1" lang="en-US" sz="28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i="0" lang="en-US"/>
              <a:t> </a:t>
            </a:r>
            <a:r>
              <a:rPr lang="en-US"/>
              <a:t>-P</a:t>
            </a:r>
            <a:r>
              <a:rPr i="0" lang="en-US"/>
              <a:t>(</a:t>
            </a:r>
            <a:r>
              <a:rPr lang="en-US"/>
              <a:t>v</a:t>
            </a:r>
            <a:r>
              <a:rPr baseline="-25000" lang="en-US"/>
              <a:t>i</a:t>
            </a:r>
            <a:r>
              <a:rPr i="0" lang="en-US"/>
              <a:t>) log</a:t>
            </a:r>
            <a:r>
              <a:rPr baseline="-25000" i="0" lang="en-US"/>
              <a:t>2</a:t>
            </a:r>
            <a:r>
              <a:rPr i="0" lang="en-US"/>
              <a:t> </a:t>
            </a:r>
            <a:r>
              <a:rPr lang="en-US"/>
              <a:t>P</a:t>
            </a:r>
            <a:r>
              <a:rPr i="0" lang="en-US"/>
              <a:t>(</a:t>
            </a:r>
            <a:r>
              <a:rPr lang="en-US"/>
              <a:t>v</a:t>
            </a:r>
            <a:r>
              <a:rPr baseline="-25000" lang="en-US"/>
              <a:t>i</a:t>
            </a:r>
            <a:r>
              <a:rPr i="0"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For a training set with </a:t>
            </a:r>
            <a:r>
              <a:rPr i="1" lang="en-US"/>
              <a:t>p</a:t>
            </a:r>
            <a:r>
              <a:rPr lang="en-US"/>
              <a:t> positive and </a:t>
            </a:r>
            <a:r>
              <a:rPr i="1" lang="en-US"/>
              <a:t>n</a:t>
            </a:r>
            <a:r>
              <a:rPr lang="en-US"/>
              <a:t> negative examples: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lang="en-US"/>
              <a:t>For a fair coin: (-1/2log</a:t>
            </a:r>
            <a:r>
              <a:rPr baseline="-25000" lang="en-US"/>
              <a:t>2</a:t>
            </a:r>
            <a:r>
              <a:rPr lang="en-US"/>
              <a:t>1/2 - 1/2log</a:t>
            </a:r>
            <a:r>
              <a:rPr baseline="-25000" lang="en-US"/>
              <a:t>2</a:t>
            </a:r>
            <a:r>
              <a:rPr lang="en-US"/>
              <a:t>1/2) = 1 bit</a:t>
            </a:r>
            <a:endParaRPr/>
          </a:p>
        </p:txBody>
      </p:sp>
      <p:sp>
        <p:nvSpPr>
          <p:cNvPr id="380" name="Google Shape;380;p24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ject 2" id="381" name="Google Shape;3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050" y="4720001"/>
            <a:ext cx="6400800" cy="8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110050" y="14517"/>
            <a:ext cx="7772401" cy="931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Information Gain</a:t>
            </a:r>
            <a:endParaRPr/>
          </a:p>
        </p:txBody>
      </p:sp>
      <p:sp>
        <p:nvSpPr>
          <p:cNvPr id="387" name="Google Shape;387;p25"/>
          <p:cNvSpPr txBox="1"/>
          <p:nvPr>
            <p:ph idx="1" type="body"/>
          </p:nvPr>
        </p:nvSpPr>
        <p:spPr>
          <a:xfrm>
            <a:off x="199145" y="1395963"/>
            <a:ext cx="8745710" cy="549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A chosen attribute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divides the training set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into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subsets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aseline="-25000" i="1" lang="en-US" sz="20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, … ,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lang="en-US" sz="20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according to the values of these examples for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(where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has </a:t>
            </a:r>
            <a:r>
              <a:rPr b="0" lang="en-US" sz="2000"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 distinct values) On average, the amount of remaining information to answer after splitting on A is: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So, the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 Information Gain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(IG) from testing attribute A is the total information required before split on A, minus the information required after split on A:</a:t>
            </a:r>
            <a:endParaRPr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Choose the attribute with the largest IG</a:t>
            </a:r>
            <a:endParaRPr/>
          </a:p>
          <a:p>
            <a:pPr indent="-1828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Minimizes total expected information required for answer</a:t>
            </a:r>
            <a:endParaRPr/>
          </a:p>
        </p:txBody>
      </p:sp>
      <p:sp>
        <p:nvSpPr>
          <p:cNvPr id="388" name="Google Shape;388;p25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ject 2" id="389" name="Google Shape;3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384" y="2589408"/>
            <a:ext cx="5581651" cy="912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390" name="Google Shape;3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5465" y="4490346"/>
            <a:ext cx="5867401" cy="98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312738" y="-182256"/>
            <a:ext cx="7772401" cy="1020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 sz="4000"/>
              <a:t>Information Gain Example</a:t>
            </a:r>
            <a:endParaRPr/>
          </a:p>
        </p:txBody>
      </p:sp>
      <p:sp>
        <p:nvSpPr>
          <p:cNvPr id="396" name="Google Shape;396;p26"/>
          <p:cNvSpPr txBox="1"/>
          <p:nvPr>
            <p:ph idx="1" type="body"/>
          </p:nvPr>
        </p:nvSpPr>
        <p:spPr>
          <a:xfrm>
            <a:off x="182640" y="921502"/>
            <a:ext cx="85977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Restaurant training set, </a:t>
            </a:r>
            <a:r>
              <a:rPr b="0" lang="en-US" sz="2000">
                <a:latin typeface="Corsiva"/>
                <a:ea typeface="Corsiva"/>
                <a:cs typeface="Corsiva"/>
                <a:sym typeface="Corsiva"/>
              </a:rPr>
              <a:t>p</a:t>
            </a:r>
            <a:r>
              <a:rPr i="1" lang="en-US" sz="2000"/>
              <a:t> =</a:t>
            </a:r>
            <a:r>
              <a:rPr b="0" lang="en-US" sz="2000">
                <a:latin typeface="Corsiva"/>
                <a:ea typeface="Corsiva"/>
                <a:cs typeface="Corsiva"/>
                <a:sym typeface="Corsiva"/>
              </a:rPr>
              <a:t>n</a:t>
            </a:r>
            <a:r>
              <a:rPr i="1" lang="en-US" sz="2000"/>
              <a:t> = 6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/>
              <a:t>		So, I</a:t>
            </a:r>
            <a:r>
              <a:rPr i="0" lang="en-US" sz="2000"/>
              <a:t>(</a:t>
            </a:r>
            <a:r>
              <a:rPr i="1" lang="en-US" sz="2000"/>
              <a:t>6/12, 6/12</a:t>
            </a:r>
            <a:r>
              <a:rPr i="0" lang="en-US" sz="2000"/>
              <a:t>)</a:t>
            </a:r>
            <a:r>
              <a:rPr i="1" lang="en-US" sz="2000"/>
              <a:t> = 1</a:t>
            </a:r>
            <a:r>
              <a:rPr i="0" lang="en-US" sz="2000"/>
              <a:t> bit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attributes </a:t>
            </a:r>
            <a:r>
              <a:rPr i="1" lang="en-US" sz="2000"/>
              <a:t>Patrons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i="1" lang="en-US" sz="2000"/>
              <a:t>Type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(and others too):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/>
              <a:t>Patrons</a:t>
            </a:r>
            <a:r>
              <a:rPr i="0" lang="en-US" sz="2000"/>
              <a:t> has the highest IG  of all attributes and so is chosen by the DTL algorithm as the root of the tree</a:t>
            </a:r>
            <a:endParaRPr sz="2000"/>
          </a:p>
        </p:txBody>
      </p:sp>
      <p:sp>
        <p:nvSpPr>
          <p:cNvPr id="397" name="Google Shape;397;p26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ject 2" id="398" name="Google Shape;3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12" y="2153299"/>
            <a:ext cx="7318376" cy="1341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399" name="Google Shape;399;p26"/>
          <p:cNvPicPr preferRelativeResize="0"/>
          <p:nvPr/>
        </p:nvPicPr>
        <p:blipFill rotWithShape="1">
          <a:blip r:embed="rId4">
            <a:alphaModFix/>
          </a:blip>
          <a:srcRect b="19791" l="53906" r="9766" t="29167"/>
          <a:stretch/>
        </p:blipFill>
        <p:spPr>
          <a:xfrm>
            <a:off x="1930358" y="4306041"/>
            <a:ext cx="4718051" cy="24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364059" y="-472678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/>
              <a:t>Example</a:t>
            </a:r>
            <a:r>
              <a:rPr lang="en-US" sz="3600"/>
              <a:t> (Cont.)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236809" y="971135"/>
            <a:ext cx="8628592" cy="5752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Decision tree learned from the 12 examples: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/>
              <a:t>Substantially simpler than tree created by hand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lang="en-US"/>
              <a:t>More complex hypothesis isn’t justified by small amount of data available</a:t>
            </a:r>
            <a:endParaRPr/>
          </a:p>
        </p:txBody>
      </p:sp>
      <p:sp>
        <p:nvSpPr>
          <p:cNvPr id="406" name="Google Shape;406;p27"/>
          <p:cNvSpPr txBox="1"/>
          <p:nvPr>
            <p:ph idx="12" type="sldNum"/>
          </p:nvPr>
        </p:nvSpPr>
        <p:spPr>
          <a:xfrm rot="-5400000">
            <a:off x="8677778" y="6312211"/>
            <a:ext cx="414919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407" name="Google Shape;4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59" y="1570401"/>
            <a:ext cx="3736509" cy="3000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408" name="Google Shape;4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9541" y="1878344"/>
            <a:ext cx="3528389" cy="253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685800" y="152097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44"/>
              <a:buFont typeface="Arial Black"/>
              <a:buNone/>
            </a:pPr>
            <a:r>
              <a:rPr lang="en-US" sz="2944"/>
              <a:t>Decision Trees </a:t>
            </a:r>
            <a:br>
              <a:rPr lang="en-US" sz="2944"/>
            </a:br>
            <a:endParaRPr/>
          </a:p>
        </p:txBody>
      </p:sp>
      <p:sp>
        <p:nvSpPr>
          <p:cNvPr id="414" name="Google Shape;414;p2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7" id="415" name="Google Shape;4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525" y="1150916"/>
            <a:ext cx="6089688" cy="225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8"/>
          <p:cNvGrpSpPr/>
          <p:nvPr/>
        </p:nvGrpSpPr>
        <p:grpSpPr>
          <a:xfrm>
            <a:off x="1841170" y="4055688"/>
            <a:ext cx="4630570" cy="978786"/>
            <a:chOff x="0" y="0"/>
            <a:chExt cx="4630569" cy="978784"/>
          </a:xfrm>
        </p:grpSpPr>
        <p:sp>
          <p:nvSpPr>
            <p:cNvPr id="417" name="Google Shape;417;p28"/>
            <p:cNvSpPr/>
            <p:nvPr/>
          </p:nvSpPr>
          <p:spPr>
            <a:xfrm>
              <a:off x="0" y="0"/>
              <a:ext cx="4630569" cy="9787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0.pdf" id="418" name="Google Shape;41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630569" cy="9787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28"/>
          <p:cNvSpPr txBox="1"/>
          <p:nvPr/>
        </p:nvSpPr>
        <p:spPr>
          <a:xfrm>
            <a:off x="5480839" y="2794399"/>
            <a:ext cx="23127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20" name="Google Shape;420;p28"/>
          <p:cNvSpPr txBox="1"/>
          <p:nvPr/>
        </p:nvSpPr>
        <p:spPr>
          <a:xfrm>
            <a:off x="6580226" y="2278404"/>
            <a:ext cx="231277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>
            <p:ph type="title"/>
          </p:nvPr>
        </p:nvSpPr>
        <p:spPr>
          <a:xfrm>
            <a:off x="331445" y="225670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900"/>
              <a:buFont typeface="Arial Black"/>
              <a:buNone/>
            </a:pPr>
            <a:r>
              <a:rPr lang="en-US"/>
              <a:t>Decision Trees </a:t>
            </a:r>
            <a:br>
              <a:rPr lang="en-US"/>
            </a:br>
            <a:endParaRPr/>
          </a:p>
        </p:txBody>
      </p:sp>
      <p:sp>
        <p:nvSpPr>
          <p:cNvPr id="426" name="Google Shape;426;p29"/>
          <p:cNvSpPr txBox="1"/>
          <p:nvPr>
            <p:ph idx="1" type="body"/>
          </p:nvPr>
        </p:nvSpPr>
        <p:spPr>
          <a:xfrm>
            <a:off x="260100" y="1525347"/>
            <a:ext cx="8406600" cy="4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  </a:t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2. Calculate the information gain (or change in entropy), in bits, for each attribute. </a:t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IG(A) = .94 – (7/14 I(3/7,4/7) + 7/14 I(6/7,1/7)) = .94 -.5(.98+.59) </a:t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IG(B) = .94 – (8/14 I(8/8,0/8) + 6/14 I(3/6,3/6)) = .94 – 3/7</a:t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3. Which one of the two attributes A and B is a better classifier according to the decision tree learning (DTL) algorithm? </a:t>
            </a:r>
            <a:endParaRPr sz="2000"/>
          </a:p>
          <a:p>
            <a:pPr indent="6858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B</a:t>
            </a:r>
            <a:endParaRPr sz="2000"/>
          </a:p>
        </p:txBody>
      </p:sp>
      <p:sp>
        <p:nvSpPr>
          <p:cNvPr id="427" name="Google Shape;427;p2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pic>
        <p:nvPicPr>
          <p:cNvPr descr="Picture 7" id="428" name="Google Shape;4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287" y="827880"/>
            <a:ext cx="5486401" cy="1743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9"/>
          <p:cNvGrpSpPr/>
          <p:nvPr/>
        </p:nvGrpSpPr>
        <p:grpSpPr>
          <a:xfrm>
            <a:off x="844701" y="3696488"/>
            <a:ext cx="3311525" cy="613728"/>
            <a:chOff x="0" y="0"/>
            <a:chExt cx="3311525" cy="554356"/>
          </a:xfrm>
        </p:grpSpPr>
        <p:sp>
          <p:nvSpPr>
            <p:cNvPr id="430" name="Google Shape;430;p29"/>
            <p:cNvSpPr/>
            <p:nvPr/>
          </p:nvSpPr>
          <p:spPr>
            <a:xfrm>
              <a:off x="0" y="0"/>
              <a:ext cx="3311525" cy="554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2.pdf" id="431" name="Google Shape;43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311525" cy="554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29"/>
          <p:cNvGrpSpPr/>
          <p:nvPr/>
        </p:nvGrpSpPr>
        <p:grpSpPr>
          <a:xfrm>
            <a:off x="4685485" y="3636330"/>
            <a:ext cx="3645896" cy="533300"/>
            <a:chOff x="0" y="0"/>
            <a:chExt cx="3657600" cy="597535"/>
          </a:xfrm>
        </p:grpSpPr>
        <p:sp>
          <p:nvSpPr>
            <p:cNvPr id="433" name="Google Shape;433;p29"/>
            <p:cNvSpPr/>
            <p:nvPr/>
          </p:nvSpPr>
          <p:spPr>
            <a:xfrm>
              <a:off x="0" y="0"/>
              <a:ext cx="3657600" cy="5975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1.pdf" id="434" name="Google Shape;434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3657600" cy="5975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547687" y="883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Why Learning?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547688" y="1061822"/>
            <a:ext cx="8288336" cy="475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Critical for autonomy</a:t>
            </a:r>
            <a:endParaRPr sz="22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Char char="•"/>
            </a:pPr>
            <a:r>
              <a:rPr b="0" lang="en-US" sz="2200"/>
              <a:t>i.e., for systems operating without human intervention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Essential for unknown environments</a:t>
            </a:r>
            <a:endParaRPr sz="22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Char char="•"/>
            </a:pPr>
            <a:r>
              <a:rPr b="0" lang="en-US" sz="2200"/>
              <a:t>i.e., when designer lacks omniscience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Useful for system construction</a:t>
            </a:r>
            <a:endParaRPr sz="22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Char char="•"/>
            </a:pPr>
            <a:r>
              <a:rPr b="0" lang="en-US" sz="2200"/>
              <a:t>i.e., expose agent to reality rather than writing it down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Central piece of human cognition</a:t>
            </a:r>
            <a:endParaRPr sz="22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Char char="•"/>
            </a:pPr>
            <a:r>
              <a:rPr b="0" lang="en-US" sz="2200"/>
              <a:t>Understanding learning is key in cognitive modeling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en-US" sz="2500"/>
              <a:t>But considered undesirable in some applications</a:t>
            </a:r>
            <a:endParaRPr sz="2200"/>
          </a:p>
          <a:p>
            <a:pPr indent="-182879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Char char="•"/>
            </a:pPr>
            <a:r>
              <a:rPr b="0" i="1" lang="en-US" sz="2200"/>
              <a:t>Unpredictable outcomes, unverifiable (if learning is online) and untrustable</a:t>
            </a:r>
            <a:endParaRPr/>
          </a:p>
        </p:txBody>
      </p:sp>
      <p:sp>
        <p:nvSpPr>
          <p:cNvPr id="158" name="Google Shape;158;p3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What you should know?</a:t>
            </a:r>
            <a:endParaRPr/>
          </a:p>
        </p:txBody>
      </p:sp>
      <p:sp>
        <p:nvSpPr>
          <p:cNvPr id="440" name="Google Shape;440;p30"/>
          <p:cNvSpPr txBox="1"/>
          <p:nvPr>
            <p:ph idx="1" type="body"/>
          </p:nvPr>
        </p:nvSpPr>
        <p:spPr>
          <a:xfrm>
            <a:off x="367652" y="1100627"/>
            <a:ext cx="8366915" cy="499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/>
              <a:t>What is learning? Why is learning important?  What are some of the performance measures for learning? </a:t>
            </a:r>
            <a:endParaRPr sz="2600"/>
          </a:p>
          <a:p>
            <a:pPr indent="-1651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/>
              <a:t>What is generalization? What is bias? What is Occam’s Razor? Why is they important for learning?</a:t>
            </a:r>
            <a:endParaRPr sz="2600"/>
          </a:p>
          <a:p>
            <a:pPr indent="-1651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/>
              <a:t>What is the difference between supervised, semi-supervised, and unsupervised learning?</a:t>
            </a:r>
            <a:endParaRPr sz="2600"/>
          </a:p>
          <a:p>
            <a:pPr indent="-1651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/>
              <a:t>What is overfitting?  When does this happen?  Why do we want to avoid this? </a:t>
            </a:r>
            <a:endParaRPr sz="2600"/>
          </a:p>
          <a:p>
            <a:pPr indent="-16510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/>
              <a:t>Cross-validation? How is this addressing over overfitting?</a:t>
            </a:r>
            <a:endParaRPr sz="2600"/>
          </a:p>
        </p:txBody>
      </p:sp>
      <p:sp>
        <p:nvSpPr>
          <p:cNvPr id="441" name="Google Shape;441;p3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Want more?</a:t>
            </a:r>
            <a:endParaRPr/>
          </a:p>
        </p:txBody>
      </p:sp>
      <p:sp>
        <p:nvSpPr>
          <p:cNvPr id="447" name="Google Shape;447;p31"/>
          <p:cNvSpPr txBox="1"/>
          <p:nvPr>
            <p:ph idx="1" type="body"/>
          </p:nvPr>
        </p:nvSpPr>
        <p:spPr>
          <a:xfrm>
            <a:off x="233961" y="1100627"/>
            <a:ext cx="8910040" cy="454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Try exercise 18.5-7 in AIMA</a:t>
            </a:r>
            <a:endParaRPr/>
          </a:p>
        </p:txBody>
      </p:sp>
      <p:sp>
        <p:nvSpPr>
          <p:cNvPr id="448" name="Google Shape;448;p3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Machine Learning Cheat Sheet</a:t>
            </a:r>
            <a:endParaRPr/>
          </a:p>
        </p:txBody>
      </p:sp>
      <p:sp>
        <p:nvSpPr>
          <p:cNvPr id="454" name="Google Shape;454;p32"/>
          <p:cNvSpPr txBox="1"/>
          <p:nvPr>
            <p:ph idx="1" type="body"/>
          </p:nvPr>
        </p:nvSpPr>
        <p:spPr>
          <a:xfrm>
            <a:off x="201929" y="1189175"/>
            <a:ext cx="8741882" cy="201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icture 3" id="455" name="Google Shape;4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620"/>
            <a:ext cx="9144000" cy="591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Machine Learning Cheat Sheet</a:t>
            </a:r>
            <a:endParaRPr/>
          </a:p>
        </p:txBody>
      </p:sp>
      <p:sp>
        <p:nvSpPr>
          <p:cNvPr id="461" name="Google Shape;461;p33"/>
          <p:cNvSpPr txBox="1"/>
          <p:nvPr>
            <p:ph idx="1" type="body"/>
          </p:nvPr>
        </p:nvSpPr>
        <p:spPr>
          <a:xfrm>
            <a:off x="201929" y="1189175"/>
            <a:ext cx="8741882" cy="201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icture 3" id="462" name="Google Shape;4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074"/>
            <a:ext cx="9144000" cy="590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78357" y="10704"/>
            <a:ext cx="7978776" cy="1011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Rote Learning (Memorization)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78357" y="1226767"/>
            <a:ext cx="8443912" cy="48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Perhaps the simplest form of learning conceptually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Given a list of items to remember,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Learn the list so that can respond to queries about it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1282E"/>
              </a:buClr>
              <a:buSzPts val="1600"/>
              <a:buFont typeface="Arial"/>
              <a:buChar char="•"/>
            </a:pPr>
            <a:r>
              <a:rPr b="0" lang="en-US" sz="1600"/>
              <a:t>Recognition: Was Horse in list? Rhino? Goose? Azalea? Camellia?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1282E"/>
              </a:buClr>
              <a:buSzPts val="1600"/>
              <a:buFont typeface="Arial"/>
              <a:buChar char="•"/>
            </a:pPr>
            <a:r>
              <a:rPr b="0" lang="en-US" sz="1600"/>
              <a:t>Recall: What items did you see?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1282E"/>
              </a:buClr>
              <a:buSzPts val="1600"/>
              <a:buFont typeface="Arial"/>
              <a:buChar char="•"/>
            </a:pPr>
            <a:r>
              <a:rPr b="0" lang="en-US" sz="1600"/>
              <a:t>Cued Recall: What animals did you see?</a:t>
            </a:r>
            <a:endParaRPr/>
          </a:p>
          <a:p>
            <a:pPr indent="-76200" lvl="2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Relatively simple to implement in computers (except cued)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Can improve accuracy by remembering what is perceived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Can improve efficiency by </a:t>
            </a:r>
            <a:r>
              <a:rPr i="1" lang="en-US"/>
              <a:t>caching</a:t>
            </a:r>
            <a:r>
              <a:rPr b="0" lang="en-US" sz="1800"/>
              <a:t> computations</a:t>
            </a:r>
            <a:endParaRPr/>
          </a:p>
          <a:p>
            <a:pPr indent="-304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Core research topic in human learning (semantic memory)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Memorization is a relatively difficult skill for people</a:t>
            </a:r>
            <a:endParaRPr/>
          </a:p>
        </p:txBody>
      </p:sp>
      <p:sp>
        <p:nvSpPr>
          <p:cNvPr id="165" name="Google Shape;165;p4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4"/>
          <p:cNvGrpSpPr/>
          <p:nvPr/>
        </p:nvGrpSpPr>
        <p:grpSpPr>
          <a:xfrm>
            <a:off x="6984495" y="-2"/>
            <a:ext cx="2159507" cy="3505902"/>
            <a:chOff x="-1" y="-1"/>
            <a:chExt cx="2159506" cy="3505900"/>
          </a:xfrm>
        </p:grpSpPr>
        <p:sp>
          <p:nvSpPr>
            <p:cNvPr id="167" name="Google Shape;167;p4"/>
            <p:cNvSpPr/>
            <p:nvPr/>
          </p:nvSpPr>
          <p:spPr>
            <a:xfrm>
              <a:off x="-1" y="-1"/>
              <a:ext cx="2159506" cy="3505900"/>
            </a:xfrm>
            <a:prstGeom prst="rect">
              <a:avLst/>
            </a:prstGeom>
            <a:solidFill>
              <a:srgbClr val="E1E1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-1" y="-1"/>
              <a:ext cx="2159506" cy="1950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Duck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Goose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Elephant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Horse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Azalea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Computer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28637" y="-121831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 sz="4000"/>
              <a:t>Generalization</a:t>
            </a:r>
            <a:endParaRPr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211680" y="1269947"/>
            <a:ext cx="8692278" cy="4966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/>
              <a:t>A major step beyond rote learning is to create </a:t>
            </a:r>
            <a:r>
              <a:rPr i="1" lang="en-US"/>
              <a:t>generalizations</a:t>
            </a:r>
            <a:r>
              <a:rPr lang="en-US" sz="3200"/>
              <a:t> across items seen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03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/>
              <a:t>Adds some </a:t>
            </a:r>
            <a:r>
              <a:rPr i="1" lang="en-US"/>
              <a:t>understanding</a:t>
            </a:r>
            <a:r>
              <a:rPr lang="en-US" sz="3200"/>
              <a:t> to memorization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0320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/>
              <a:t>One aspect of larger </a:t>
            </a:r>
            <a:r>
              <a:rPr i="1" lang="en-US"/>
              <a:t>assimilation</a:t>
            </a:r>
            <a:r>
              <a:rPr lang="en-US" sz="3200"/>
              <a:t> process, of relating new knowledge/items/experiences to what is already known</a:t>
            </a:r>
            <a:endParaRPr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258875" y="354300"/>
            <a:ext cx="84201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ct val="100000"/>
              <a:buFont typeface="Arial Black"/>
              <a:buNone/>
            </a:pPr>
            <a:r>
              <a:rPr lang="en-US" sz="2848"/>
              <a:t>Typical generalization/learning problems</a:t>
            </a:r>
            <a:br>
              <a:rPr lang="en-US" sz="2848"/>
            </a:b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211680" y="1637564"/>
            <a:ext cx="8692278" cy="459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82879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Clustering</a:t>
            </a:r>
            <a:r>
              <a:rPr i="0" lang="en-US"/>
              <a:t> (</a:t>
            </a:r>
            <a:r>
              <a:rPr b="0" i="1" lang="en-US" sz="2000"/>
              <a:t>unsupervised</a:t>
            </a:r>
            <a:r>
              <a:rPr i="0" lang="en-US"/>
              <a:t> learning)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uses commonalities and differences among items to group them in some useful way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Concept formation</a:t>
            </a:r>
            <a:r>
              <a:rPr i="0" lang="en-US"/>
              <a:t> (</a:t>
            </a:r>
            <a:r>
              <a:rPr b="0" i="1" lang="en-US" sz="2000"/>
              <a:t>supervised</a:t>
            </a:r>
            <a:r>
              <a:rPr i="0" lang="en-US"/>
              <a:t> or </a:t>
            </a:r>
            <a:r>
              <a:rPr b="0" i="1" lang="en-US" sz="2000"/>
              <a:t>inductive</a:t>
            </a:r>
            <a:r>
              <a:rPr i="0" lang="en-US"/>
              <a:t> learning</a:t>
            </a:r>
            <a:r>
              <a:rPr b="1" i="0" lang="en-US"/>
              <a:t>)</a:t>
            </a:r>
            <a:r>
              <a:rPr i="0" lang="en-US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uses commonalities among items assigned to a class, and differences with items assigned to other classes, to develop general definitions for class membership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Semi-supervised learning</a:t>
            </a:r>
            <a:r>
              <a:rPr i="0" lang="en-US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uses a small number of classifed examples with a larger number of unclassified ones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i="1" lang="en-US" sz="2000"/>
              <a:t>Reinforcement learning</a:t>
            </a:r>
            <a:r>
              <a:rPr i="0" lang="en-US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acquires general </a:t>
            </a:r>
            <a:r>
              <a:rPr i="1" lang="en-US"/>
              <a:t>policies</a:t>
            </a:r>
            <a:r>
              <a:rPr b="0" lang="en-US" sz="1800"/>
              <a:t> for controlling behavior from external reinforcement signals concerning the utility of states reached in environment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Approaches tend to be </a:t>
            </a:r>
            <a:r>
              <a:rPr i="1" lang="en-US"/>
              <a:t>knowledge lean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general</a:t>
            </a:r>
            <a:endParaRPr/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687387" y="-2025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Inductive Learning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222477" y="1140975"/>
            <a:ext cx="4587876" cy="401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a </a:t>
            </a:r>
            <a:r>
              <a:rPr i="1" lang="en-US"/>
              <a:t>target function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/>
              <a:t>f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classified </a:t>
            </a:r>
            <a:r>
              <a:rPr i="1" lang="en-US"/>
              <a:t>examples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Each example is a pair (</a:t>
            </a:r>
            <a:r>
              <a:rPr i="1" lang="en-US"/>
              <a:t>x, f</a:t>
            </a:r>
            <a:r>
              <a:rPr b="0" lang="en-US" sz="2000"/>
              <a:t>(</a:t>
            </a:r>
            <a:r>
              <a:rPr i="1" lang="en-US"/>
              <a:t>x</a:t>
            </a:r>
            <a:r>
              <a:rPr b="0" lang="en-US" sz="2000"/>
              <a:t>))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If both </a:t>
            </a:r>
            <a:r>
              <a:rPr i="1" lang="en-US"/>
              <a:t>x</a:t>
            </a:r>
            <a:r>
              <a:rPr b="0" lang="en-US" sz="2000"/>
              <a:t> and </a:t>
            </a:r>
            <a:r>
              <a:rPr i="1" lang="en-US"/>
              <a:t>f</a:t>
            </a:r>
            <a:r>
              <a:rPr b="0" lang="en-US" sz="2000"/>
              <a:t> are numeric, this is traditional function fitting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AI traditionally focused on cases where </a:t>
            </a:r>
            <a:r>
              <a:rPr i="1" lang="en-US"/>
              <a:t>x</a:t>
            </a:r>
            <a:r>
              <a:rPr b="0" lang="en-US" sz="2000"/>
              <a:t> is described discretely/symbolically and </a:t>
            </a:r>
            <a:r>
              <a:rPr i="1" lang="en-US"/>
              <a:t>f</a:t>
            </a:r>
            <a:r>
              <a:rPr b="0" lang="en-US" sz="2000"/>
              <a:t> is either Boolean or discrete</a:t>
            </a:r>
            <a:endParaRPr/>
          </a:p>
          <a:p>
            <a:pPr indent="-182879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"/>
              <a:buChar char="•"/>
            </a:pPr>
            <a:r>
              <a:rPr b="0" lang="en-US" sz="2000"/>
              <a:t>Modern methods may do both</a:t>
            </a:r>
            <a:endParaRPr/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4465637" y="3967941"/>
            <a:ext cx="4678363" cy="11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f(Robin: WarmB &amp; LayE &amp; Fly)=Bird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f(Bat: WarmB &amp;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LayE &amp; Fly)=Mammal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f(Pteranodon: ColdB &amp; LayE &amp; Fly)=Reptile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f(Ostrich: WarmB &amp; LayE &amp;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Fly)=Bird</a:t>
            </a:r>
            <a:endParaRPr/>
          </a:p>
        </p:txBody>
      </p:sp>
      <p:pic>
        <p:nvPicPr>
          <p:cNvPr descr="Picture 6"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550" y="1407539"/>
            <a:ext cx="2328864" cy="179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687387" y="-2025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Inductive Learning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222477" y="1051063"/>
            <a:ext cx="8921524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hypothesis </a:t>
            </a:r>
            <a:r>
              <a:rPr i="1" lang="en-US"/>
              <a:t>h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i="1" lang="en-US"/>
              <a:t> Hypothesis Space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(H), e.g.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Univariate polynomial functions 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Char char="•"/>
            </a:pPr>
            <a:r>
              <a:rPr b="0" lang="en-US"/>
              <a:t>Boolean feature vectors</a:t>
            </a:r>
            <a:endParaRPr sz="1800"/>
          </a:p>
          <a:p>
            <a:pPr indent="-342900" lvl="1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/>
              <a:t>Such that </a:t>
            </a:r>
            <a:r>
              <a:rPr i="1" lang="en-US"/>
              <a:t>h ≈ f</a:t>
            </a:r>
            <a:endParaRPr/>
          </a:p>
          <a:p>
            <a:pPr indent="-342900" lvl="1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/>
              <a:t>Given </a:t>
            </a:r>
            <a:r>
              <a:rPr i="1" lang="en-US"/>
              <a:t>training set</a:t>
            </a:r>
            <a:r>
              <a:rPr b="0" lang="en-US" sz="2000"/>
              <a:t> of examples</a:t>
            </a:r>
            <a:endParaRPr/>
          </a:p>
        </p:txBody>
      </p:sp>
      <p:sp>
        <p:nvSpPr>
          <p:cNvPr id="198" name="Google Shape;198;p8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14" y="3824501"/>
            <a:ext cx="2125664" cy="16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/>
        </p:nvSpPr>
        <p:spPr>
          <a:xfrm>
            <a:off x="4216874" y="4073931"/>
            <a:ext cx="2537815" cy="37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WarmB &amp; LayE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567286" y="0"/>
            <a:ext cx="77724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Inductive Learning Method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457800" y="1265499"/>
            <a:ext cx="82284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or adjust </a:t>
            </a:r>
            <a:r>
              <a:rPr i="1" lang="en-US" sz="1800"/>
              <a:t>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agree with </a:t>
            </a:r>
            <a:r>
              <a:rPr i="1" lang="en-US" sz="1800"/>
              <a:t>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training set</a:t>
            </a:r>
            <a:endParaRPr sz="1800"/>
          </a:p>
          <a:p>
            <a:pPr indent="-1701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i="1" lang="en-US" sz="1800"/>
              <a:t>h</a:t>
            </a:r>
            <a:r>
              <a:rPr i="0" lang="en-US" sz="1800"/>
              <a:t> is </a:t>
            </a:r>
            <a:r>
              <a:rPr b="0" i="1" lang="en-US" sz="1800"/>
              <a:t>consistent</a:t>
            </a:r>
            <a:r>
              <a:rPr i="0" lang="en-US" sz="1800">
                <a:solidFill>
                  <a:schemeClr val="accent2"/>
                </a:solidFill>
              </a:rPr>
              <a:t> </a:t>
            </a:r>
            <a:r>
              <a:rPr i="0" lang="en-US" sz="1800"/>
              <a:t>if it agrees with </a:t>
            </a:r>
            <a:r>
              <a:rPr b="0" i="1" lang="en-US" sz="1800"/>
              <a:t>f</a:t>
            </a:r>
            <a:r>
              <a:rPr i="0" lang="en-US" sz="1800"/>
              <a:t> on all examples</a:t>
            </a:r>
            <a:endParaRPr sz="1800"/>
          </a:p>
          <a:p>
            <a:pPr indent="-1701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i="1" lang="en-US" sz="1800"/>
              <a:t>f</a:t>
            </a:r>
            <a:r>
              <a:rPr i="0" lang="en-US" sz="1800"/>
              <a:t> is </a:t>
            </a:r>
            <a:r>
              <a:rPr b="0" i="1" lang="en-US" sz="1800"/>
              <a:t>realizable</a:t>
            </a:r>
            <a:r>
              <a:rPr i="0" lang="en-US" sz="1800"/>
              <a:t> in </a:t>
            </a:r>
            <a:r>
              <a:rPr b="1" i="0" lang="en-US" sz="1800"/>
              <a:t>H</a:t>
            </a:r>
            <a:r>
              <a:rPr i="0" lang="en-US" sz="1800"/>
              <a:t> if there is some </a:t>
            </a:r>
            <a:r>
              <a:rPr b="0" i="1" lang="en-US" sz="1800"/>
              <a:t>h</a:t>
            </a:r>
            <a:r>
              <a:rPr i="0"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i="0" lang="en-US" sz="1800"/>
              <a:t>H</a:t>
            </a:r>
            <a:r>
              <a:rPr i="0" lang="en-US" sz="1800"/>
              <a:t> that exactly represents </a:t>
            </a:r>
            <a:r>
              <a:rPr b="0" i="1" lang="en-US" sz="1800"/>
              <a:t>f</a:t>
            </a:r>
            <a:endParaRPr sz="1800"/>
          </a:p>
          <a:p>
            <a:pPr indent="-1701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Although, often must be satisfied with best approximation</a:t>
            </a:r>
            <a:endParaRPr sz="1800"/>
          </a:p>
          <a:p>
            <a:pPr indent="0" lvl="0" marL="0" rtl="0" algn="l">
              <a:lnSpc>
                <a:spcPct val="81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search through H until find a “good” </a:t>
            </a:r>
            <a:r>
              <a:rPr i="1" lang="en-US" sz="1800"/>
              <a:t>h</a:t>
            </a:r>
            <a:endParaRPr sz="1800"/>
          </a:p>
          <a:p>
            <a:pPr indent="-1701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If </a:t>
            </a:r>
            <a:r>
              <a:rPr b="1" lang="en-US" sz="1800"/>
              <a:t>H</a:t>
            </a:r>
            <a:r>
              <a:rPr b="0" lang="en-US" sz="1800"/>
              <a:t> is defined via a concept description language there is usually an implicit generalization hierarchy</a:t>
            </a:r>
            <a:endParaRPr sz="1800"/>
          </a:p>
          <a:p>
            <a:pPr indent="-228600" lvl="2" marL="11430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Can search this hierarchy from specific to general, or vice versa</a:t>
            </a:r>
            <a:endParaRPr sz="1800"/>
          </a:p>
          <a:p>
            <a:pPr indent="-170179" lvl="1" marL="4572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Or there may be a measure of simplicity on </a:t>
            </a:r>
            <a:r>
              <a:rPr b="1" lang="en-US" sz="1800"/>
              <a:t>H</a:t>
            </a:r>
            <a:r>
              <a:rPr b="0" lang="en-US" sz="1800"/>
              <a:t> so that can search from simple to complex</a:t>
            </a:r>
            <a:endParaRPr sz="1800"/>
          </a:p>
          <a:p>
            <a:pPr indent="-228600" lvl="2" marL="1143000" rtl="0" algn="l">
              <a:lnSpc>
                <a:spcPct val="81000"/>
              </a:lnSpc>
              <a:spcBef>
                <a:spcPts val="400"/>
              </a:spcBef>
              <a:spcAft>
                <a:spcPts val="0"/>
              </a:spcAft>
              <a:buClr>
                <a:srgbClr val="D1282E"/>
              </a:buClr>
              <a:buSzPts val="1800"/>
              <a:buFont typeface="Arial"/>
              <a:buChar char="•"/>
            </a:pPr>
            <a:r>
              <a:rPr b="0" lang="en-US" sz="1800"/>
              <a:t>Using </a:t>
            </a:r>
            <a:r>
              <a:rPr i="1" lang="en-US" sz="1800"/>
              <a:t>Ockham’s razor</a:t>
            </a:r>
            <a:r>
              <a:rPr b="0" lang="en-US" sz="1800"/>
              <a:t> to choose simplest consistent, or good, </a:t>
            </a:r>
            <a:r>
              <a:rPr i="1" lang="en-US" sz="1800"/>
              <a:t>h</a:t>
            </a:r>
            <a:endParaRPr sz="1800"/>
          </a:p>
        </p:txBody>
      </p:sp>
      <p:sp>
        <p:nvSpPr>
          <p:cNvPr id="207" name="Google Shape;207;p9"/>
          <p:cNvSpPr txBox="1"/>
          <p:nvPr>
            <p:ph idx="12" type="sldNum"/>
          </p:nvPr>
        </p:nvSpPr>
        <p:spPr>
          <a:xfrm rot="-5400000">
            <a:off x="8755472" y="6389905"/>
            <a:ext cx="259530" cy="412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200"/>
              <a:buFont typeface="Arial"/>
              <a:buNone/>
            </a:pPr>
            <a:fld id="{00000000-1234-1234-1234-123412341234}" type="slidenum">
              <a:rPr lang="en-US" sz="2200"/>
              <a:t>‹#›</a:t>
            </a:fld>
            <a:endParaRPr b="1" i="0" sz="2200" u="none" cap="none" strike="noStrike">
              <a:solidFill>
                <a:srgbClr val="D128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9"/>
          <p:cNvGrpSpPr/>
          <p:nvPr/>
        </p:nvGrpSpPr>
        <p:grpSpPr>
          <a:xfrm>
            <a:off x="1430338" y="4669399"/>
            <a:ext cx="6105527" cy="1904505"/>
            <a:chOff x="0" y="0"/>
            <a:chExt cx="6105526" cy="1904504"/>
          </a:xfrm>
        </p:grpSpPr>
        <p:grpSp>
          <p:nvGrpSpPr>
            <p:cNvPr id="209" name="Google Shape;209;p9"/>
            <p:cNvGrpSpPr/>
            <p:nvPr/>
          </p:nvGrpSpPr>
          <p:grpSpPr>
            <a:xfrm>
              <a:off x="3023148" y="1481215"/>
              <a:ext cx="2342042" cy="313395"/>
              <a:chOff x="0" y="0"/>
              <a:chExt cx="2342040" cy="313393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0" y="17543"/>
                <a:ext cx="2342040" cy="278307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9"/>
              <p:cNvSpPr txBox="1"/>
              <p:nvPr/>
            </p:nvSpPr>
            <p:spPr>
              <a:xfrm>
                <a:off x="168632" y="0"/>
                <a:ext cx="2004775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 &amp; WarmB &amp; LayE</a:t>
                </a:r>
                <a:endParaRPr/>
              </a:p>
            </p:txBody>
          </p:sp>
        </p:grpSp>
        <p:sp>
          <p:nvSpPr>
            <p:cNvPr id="212" name="Google Shape;212;p9"/>
            <p:cNvSpPr/>
            <p:nvPr/>
          </p:nvSpPr>
          <p:spPr>
            <a:xfrm>
              <a:off x="3472501" y="0"/>
              <a:ext cx="1102137" cy="262645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9"/>
            <p:cNvGrpSpPr/>
            <p:nvPr/>
          </p:nvGrpSpPr>
          <p:grpSpPr>
            <a:xfrm>
              <a:off x="2345901" y="434855"/>
              <a:ext cx="1102138" cy="313395"/>
              <a:chOff x="0" y="0"/>
              <a:chExt cx="1102137" cy="313393"/>
            </a:xfrm>
          </p:grpSpPr>
          <p:sp>
            <p:nvSpPr>
              <p:cNvPr id="214" name="Google Shape;214;p9"/>
              <p:cNvSpPr/>
              <p:nvPr/>
            </p:nvSpPr>
            <p:spPr>
              <a:xfrm>
                <a:off x="0" y="25374"/>
                <a:ext cx="1102137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9"/>
              <p:cNvSpPr txBox="1"/>
              <p:nvPr/>
            </p:nvSpPr>
            <p:spPr>
              <a:xfrm>
                <a:off x="363564" y="0"/>
                <a:ext cx="375008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</a:t>
                </a:r>
                <a:endParaRPr/>
              </a:p>
            </p:txBody>
          </p:sp>
        </p:grpSp>
        <p:grpSp>
          <p:nvGrpSpPr>
            <p:cNvPr id="216" name="Google Shape;216;p9"/>
            <p:cNvGrpSpPr/>
            <p:nvPr/>
          </p:nvGrpSpPr>
          <p:grpSpPr>
            <a:xfrm>
              <a:off x="4266914" y="920385"/>
              <a:ext cx="1606855" cy="313395"/>
              <a:chOff x="0" y="0"/>
              <a:chExt cx="1606853" cy="313393"/>
            </a:xfrm>
          </p:grpSpPr>
          <p:sp>
            <p:nvSpPr>
              <p:cNvPr id="217" name="Google Shape;217;p9"/>
              <p:cNvSpPr/>
              <p:nvPr/>
            </p:nvSpPr>
            <p:spPr>
              <a:xfrm>
                <a:off x="0" y="18145"/>
                <a:ext cx="1606853" cy="277103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9"/>
              <p:cNvSpPr txBox="1"/>
              <p:nvPr/>
            </p:nvSpPr>
            <p:spPr>
              <a:xfrm>
                <a:off x="60694" y="0"/>
                <a:ext cx="1485464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WarmB &amp; LayE</a:t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2621435" y="927614"/>
              <a:ext cx="1403423" cy="313395"/>
              <a:chOff x="0" y="0"/>
              <a:chExt cx="1403421" cy="313393"/>
            </a:xfrm>
          </p:grpSpPr>
          <p:sp>
            <p:nvSpPr>
              <p:cNvPr id="220" name="Google Shape;220;p9"/>
              <p:cNvSpPr/>
              <p:nvPr/>
            </p:nvSpPr>
            <p:spPr>
              <a:xfrm>
                <a:off x="0" y="25374"/>
                <a:ext cx="1403421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9"/>
              <p:cNvSpPr txBox="1"/>
              <p:nvPr/>
            </p:nvSpPr>
            <p:spPr>
              <a:xfrm>
                <a:off x="55121" y="0"/>
                <a:ext cx="1293178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 &amp; WarmB</a:t>
                </a:r>
                <a:endParaRPr/>
              </a:p>
            </p:txBody>
          </p:sp>
        </p:grpSp>
        <p:grpSp>
          <p:nvGrpSpPr>
            <p:cNvPr id="222" name="Google Shape;222;p9"/>
            <p:cNvGrpSpPr/>
            <p:nvPr/>
          </p:nvGrpSpPr>
          <p:grpSpPr>
            <a:xfrm>
              <a:off x="5003388" y="434855"/>
              <a:ext cx="1102138" cy="313395"/>
              <a:chOff x="0" y="0"/>
              <a:chExt cx="1102137" cy="313393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0" y="25374"/>
                <a:ext cx="1102137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9"/>
              <p:cNvSpPr txBox="1"/>
              <p:nvPr/>
            </p:nvSpPr>
            <p:spPr>
              <a:xfrm>
                <a:off x="267421" y="0"/>
                <a:ext cx="567294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LayE</a:t>
                </a:r>
                <a:endParaRPr/>
              </a:p>
            </p:txBody>
          </p:sp>
        </p:grpSp>
        <p:grpSp>
          <p:nvGrpSpPr>
            <p:cNvPr id="225" name="Google Shape;225;p9"/>
            <p:cNvGrpSpPr/>
            <p:nvPr/>
          </p:nvGrpSpPr>
          <p:grpSpPr>
            <a:xfrm>
              <a:off x="3751897" y="434855"/>
              <a:ext cx="1102138" cy="313395"/>
              <a:chOff x="0" y="0"/>
              <a:chExt cx="1102137" cy="313393"/>
            </a:xfrm>
          </p:grpSpPr>
          <p:sp>
            <p:nvSpPr>
              <p:cNvPr id="226" name="Google Shape;226;p9"/>
              <p:cNvSpPr/>
              <p:nvPr/>
            </p:nvSpPr>
            <p:spPr>
              <a:xfrm>
                <a:off x="0" y="25374"/>
                <a:ext cx="1102137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9"/>
              <p:cNvSpPr txBox="1"/>
              <p:nvPr/>
            </p:nvSpPr>
            <p:spPr>
              <a:xfrm>
                <a:off x="164134" y="0"/>
                <a:ext cx="773868" cy="313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WarmB</a:t>
                </a:r>
                <a:endParaRPr/>
              </a:p>
            </p:txBody>
          </p:sp>
        </p:grpSp>
        <p:cxnSp>
          <p:nvCxnSpPr>
            <p:cNvPr id="228" name="Google Shape;228;p9"/>
            <p:cNvCxnSpPr/>
            <p:nvPr/>
          </p:nvCxnSpPr>
          <p:spPr>
            <a:xfrm flipH="1">
              <a:off x="2896970" y="262644"/>
              <a:ext cx="1126600" cy="1975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9" name="Google Shape;229;p9"/>
            <p:cNvCxnSpPr/>
            <p:nvPr/>
          </p:nvCxnSpPr>
          <p:spPr>
            <a:xfrm>
              <a:off x="4023569" y="262644"/>
              <a:ext cx="279397" cy="1975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0" name="Google Shape;230;p9"/>
            <p:cNvCxnSpPr/>
            <p:nvPr/>
          </p:nvCxnSpPr>
          <p:spPr>
            <a:xfrm>
              <a:off x="4023569" y="262644"/>
              <a:ext cx="1530888" cy="1975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1" name="Google Shape;231;p9"/>
            <p:cNvCxnSpPr/>
            <p:nvPr/>
          </p:nvCxnSpPr>
          <p:spPr>
            <a:xfrm>
              <a:off x="2896969" y="722874"/>
              <a:ext cx="426177" cy="23011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p9"/>
            <p:cNvCxnSpPr/>
            <p:nvPr/>
          </p:nvCxnSpPr>
          <p:spPr>
            <a:xfrm flipH="1">
              <a:off x="3323146" y="722874"/>
              <a:ext cx="979820" cy="23011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4302965" y="722874"/>
              <a:ext cx="767376" cy="2156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>
              <a:off x="5070341" y="722874"/>
              <a:ext cx="484116" cy="2156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5" name="Google Shape;235;p9"/>
            <p:cNvCxnSpPr/>
            <p:nvPr/>
          </p:nvCxnSpPr>
          <p:spPr>
            <a:xfrm>
              <a:off x="3323146" y="1215633"/>
              <a:ext cx="871667" cy="283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6" name="Google Shape;236;p9"/>
            <p:cNvCxnSpPr/>
            <p:nvPr/>
          </p:nvCxnSpPr>
          <p:spPr>
            <a:xfrm flipH="1">
              <a:off x="4194813" y="1215633"/>
              <a:ext cx="875529" cy="283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37" name="Google Shape;237;p9"/>
            <p:cNvGrpSpPr/>
            <p:nvPr/>
          </p:nvGrpSpPr>
          <p:grpSpPr>
            <a:xfrm>
              <a:off x="1133037" y="426025"/>
              <a:ext cx="1102138" cy="331055"/>
              <a:chOff x="0" y="0"/>
              <a:chExt cx="1102137" cy="331054"/>
            </a:xfrm>
          </p:grpSpPr>
          <p:sp>
            <p:nvSpPr>
              <p:cNvPr id="238" name="Google Shape;238;p9"/>
              <p:cNvSpPr/>
              <p:nvPr/>
            </p:nvSpPr>
            <p:spPr>
              <a:xfrm>
                <a:off x="0" y="34204"/>
                <a:ext cx="1102137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9"/>
              <p:cNvSpPr txBox="1"/>
              <p:nvPr/>
            </p:nvSpPr>
            <p:spPr>
              <a:xfrm>
                <a:off x="291134" y="0"/>
                <a:ext cx="519868" cy="331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¬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</a:t>
                </a:r>
                <a:endParaRPr/>
              </a:p>
            </p:txBody>
          </p:sp>
        </p:grpSp>
        <p:sp>
          <p:nvSpPr>
            <p:cNvPr id="240" name="Google Shape;240;p9"/>
            <p:cNvSpPr txBox="1"/>
            <p:nvPr/>
          </p:nvSpPr>
          <p:spPr>
            <a:xfrm>
              <a:off x="627033" y="413243"/>
              <a:ext cx="408941" cy="437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241" name="Google Shape;241;p9"/>
            <p:cNvGrpSpPr/>
            <p:nvPr/>
          </p:nvGrpSpPr>
          <p:grpSpPr>
            <a:xfrm>
              <a:off x="978532" y="918784"/>
              <a:ext cx="1498701" cy="331055"/>
              <a:chOff x="0" y="0"/>
              <a:chExt cx="1498700" cy="331054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0" y="34204"/>
                <a:ext cx="1498700" cy="262645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9"/>
              <p:cNvSpPr txBox="1"/>
              <p:nvPr/>
            </p:nvSpPr>
            <p:spPr>
              <a:xfrm>
                <a:off x="30331" y="0"/>
                <a:ext cx="1438037" cy="331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¬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 &amp; WarmB</a:t>
                </a:r>
                <a:endParaRPr/>
              </a:p>
            </p:txBody>
          </p:sp>
        </p:grpSp>
        <p:cxnSp>
          <p:nvCxnSpPr>
            <p:cNvPr id="244" name="Google Shape;244;p9"/>
            <p:cNvCxnSpPr/>
            <p:nvPr/>
          </p:nvCxnSpPr>
          <p:spPr>
            <a:xfrm flipH="1">
              <a:off x="1727881" y="722874"/>
              <a:ext cx="2575085" cy="23011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1684105" y="722874"/>
              <a:ext cx="43777" cy="23011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6" name="Google Shape;246;p9"/>
            <p:cNvCxnSpPr/>
            <p:nvPr/>
          </p:nvCxnSpPr>
          <p:spPr>
            <a:xfrm flipH="1">
              <a:off x="1684105" y="262644"/>
              <a:ext cx="2339465" cy="1975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47" name="Google Shape;247;p9"/>
            <p:cNvGrpSpPr/>
            <p:nvPr/>
          </p:nvGrpSpPr>
          <p:grpSpPr>
            <a:xfrm>
              <a:off x="526604" y="1472385"/>
              <a:ext cx="2342041" cy="331055"/>
              <a:chOff x="0" y="0"/>
              <a:chExt cx="2342040" cy="331054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0" y="26373"/>
                <a:ext cx="2342040" cy="278308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 txBox="1"/>
              <p:nvPr/>
            </p:nvSpPr>
            <p:spPr>
              <a:xfrm>
                <a:off x="96202" y="0"/>
                <a:ext cx="2149635" cy="331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¬</a:t>
                </a: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Fly &amp; WarmB &amp; LayE</a:t>
                </a:r>
                <a:endParaRPr/>
              </a:p>
            </p:txBody>
          </p:sp>
        </p:grpSp>
        <p:cxnSp>
          <p:nvCxnSpPr>
            <p:cNvPr id="250" name="Google Shape;250;p9"/>
            <p:cNvCxnSpPr/>
            <p:nvPr/>
          </p:nvCxnSpPr>
          <p:spPr>
            <a:xfrm flipH="1">
              <a:off x="1698268" y="1215633"/>
              <a:ext cx="3372074" cy="283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1" name="Google Shape;251;p9"/>
            <p:cNvCxnSpPr/>
            <p:nvPr/>
          </p:nvCxnSpPr>
          <p:spPr>
            <a:xfrm flipH="1">
              <a:off x="1698268" y="1215633"/>
              <a:ext cx="29614" cy="283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9"/>
            <p:cNvSpPr txBox="1"/>
            <p:nvPr/>
          </p:nvSpPr>
          <p:spPr>
            <a:xfrm>
              <a:off x="422313" y="901183"/>
              <a:ext cx="408941" cy="437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0" y="1467434"/>
              <a:ext cx="408940" cy="437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