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ciygTfd0/BO0IH+PcXCGcny/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P(d|a) = P(da)/P(a) = Sum_B P(aBd) / P(a) = Sum_B P(a)P(Bd|a) / P(a) = Sum_B P(Bd|a) = Sum_B P(B|a)P(d|Ba) = Sum_B P(B|a)P(d|B)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P(d|ac) = P(dac)/P(ac) = Sum_B P(dacB)/P(ac) = Sum_B P(a)P(c\a)P(B|a)P(d|B)/P(ac) = Sum_B P(B|a)P(d|B)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Qualification problem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4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2" name="Google Shape;62;p35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0" name="Google Shape;70;p37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8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45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6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46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6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46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7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8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9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23" name="Google Shape;123;p49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4" name="Google Shape;124;p49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 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1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31" name="Google Shape;131;p51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2" name="Google Shape;132;p51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1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2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2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32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@u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idx="4294967295" type="ctrTitle"/>
          </p:nvPr>
        </p:nvSpPr>
        <p:spPr>
          <a:xfrm>
            <a:off x="957734" y="2265834"/>
            <a:ext cx="6815425" cy="1204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Discussion Section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(Week 13)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Bayesian Networks</a:t>
            </a:r>
            <a:endParaRPr/>
          </a:p>
        </p:txBody>
      </p:sp>
      <p:sp>
        <p:nvSpPr>
          <p:cNvPr id="139" name="Google Shape;139;p1"/>
          <p:cNvSpPr txBox="1"/>
          <p:nvPr>
            <p:ph idx="4294967295" type="subTitle"/>
          </p:nvPr>
        </p:nvSpPr>
        <p:spPr>
          <a:xfrm>
            <a:off x="797426" y="4214952"/>
            <a:ext cx="7848600" cy="8037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PROF WEI-MIN SHEN </a:t>
            </a:r>
            <a:r>
              <a:rPr b="0" i="0" lang="en-US" sz="2400" u="sng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WMSHEN@USC.EDU</a:t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35700" lIns="35700" spcFirstLastPara="1" rIns="76350" wrap="square" tIns="35700">
            <a:noAutofit/>
          </a:bodyPr>
          <a:lstStyle/>
          <a:p>
            <a:pPr indent="-635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CSCI 561 - 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233127" y="304800"/>
            <a:ext cx="836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3600"/>
              <a:buFont typeface="Arial Black"/>
              <a:buNone/>
            </a:pPr>
            <a:r>
              <a:rPr lang="en-US">
                <a:solidFill>
                  <a:srgbClr val="3366FF"/>
                </a:solidFill>
              </a:rPr>
              <a:t>General Enumeration Algorithm</a:t>
            </a:r>
            <a:endParaRPr/>
          </a:p>
        </p:txBody>
      </p:sp>
      <p:sp>
        <p:nvSpPr>
          <p:cNvPr id="224" name="Google Shape;224;p10"/>
          <p:cNvSpPr txBox="1"/>
          <p:nvPr>
            <p:ph idx="4294967295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 shot 2014-08-21 at 10.45.18 AM.png"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2267462"/>
            <a:ext cx="7264400" cy="35237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10"/>
          <p:cNvSpPr txBox="1"/>
          <p:nvPr/>
        </p:nvSpPr>
        <p:spPr>
          <a:xfrm>
            <a:off x="609600" y="1447800"/>
            <a:ext cx="6245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any query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you can solve it by the following:</a:t>
            </a:r>
            <a:endParaRPr/>
          </a:p>
        </p:txBody>
      </p:sp>
      <p:cxnSp>
        <p:nvCxnSpPr>
          <p:cNvPr id="227" name="Google Shape;227;p10"/>
          <p:cNvCxnSpPr/>
          <p:nvPr/>
        </p:nvCxnSpPr>
        <p:spPr>
          <a:xfrm flipH="1">
            <a:off x="2617076" y="3429000"/>
            <a:ext cx="1082565" cy="659524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10"/>
          <p:cNvCxnSpPr/>
          <p:nvPr/>
        </p:nvCxnSpPr>
        <p:spPr>
          <a:xfrm flipH="1">
            <a:off x="3335212" y="4443248"/>
            <a:ext cx="1082565" cy="659524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10"/>
          <p:cNvSpPr txBox="1"/>
          <p:nvPr/>
        </p:nvSpPr>
        <p:spPr>
          <a:xfrm>
            <a:off x="6575238" y="3857692"/>
            <a:ext cx="1890900" cy="46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those dependent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variables based on the net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Image"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227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title"/>
          </p:nvPr>
        </p:nvSpPr>
        <p:spPr>
          <a:xfrm>
            <a:off x="175179" y="233363"/>
            <a:ext cx="8584646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040"/>
              <a:buFont typeface="Arial Black"/>
              <a:buNone/>
            </a:pPr>
            <a:r>
              <a:rPr lang="en-US" sz="3040"/>
              <a:t>Enumeration in Bayesian Networks</a:t>
            </a:r>
            <a:endParaRPr/>
          </a:p>
        </p:txBody>
      </p:sp>
      <p:sp>
        <p:nvSpPr>
          <p:cNvPr id="241" name="Google Shape;241;p12"/>
          <p:cNvSpPr txBox="1"/>
          <p:nvPr>
            <p:ph idx="12" type="sldNum"/>
          </p:nvPr>
        </p:nvSpPr>
        <p:spPr>
          <a:xfrm rot="-5400000">
            <a:off x="8755473" y="6389905"/>
            <a:ext cx="25952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175179" y="752518"/>
            <a:ext cx="8513762" cy="540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probabilities from Bayesian network as if from FJPT, but without explicitly constructing the table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Otherwise would lose benefit of decomposing full table into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simple query on burglary network</a:t>
            </a:r>
            <a:endParaRPr/>
          </a:p>
          <a:p>
            <a:pPr indent="91440" lvl="1" marL="18287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</a:t>
            </a:r>
            <a:r>
              <a:rPr b="0" lang="en-US"/>
              <a:t>(</a:t>
            </a:r>
            <a:r>
              <a:rPr b="0" i="1" lang="en-US"/>
              <a:t>b</a:t>
            </a:r>
            <a:r>
              <a:rPr b="0" lang="en-US"/>
              <a:t> |</a:t>
            </a:r>
            <a:r>
              <a:rPr i="1" lang="en-US"/>
              <a:t> </a:t>
            </a:r>
            <a:r>
              <a:rPr b="0" i="1" lang="en-US"/>
              <a:t>j,m</a:t>
            </a:r>
            <a:r>
              <a:rPr b="0" lang="en-US"/>
              <a:t>)</a:t>
            </a:r>
            <a:endParaRPr/>
          </a:p>
          <a:p>
            <a:pPr indent="91440" lvl="1" marL="18287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= 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b,j,m</a:t>
            </a:r>
            <a:r>
              <a:rPr b="0" lang="en-US" sz="2000"/>
              <a:t>)/P(</a:t>
            </a:r>
            <a:r>
              <a:rPr i="1" lang="en-US"/>
              <a:t>j,m</a:t>
            </a:r>
            <a:r>
              <a:rPr b="0" lang="en-US" sz="2000"/>
              <a:t>)</a:t>
            </a:r>
            <a:endParaRPr/>
          </a:p>
          <a:p>
            <a:pPr indent="91440" lvl="1" marL="18287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b,j,m</a:t>
            </a:r>
            <a:r>
              <a:rPr b="0" lang="en-US" sz="2000"/>
              <a:t>)</a:t>
            </a:r>
            <a:endParaRPr/>
          </a:p>
          <a:p>
            <a:pPr indent="91440" lvl="1" marL="18287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n-US" sz="2000"/>
              <a:t>Σ</a:t>
            </a:r>
            <a:r>
              <a:rPr baseline="-25000" i="1" lang="en-US"/>
              <a:t>e</a:t>
            </a:r>
            <a:r>
              <a:rPr b="0" lang="en-US" sz="2000"/>
              <a:t>Σ</a:t>
            </a:r>
            <a:r>
              <a:rPr baseline="-25000" i="1" lang="en-US"/>
              <a:t>a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b,e,a,j,m</a:t>
            </a:r>
            <a:r>
              <a:rPr b="0" lang="en-US" sz="2000"/>
              <a:t>)</a:t>
            </a:r>
            <a:endParaRPr/>
          </a:p>
          <a:p>
            <a:pPr indent="91440" lvl="1" marL="18287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n-US" sz="2000"/>
              <a:t>Σ</a:t>
            </a:r>
            <a:r>
              <a:rPr baseline="-25000" i="1" lang="en-US"/>
              <a:t>e</a:t>
            </a:r>
            <a:r>
              <a:rPr b="0" lang="en-US" sz="2000"/>
              <a:t>Σ</a:t>
            </a:r>
            <a:r>
              <a:rPr baseline="-25000" i="1" lang="en-US"/>
              <a:t>a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b) P(e) </a:t>
            </a:r>
            <a:r>
              <a:rPr b="1" lang="en-US"/>
              <a:t>P</a:t>
            </a:r>
            <a:r>
              <a:rPr i="1" lang="en-US"/>
              <a:t>(a | b,e) P(j | a) P(m | a)</a:t>
            </a:r>
            <a:endParaRPr/>
          </a:p>
          <a:p>
            <a:pPr indent="91440" lvl="1" marL="182879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b)</a:t>
            </a:r>
            <a:r>
              <a:rPr b="0" lang="en-US" sz="2000"/>
              <a:t>Σ</a:t>
            </a:r>
            <a:r>
              <a:rPr baseline="-25000" i="1" lang="en-US"/>
              <a:t>e </a:t>
            </a:r>
            <a:r>
              <a:rPr i="1" lang="en-US"/>
              <a:t>P(e)</a:t>
            </a:r>
            <a:r>
              <a:rPr baseline="-25000" i="1" lang="en-US"/>
              <a:t> </a:t>
            </a:r>
            <a:r>
              <a:rPr b="0" lang="en-US" sz="2000"/>
              <a:t>Σ</a:t>
            </a:r>
            <a:r>
              <a:rPr baseline="-25000" i="1" lang="en-US"/>
              <a:t>a</a:t>
            </a:r>
            <a:r>
              <a:rPr i="1" lang="en-US"/>
              <a:t> </a:t>
            </a:r>
            <a:r>
              <a:rPr b="1" lang="en-US"/>
              <a:t>P</a:t>
            </a:r>
            <a:r>
              <a:rPr i="1" lang="en-US"/>
              <a:t>(a | b,e) P(j | a) P(m | 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by proceeding through terms in a depth-first fashion, multiplying and adding CPT entries as we go</a:t>
            </a:r>
            <a:endParaRPr/>
          </a:p>
        </p:txBody>
      </p:sp>
      <p:pic>
        <p:nvPicPr>
          <p:cNvPr descr="Picture 4"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35358" y="2394574"/>
            <a:ext cx="2333626" cy="2355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Image"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Image"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idx="12" type="sldNum"/>
          </p:nvPr>
        </p:nvSpPr>
        <p:spPr>
          <a:xfrm rot="-5400000">
            <a:off x="8672061" y="6294208"/>
            <a:ext cx="426353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Image"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Image" id="268" name="Google Shape;2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274" name="Google Shape;274;p17"/>
          <p:cNvSpPr txBox="1"/>
          <p:nvPr>
            <p:ph type="title"/>
          </p:nvPr>
        </p:nvSpPr>
        <p:spPr>
          <a:xfrm>
            <a:off x="609600" y="193280"/>
            <a:ext cx="7772400" cy="81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39"/>
              <a:buFont typeface="Arial Black"/>
              <a:buNone/>
            </a:pPr>
            <a:r>
              <a:rPr b="0" i="0" lang="en-US" sz="3239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Conditional Independence of Nodes</a:t>
            </a:r>
            <a:endParaRPr/>
          </a:p>
        </p:txBody>
      </p:sp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488950" y="1343025"/>
            <a:ext cx="400685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A node is conditionally independent of its </a:t>
            </a:r>
            <a:r>
              <a:rPr i="1" lang="en-US"/>
              <a:t>nondescendents</a:t>
            </a:r>
            <a:r>
              <a:rPr lang="en-US" sz="2400"/>
              <a:t> given its </a:t>
            </a:r>
            <a:r>
              <a:rPr i="1" lang="en-US"/>
              <a:t>parents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4648200" y="1343025"/>
            <a:ext cx="406241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node is conditionally independent of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others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its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blanket</a:t>
            </a:r>
            <a:endParaRPr/>
          </a:p>
          <a:p>
            <a:pPr indent="-182879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Parents, children and children’s parents</a:t>
            </a:r>
            <a:endParaRPr/>
          </a:p>
        </p:txBody>
      </p:sp>
      <p:pic>
        <p:nvPicPr>
          <p:cNvPr descr="Picture 5" id="277" name="Google Shape;2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44512" y="3327400"/>
            <a:ext cx="3832226" cy="318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278" name="Google Shape;2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776787" y="3335337"/>
            <a:ext cx="3816351" cy="334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b="0" i="0" lang="en-US" sz="3564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Bayesian Networks  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100269" y="1100627"/>
            <a:ext cx="8690003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/>
              <a:t>Given this network calculate the following probabilities. Give both the formula and calculations with values. These questions are designed so that they can be answered with a minimum of computation. If you find yourself doing a copious amount of computation for each part, step back and consider whether there is simpler way to deduce the answer.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7208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/>
              <a:t>1. P(a,¬b,c,¬d)</a:t>
            </a:r>
            <a:endParaRPr sz="2000"/>
          </a:p>
          <a:p>
            <a:pPr indent="67208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7208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7208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1700"/>
              <a:buFont typeface="Arial"/>
              <a:buNone/>
            </a:pPr>
            <a:r>
              <a:rPr lang="en-US" sz="2000"/>
              <a:t>P (a)P (¬b|a)P (c|a)P (¬d|¬b)   </a:t>
            </a:r>
            <a:endParaRPr sz="2000"/>
          </a:p>
          <a:p>
            <a:pPr indent="67208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1700"/>
              <a:buFont typeface="Arial"/>
              <a:buNone/>
            </a:pPr>
            <a:r>
              <a:rPr lang="en-US" sz="2000"/>
              <a:t>= 0.1 × 0.5 × 0.4 × 0.8 = 0.016  </a:t>
            </a:r>
            <a:endParaRPr sz="2000"/>
          </a:p>
        </p:txBody>
      </p:sp>
      <p:sp>
        <p:nvSpPr>
          <p:cNvPr id="285" name="Google Shape;285;p1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5" id="286" name="Google Shape;2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789" y="3474084"/>
            <a:ext cx="5256531" cy="301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b="0" i="0" lang="en-US" sz="3564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Bayesian Networks</a:t>
            </a:r>
            <a:endParaRPr/>
          </a:p>
        </p:txBody>
      </p:sp>
      <p:sp>
        <p:nvSpPr>
          <p:cNvPr id="292" name="Google Shape;292;p19"/>
          <p:cNvSpPr txBox="1"/>
          <p:nvPr>
            <p:ph idx="1" type="body"/>
          </p:nvPr>
        </p:nvSpPr>
        <p:spPr>
          <a:xfrm>
            <a:off x="150194" y="1841480"/>
            <a:ext cx="7965107" cy="454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6858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2. P(b)  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DE99F"/>
              </a:buClr>
              <a:buSzPts val="2400"/>
              <a:buFont typeface="Arial"/>
              <a:buNone/>
            </a:pPr>
            <a:r>
              <a:rPr lang="en-US"/>
              <a:t> 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/>
              <a:t> P(b) = ∑</a:t>
            </a:r>
            <a:r>
              <a:rPr baseline="-25000" lang="en-US"/>
              <a:t>A={a,¬a}</a:t>
            </a:r>
            <a:r>
              <a:rPr lang="en-US"/>
              <a:t> P(A)P(b|A) 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/>
              <a:t> 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/>
              <a:t>= 0.1 × 0.5 + 0.9 × 0.8 = 0.77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 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 3. P(a|b)  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/>
              <a:t>P (a|b) = P (a,b)/ P (b) = P (a)P (b|a) / P (b)   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/>
              <a:t>		</a:t>
            </a:r>
            <a:endParaRPr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/>
              <a:t>= 0.1×0.5 / .77 = 0.064935 </a:t>
            </a:r>
            <a:endParaRPr/>
          </a:p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5" id="294" name="Google Shape;2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0" y="1049827"/>
            <a:ext cx="5256530" cy="301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457199" y="408951"/>
            <a:ext cx="8403923" cy="846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FF"/>
              </a:buClr>
              <a:buSzPct val="100000"/>
              <a:buFont typeface="Arial Black"/>
              <a:buNone/>
            </a:pPr>
            <a:r>
              <a:rPr lang="en-US">
                <a:solidFill>
                  <a:srgbClr val="335BFF"/>
                </a:solidFill>
              </a:rPr>
              <a:t>Two Major Components in Probability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737267" y="1752600"/>
            <a:ext cx="762511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Probability Distribution Model</a:t>
            </a:r>
            <a:endParaRPr/>
          </a:p>
          <a:p>
            <a:pPr indent="-219455" lvl="1" marL="493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Variables, Value Assignments (possible worlds)</a:t>
            </a:r>
            <a:endParaRPr/>
          </a:p>
          <a:p>
            <a:pPr indent="-219455" lvl="1" marL="493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Represented as a table or a graph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Inferences that can be made from the model</a:t>
            </a:r>
            <a:endParaRPr/>
          </a:p>
          <a:p>
            <a:pPr indent="-457200" lvl="1" marL="7315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/>
              <a:t>Sum rule: 	</a:t>
            </a:r>
            <a:r>
              <a:rPr lang="en-US" sz="2000"/>
              <a:t>P(</a:t>
            </a:r>
            <a:r>
              <a:rPr i="1" lang="en-US" sz="2000"/>
              <a:t>a</a:t>
            </a:r>
            <a:r>
              <a:rPr lang="en-US" sz="2000"/>
              <a:t>) + P(~</a:t>
            </a:r>
            <a:r>
              <a:rPr i="1" lang="en-US" sz="2000"/>
              <a:t>a</a:t>
            </a:r>
            <a:r>
              <a:rPr lang="en-US" sz="2000"/>
              <a:t>) = 1</a:t>
            </a:r>
            <a:endParaRPr/>
          </a:p>
          <a:p>
            <a:pPr indent="-457200" lvl="1" marL="7315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Product rule: 	</a:t>
            </a:r>
            <a:r>
              <a:rPr lang="en-US" sz="2000"/>
              <a:t>P(</a:t>
            </a:r>
            <a:r>
              <a:rPr i="1" lang="en-US" sz="2000"/>
              <a:t>ab</a:t>
            </a:r>
            <a:r>
              <a:rPr lang="en-US" sz="2000"/>
              <a:t>) = P(</a:t>
            </a:r>
            <a:r>
              <a:rPr i="1" lang="en-US" sz="2000"/>
              <a:t>a</a:t>
            </a:r>
            <a:r>
              <a:rPr lang="en-US" sz="2000"/>
              <a:t>|</a:t>
            </a:r>
            <a:r>
              <a:rPr i="1" lang="en-US" sz="2000"/>
              <a:t>b</a:t>
            </a:r>
            <a:r>
              <a:rPr lang="en-US" sz="2000"/>
              <a:t>)P(</a:t>
            </a:r>
            <a:r>
              <a:rPr i="1" lang="en-US" sz="2000"/>
              <a:t>b</a:t>
            </a:r>
            <a:r>
              <a:rPr lang="en-US" sz="2000"/>
              <a:t>) = P(</a:t>
            </a:r>
            <a:r>
              <a:rPr i="1" lang="en-US" sz="2000"/>
              <a:t>b</a:t>
            </a:r>
            <a:r>
              <a:rPr lang="en-US" sz="2000"/>
              <a:t>|</a:t>
            </a:r>
            <a:r>
              <a:rPr i="1" lang="en-US" sz="2000"/>
              <a:t>a</a:t>
            </a:r>
            <a:r>
              <a:rPr lang="en-US" sz="2000"/>
              <a:t>)P(</a:t>
            </a:r>
            <a:r>
              <a:rPr i="1" lang="en-US" sz="2000"/>
              <a:t>a</a:t>
            </a:r>
            <a:r>
              <a:rPr lang="en-US" sz="2000"/>
              <a:t>)  // Bayes</a:t>
            </a:r>
            <a:endParaRPr sz="2000">
              <a:solidFill>
                <a:srgbClr val="FF0000"/>
              </a:solidFill>
            </a:endParaRPr>
          </a:p>
          <a:p>
            <a:pPr indent="-457200" lvl="1" marL="7315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/>
              <a:t>Conditional</a:t>
            </a:r>
            <a:endParaRPr/>
          </a:p>
          <a:p>
            <a:pPr indent="-457200" lvl="1" marL="7315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/>
              <a:t>Marginalization</a:t>
            </a:r>
            <a:endParaRPr/>
          </a:p>
          <a:p>
            <a:pPr indent="-457200" lvl="1" marL="7315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/>
              <a:t>Normalization</a:t>
            </a:r>
            <a:endParaRPr/>
          </a:p>
        </p:txBody>
      </p:sp>
      <p:sp>
        <p:nvSpPr>
          <p:cNvPr id="147" name="Google Shape;147;p2"/>
          <p:cNvSpPr/>
          <p:nvPr/>
        </p:nvSpPr>
        <p:spPr>
          <a:xfrm flipH="1">
            <a:off x="737267" y="4183137"/>
            <a:ext cx="207073" cy="49700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111179" y="-42372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Bayesian Networks</a:t>
            </a:r>
            <a:endParaRPr/>
          </a:p>
        </p:txBody>
      </p:sp>
      <p:sp>
        <p:nvSpPr>
          <p:cNvPr id="300" name="Google Shape;300;p20"/>
          <p:cNvSpPr txBox="1"/>
          <p:nvPr>
            <p:ph idx="1" type="body"/>
          </p:nvPr>
        </p:nvSpPr>
        <p:spPr>
          <a:xfrm>
            <a:off x="127913" y="1155680"/>
            <a:ext cx="7987387" cy="454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685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4. P(d|a)</a:t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 sz="2000"/>
              <a:t> P (d|a) = ∑</a:t>
            </a:r>
            <a:r>
              <a:rPr baseline="-25000" lang="en-US" sz="2000"/>
              <a:t>B={b,¬b}</a:t>
            </a:r>
            <a:r>
              <a:rPr lang="en-US" sz="2000"/>
              <a:t> P (d|B)p(B|a)</a:t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 sz="2000"/>
              <a:t> </a:t>
            </a:r>
            <a:r>
              <a:rPr b="0" lang="en-US" sz="2000">
                <a:solidFill>
                  <a:schemeClr val="dk1"/>
                </a:solidFill>
              </a:rPr>
              <a:t>// think: why no P(a) here?</a:t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None/>
            </a:pPr>
            <a:r>
              <a:rPr lang="en-US" sz="2000"/>
              <a:t>= 0.9 × 0.5 + 0.2 × 0.5 = 0. 55  </a:t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5. P(d|a,c)  </a:t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</a:pPr>
            <a:r>
              <a:rPr lang="en-US" sz="2000"/>
              <a:t>From the conditional independence properties of the graph, </a:t>
            </a:r>
            <a:br>
              <a:rPr lang="en-US" sz="2000"/>
            </a:br>
            <a:r>
              <a:rPr lang="en-US" sz="2000"/>
              <a:t>  D ⊥ C|{A}. Hence, P(d|a,c) = p(d|a) </a:t>
            </a:r>
            <a:endParaRPr sz="2000"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</a:pPr>
            <a:r>
              <a:rPr lang="en-US" sz="2000"/>
              <a:t>= 0.55</a:t>
            </a:r>
            <a:endParaRPr sz="2000"/>
          </a:p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5" id="302" name="Google Shape;3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4300" y="1046400"/>
            <a:ext cx="5014551" cy="28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What you should know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367652" y="1100627"/>
            <a:ext cx="8366915" cy="5182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685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200"/>
              <a:t>Probability formulas:</a:t>
            </a:r>
            <a:endParaRPr/>
          </a:p>
          <a:p>
            <a:pPr indent="6858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200"/>
              <a:t>Product rule:  P(</a:t>
            </a:r>
            <a:r>
              <a:rPr i="1" lang="en-US" sz="2200"/>
              <a:t>a </a:t>
            </a:r>
            <a:r>
              <a:rPr b="0"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∧ </a:t>
            </a:r>
            <a:r>
              <a:rPr i="1" lang="en-US" sz="2200"/>
              <a:t>b</a:t>
            </a:r>
            <a:r>
              <a:rPr lang="en-US" sz="2200"/>
              <a:t>) = P(</a:t>
            </a:r>
            <a:r>
              <a:rPr i="1" lang="en-US" sz="2200"/>
              <a:t>a</a:t>
            </a:r>
            <a:r>
              <a:rPr lang="en-US" sz="2200"/>
              <a:t> | </a:t>
            </a:r>
            <a:r>
              <a:rPr i="1" lang="en-US" sz="2200"/>
              <a:t>b</a:t>
            </a:r>
            <a:r>
              <a:rPr lang="en-US" sz="2200"/>
              <a:t>) P(</a:t>
            </a:r>
            <a:r>
              <a:rPr i="1" lang="en-US" sz="2200"/>
              <a:t>b</a:t>
            </a:r>
            <a:r>
              <a:rPr lang="en-US" sz="2200"/>
              <a:t>) = P(</a:t>
            </a:r>
            <a:r>
              <a:rPr i="1" lang="en-US" sz="2200"/>
              <a:t>b</a:t>
            </a:r>
            <a:r>
              <a:rPr lang="en-US" sz="2200"/>
              <a:t> | </a:t>
            </a:r>
            <a:r>
              <a:rPr i="1" lang="en-US" sz="2200"/>
              <a:t>a</a:t>
            </a:r>
            <a:r>
              <a:rPr lang="en-US" sz="2200"/>
              <a:t>) P(</a:t>
            </a:r>
            <a:r>
              <a:rPr i="1" lang="en-US" sz="2200"/>
              <a:t>a</a:t>
            </a:r>
            <a:r>
              <a:rPr lang="en-US" sz="2200"/>
              <a:t>)</a:t>
            </a:r>
            <a:endParaRPr/>
          </a:p>
          <a:p>
            <a:pPr indent="6858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None/>
            </a:pPr>
            <a:r>
              <a:rPr b="0"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	⇒ </a:t>
            </a:r>
            <a:r>
              <a:rPr lang="en-US" sz="2200"/>
              <a:t>Bayes' rule: P(</a:t>
            </a:r>
            <a:r>
              <a:rPr i="1" lang="en-US" sz="2200"/>
              <a:t>a</a:t>
            </a:r>
            <a:r>
              <a:rPr lang="en-US" sz="2200"/>
              <a:t> | </a:t>
            </a:r>
            <a:r>
              <a:rPr i="1" lang="en-US" sz="2200"/>
              <a:t>b</a:t>
            </a:r>
            <a:r>
              <a:rPr lang="en-US" sz="2200"/>
              <a:t>) = P(</a:t>
            </a:r>
            <a:r>
              <a:rPr i="1" lang="en-US" sz="2200"/>
              <a:t>b</a:t>
            </a:r>
            <a:r>
              <a:rPr lang="en-US" sz="2200"/>
              <a:t> | </a:t>
            </a:r>
            <a:r>
              <a:rPr i="1" lang="en-US" sz="2200"/>
              <a:t>a</a:t>
            </a:r>
            <a:r>
              <a:rPr lang="en-US" sz="2200"/>
              <a:t>) P(</a:t>
            </a:r>
            <a:r>
              <a:rPr i="1" lang="en-US" sz="2200"/>
              <a:t>a</a:t>
            </a:r>
            <a:r>
              <a:rPr lang="en-US" sz="2200"/>
              <a:t>) / P(</a:t>
            </a:r>
            <a:r>
              <a:rPr i="1" lang="en-US" sz="2200"/>
              <a:t>b</a:t>
            </a:r>
            <a:r>
              <a:rPr lang="en-US" sz="2200"/>
              <a:t>)</a:t>
            </a:r>
            <a:endParaRPr/>
          </a:p>
          <a:p>
            <a:pPr indent="6858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200"/>
              <a:t>Conditional probability: P(</a:t>
            </a:r>
            <a:r>
              <a:rPr i="1" lang="en-US" sz="2200"/>
              <a:t>a</a:t>
            </a:r>
            <a:r>
              <a:rPr lang="en-US" sz="2200"/>
              <a:t> | </a:t>
            </a:r>
            <a:r>
              <a:rPr i="1" lang="en-US" sz="2200"/>
              <a:t>b</a:t>
            </a:r>
            <a:r>
              <a:rPr lang="en-US" sz="2200"/>
              <a:t>) = P(</a:t>
            </a:r>
            <a:r>
              <a:rPr i="1" lang="en-US" sz="2200"/>
              <a:t>a</a:t>
            </a:r>
            <a:r>
              <a:rPr lang="en-US" sz="2200"/>
              <a:t> </a:t>
            </a:r>
            <a:r>
              <a:rPr b="0"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2200"/>
              <a:t> </a:t>
            </a:r>
            <a:r>
              <a:rPr i="1" lang="en-US" sz="2200"/>
              <a:t>b</a:t>
            </a:r>
            <a:r>
              <a:rPr lang="en-US" sz="2200"/>
              <a:t>) / P(</a:t>
            </a:r>
            <a:r>
              <a:rPr i="1" lang="en-US" sz="2200"/>
              <a:t>b</a:t>
            </a:r>
            <a:r>
              <a:rPr lang="en-US" sz="2200"/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32898" lvl="0" marL="3429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35309"/>
              <a:buFont typeface="Arial"/>
              <a:buChar char="•"/>
            </a:pPr>
            <a:r>
              <a:rPr lang="en-US"/>
              <a:t>What is independence?  What is conditional independence? Why are they needed for reasoning about uncertainty?</a:t>
            </a:r>
            <a:endParaRPr sz="1552"/>
          </a:p>
          <a:p>
            <a:pPr indent="-332898" lvl="0" marL="3429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35309"/>
              <a:buFont typeface="Arial"/>
              <a:buChar char="•"/>
            </a:pPr>
            <a:r>
              <a:rPr lang="en-US"/>
              <a:t>What is Bayes rule? How is this addressing combining evidence for diagnosis?</a:t>
            </a:r>
            <a:endParaRPr sz="1552"/>
          </a:p>
          <a:p>
            <a:pPr indent="-332898" lvl="1" marL="836675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35309"/>
              <a:buFont typeface="Arial"/>
              <a:buChar char="•"/>
            </a:pPr>
            <a:r>
              <a:rPr lang="en-US"/>
              <a:t>Bayesian networks provide a natural representation for (causally induced) conditional independence</a:t>
            </a:r>
            <a:endParaRPr sz="1552"/>
          </a:p>
          <a:p>
            <a:pPr indent="-332898" lvl="1" marL="836675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87500"/>
              <a:buFont typeface="Arial"/>
              <a:buChar char="•"/>
            </a:pPr>
            <a:r>
              <a:rPr lang="en-US"/>
              <a:t>Topology + CPTs = compact representation of joint distribution</a:t>
            </a:r>
            <a:endParaRPr/>
          </a:p>
          <a:p>
            <a:pPr indent="-332898" lvl="1" marL="836675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87500"/>
              <a:buFont typeface="Arial"/>
              <a:buChar char="•"/>
            </a:pPr>
            <a:r>
              <a:rPr lang="en-US"/>
              <a:t>Why do we need approximate inference? What are some approximate inference techniques? </a:t>
            </a:r>
            <a:endParaRPr/>
          </a:p>
          <a:p>
            <a:pPr indent="-332898" lvl="1" marL="836675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87500"/>
              <a:buFont typeface="Arial"/>
              <a:buChar char="•"/>
            </a:pPr>
            <a:r>
              <a:rPr lang="en-US"/>
              <a:t>Are there limits to probabilistic reasoning? </a:t>
            </a:r>
            <a:endParaRPr/>
          </a:p>
          <a:p>
            <a:pPr indent="-332898" lvl="1" marL="836675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87500"/>
              <a:buFont typeface="Arial"/>
              <a:buChar char="•"/>
            </a:pPr>
            <a:r>
              <a:rPr lang="en-US"/>
              <a:t>How can we reasoning probabilistic over time?</a:t>
            </a:r>
            <a:endParaRPr/>
          </a:p>
        </p:txBody>
      </p:sp>
      <p:sp>
        <p:nvSpPr>
          <p:cNvPr id="309" name="Google Shape;309;p2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Want more?</a:t>
            </a:r>
            <a:endParaRPr/>
          </a:p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233961" y="1100627"/>
            <a:ext cx="8910040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/>
              <a:t>Try exercise 13.4,7,8,13,15, 14.2,8 in AIMA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6858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lang="en-US"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endParaRPr/>
          </a:p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457200" y="427355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Independence</a:t>
            </a:r>
            <a:endParaRPr/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705688" y="1390555"/>
            <a:ext cx="7754368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9090"/>
              <a:buFont typeface="Arial"/>
              <a:buNone/>
            </a:pPr>
            <a:r>
              <a:rPr lang="en-US"/>
              <a:t>Based on the Product Rule: </a:t>
            </a:r>
            <a:r>
              <a:rPr b="0" lang="en-US" sz="2200"/>
              <a:t>P(AB)=P(</a:t>
            </a:r>
            <a:r>
              <a:rPr b="0" i="1" lang="en-US" sz="2200"/>
              <a:t>A</a:t>
            </a:r>
            <a:r>
              <a:rPr b="0" lang="en-US" sz="2200"/>
              <a:t>)P(</a:t>
            </a:r>
            <a:r>
              <a:rPr b="0" i="1" lang="en-US" sz="2200"/>
              <a:t>B|A</a:t>
            </a:r>
            <a:r>
              <a:rPr b="0" lang="en-US" sz="2200"/>
              <a:t>)=P(</a:t>
            </a:r>
            <a:r>
              <a:rPr b="0" i="1" lang="en-US" sz="2200"/>
              <a:t>B</a:t>
            </a:r>
            <a:r>
              <a:rPr b="0" lang="en-US" sz="2200"/>
              <a:t>)P(</a:t>
            </a:r>
            <a:r>
              <a:rPr b="0" i="1" lang="en-US" sz="2200"/>
              <a:t>A|B</a:t>
            </a:r>
            <a:r>
              <a:rPr b="0" lang="en-US" sz="2200"/>
              <a:t>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/>
              <a:t>Absolute Independence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-US"/>
              <a:t>   A</a:t>
            </a:r>
            <a:r>
              <a:rPr b="0" lang="en-US"/>
              <a:t> and </a:t>
            </a:r>
            <a:r>
              <a:rPr b="0" i="1" lang="en-US"/>
              <a:t>B</a:t>
            </a:r>
            <a:r>
              <a:rPr b="0" lang="en-US"/>
              <a:t> are </a:t>
            </a:r>
            <a:r>
              <a:rPr b="0" lang="en-US" u="sng"/>
              <a:t>independent</a:t>
            </a:r>
            <a:r>
              <a:rPr b="0" lang="en-US"/>
              <a:t> iff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n-US" sz="2000"/>
              <a:t>   P(AB)  = P(</a:t>
            </a:r>
            <a:r>
              <a:rPr b="0" i="1" lang="en-US" sz="2000"/>
              <a:t>A</a:t>
            </a:r>
            <a:r>
              <a:rPr b="0" lang="en-US" sz="2000"/>
              <a:t>) P(</a:t>
            </a:r>
            <a:r>
              <a:rPr b="0" i="1" lang="en-US" sz="2000"/>
              <a:t>B</a:t>
            </a:r>
            <a:r>
              <a:rPr b="0" lang="en-US" sz="2000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n-US" sz="2000"/>
              <a:t>   P(</a:t>
            </a:r>
            <a:r>
              <a:rPr b="0" i="1" lang="en-US" sz="2000"/>
              <a:t>A|B</a:t>
            </a:r>
            <a:r>
              <a:rPr b="0" lang="en-US" sz="2000"/>
              <a:t>) = P(</a:t>
            </a:r>
            <a:r>
              <a:rPr b="0" i="1" lang="en-US" sz="2000"/>
              <a:t>A</a:t>
            </a:r>
            <a:r>
              <a:rPr b="0" lang="en-US" sz="2000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n-US" sz="2000"/>
              <a:t>   P(</a:t>
            </a:r>
            <a:r>
              <a:rPr b="0" i="1" lang="en-US" sz="2000"/>
              <a:t>B|A</a:t>
            </a:r>
            <a:r>
              <a:rPr b="0" lang="en-US" sz="2000"/>
              <a:t>) = P(</a:t>
            </a:r>
            <a:r>
              <a:rPr b="0" i="1" lang="en-US" sz="2000"/>
              <a:t>B</a:t>
            </a:r>
            <a:r>
              <a:rPr b="0" lang="en-US" sz="2000"/>
              <a:t>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/>
              <a:t>Conditional Independence</a:t>
            </a:r>
            <a:br>
              <a:rPr lang="en-US"/>
            </a:br>
            <a:r>
              <a:rPr lang="en-US"/>
              <a:t>   </a:t>
            </a:r>
            <a:r>
              <a:rPr b="0" i="1" lang="en-US"/>
              <a:t>A</a:t>
            </a:r>
            <a:r>
              <a:rPr b="0" lang="en-US"/>
              <a:t> and </a:t>
            </a:r>
            <a:r>
              <a:rPr b="0" i="1" lang="en-US"/>
              <a:t>B</a:t>
            </a:r>
            <a:r>
              <a:rPr b="0" lang="en-US"/>
              <a:t> are </a:t>
            </a:r>
            <a:r>
              <a:rPr b="0" lang="en-US" u="sng"/>
              <a:t>conditional independent on </a:t>
            </a:r>
            <a:r>
              <a:rPr b="0" i="1" lang="en-US" u="sng"/>
              <a:t>C</a:t>
            </a:r>
            <a:r>
              <a:rPr b="0" lang="en-US"/>
              <a:t> iff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n-US" sz="2000"/>
              <a:t>    P(</a:t>
            </a:r>
            <a:r>
              <a:rPr b="0" i="1" lang="en-US" sz="2000"/>
              <a:t>AB</a:t>
            </a:r>
            <a:r>
              <a:rPr b="0" lang="en-US" sz="2000"/>
              <a:t> | </a:t>
            </a:r>
            <a:r>
              <a:rPr b="0" i="1" lang="en-US" sz="2000"/>
              <a:t>C</a:t>
            </a:r>
            <a:r>
              <a:rPr b="0" lang="en-US" sz="2000"/>
              <a:t>) = P(</a:t>
            </a:r>
            <a:r>
              <a:rPr b="0" i="1" lang="en-US" sz="2000"/>
              <a:t>A </a:t>
            </a:r>
            <a:r>
              <a:rPr b="0" lang="en-US" sz="2000"/>
              <a:t>| </a:t>
            </a:r>
            <a:r>
              <a:rPr b="0" i="1" lang="en-US" sz="2000"/>
              <a:t>C</a:t>
            </a:r>
            <a:r>
              <a:rPr b="0" lang="en-US" sz="2000"/>
              <a:t>) P(</a:t>
            </a:r>
            <a:r>
              <a:rPr b="0" i="1" lang="en-US" sz="2000"/>
              <a:t>B </a:t>
            </a:r>
            <a:r>
              <a:rPr b="0" lang="en-US" sz="2000"/>
              <a:t>| </a:t>
            </a:r>
            <a:r>
              <a:rPr b="0" i="1" lang="en-US" sz="2000"/>
              <a:t>C</a:t>
            </a:r>
            <a:r>
              <a:rPr b="0" lang="en-US" sz="2000"/>
              <a:t>)</a:t>
            </a:r>
            <a:endParaRPr/>
          </a:p>
          <a:p>
            <a:pPr indent="-219454" lvl="1" marL="4937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None/>
            </a:pPr>
            <a:r>
              <a:rPr b="0" lang="en-US" sz="2000"/>
              <a:t>P(</a:t>
            </a:r>
            <a:r>
              <a:rPr b="0" i="1" lang="en-US" sz="2000"/>
              <a:t>A</a:t>
            </a:r>
            <a:r>
              <a:rPr b="0" lang="en-US" sz="2000"/>
              <a:t> | </a:t>
            </a:r>
            <a:r>
              <a:rPr b="0" i="1" lang="en-US" sz="2000"/>
              <a:t>BC</a:t>
            </a:r>
            <a:r>
              <a:rPr b="0" lang="en-US" sz="2000"/>
              <a:t>) = P(</a:t>
            </a:r>
            <a:r>
              <a:rPr b="0" i="1" lang="en-US" sz="2000"/>
              <a:t>A</a:t>
            </a:r>
            <a:r>
              <a:rPr b="0" lang="en-US" sz="2000"/>
              <a:t> | </a:t>
            </a:r>
            <a:r>
              <a:rPr b="0" i="1" lang="en-US" sz="2000"/>
              <a:t>C</a:t>
            </a:r>
            <a:r>
              <a:rPr b="0" lang="en-US" sz="2000"/>
              <a:t>) </a:t>
            </a:r>
            <a:endParaRPr/>
          </a:p>
          <a:p>
            <a:pPr indent="-219454" lvl="1" marL="49377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None/>
            </a:pPr>
            <a:r>
              <a:rPr b="0" lang="en-US" sz="2000"/>
              <a:t>P(</a:t>
            </a:r>
            <a:r>
              <a:rPr b="0" i="1" lang="en-US" sz="2000"/>
              <a:t>B</a:t>
            </a:r>
            <a:r>
              <a:rPr b="0" lang="en-US" sz="2000"/>
              <a:t> | </a:t>
            </a:r>
            <a:r>
              <a:rPr b="0" i="1" lang="en-US" sz="2000"/>
              <a:t>AC</a:t>
            </a:r>
            <a:r>
              <a:rPr b="0" lang="en-US" sz="2000"/>
              <a:t>) = P(</a:t>
            </a:r>
            <a:r>
              <a:rPr b="0" i="1" lang="en-US" sz="2000"/>
              <a:t>B</a:t>
            </a:r>
            <a:r>
              <a:rPr b="0" lang="en-US" sz="2000"/>
              <a:t> | </a:t>
            </a:r>
            <a:r>
              <a:rPr b="0" i="1" lang="en-US" sz="2000"/>
              <a:t>C</a:t>
            </a:r>
            <a:r>
              <a:rPr b="0" lang="en-US" sz="2000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144832" y="41194"/>
            <a:ext cx="91440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040"/>
              <a:buFont typeface="Arial Black"/>
              <a:buNone/>
            </a:pPr>
            <a:r>
              <a:rPr lang="en-US" sz="3040"/>
              <a:t>Combining Evidence (for Diagnosis) </a:t>
            </a:r>
            <a:br>
              <a:rPr lang="en-US" sz="3040"/>
            </a:br>
            <a:endParaRPr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399948" y="612694"/>
            <a:ext cx="8278815" cy="554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i="1" lang="en-US"/>
              <a:t>Cavity | toothache,catch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91440" lvl="1" marL="18287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= </a:t>
            </a:r>
            <a:r>
              <a:rPr i="1" lang="en-US"/>
              <a:t>α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toothache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i="1" lang="en-US"/>
              <a:t> catch | Cavity</a:t>
            </a:r>
            <a:r>
              <a:rPr b="0" lang="en-US" sz="2000"/>
              <a:t>) 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Cavity</a:t>
            </a:r>
            <a:r>
              <a:rPr b="0" lang="en-US" sz="2000"/>
              <a:t>)  </a:t>
            </a:r>
            <a:r>
              <a:rPr lang="en-US">
                <a:solidFill>
                  <a:srgbClr val="C7EEFF"/>
                </a:solidFill>
              </a:rPr>
              <a:t>[Bayes’ Rule]</a:t>
            </a:r>
            <a:endParaRPr/>
          </a:p>
          <a:p>
            <a:pPr indent="91440" lvl="1" marL="18287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= </a:t>
            </a:r>
            <a:r>
              <a:rPr i="1" lang="en-US"/>
              <a:t>α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toothache | Cavity</a:t>
            </a:r>
            <a:r>
              <a:rPr b="0" lang="en-US" sz="2000"/>
              <a:t>) 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catch | Cavity</a:t>
            </a:r>
            <a:r>
              <a:rPr b="0" lang="en-US" sz="2000"/>
              <a:t>) </a:t>
            </a:r>
            <a:r>
              <a:rPr b="1" lang="en-US"/>
              <a:t>P</a:t>
            </a:r>
            <a:r>
              <a:rPr b="0" lang="en-US" sz="2000"/>
              <a:t>(</a:t>
            </a:r>
            <a:r>
              <a:rPr i="1" lang="en-US"/>
              <a:t>Cavity</a:t>
            </a:r>
            <a:r>
              <a:rPr b="0" lang="en-US" sz="2000"/>
              <a:t>) </a:t>
            </a:r>
            <a:r>
              <a:rPr lang="en-US">
                <a:solidFill>
                  <a:srgbClr val="000090"/>
                </a:solidFill>
              </a:rPr>
              <a:t> </a:t>
            </a:r>
            <a:r>
              <a:rPr lang="en-US">
                <a:solidFill>
                  <a:srgbClr val="BBC9FF"/>
                </a:solidFill>
              </a:rPr>
              <a:t>[Cond. Ind.]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an example of a </a:t>
            </a:r>
            <a:r>
              <a:rPr i="1" lang="en-US"/>
              <a:t>naïve Bayes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model:</a:t>
            </a:r>
            <a:endParaRPr/>
          </a:p>
          <a:p>
            <a:pPr indent="91440" lvl="1" marL="182879" rtl="0" algn="l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</a:t>
            </a:r>
            <a:r>
              <a:rPr b="0" lang="en-US"/>
              <a:t>(Cause,Effect</a:t>
            </a:r>
            <a:r>
              <a:rPr b="0" baseline="-25000" lang="en-US"/>
              <a:t>1</a:t>
            </a:r>
            <a:r>
              <a:rPr b="0" lang="en-US"/>
              <a:t>, … ,Effect</a:t>
            </a:r>
            <a:r>
              <a:rPr b="0" baseline="-25000" lang="en-US"/>
              <a:t>n</a:t>
            </a:r>
            <a:r>
              <a:rPr b="0" lang="en-US"/>
              <a:t>) = </a:t>
            </a:r>
            <a:r>
              <a:rPr lang="en-US" sz="2000"/>
              <a:t>P</a:t>
            </a:r>
            <a:r>
              <a:rPr b="0" lang="en-US"/>
              <a:t>(Cause) </a:t>
            </a:r>
            <a:r>
              <a:rPr b="0" lang="en-US" sz="3200"/>
              <a:t>π</a:t>
            </a:r>
            <a:r>
              <a:rPr b="0" baseline="-25000" lang="en-US"/>
              <a:t>i</a:t>
            </a:r>
            <a:r>
              <a:rPr lang="en-US" sz="2000"/>
              <a:t>P</a:t>
            </a:r>
            <a:r>
              <a:rPr b="0" lang="en-US"/>
              <a:t>(Effect</a:t>
            </a:r>
            <a:r>
              <a:rPr b="0" baseline="-25000" lang="en-US"/>
              <a:t>i</a:t>
            </a:r>
            <a:r>
              <a:rPr b="0" lang="en-US"/>
              <a:t>|Cause)</a:t>
            </a:r>
            <a:endParaRPr/>
          </a:p>
          <a:p>
            <a:pPr indent="91440" lvl="1" marL="182879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/>
          </a:p>
          <a:p>
            <a:pPr indent="91440" lvl="1" marL="182879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/>
          </a:p>
          <a:p>
            <a:pPr indent="91440" lvl="1" marL="182879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/>
          </a:p>
          <a:p>
            <a:pPr indent="-182879" lvl="1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n-US" sz="2000"/>
              <a:t>Cost of diagnostic reasoning now grows linearly rather than exponentially in number of conditionally independent effects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naïve, because often used when the effects are not completely conditionally independent given the cause</a:t>
            </a:r>
            <a:endParaRPr/>
          </a:p>
        </p:txBody>
      </p:sp>
      <p:pic>
        <p:nvPicPr>
          <p:cNvPr descr="Picture 4"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719" y="2564159"/>
            <a:ext cx="5527676" cy="136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3763176" y="3294379"/>
            <a:ext cx="1617648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Dempster-Shafer Theory</a:t>
            </a:r>
            <a:endParaRPr/>
          </a:p>
        </p:txBody>
      </p:sp>
      <p:pic>
        <p:nvPicPr>
          <p:cNvPr descr="Image" id="162" name="Google Shape;1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144832" y="41194"/>
            <a:ext cx="91440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000"/>
              <a:buFont typeface="Arial Black"/>
              <a:buNone/>
            </a:pPr>
            <a:r>
              <a:rPr lang="en-US"/>
              <a:t>Combining Evidence (for Diagnosis) </a:t>
            </a:r>
            <a:br>
              <a:rPr lang="en-US"/>
            </a:b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354825" y="1041425"/>
            <a:ext cx="81669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Arial"/>
              <a:buNone/>
            </a:pPr>
            <a:r>
              <a:rPr lang="en-US"/>
              <a:t>P(</a:t>
            </a:r>
            <a:r>
              <a:rPr i="1" lang="en-US"/>
              <a:t>Cavity | toothache,catch</a:t>
            </a:r>
            <a:r>
              <a:rPr lang="en-US"/>
              <a:t>) </a:t>
            </a:r>
            <a:endParaRPr/>
          </a:p>
          <a:p>
            <a:pPr indent="87781" lvl="1" marL="17556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9166"/>
              <a:buFont typeface="Arial"/>
              <a:buNone/>
            </a:pPr>
            <a:r>
              <a:rPr lang="en-US"/>
              <a:t>= </a:t>
            </a:r>
            <a:r>
              <a:rPr i="1" lang="en-US"/>
              <a:t>α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toothache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i="1" lang="en-US"/>
              <a:t> catch | Cavity</a:t>
            </a:r>
            <a:r>
              <a:rPr lang="en-US"/>
              <a:t>) 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Cavity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 [Bayes’ Rule]</a:t>
            </a:r>
            <a:endParaRPr/>
          </a:p>
          <a:p>
            <a:pPr indent="87781" lvl="1" marL="17556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9166"/>
              <a:buFont typeface="Arial"/>
              <a:buNone/>
            </a:pPr>
            <a:r>
              <a:rPr lang="en-US"/>
              <a:t>= </a:t>
            </a:r>
            <a:r>
              <a:rPr i="1" lang="en-US"/>
              <a:t>α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toothache | Cavity</a:t>
            </a:r>
            <a:r>
              <a:rPr lang="en-US"/>
              <a:t>) 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catch | Cavity</a:t>
            </a:r>
            <a:r>
              <a:rPr lang="en-US"/>
              <a:t>) 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Cavity</a:t>
            </a:r>
            <a:r>
              <a:rPr lang="en-US"/>
              <a:t>) </a:t>
            </a:r>
            <a:r>
              <a:rPr lang="en-US">
                <a:solidFill>
                  <a:srgbClr val="00009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[Cond. Ind.]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sz="1919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Arial"/>
              <a:buNone/>
            </a:pPr>
            <a:r>
              <a:rPr lang="en-US"/>
              <a:t>This is an example of a </a:t>
            </a:r>
            <a:r>
              <a:rPr i="1" lang="en-US"/>
              <a:t>naïve Bayes</a:t>
            </a:r>
            <a:r>
              <a:rPr lang="en-US"/>
              <a:t> model:</a:t>
            </a:r>
            <a:endParaRPr/>
          </a:p>
          <a:p>
            <a:pPr indent="87781" lvl="1" marL="175564" rtl="0" algn="l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79166"/>
              <a:buFont typeface="Arial"/>
              <a:buNone/>
            </a:pPr>
            <a:r>
              <a:rPr lang="en-US"/>
              <a:t>P</a:t>
            </a:r>
            <a:r>
              <a:rPr b="0" lang="en-US"/>
              <a:t>(Cause,Effect</a:t>
            </a:r>
            <a:r>
              <a:rPr b="0" baseline="-25000" lang="en-US"/>
              <a:t>1</a:t>
            </a:r>
            <a:r>
              <a:rPr b="0" lang="en-US"/>
              <a:t>, … ,Effect</a:t>
            </a:r>
            <a:r>
              <a:rPr b="0" baseline="-25000" lang="en-US"/>
              <a:t>n</a:t>
            </a:r>
            <a:r>
              <a:rPr b="0" lang="en-US"/>
              <a:t>) = </a:t>
            </a:r>
            <a:r>
              <a:rPr lang="en-US"/>
              <a:t>P</a:t>
            </a:r>
            <a:r>
              <a:rPr b="0" lang="en-US"/>
              <a:t>(Cause) </a:t>
            </a:r>
            <a:r>
              <a:rPr b="0" lang="en-US" sz="3072"/>
              <a:t>π</a:t>
            </a:r>
            <a:r>
              <a:rPr b="0" baseline="-25000" lang="en-US"/>
              <a:t>i</a:t>
            </a:r>
            <a:r>
              <a:rPr lang="en-US"/>
              <a:t>P</a:t>
            </a:r>
            <a:r>
              <a:rPr b="0" lang="en-US"/>
              <a:t>(Effect</a:t>
            </a:r>
            <a:r>
              <a:rPr b="0" baseline="-25000" lang="en-US"/>
              <a:t>i</a:t>
            </a:r>
            <a:r>
              <a:rPr b="0" lang="en-US"/>
              <a:t>|Cause)</a:t>
            </a:r>
            <a:endParaRPr/>
          </a:p>
          <a:p>
            <a:pPr indent="87781" lvl="1" marL="175564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/>
          </a:p>
          <a:p>
            <a:pPr indent="87781" lvl="1" marL="175564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/>
          </a:p>
          <a:p>
            <a:pPr indent="87781" lvl="1" marL="175564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/>
              <a:buNone/>
            </a:pPr>
            <a:r>
              <a:t/>
            </a:r>
            <a:endParaRPr b="0" sz="1919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sz="1919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sz="1919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sz="1919"/>
          </a:p>
          <a:p>
            <a:pPr indent="-166515" lvl="1" marL="438911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79166"/>
              <a:buFont typeface="Arial"/>
              <a:buChar char="•"/>
            </a:pPr>
            <a:r>
              <a:rPr lang="en-US"/>
              <a:t>Cost of diagnostic reasoning now grows linearly rather than exponentially in number of conditionally independent effects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Arial"/>
              <a:buNone/>
            </a:pPr>
            <a:r>
              <a:rPr lang="en-US"/>
              <a:t>Called naïve, because often used when the effects are not completely conditionally independent given the cause</a:t>
            </a:r>
            <a:endParaRPr/>
          </a:p>
        </p:txBody>
      </p:sp>
      <p:pic>
        <p:nvPicPr>
          <p:cNvPr descr="Picture 4"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785" y="3554592"/>
            <a:ext cx="5527676" cy="136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457199" y="152718"/>
            <a:ext cx="8385718" cy="993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5DFF"/>
              </a:buClr>
              <a:buSzPts val="3600"/>
              <a:buFont typeface="Arial Black"/>
              <a:buNone/>
            </a:pPr>
            <a:r>
              <a:rPr lang="en-US">
                <a:solidFill>
                  <a:srgbClr val="345DFF"/>
                </a:solidFill>
              </a:rPr>
              <a:t>Why Need Bayesian Networks?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317518" y="1295400"/>
            <a:ext cx="8525399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/>
              <a:t>A better representation for the Fully Joint Probability Distribution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/>
              <a:t>(take advantage of “variable independence”) </a:t>
            </a:r>
            <a:endParaRPr/>
          </a:p>
        </p:txBody>
      </p:sp>
      <p:sp>
        <p:nvSpPr>
          <p:cNvPr id="176" name="Google Shape;176;p6"/>
          <p:cNvSpPr txBox="1"/>
          <p:nvPr>
            <p:ph idx="4294967295" type="sldNum"/>
          </p:nvPr>
        </p:nvSpPr>
        <p:spPr>
          <a:xfrm>
            <a:off x="8423298" y="6308080"/>
            <a:ext cx="2635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441718"/>
            <a:ext cx="4160727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746518"/>
            <a:ext cx="2133600" cy="1153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4800600" y="2898918"/>
            <a:ext cx="8416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🡸🡺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1229101" y="4290960"/>
            <a:ext cx="26579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= O(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variable domain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6067778" y="4028493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4214760"/>
            <a:ext cx="350891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4267200" y="4367160"/>
            <a:ext cx="8416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🡸🡺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6123270" y="4689996"/>
            <a:ext cx="19539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= O(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# of parents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868891" y="1980053"/>
            <a:ext cx="3825236" cy="46166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Fully Joint Distribution Table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5762258" y="2132453"/>
            <a:ext cx="2467342" cy="46166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Bayesian Network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768189" y="4689996"/>
            <a:ext cx="460912" cy="1337286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rgbClr val="CACACA"/>
              </a:gs>
            </a:gsLst>
            <a:lin ang="16200000" scaled="0"/>
          </a:gradFill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 rot="10800000">
            <a:off x="7846744" y="4689996"/>
            <a:ext cx="460912" cy="1337286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rgbClr val="CACACA"/>
              </a:gs>
            </a:gsLst>
            <a:lin ang="16200000" scaled="0"/>
          </a:gradFill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2658489" y="5661751"/>
            <a:ext cx="4071275" cy="1107994"/>
          </a:xfrm>
          <a:prstGeom prst="rect">
            <a:avLst/>
          </a:prstGeom>
          <a:solidFill>
            <a:srgbClr val="CCFFCC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,…,X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,…,X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,…,X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,…,X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…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,…,X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… P(X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655637" y="53975"/>
            <a:ext cx="7772401" cy="858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4000"/>
              <a:buFont typeface="Arial Black"/>
              <a:buNone/>
            </a:pPr>
            <a:r>
              <a:rPr lang="en-US" sz="4000"/>
              <a:t>Alarm Example</a:t>
            </a:r>
            <a:endParaRPr/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451029" y="4485103"/>
            <a:ext cx="8418512" cy="167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Only one value needed for </a:t>
            </a:r>
            <a:r>
              <a:rPr i="1" lang="en-US"/>
              <a:t>X</a:t>
            </a:r>
            <a:r>
              <a:rPr baseline="-25000" i="1" lang="en-US"/>
              <a:t>i</a:t>
            </a:r>
            <a:r>
              <a:rPr lang="en-US"/>
              <a:t> in each row because, for boolean variables, P(</a:t>
            </a:r>
            <a:r>
              <a:rPr i="1" lang="en-US"/>
              <a:t>false</a:t>
            </a:r>
            <a:r>
              <a:rPr lang="en-US"/>
              <a:t>)=1-P(</a:t>
            </a:r>
            <a:r>
              <a:rPr i="1" lang="en-US"/>
              <a:t>true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All factors (possibly infinite) not explicitly mentioned are implicitly incorporated into probabilities</a:t>
            </a:r>
            <a:endParaRPr/>
          </a:p>
          <a:p>
            <a:pPr indent="-182879" lvl="1" marL="457200" rtl="0" algn="l">
              <a:lnSpc>
                <a:spcPct val="72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lang="en-US"/>
              <a:t>Bird could fly through window pane, power could fail, …</a:t>
            </a:r>
            <a:endParaRPr/>
          </a:p>
        </p:txBody>
      </p:sp>
      <p:sp>
        <p:nvSpPr>
          <p:cNvPr id="196" name="Google Shape;196;p7"/>
          <p:cNvSpPr txBox="1"/>
          <p:nvPr>
            <p:ph idx="12" type="sldNum"/>
          </p:nvPr>
        </p:nvSpPr>
        <p:spPr>
          <a:xfrm rot="-5400000">
            <a:off x="8755473" y="6389905"/>
            <a:ext cx="25952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"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135" y="1436958"/>
            <a:ext cx="5387016" cy="293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733425" y="126448"/>
            <a:ext cx="7772400" cy="662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4"/>
              <a:buFont typeface="Arial Black"/>
              <a:buNone/>
            </a:pPr>
            <a:r>
              <a:rPr lang="en-US" sz="3204"/>
              <a:t>Semantics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479843" y="840932"/>
            <a:ext cx="8574087" cy="51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If correct, the network represents the full joint distribution: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		P(</a:t>
            </a:r>
            <a:r>
              <a:rPr i="1" lang="en-US"/>
              <a:t>X</a:t>
            </a:r>
            <a:r>
              <a:rPr baseline="-25000" i="1" lang="en-US"/>
              <a:t>1</a:t>
            </a:r>
            <a:r>
              <a:rPr i="1" lang="en-US"/>
              <a:t>, … ,X</a:t>
            </a:r>
            <a:r>
              <a:rPr baseline="-25000" i="1" lang="en-US"/>
              <a:t>n</a:t>
            </a:r>
            <a:r>
              <a:rPr lang="en-US"/>
              <a:t>) = </a:t>
            </a:r>
            <a:r>
              <a:rPr lang="en-US" sz="2800"/>
              <a:t>π</a:t>
            </a:r>
            <a:r>
              <a:rPr baseline="-25000" i="1" lang="en-US"/>
              <a:t>i=</a:t>
            </a:r>
            <a:r>
              <a:rPr baseline="-25000" lang="en-US"/>
              <a:t>1</a:t>
            </a:r>
            <a:r>
              <a:rPr i="1" lang="en-US"/>
              <a:t> </a:t>
            </a:r>
            <a:r>
              <a:rPr lang="en-US"/>
              <a:t>P(</a:t>
            </a:r>
            <a:r>
              <a:rPr i="1" lang="en-US"/>
              <a:t>X</a:t>
            </a:r>
            <a:r>
              <a:rPr baseline="-25000" i="1" lang="en-US"/>
              <a:t>i </a:t>
            </a:r>
            <a:r>
              <a:rPr i="1" lang="en-US"/>
              <a:t>| parents</a:t>
            </a:r>
            <a:r>
              <a:rPr lang="en-US"/>
              <a:t>(</a:t>
            </a:r>
            <a:r>
              <a:rPr i="1" lang="en-US"/>
              <a:t>X</a:t>
            </a:r>
            <a:r>
              <a:rPr baseline="-25000" i="1" lang="en-US"/>
              <a:t>i</a:t>
            </a:r>
            <a:r>
              <a:rPr lang="en-US"/>
              <a:t>))</a:t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1100600" y="2466325"/>
            <a:ext cx="6519279" cy="4045811"/>
            <a:chOff x="0" y="0"/>
            <a:chExt cx="6819329" cy="4573605"/>
          </a:xfrm>
        </p:grpSpPr>
        <p:sp>
          <p:nvSpPr>
            <p:cNvPr id="206" name="Google Shape;206;p8"/>
            <p:cNvSpPr/>
            <p:nvPr/>
          </p:nvSpPr>
          <p:spPr>
            <a:xfrm>
              <a:off x="0" y="0"/>
              <a:ext cx="6819329" cy="45736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3.tif" id="207" name="Google Shape;20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819329" cy="4573605"/>
            </a:xfrm>
            <a:prstGeom prst="rect">
              <a:avLst/>
            </a:prstGeom>
            <a:noFill/>
            <a:ln cap="flat" cmpd="sng" w="9525">
              <a:solidFill>
                <a:srgbClr val="345D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08" name="Google Shape;208;p8"/>
          <p:cNvSpPr txBox="1"/>
          <p:nvPr/>
        </p:nvSpPr>
        <p:spPr>
          <a:xfrm>
            <a:off x="4632650" y="1190309"/>
            <a:ext cx="204504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852641" y="485121"/>
            <a:ext cx="7568330" cy="2461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P(</a:t>
            </a:r>
            <a:r>
              <a:rPr i="1" lang="en-US"/>
              <a:t>x</a:t>
            </a:r>
            <a:r>
              <a:rPr baseline="-25000" i="1" lang="en-US"/>
              <a:t>1</a:t>
            </a:r>
            <a:r>
              <a:rPr i="1" lang="en-US"/>
              <a:t>, … ,x</a:t>
            </a:r>
            <a:r>
              <a:rPr baseline="-25000" i="1" lang="en-US"/>
              <a:t>n</a:t>
            </a:r>
            <a:r>
              <a:rPr lang="en-US"/>
              <a:t>) = </a:t>
            </a:r>
            <a:r>
              <a:rPr lang="en-US" sz="2800"/>
              <a:t>π</a:t>
            </a:r>
            <a:r>
              <a:rPr baseline="-25000" i="1" lang="en-US"/>
              <a:t>i=</a:t>
            </a:r>
            <a:r>
              <a:rPr baseline="-25000" lang="en-US"/>
              <a:t>1</a:t>
            </a:r>
            <a:r>
              <a:rPr i="1" lang="en-US"/>
              <a:t> </a:t>
            </a:r>
            <a:r>
              <a:rPr lang="en-US"/>
              <a:t>P(</a:t>
            </a:r>
            <a:r>
              <a:rPr i="1" lang="en-US"/>
              <a:t>x</a:t>
            </a:r>
            <a:r>
              <a:rPr baseline="-25000" i="1" lang="en-US"/>
              <a:t>i </a:t>
            </a:r>
            <a:r>
              <a:rPr i="1" lang="en-US"/>
              <a:t>| parents</a:t>
            </a:r>
            <a:r>
              <a:rPr lang="en-US"/>
              <a:t>(</a:t>
            </a:r>
            <a:r>
              <a:rPr i="1" lang="en-US"/>
              <a:t>X</a:t>
            </a:r>
            <a:r>
              <a:rPr baseline="-25000" i="1" lang="en-US"/>
              <a:t>i</a:t>
            </a:r>
            <a:r>
              <a:rPr lang="en-US"/>
              <a:t>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E.g., the probability of a complete false alarm (no burglary or earthquake) with two calls 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P(</a:t>
            </a:r>
            <a:r>
              <a:rPr i="1" lang="en-US" sz="2000"/>
              <a:t>j, m, a,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i="1" lang="en-US" sz="2000"/>
              <a:t>b,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i="1" lang="en-US" sz="2000"/>
              <a:t>e</a:t>
            </a:r>
            <a:r>
              <a:rPr lang="en-US" sz="20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</a:t>
            </a:r>
            <a:r>
              <a:rPr i="0" lang="en-US" sz="2000"/>
              <a:t>=</a:t>
            </a:r>
            <a:r>
              <a:rPr lang="en-US" sz="2000"/>
              <a:t> </a:t>
            </a:r>
            <a:r>
              <a:rPr i="0" lang="en-US" sz="2000"/>
              <a:t>P(</a:t>
            </a:r>
            <a:r>
              <a:rPr lang="en-US" sz="2000"/>
              <a:t>j | a</a:t>
            </a:r>
            <a:r>
              <a:rPr i="0" lang="en-US" sz="2000"/>
              <a:t>) P(</a:t>
            </a:r>
            <a:r>
              <a:rPr lang="en-US" sz="2000"/>
              <a:t>m | a</a:t>
            </a:r>
            <a:r>
              <a:rPr i="0" lang="en-US" sz="2000"/>
              <a:t>) P(</a:t>
            </a:r>
            <a:r>
              <a:rPr lang="en-US" sz="2000"/>
              <a:t>a | </a:t>
            </a:r>
            <a:r>
              <a:rPr i="0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000"/>
              <a:t>b, </a:t>
            </a:r>
            <a:r>
              <a:rPr i="0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000"/>
              <a:t>e</a:t>
            </a:r>
            <a:r>
              <a:rPr i="0" lang="en-US" sz="2000"/>
              <a:t>) P(</a:t>
            </a:r>
            <a:r>
              <a:rPr i="0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000"/>
              <a:t>b</a:t>
            </a:r>
            <a:r>
              <a:rPr i="0" lang="en-US" sz="2000"/>
              <a:t>) P(</a:t>
            </a:r>
            <a:r>
              <a:rPr i="0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000"/>
              <a:t>e</a:t>
            </a:r>
            <a:r>
              <a:rPr i="0" lang="en-US" sz="20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= .9 x .7 x .001 x .999 x .998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lang="en-US" sz="2000"/>
              <a:t> .000063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 rot="10800000">
            <a:off x="2979727" y="485125"/>
            <a:ext cx="260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grpSp>
        <p:nvGrpSpPr>
          <p:cNvPr id="216" name="Google Shape;216;p9"/>
          <p:cNvGrpSpPr/>
          <p:nvPr/>
        </p:nvGrpSpPr>
        <p:grpSpPr>
          <a:xfrm>
            <a:off x="733425" y="3074736"/>
            <a:ext cx="5443982" cy="3651185"/>
            <a:chOff x="0" y="0"/>
            <a:chExt cx="5443981" cy="3651183"/>
          </a:xfrm>
        </p:grpSpPr>
        <p:sp>
          <p:nvSpPr>
            <p:cNvPr id="217" name="Google Shape;217;p9"/>
            <p:cNvSpPr/>
            <p:nvPr/>
          </p:nvSpPr>
          <p:spPr>
            <a:xfrm>
              <a:off x="0" y="0"/>
              <a:ext cx="5443981" cy="365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3.tif" id="218" name="Google Shape;21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443981" cy="3651183"/>
            </a:xfrm>
            <a:prstGeom prst="rect">
              <a:avLst/>
            </a:prstGeom>
            <a:noFill/>
            <a:ln cap="flat" cmpd="sng" w="9525">
              <a:solidFill>
                <a:srgbClr val="345D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