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Helvetica Neue"/>
      <p:regular r:id="rId27"/>
      <p:bold r:id="rId28"/>
      <p:italic r:id="rId29"/>
      <p:boldItalic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j78YPYQY4KFhKZzR6fN6EVXZmk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A2A901-AE67-416D-920E-A4AAFA392B15}">
  <a:tblStyle styleId="{57A2A901-AE67-416D-920E-A4AAFA392B15}"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D6D6D6"/>
          </a:solidFill>
        </a:fill>
      </a:tcStyle>
    </a:wholeTbl>
    <a:band1H>
      <a:tcTxStyle/>
    </a:band1H>
    <a:band2H>
      <a:tcTxStyle b="off" i="off"/>
      <a:tcStyle>
        <a:fill>
          <a:solidFill>
            <a:srgbClr val="ECECEC"/>
          </a:solidFill>
        </a:fill>
      </a:tcStyle>
    </a:band2H>
    <a:band1V>
      <a:tcTxStyle/>
    </a:band1V>
    <a:band2V>
      <a:tcTxStyle/>
    </a:band2V>
    <a:lastCol>
      <a:tcTxStyle/>
    </a:lastCol>
    <a:firstCol>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Black-regular.fntdata"/><Relationship Id="rId3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Roughly speaking, the reason it is a good thing that the disease is rare is that P(disease|test) is proportional to P(disease), so a lower prior for disease will mean a lower value for P(disease|test).</a:t>
            </a:r>
            <a:br>
              <a:rPr lang="en-US" sz="1200">
                <a:latin typeface="Calibri"/>
                <a:ea typeface="Calibri"/>
                <a:cs typeface="Calibri"/>
                <a:sym typeface="Calibri"/>
              </a:rPr>
            </a:br>
            <a:r>
              <a:rPr lang="en-US" sz="1200">
                <a:latin typeface="Calibri"/>
                <a:ea typeface="Calibri"/>
                <a:cs typeface="Calibri"/>
                <a:sym typeface="Calibri"/>
              </a:rPr>
              <a:t>Roughly speaking, if 10,000 people take the test, we expect 1 to actually have the disease, and most likely test positive, while the rest do not have the disease, but 1% of them (about 100 people) will test positive anyway, so P(disease|test) will be about 1 in 100. More precisely, using the normalization equation from page 480:</a:t>
            </a:r>
            <a:br>
              <a:rPr lang="en-US" sz="1200">
                <a:latin typeface="Calibri"/>
                <a:ea typeface="Calibri"/>
                <a:cs typeface="Calibri"/>
                <a:sym typeface="Calibri"/>
              </a:rPr>
            </a:b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Predicted probabilities over different kinds of bags</a:t>
            </a:r>
            <a:endParaRPr/>
          </a:p>
          <a:p>
            <a:pPr indent="0" lvl="0" marL="0" rtl="0" algn="l">
              <a:spcBef>
                <a:spcPts val="0"/>
              </a:spcBef>
              <a:spcAft>
                <a:spcPts val="0"/>
              </a:spcAft>
              <a:buNone/>
            </a:pPr>
            <a:r>
              <a:rPr lang="en-US" sz="1200">
                <a:latin typeface="Calibri"/>
                <a:ea typeface="Calibri"/>
                <a:cs typeface="Calibri"/>
                <a:sym typeface="Calibri"/>
              </a:rPr>
              <a:t>Start at 0 with prior probabilities but shift over time based on what seen.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Ut+1(s) = + </a:t>
            </a:r>
            <a:r>
              <a:rPr lang="en-US"/>
              <a:t>MaxaεA { R(s) + γΣs’εS P(s’|a,s) Ut(s’)}</a:t>
            </a:r>
            <a:endParaRPr/>
          </a:p>
          <a:p>
            <a:pPr indent="0" lvl="0" marL="0" rtl="0" algn="l">
              <a:spcBef>
                <a:spcPts val="0"/>
              </a:spcBef>
              <a:spcAft>
                <a:spcPts val="0"/>
              </a:spcAft>
              <a:buNone/>
            </a:pPr>
            <a:r>
              <a:rPr lang="en-US"/>
              <a:t>U1( S1) = Max ( (8 + 0.5*(0.5*0+0.5*0) ) , (16 + 0.5*1*0) ) = Max (8,16) = 16 </a:t>
            </a:r>
            <a:endParaRPr/>
          </a:p>
          <a:p>
            <a:pPr indent="0" lvl="0" marL="0" rtl="0" algn="l">
              <a:spcBef>
                <a:spcPts val="0"/>
              </a:spcBef>
              <a:spcAft>
                <a:spcPts val="0"/>
              </a:spcAft>
              <a:buNone/>
            </a:pPr>
            <a:r>
              <a:rPr lang="en-US"/>
              <a:t>U1(S2) =   Max ( (-4 + 0.5*1*0 ) , (-4 + 0.5*1*0) ) = Max (-4,-4) = -4</a:t>
            </a:r>
            <a:endParaRPr/>
          </a:p>
          <a:p>
            <a:pPr indent="0" lvl="0" marL="0" rtl="0" algn="l">
              <a:spcBef>
                <a:spcPts val="0"/>
              </a:spcBef>
              <a:spcAft>
                <a:spcPts val="0"/>
              </a:spcAft>
              <a:buNone/>
            </a:pPr>
            <a:r>
              <a:rPr lang="en-US"/>
              <a:t>U2(S1) = Max ( (8 + 0.5*(0.5*16+0.5*-4) ) , (16 + 0.5*1*-4) ) = Max (11,14) = 14</a:t>
            </a:r>
            <a:endParaRPr/>
          </a:p>
          <a:p>
            <a:pPr indent="0" lvl="0" marL="0" rtl="0" algn="l">
              <a:spcBef>
                <a:spcPts val="0"/>
              </a:spcBef>
              <a:spcAft>
                <a:spcPts val="0"/>
              </a:spcAft>
              <a:buNone/>
            </a:pPr>
            <a:r>
              <a:rPr lang="en-US"/>
              <a:t>U2(S2) = Max ( (-4 + 0.5*1*-4 ) , (-4 + 0.5*1*-4) ) = Max (-6,-6) = -6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At root: I(3/6 , 3/6 ) = 1</a:t>
            </a:r>
            <a:br>
              <a:rPr lang="en-US" sz="1200">
                <a:latin typeface="Calibri"/>
                <a:ea typeface="Calibri"/>
                <a:cs typeface="Calibri"/>
                <a:sym typeface="Calibri"/>
              </a:rPr>
            </a:br>
            <a:r>
              <a:rPr lang="en-US" sz="1200">
                <a:latin typeface="Calibri"/>
                <a:ea typeface="Calibri"/>
                <a:cs typeface="Calibri"/>
                <a:sym typeface="Calibri"/>
              </a:rPr>
              <a:t>Remainder(A) = 3/6 I(2/3 ,1/3) + 3/6 I(2/3,1/3)</a:t>
            </a:r>
            <a:br>
              <a:rPr lang="en-US" sz="1200">
                <a:latin typeface="Calibri"/>
                <a:ea typeface="Calibri"/>
                <a:cs typeface="Calibri"/>
                <a:sym typeface="Calibri"/>
              </a:rPr>
            </a:br>
            <a:r>
              <a:rPr lang="en-US" sz="1200">
                <a:latin typeface="Calibri"/>
                <a:ea typeface="Calibri"/>
                <a:cs typeface="Calibri"/>
                <a:sym typeface="Calibri"/>
              </a:rPr>
              <a:t>Remainder(B) = 2/6 I(2/2 , 0 ) + 4/6 I ( 1⁄4 , 3⁄4 )</a:t>
            </a:r>
            <a:br>
              <a:rPr lang="en-US" sz="1200">
                <a:latin typeface="Calibri"/>
                <a:ea typeface="Calibri"/>
                <a:cs typeface="Calibri"/>
                <a:sym typeface="Calibri"/>
              </a:rPr>
            </a:br>
            <a:r>
              <a:rPr lang="en-US" sz="1200">
                <a:latin typeface="Calibri"/>
                <a:ea typeface="Calibri"/>
                <a:cs typeface="Calibri"/>
                <a:sym typeface="Calibri"/>
              </a:rPr>
              <a:t>Remainder(C) = 3/6 I(2/3 , 1/3 ) + 1/6 I(1,0) + 2/6 I(1/2 , 1⁄2 )</a:t>
            </a:r>
            <a:br>
              <a:rPr lang="en-US" sz="1200">
                <a:latin typeface="Calibri"/>
                <a:ea typeface="Calibri"/>
                <a:cs typeface="Calibri"/>
                <a:sym typeface="Calibri"/>
              </a:rPr>
            </a:br>
            <a:r>
              <a:rPr lang="en-US" sz="1200">
                <a:latin typeface="Calibri"/>
                <a:ea typeface="Calibri"/>
                <a:cs typeface="Calibri"/>
                <a:sym typeface="Calibri"/>
              </a:rPr>
              <a:t>IG(B) is the largest so it will be the root. Similarly, next one is A , and then C.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22"/>
          <p:cNvSpPr txBox="1"/>
          <p:nvPr>
            <p:ph type="title"/>
          </p:nvPr>
        </p:nvSpPr>
        <p:spPr>
          <a:xfrm>
            <a:off x="457200" y="228600"/>
            <a:ext cx="7772400" cy="4571999"/>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3" name="Google Shape;13;p22"/>
          <p:cNvSpPr txBox="1"/>
          <p:nvPr>
            <p:ph idx="1" type="body"/>
          </p:nvPr>
        </p:nvSpPr>
        <p:spPr>
          <a:xfrm>
            <a:off x="457200" y="4800600"/>
            <a:ext cx="6858000" cy="9144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4" name="Google Shape;14;p22"/>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22"/>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2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51" name="Shape 51"/>
        <p:cNvGrpSpPr/>
        <p:nvPr/>
      </p:nvGrpSpPr>
      <p:grpSpPr>
        <a:xfrm>
          <a:off x="0" y="0"/>
          <a:ext cx="0" cy="0"/>
          <a:chOff x="0" y="0"/>
          <a:chExt cx="0" cy="0"/>
        </a:xfrm>
      </p:grpSpPr>
      <p:sp>
        <p:nvSpPr>
          <p:cNvPr id="52" name="Google Shape;52;p31"/>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3" name="Google Shape;53;p31"/>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4" name="Google Shape;54;p3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55" name="Shape 55"/>
        <p:cNvGrpSpPr/>
        <p:nvPr/>
      </p:nvGrpSpPr>
      <p:grpSpPr>
        <a:xfrm>
          <a:off x="0" y="0"/>
          <a:ext cx="0" cy="0"/>
          <a:chOff x="0" y="0"/>
          <a:chExt cx="0" cy="0"/>
        </a:xfrm>
      </p:grpSpPr>
      <p:sp>
        <p:nvSpPr>
          <p:cNvPr id="56" name="Google Shape;56;p32"/>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7" name="Google Shape;57;p32"/>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8" name="Google Shape;58;p3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59" name="Shape 59"/>
        <p:cNvGrpSpPr/>
        <p:nvPr/>
      </p:nvGrpSpPr>
      <p:grpSpPr>
        <a:xfrm>
          <a:off x="0" y="0"/>
          <a:ext cx="0" cy="0"/>
          <a:chOff x="0" y="0"/>
          <a:chExt cx="0" cy="0"/>
        </a:xfrm>
      </p:grpSpPr>
      <p:sp>
        <p:nvSpPr>
          <p:cNvPr id="60" name="Google Shape;60;p33"/>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1" name="Google Shape;61;p33"/>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62" name="Google Shape;62;p33"/>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63" name="Google Shape;63;p33"/>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64" name="Shape 64"/>
        <p:cNvGrpSpPr/>
        <p:nvPr/>
      </p:nvGrpSpPr>
      <p:grpSpPr>
        <a:xfrm>
          <a:off x="0" y="0"/>
          <a:ext cx="0" cy="0"/>
          <a:chOff x="0" y="0"/>
          <a:chExt cx="0" cy="0"/>
        </a:xfrm>
      </p:grpSpPr>
      <p:sp>
        <p:nvSpPr>
          <p:cNvPr id="65" name="Google Shape;65;p34"/>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66" name="Google Shape;66;p3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p:spTree>
      <p:nvGrpSpPr>
        <p:cNvPr id="67" name="Shape 67"/>
        <p:cNvGrpSpPr/>
        <p:nvPr/>
      </p:nvGrpSpPr>
      <p:grpSpPr>
        <a:xfrm>
          <a:off x="0" y="0"/>
          <a:ext cx="0" cy="0"/>
          <a:chOff x="0" y="0"/>
          <a:chExt cx="0" cy="0"/>
        </a:xfrm>
      </p:grpSpPr>
      <p:sp>
        <p:nvSpPr>
          <p:cNvPr id="68" name="Google Shape;68;p35"/>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9" name="Google Shape;69;p35"/>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70" name="Google Shape;70;p35"/>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71" name="Google Shape;71;p35"/>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72" name="Shape 72"/>
        <p:cNvGrpSpPr/>
        <p:nvPr/>
      </p:nvGrpSpPr>
      <p:grpSpPr>
        <a:xfrm>
          <a:off x="0" y="0"/>
          <a:ext cx="0" cy="0"/>
          <a:chOff x="0" y="0"/>
          <a:chExt cx="0" cy="0"/>
        </a:xfrm>
      </p:grpSpPr>
      <p:sp>
        <p:nvSpPr>
          <p:cNvPr id="73" name="Google Shape;73;p36"/>
          <p:cNvSpPr txBox="1"/>
          <p:nvPr>
            <p:ph type="title"/>
          </p:nvPr>
        </p:nvSpPr>
        <p:spPr>
          <a:xfrm>
            <a:off x="457200" y="228600"/>
            <a:ext cx="7772400" cy="4571999"/>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74" name="Google Shape;74;p36"/>
          <p:cNvSpPr txBox="1"/>
          <p:nvPr>
            <p:ph idx="1" type="body"/>
          </p:nvPr>
        </p:nvSpPr>
        <p:spPr>
          <a:xfrm>
            <a:off x="457200" y="4800600"/>
            <a:ext cx="6858000" cy="9144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75" name="Google Shape;75;p36"/>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36"/>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3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8" name="Shape 78"/>
        <p:cNvGrpSpPr/>
        <p:nvPr/>
      </p:nvGrpSpPr>
      <p:grpSpPr>
        <a:xfrm>
          <a:off x="0" y="0"/>
          <a:ext cx="0" cy="0"/>
          <a:chOff x="0" y="0"/>
          <a:chExt cx="0" cy="0"/>
        </a:xfrm>
      </p:grpSpPr>
      <p:sp>
        <p:nvSpPr>
          <p:cNvPr id="79" name="Google Shape;79;p37"/>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0" name="Google Shape;80;p37"/>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1" name="Google Shape;81;p37"/>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
    <p:spTree>
      <p:nvGrpSpPr>
        <p:cNvPr id="82" name="Shape 82"/>
        <p:cNvGrpSpPr/>
        <p:nvPr/>
      </p:nvGrpSpPr>
      <p:grpSpPr>
        <a:xfrm>
          <a:off x="0" y="0"/>
          <a:ext cx="0" cy="0"/>
          <a:chOff x="0" y="0"/>
          <a:chExt cx="0" cy="0"/>
        </a:xfrm>
      </p:grpSpPr>
      <p:sp>
        <p:nvSpPr>
          <p:cNvPr id="83" name="Google Shape;83;p38"/>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4" name="Google Shape;84;p38"/>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5" name="Google Shape;85;p3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2">
    <p:spTree>
      <p:nvGrpSpPr>
        <p:cNvPr id="86" name="Shape 86"/>
        <p:cNvGrpSpPr/>
        <p:nvPr/>
      </p:nvGrpSpPr>
      <p:grpSpPr>
        <a:xfrm>
          <a:off x="0" y="0"/>
          <a:ext cx="0" cy="0"/>
          <a:chOff x="0" y="0"/>
          <a:chExt cx="0" cy="0"/>
        </a:xfrm>
      </p:grpSpPr>
      <p:sp>
        <p:nvSpPr>
          <p:cNvPr id="87" name="Google Shape;87;p39"/>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8" name="Google Shape;88;p39"/>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9" name="Google Shape;89;p3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2">
    <p:spTree>
      <p:nvGrpSpPr>
        <p:cNvPr id="90" name="Shape 90"/>
        <p:cNvGrpSpPr/>
        <p:nvPr/>
      </p:nvGrpSpPr>
      <p:grpSpPr>
        <a:xfrm>
          <a:off x="0" y="0"/>
          <a:ext cx="0" cy="0"/>
          <a:chOff x="0" y="0"/>
          <a:chExt cx="0" cy="0"/>
        </a:xfrm>
      </p:grpSpPr>
      <p:sp>
        <p:nvSpPr>
          <p:cNvPr id="91" name="Google Shape;91;p40"/>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92" name="Google Shape;92;p40"/>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93" name="Google Shape;93;p40"/>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94" name="Google Shape;94;p4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7" name="Shape 17"/>
        <p:cNvGrpSpPr/>
        <p:nvPr/>
      </p:nvGrpSpPr>
      <p:grpSpPr>
        <a:xfrm>
          <a:off x="0" y="0"/>
          <a:ext cx="0" cy="0"/>
          <a:chOff x="0" y="0"/>
          <a:chExt cx="0" cy="0"/>
        </a:xfrm>
      </p:grpSpPr>
      <p:sp>
        <p:nvSpPr>
          <p:cNvPr id="18" name="Google Shape;18;p23"/>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9" name="Google Shape;19;p23"/>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0" name="Google Shape;20;p23"/>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
    <p:spTree>
      <p:nvGrpSpPr>
        <p:cNvPr id="95" name="Shape 95"/>
        <p:cNvGrpSpPr/>
        <p:nvPr/>
      </p:nvGrpSpPr>
      <p:grpSpPr>
        <a:xfrm>
          <a:off x="0" y="0"/>
          <a:ext cx="0" cy="0"/>
          <a:chOff x="0" y="0"/>
          <a:chExt cx="0" cy="0"/>
        </a:xfrm>
      </p:grpSpPr>
      <p:sp>
        <p:nvSpPr>
          <p:cNvPr id="96" name="Google Shape;96;p41"/>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97" name="Google Shape;97;p4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98" name="Shape 98"/>
        <p:cNvGrpSpPr/>
        <p:nvPr/>
      </p:nvGrpSpPr>
      <p:grpSpPr>
        <a:xfrm>
          <a:off x="0" y="0"/>
          <a:ext cx="0" cy="0"/>
          <a:chOff x="0" y="0"/>
          <a:chExt cx="0" cy="0"/>
        </a:xfrm>
      </p:grpSpPr>
      <p:sp>
        <p:nvSpPr>
          <p:cNvPr id="99" name="Google Shape;99;p4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2">
    <p:spTree>
      <p:nvGrpSpPr>
        <p:cNvPr id="100" name="Shape 100"/>
        <p:cNvGrpSpPr/>
        <p:nvPr/>
      </p:nvGrpSpPr>
      <p:grpSpPr>
        <a:xfrm>
          <a:off x="0" y="0"/>
          <a:ext cx="0" cy="0"/>
          <a:chOff x="0" y="0"/>
          <a:chExt cx="0" cy="0"/>
        </a:xfrm>
      </p:grpSpPr>
      <p:sp>
        <p:nvSpPr>
          <p:cNvPr id="101" name="Google Shape;101;p43"/>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2" name="Google Shape;102;p43"/>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3" name="Google Shape;103;p43"/>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
        <p:nvSpPr>
          <p:cNvPr id="104" name="Google Shape;104;p43"/>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05" name="Shape 105"/>
        <p:cNvGrpSpPr/>
        <p:nvPr/>
      </p:nvGrpSpPr>
      <p:grpSpPr>
        <a:xfrm>
          <a:off x="0" y="0"/>
          <a:ext cx="0" cy="0"/>
          <a:chOff x="0" y="0"/>
          <a:chExt cx="0" cy="0"/>
        </a:xfrm>
      </p:grpSpPr>
      <p:sp>
        <p:nvSpPr>
          <p:cNvPr id="106" name="Google Shape;106;p44"/>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44"/>
          <p:cNvSpPr/>
          <p:nvPr>
            <p:ph idx="2" type="pic"/>
          </p:nvPr>
        </p:nvSpPr>
        <p:spPr>
          <a:xfrm>
            <a:off x="-2" y="0"/>
            <a:ext cx="9000878" cy="4846321"/>
          </a:xfrm>
          <a:prstGeom prst="rect">
            <a:avLst/>
          </a:prstGeom>
          <a:noFill/>
          <a:ln>
            <a:noFill/>
          </a:ln>
        </p:spPr>
      </p:sp>
      <p:sp>
        <p:nvSpPr>
          <p:cNvPr id="108" name="Google Shape;108;p44"/>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9" name="Google Shape;109;p4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
        <p:nvSpPr>
          <p:cNvPr id="110" name="Google Shape;110;p44"/>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1" name="Google Shape;111;p44"/>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
    <p:spTree>
      <p:nvGrpSpPr>
        <p:cNvPr id="112" name="Shape 112"/>
        <p:cNvGrpSpPr/>
        <p:nvPr/>
      </p:nvGrpSpPr>
      <p:grpSpPr>
        <a:xfrm>
          <a:off x="0" y="0"/>
          <a:ext cx="0" cy="0"/>
          <a:chOff x="0" y="0"/>
          <a:chExt cx="0" cy="0"/>
        </a:xfrm>
      </p:grpSpPr>
      <p:sp>
        <p:nvSpPr>
          <p:cNvPr id="113" name="Google Shape;113;p45"/>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4" name="Google Shape;114;p45"/>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15" name="Google Shape;115;p45"/>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
    <p:spTree>
      <p:nvGrpSpPr>
        <p:cNvPr id="116" name="Shape 116"/>
        <p:cNvGrpSpPr/>
        <p:nvPr/>
      </p:nvGrpSpPr>
      <p:grpSpPr>
        <a:xfrm>
          <a:off x="0" y="0"/>
          <a:ext cx="0" cy="0"/>
          <a:chOff x="0" y="0"/>
          <a:chExt cx="0" cy="0"/>
        </a:xfrm>
      </p:grpSpPr>
      <p:sp>
        <p:nvSpPr>
          <p:cNvPr id="117" name="Google Shape;117;p46"/>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8" name="Google Shape;118;p46"/>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19" name="Google Shape;119;p4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2">
    <p:spTree>
      <p:nvGrpSpPr>
        <p:cNvPr id="120" name="Shape 120"/>
        <p:cNvGrpSpPr/>
        <p:nvPr/>
      </p:nvGrpSpPr>
      <p:grpSpPr>
        <a:xfrm>
          <a:off x="0" y="0"/>
          <a:ext cx="0" cy="0"/>
          <a:chOff x="0" y="0"/>
          <a:chExt cx="0" cy="0"/>
        </a:xfrm>
      </p:grpSpPr>
      <p:sp>
        <p:nvSpPr>
          <p:cNvPr id="121" name="Google Shape;121;p47"/>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22" name="Google Shape;122;p47"/>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123" name="Google Shape;123;p47"/>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124" name="Google Shape;124;p47"/>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2">
    <p:spTree>
      <p:nvGrpSpPr>
        <p:cNvPr id="125" name="Shape 125"/>
        <p:cNvGrpSpPr/>
        <p:nvPr/>
      </p:nvGrpSpPr>
      <p:grpSpPr>
        <a:xfrm>
          <a:off x="0" y="0"/>
          <a:ext cx="0" cy="0"/>
          <a:chOff x="0" y="0"/>
          <a:chExt cx="0" cy="0"/>
        </a:xfrm>
      </p:grpSpPr>
      <p:sp>
        <p:nvSpPr>
          <p:cNvPr id="126" name="Google Shape;126;p48"/>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27" name="Google Shape;127;p4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2">
    <p:spTree>
      <p:nvGrpSpPr>
        <p:cNvPr id="128" name="Shape 128"/>
        <p:cNvGrpSpPr/>
        <p:nvPr/>
      </p:nvGrpSpPr>
      <p:grpSpPr>
        <a:xfrm>
          <a:off x="0" y="0"/>
          <a:ext cx="0" cy="0"/>
          <a:chOff x="0" y="0"/>
          <a:chExt cx="0" cy="0"/>
        </a:xfrm>
      </p:grpSpPr>
      <p:sp>
        <p:nvSpPr>
          <p:cNvPr id="129" name="Google Shape;129;p49"/>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30" name="Google Shape;130;p49"/>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131" name="Google Shape;131;p49"/>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132" name="Google Shape;132;p49"/>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2">
    <p:spTree>
      <p:nvGrpSpPr>
        <p:cNvPr id="133" name="Shape 133"/>
        <p:cNvGrpSpPr/>
        <p:nvPr/>
      </p:nvGrpSpPr>
      <p:grpSpPr>
        <a:xfrm>
          <a:off x="0" y="0"/>
          <a:ext cx="0" cy="0"/>
          <a:chOff x="0" y="0"/>
          <a:chExt cx="0" cy="0"/>
        </a:xfrm>
      </p:grpSpPr>
      <p:sp>
        <p:nvSpPr>
          <p:cNvPr id="134" name="Google Shape;134;p50"/>
          <p:cNvSpPr txBox="1"/>
          <p:nvPr>
            <p:ph type="title"/>
          </p:nvPr>
        </p:nvSpPr>
        <p:spPr>
          <a:xfrm>
            <a:off x="1143000" y="1699022"/>
            <a:ext cx="6858000" cy="1790701"/>
          </a:xfrm>
          <a:prstGeom prst="rect">
            <a:avLst/>
          </a:prstGeom>
          <a:noFill/>
          <a:ln>
            <a:noFill/>
          </a:ln>
        </p:spPr>
        <p:txBody>
          <a:bodyPr anchorCtr="0" anchor="b" bIns="34275" lIns="34275" spcFirstLastPara="1" rIns="34275" wrap="square" tIns="34275">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35" name="Google Shape;135;p50"/>
          <p:cNvSpPr txBox="1"/>
          <p:nvPr>
            <p:ph idx="1" type="body"/>
          </p:nvPr>
        </p:nvSpPr>
        <p:spPr>
          <a:xfrm>
            <a:off x="1143000" y="3558778"/>
            <a:ext cx="6858000" cy="1241822"/>
          </a:xfrm>
          <a:prstGeom prst="rect">
            <a:avLst/>
          </a:prstGeom>
          <a:noFill/>
          <a:ln>
            <a:noFill/>
          </a:ln>
        </p:spPr>
        <p:txBody>
          <a:bodyPr anchorCtr="0" anchor="t" bIns="34275" lIns="34275" spcFirstLastPara="1" rIns="34275" wrap="square" tIns="34275">
            <a:normAutofit/>
          </a:bodyPr>
          <a:lstStyle>
            <a:lvl1pPr indent="-228600" lvl="0" marL="457200" algn="ctr">
              <a:lnSpc>
                <a:spcPct val="90000"/>
              </a:lnSpc>
              <a:spcBef>
                <a:spcPts val="1000"/>
              </a:spcBef>
              <a:spcAft>
                <a:spcPts val="0"/>
              </a:spcAft>
              <a:buClr>
                <a:srgbClr val="000000"/>
              </a:buClr>
              <a:buSzPts val="2400"/>
              <a:buFont typeface="Calibri"/>
              <a:buNone/>
              <a:defRPr b="0">
                <a:latin typeface="Calibri"/>
                <a:ea typeface="Calibri"/>
                <a:cs typeface="Calibri"/>
                <a:sym typeface="Calibri"/>
              </a:defRPr>
            </a:lvl1pPr>
            <a:lvl2pPr indent="-228600" lvl="1" marL="914400" algn="ctr">
              <a:lnSpc>
                <a:spcPct val="90000"/>
              </a:lnSpc>
              <a:spcBef>
                <a:spcPts val="1000"/>
              </a:spcBef>
              <a:spcAft>
                <a:spcPts val="0"/>
              </a:spcAft>
              <a:buClr>
                <a:srgbClr val="000000"/>
              </a:buClr>
              <a:buSzPts val="2400"/>
              <a:buFont typeface="Calibri"/>
              <a:buNone/>
              <a:defRPr b="0">
                <a:latin typeface="Calibri"/>
                <a:ea typeface="Calibri"/>
                <a:cs typeface="Calibri"/>
                <a:sym typeface="Calibri"/>
              </a:defRPr>
            </a:lvl2pPr>
            <a:lvl3pPr indent="-228600" lvl="2" marL="1371600" algn="ctr">
              <a:lnSpc>
                <a:spcPct val="90000"/>
              </a:lnSpc>
              <a:spcBef>
                <a:spcPts val="1000"/>
              </a:spcBef>
              <a:spcAft>
                <a:spcPts val="0"/>
              </a:spcAft>
              <a:buClr>
                <a:srgbClr val="000000"/>
              </a:buClr>
              <a:buSzPts val="2400"/>
              <a:buFont typeface="Calibri"/>
              <a:buNone/>
              <a:defRPr b="0">
                <a:latin typeface="Calibri"/>
                <a:ea typeface="Calibri"/>
                <a:cs typeface="Calibri"/>
                <a:sym typeface="Calibri"/>
              </a:defRPr>
            </a:lvl3pPr>
            <a:lvl4pPr indent="-228600" lvl="3" marL="1828800" algn="ctr">
              <a:lnSpc>
                <a:spcPct val="90000"/>
              </a:lnSpc>
              <a:spcBef>
                <a:spcPts val="1000"/>
              </a:spcBef>
              <a:spcAft>
                <a:spcPts val="0"/>
              </a:spcAft>
              <a:buClr>
                <a:srgbClr val="000000"/>
              </a:buClr>
              <a:buSzPts val="2400"/>
              <a:buFont typeface="Calibri"/>
              <a:buNone/>
              <a:defRPr b="0">
                <a:latin typeface="Calibri"/>
                <a:ea typeface="Calibri"/>
                <a:cs typeface="Calibri"/>
                <a:sym typeface="Calibri"/>
              </a:defRPr>
            </a:lvl4pPr>
            <a:lvl5pPr indent="-228600" lvl="4" marL="2286000" algn="ctr">
              <a:lnSpc>
                <a:spcPct val="90000"/>
              </a:lnSpc>
              <a:spcBef>
                <a:spcPts val="1000"/>
              </a:spcBef>
              <a:spcAft>
                <a:spcPts val="0"/>
              </a:spcAft>
              <a:buClr>
                <a:srgbClr val="000000"/>
              </a:buClr>
              <a:buSzPts val="2400"/>
              <a:buFont typeface="Calibri"/>
              <a:buNone/>
              <a:defRPr b="0">
                <a:latin typeface="Calibri"/>
                <a:ea typeface="Calibri"/>
                <a:cs typeface="Calibri"/>
                <a:sym typeface="Calibri"/>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36" name="Google Shape;136;p50"/>
          <p:cNvSpPr txBox="1"/>
          <p:nvPr>
            <p:ph idx="12" type="sldNum"/>
          </p:nvPr>
        </p:nvSpPr>
        <p:spPr>
          <a:xfrm>
            <a:off x="8274228" y="5638244"/>
            <a:ext cx="241122" cy="24638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88888"/>
              </a:buClr>
              <a:buSzPts val="1200"/>
              <a:buFont typeface="Calibri"/>
              <a:buNone/>
              <a:defRPr b="0"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b="0"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b="0"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b="0"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b="0"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b="0"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b="0"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b="0"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b="0"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i="0" u="none" cap="none" strike="noStrik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1" name="Shape 21"/>
        <p:cNvGrpSpPr/>
        <p:nvPr/>
      </p:nvGrpSpPr>
      <p:grpSpPr>
        <a:xfrm>
          <a:off x="0" y="0"/>
          <a:ext cx="0" cy="0"/>
          <a:chOff x="0" y="0"/>
          <a:chExt cx="0" cy="0"/>
        </a:xfrm>
      </p:grpSpPr>
      <p:sp>
        <p:nvSpPr>
          <p:cNvPr id="22" name="Google Shape;22;p24"/>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3" name="Google Shape;23;p24"/>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4" name="Google Shape;24;p2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5"/>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7" name="Google Shape;27;p25"/>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8" name="Google Shape;28;p25"/>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
        <p:nvSpPr>
          <p:cNvPr id="30" name="Google Shape;30;p26"/>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31" name="Google Shape;31;p26"/>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2" name="Google Shape;32;p26"/>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3" name="Google Shape;33;p2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27"/>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36" name="Google Shape;36;p27"/>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2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9" name="Shape 39"/>
        <p:cNvGrpSpPr/>
        <p:nvPr/>
      </p:nvGrpSpPr>
      <p:grpSpPr>
        <a:xfrm>
          <a:off x="0" y="0"/>
          <a:ext cx="0" cy="0"/>
          <a:chOff x="0" y="0"/>
          <a:chExt cx="0" cy="0"/>
        </a:xfrm>
      </p:grpSpPr>
      <p:sp>
        <p:nvSpPr>
          <p:cNvPr id="40" name="Google Shape;40;p29"/>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1" name="Google Shape;41;p29"/>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2" name="Google Shape;42;p2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9"/>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44" name="Shape 44"/>
        <p:cNvGrpSpPr/>
        <p:nvPr/>
      </p:nvGrpSpPr>
      <p:grpSpPr>
        <a:xfrm>
          <a:off x="0" y="0"/>
          <a:ext cx="0" cy="0"/>
          <a:chOff x="0" y="0"/>
          <a:chExt cx="0" cy="0"/>
        </a:xfrm>
      </p:grpSpPr>
      <p:sp>
        <p:nvSpPr>
          <p:cNvPr id="45" name="Google Shape;45;p30"/>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30"/>
          <p:cNvSpPr/>
          <p:nvPr>
            <p:ph idx="2" type="pic"/>
          </p:nvPr>
        </p:nvSpPr>
        <p:spPr>
          <a:xfrm>
            <a:off x="-2" y="0"/>
            <a:ext cx="9000878" cy="4846321"/>
          </a:xfrm>
          <a:prstGeom prst="rect">
            <a:avLst/>
          </a:prstGeom>
          <a:noFill/>
          <a:ln>
            <a:noFill/>
          </a:ln>
        </p:spPr>
      </p:sp>
      <p:sp>
        <p:nvSpPr>
          <p:cNvPr id="47" name="Google Shape;47;p30"/>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8" name="Google Shape;48;p3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
        <p:nvSpPr>
          <p:cNvPr id="49" name="Google Shape;49;p30"/>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0" name="Google Shape;50;p30"/>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1"/>
          <p:cNvSpPr/>
          <p:nvPr/>
        </p:nvSpPr>
        <p:spPr>
          <a:xfrm>
            <a:off x="9001124" y="0"/>
            <a:ext cx="142877" cy="137160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21"/>
          <p:cNvSpPr/>
          <p:nvPr/>
        </p:nvSpPr>
        <p:spPr>
          <a:xfrm>
            <a:off x="9001124" y="1371600"/>
            <a:ext cx="142877" cy="5486400"/>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21"/>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1pPr>
            <a:lvl2pPr lvl="1"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2pPr>
            <a:lvl3pPr lvl="2"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3pPr>
            <a:lvl4pPr lvl="3"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4pPr>
            <a:lvl5pPr lvl="4"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5pPr>
            <a:lvl6pPr lvl="5"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6pPr>
            <a:lvl7pPr lvl="6"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7pPr>
            <a:lvl8pPr lvl="7"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8pPr>
            <a:lvl9pPr lvl="8"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9pPr>
          </a:lstStyle>
          <a:p/>
        </p:txBody>
      </p:sp>
      <p:sp>
        <p:nvSpPr>
          <p:cNvPr id="9" name="Google Shape;9;p21"/>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marR="0" rtl="0" algn="l">
              <a:lnSpc>
                <a:spcPct val="100000"/>
              </a:lnSpc>
              <a:spcBef>
                <a:spcPts val="60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1pPr>
            <a:lvl2pPr indent="-381000" lvl="1" marL="9144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2pPr>
            <a:lvl3pPr indent="-381000" lvl="2" marL="13716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3pPr>
            <a:lvl4pPr indent="-381000" lvl="3" marL="18288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4pPr>
            <a:lvl5pPr indent="-381000" lvl="4" marL="22860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5pPr>
            <a:lvl6pPr indent="-381000" lvl="5" marL="27432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6pPr>
            <a:lvl7pPr indent="-381000" lvl="6" marL="32004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7pPr>
            <a:lvl8pPr indent="-381000" lvl="7" marL="36576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8pPr>
            <a:lvl9pPr indent="-381000" lvl="8" marL="41148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9pPr>
          </a:lstStyle>
          <a:p/>
        </p:txBody>
      </p:sp>
      <p:sp>
        <p:nvSpPr>
          <p:cNvPr id="10" name="Google Shape;10;p2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en@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idx="4294967295" type="ctrTitle"/>
          </p:nvPr>
        </p:nvSpPr>
        <p:spPr>
          <a:xfrm>
            <a:off x="957734" y="2265834"/>
            <a:ext cx="6815425" cy="1204306"/>
          </a:xfrm>
          <a:prstGeom prst="rect">
            <a:avLst/>
          </a:prstGeom>
          <a:noFill/>
          <a:ln>
            <a:noFill/>
          </a:ln>
        </p:spPr>
        <p:txBody>
          <a:bodyPr anchorCtr="0" anchor="ctr" bIns="45700" lIns="45700" spcFirstLastPara="1" rIns="45700" wrap="square" tIns="45700">
            <a:normAutofit fontScale="90000"/>
          </a:bodyPr>
          <a:lstStyle/>
          <a:p>
            <a:pPr indent="0" lvl="0" marL="0" marR="0" rtl="0" algn="ctr">
              <a:lnSpc>
                <a:spcPct val="100000"/>
              </a:lnSpc>
              <a:spcBef>
                <a:spcPts val="0"/>
              </a:spcBef>
              <a:spcAft>
                <a:spcPts val="0"/>
              </a:spcAft>
              <a:buClr>
                <a:srgbClr val="000000"/>
              </a:buClr>
              <a:buSzPct val="100000"/>
              <a:buFont typeface="Arial Black"/>
              <a:buNone/>
            </a:pPr>
            <a:r>
              <a:rPr b="0" i="0" lang="en-US" sz="4000" u="none" cap="none" strike="noStrike">
                <a:solidFill>
                  <a:srgbClr val="000000"/>
                </a:solidFill>
                <a:latin typeface="Arial Black"/>
                <a:ea typeface="Arial Black"/>
                <a:cs typeface="Arial Black"/>
                <a:sym typeface="Arial Black"/>
              </a:rPr>
              <a:t>Discussion Section</a:t>
            </a:r>
            <a:br>
              <a:rPr b="0" i="0" lang="en-US" sz="4000" u="none" cap="none" strike="noStrike">
                <a:solidFill>
                  <a:srgbClr val="000000"/>
                </a:solidFill>
                <a:latin typeface="Arial Black"/>
                <a:ea typeface="Arial Black"/>
                <a:cs typeface="Arial Black"/>
                <a:sym typeface="Arial Black"/>
              </a:rPr>
            </a:br>
            <a:r>
              <a:rPr b="0" i="0" lang="en-US" sz="4000" u="none" cap="none" strike="noStrike">
                <a:solidFill>
                  <a:srgbClr val="000000"/>
                </a:solidFill>
                <a:latin typeface="Arial Black"/>
                <a:ea typeface="Arial Black"/>
                <a:cs typeface="Arial Black"/>
                <a:sym typeface="Arial Black"/>
              </a:rPr>
              <a:t>(Week 14)</a:t>
            </a:r>
            <a:br>
              <a:rPr b="0" i="0" lang="en-US" sz="4000" u="none" cap="none" strike="noStrike">
                <a:solidFill>
                  <a:srgbClr val="000000"/>
                </a:solidFill>
                <a:latin typeface="Arial Black"/>
                <a:ea typeface="Arial Black"/>
                <a:cs typeface="Arial Black"/>
                <a:sym typeface="Arial Black"/>
              </a:rPr>
            </a:br>
            <a:r>
              <a:rPr b="0" i="0" lang="en-US" sz="4000" u="none" cap="none" strike="noStrike">
                <a:solidFill>
                  <a:srgbClr val="000000"/>
                </a:solidFill>
                <a:latin typeface="Arial Black"/>
                <a:ea typeface="Arial Black"/>
                <a:cs typeface="Arial Black"/>
                <a:sym typeface="Arial Black"/>
              </a:rPr>
              <a:t>Sample Final Review</a:t>
            </a:r>
            <a:endParaRPr/>
          </a:p>
        </p:txBody>
      </p:sp>
      <p:sp>
        <p:nvSpPr>
          <p:cNvPr id="143" name="Google Shape;143;p1"/>
          <p:cNvSpPr txBox="1"/>
          <p:nvPr>
            <p:ph idx="4294967295" type="subTitle"/>
          </p:nvPr>
        </p:nvSpPr>
        <p:spPr>
          <a:xfrm>
            <a:off x="797426" y="4214952"/>
            <a:ext cx="7848600" cy="803768"/>
          </a:xfrm>
          <a:prstGeom prst="rect">
            <a:avLst/>
          </a:prstGeom>
          <a:solidFill>
            <a:schemeClr val="lt1"/>
          </a:solid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D1282E"/>
              </a:buClr>
              <a:buSzPts val="2400"/>
              <a:buFont typeface="Arial Black"/>
              <a:buNone/>
            </a:pPr>
            <a:r>
              <a:rPr b="0" i="0" lang="en-US" sz="2400" u="none" cap="none" strike="noStrike">
                <a:solidFill>
                  <a:srgbClr val="D1282E"/>
                </a:solidFill>
                <a:latin typeface="Arial Black"/>
                <a:ea typeface="Arial Black"/>
                <a:cs typeface="Arial Black"/>
                <a:sym typeface="Arial Black"/>
              </a:rPr>
              <a:t>PROF WEI-MIN SHEN </a:t>
            </a:r>
            <a:r>
              <a:rPr b="0" i="0" lang="en-US" sz="2400" u="sng" cap="none" strike="noStrike">
                <a:solidFill>
                  <a:srgbClr val="D1282E"/>
                </a:solidFill>
                <a:latin typeface="Arial Black"/>
                <a:ea typeface="Arial Black"/>
                <a:cs typeface="Arial Black"/>
                <a:sym typeface="Arial Black"/>
                <a:hlinkClick r:id="rId3">
                  <a:extLst>
                    <a:ext uri="{A12FA001-AC4F-418D-AE19-62706E023703}">
                      <ahyp:hlinkClr val="tx"/>
                    </a:ext>
                  </a:extLst>
                </a:hlinkClick>
              </a:rPr>
              <a:t>WMSHEN@USC.EDU</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D1282E"/>
              </a:solidFill>
              <a:latin typeface="Arial Black"/>
              <a:ea typeface="Arial Black"/>
              <a:cs typeface="Arial Black"/>
              <a:sym typeface="Arial Black"/>
            </a:endParaRPr>
          </a:p>
        </p:txBody>
      </p:sp>
      <p:sp>
        <p:nvSpPr>
          <p:cNvPr id="144" name="Google Shape;144;p1"/>
          <p:cNvSpPr txBox="1"/>
          <p:nvPr/>
        </p:nvSpPr>
        <p:spPr>
          <a:xfrm>
            <a:off x="152400" y="152400"/>
            <a:ext cx="8610600" cy="1660922"/>
          </a:xfrm>
          <a:prstGeom prst="rect">
            <a:avLst/>
          </a:prstGeom>
          <a:solidFill>
            <a:srgbClr val="FF6600"/>
          </a:solidFill>
          <a:ln>
            <a:noFill/>
          </a:ln>
        </p:spPr>
        <p:txBody>
          <a:bodyPr anchorCtr="0" anchor="ctr" bIns="35700" lIns="35700" spcFirstLastPara="1" rIns="76350" wrap="square" tIns="35700">
            <a:noAutofit/>
          </a:bodyPr>
          <a:lstStyle/>
          <a:p>
            <a:pPr indent="-6350" lvl="0" marL="6350" marR="0" rtl="0" algn="ctr">
              <a:lnSpc>
                <a:spcPct val="100000"/>
              </a:lnSpc>
              <a:spcBef>
                <a:spcPts val="0"/>
              </a:spcBef>
              <a:spcAft>
                <a:spcPts val="0"/>
              </a:spcAft>
              <a:buClr>
                <a:schemeClr val="dk1"/>
              </a:buClr>
              <a:buSzPts val="3600"/>
              <a:buFont typeface="Helvetica Neue"/>
              <a:buNone/>
            </a:pPr>
            <a:r>
              <a:rPr b="1" i="0" lang="en-US" sz="3600" u="none" cap="none" strike="noStrike">
                <a:solidFill>
                  <a:schemeClr val="dk1"/>
                </a:solidFill>
                <a:latin typeface="Helvetica Neue"/>
                <a:ea typeface="Helvetica Neue"/>
                <a:cs typeface="Helvetica Neue"/>
                <a:sym typeface="Helvetica Neue"/>
              </a:rPr>
              <a:t>CSCI 561 - Foundation for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Picture 6" id="218" name="Google Shape;218;p10"/>
          <p:cNvPicPr preferRelativeResize="0"/>
          <p:nvPr/>
        </p:nvPicPr>
        <p:blipFill rotWithShape="1">
          <a:blip r:embed="rId3">
            <a:alphaModFix/>
          </a:blip>
          <a:srcRect b="0" l="0" r="0" t="0"/>
          <a:stretch/>
        </p:blipFill>
        <p:spPr>
          <a:xfrm>
            <a:off x="245965" y="502024"/>
            <a:ext cx="7310535" cy="4946276"/>
          </a:xfrm>
          <a:prstGeom prst="rect">
            <a:avLst/>
          </a:prstGeom>
          <a:noFill/>
          <a:ln>
            <a:noFill/>
          </a:ln>
        </p:spPr>
      </p:pic>
      <p:sp>
        <p:nvSpPr>
          <p:cNvPr id="219" name="Google Shape;219;p1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220" name="Google Shape;220;p10"/>
          <p:cNvPicPr preferRelativeResize="0"/>
          <p:nvPr/>
        </p:nvPicPr>
        <p:blipFill rotWithShape="1">
          <a:blip r:embed="rId4">
            <a:alphaModFix/>
          </a:blip>
          <a:srcRect b="0" l="0" r="0" t="0"/>
          <a:stretch/>
        </p:blipFill>
        <p:spPr>
          <a:xfrm>
            <a:off x="2171700" y="5685211"/>
            <a:ext cx="3048000" cy="558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t/>
            </a:r>
            <a:endParaRPr/>
          </a:p>
        </p:txBody>
      </p:sp>
      <p:pic>
        <p:nvPicPr>
          <p:cNvPr descr="Picture 6" id="226" name="Google Shape;226;p11"/>
          <p:cNvPicPr preferRelativeResize="0"/>
          <p:nvPr/>
        </p:nvPicPr>
        <p:blipFill rotWithShape="1">
          <a:blip r:embed="rId3">
            <a:alphaModFix/>
          </a:blip>
          <a:srcRect b="44525" l="5914" r="7497" t="8038"/>
          <a:stretch/>
        </p:blipFill>
        <p:spPr>
          <a:xfrm>
            <a:off x="79376" y="124433"/>
            <a:ext cx="8768751" cy="6327830"/>
          </a:xfrm>
          <a:prstGeom prst="rect">
            <a:avLst/>
          </a:prstGeom>
          <a:noFill/>
          <a:ln>
            <a:noFill/>
          </a:ln>
        </p:spPr>
      </p:pic>
      <p:sp>
        <p:nvSpPr>
          <p:cNvPr id="227" name="Google Shape;227;p11"/>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t/>
            </a:r>
            <a:endParaRPr/>
          </a:p>
        </p:txBody>
      </p:sp>
      <p:pic>
        <p:nvPicPr>
          <p:cNvPr descr="Picture 6" id="233" name="Google Shape;233;p12"/>
          <p:cNvPicPr preferRelativeResize="0"/>
          <p:nvPr/>
        </p:nvPicPr>
        <p:blipFill rotWithShape="1">
          <a:blip r:embed="rId3">
            <a:alphaModFix/>
          </a:blip>
          <a:srcRect b="6668" l="8077" r="0" t="58542"/>
          <a:stretch/>
        </p:blipFill>
        <p:spPr>
          <a:xfrm>
            <a:off x="188612" y="1302416"/>
            <a:ext cx="8334047" cy="4765644"/>
          </a:xfrm>
          <a:prstGeom prst="rect">
            <a:avLst/>
          </a:prstGeom>
          <a:noFill/>
          <a:ln>
            <a:noFill/>
          </a:ln>
        </p:spPr>
      </p:pic>
      <p:sp>
        <p:nvSpPr>
          <p:cNvPr id="234" name="Google Shape;234;p12"/>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3"/>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Short Answer</a:t>
            </a:r>
            <a:endParaRPr/>
          </a:p>
        </p:txBody>
      </p:sp>
      <p:sp>
        <p:nvSpPr>
          <p:cNvPr id="240" name="Google Shape;240;p13"/>
          <p:cNvSpPr txBox="1"/>
          <p:nvPr>
            <p:ph idx="1" type="body"/>
          </p:nvPr>
        </p:nvSpPr>
        <p:spPr>
          <a:xfrm>
            <a:off x="457199" y="1752600"/>
            <a:ext cx="8155459" cy="4373563"/>
          </a:xfrm>
          <a:prstGeom prst="rect">
            <a:avLst/>
          </a:prstGeom>
          <a:noFill/>
          <a:ln>
            <a:noFill/>
          </a:ln>
        </p:spPr>
        <p:txBody>
          <a:bodyPr anchorCtr="0" anchor="t" bIns="45700" lIns="45700" spcFirstLastPara="1" rIns="45700" wrap="square" tIns="45700">
            <a:normAutofit/>
          </a:bodyPr>
          <a:lstStyle/>
          <a:p>
            <a:pPr indent="68580" lvl="0" marL="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1. List 3 reasons WHY machine learning is needed? </a:t>
            </a:r>
            <a:endParaRPr/>
          </a:p>
          <a:p>
            <a:pPr indent="6858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a:t>
            </a:r>
            <a:endParaRPr/>
          </a:p>
          <a:p>
            <a:pPr indent="6858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Unknown environments</a:t>
            </a:r>
            <a:endParaRPr/>
          </a:p>
          <a:p>
            <a:pPr indent="6858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Adaptability</a:t>
            </a:r>
            <a:endParaRPr/>
          </a:p>
          <a:p>
            <a:pPr indent="6858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Lazy</a:t>
            </a:r>
            <a:endParaRPr/>
          </a:p>
          <a:p>
            <a:pPr indent="6858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Autonomous</a:t>
            </a:r>
            <a:endParaRPr/>
          </a:p>
        </p:txBody>
      </p:sp>
      <p:sp>
        <p:nvSpPr>
          <p:cNvPr id="241" name="Google Shape;241;p13"/>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Short Answer</a:t>
            </a:r>
            <a:endParaRPr/>
          </a:p>
        </p:txBody>
      </p:sp>
      <p:sp>
        <p:nvSpPr>
          <p:cNvPr id="247" name="Google Shape;247;p14"/>
          <p:cNvSpPr txBox="1"/>
          <p:nvPr>
            <p:ph idx="1" type="body"/>
          </p:nvPr>
        </p:nvSpPr>
        <p:spPr>
          <a:xfrm>
            <a:off x="0" y="1344827"/>
            <a:ext cx="9226251" cy="4373564"/>
          </a:xfrm>
          <a:prstGeom prst="rect">
            <a:avLst/>
          </a:prstGeom>
          <a:noFill/>
          <a:ln>
            <a:noFill/>
          </a:ln>
        </p:spPr>
        <p:txBody>
          <a:bodyPr anchorCtr="0" anchor="t" bIns="45700" lIns="45700" spcFirstLastPara="1" rIns="45700" wrap="square" tIns="45700">
            <a:normAutofit/>
          </a:bodyPr>
          <a:lstStyle/>
          <a:p>
            <a:pPr indent="68580" lvl="0" marL="0" rtl="0" algn="l">
              <a:lnSpc>
                <a:spcPct val="100000"/>
              </a:lnSpc>
              <a:spcBef>
                <a:spcPts val="0"/>
              </a:spcBef>
              <a:spcAft>
                <a:spcPts val="0"/>
              </a:spcAft>
              <a:buClr>
                <a:srgbClr val="000000"/>
              </a:buClr>
              <a:buSzPts val="2200"/>
              <a:buFont typeface="Arial"/>
              <a:buNone/>
            </a:pPr>
            <a:r>
              <a:rPr lang="en-US" sz="2200"/>
              <a:t> </a:t>
            </a:r>
            <a:endParaRPr/>
          </a:p>
          <a:p>
            <a:pPr indent="68580" lvl="0" marL="0" rtl="0" algn="l">
              <a:lnSpc>
                <a:spcPct val="100000"/>
              </a:lnSpc>
              <a:spcBef>
                <a:spcPts val="600"/>
              </a:spcBef>
              <a:spcAft>
                <a:spcPts val="0"/>
              </a:spcAft>
              <a:buClr>
                <a:srgbClr val="000000"/>
              </a:buClr>
              <a:buSzPts val="2200"/>
              <a:buFont typeface="Arial"/>
              <a:buNone/>
            </a:pPr>
            <a:r>
              <a:rPr lang="en-US" sz="2200"/>
              <a:t> </a:t>
            </a:r>
            <a:endParaRPr/>
          </a:p>
          <a:p>
            <a:pPr indent="68580" lvl="0" marL="0" rtl="0" algn="l">
              <a:lnSpc>
                <a:spcPct val="100000"/>
              </a:lnSpc>
              <a:spcBef>
                <a:spcPts val="600"/>
              </a:spcBef>
              <a:spcAft>
                <a:spcPts val="0"/>
              </a:spcAft>
              <a:buClr>
                <a:srgbClr val="000000"/>
              </a:buClr>
              <a:buSzPts val="2200"/>
              <a:buFont typeface="Arial"/>
              <a:buNone/>
            </a:pPr>
            <a:r>
              <a:rPr lang="en-US" sz="2200"/>
              <a:t>2.  What is Ockham’s razor? How is it used in neural net learning?</a:t>
            </a:r>
            <a:endParaRPr/>
          </a:p>
          <a:p>
            <a:pPr indent="68580" lvl="0" marL="0" rtl="0" algn="l">
              <a:lnSpc>
                <a:spcPct val="100000"/>
              </a:lnSpc>
              <a:spcBef>
                <a:spcPts val="600"/>
              </a:spcBef>
              <a:spcAft>
                <a:spcPts val="0"/>
              </a:spcAft>
              <a:buClr>
                <a:srgbClr val="000000"/>
              </a:buClr>
              <a:buSzPts val="2200"/>
              <a:buFont typeface="Arial"/>
              <a:buNone/>
            </a:pPr>
            <a:r>
              <a:rPr lang="en-US" sz="2200"/>
              <a:t> </a:t>
            </a:r>
            <a:endParaRPr/>
          </a:p>
          <a:p>
            <a:pPr indent="68580" lvl="0" marL="0" rtl="0" algn="l">
              <a:lnSpc>
                <a:spcPct val="100000"/>
              </a:lnSpc>
              <a:spcBef>
                <a:spcPts val="600"/>
              </a:spcBef>
              <a:spcAft>
                <a:spcPts val="0"/>
              </a:spcAft>
              <a:buClr>
                <a:srgbClr val="000000"/>
              </a:buClr>
              <a:buSzPts val="2200"/>
              <a:buFont typeface="Arial"/>
              <a:buNone/>
            </a:pPr>
            <a:r>
              <a:rPr lang="en-US" sz="2200"/>
              <a:t> </a:t>
            </a:r>
            <a:endParaRPr/>
          </a:p>
          <a:p>
            <a:pPr indent="68580" lvl="0" marL="0" rtl="0" algn="l">
              <a:lnSpc>
                <a:spcPct val="100000"/>
              </a:lnSpc>
              <a:spcBef>
                <a:spcPts val="600"/>
              </a:spcBef>
              <a:spcAft>
                <a:spcPts val="0"/>
              </a:spcAft>
              <a:buClr>
                <a:srgbClr val="000000"/>
              </a:buClr>
              <a:buSzPts val="2200"/>
              <a:buFont typeface="Arial"/>
              <a:buNone/>
            </a:pPr>
            <a:r>
              <a:rPr lang="en-US" sz="2200"/>
              <a:t>Bias for simplest hypothesis  </a:t>
            </a:r>
            <a:endParaRPr/>
          </a:p>
          <a:p>
            <a:pPr indent="68580" lvl="0" marL="0" rtl="0" algn="l">
              <a:lnSpc>
                <a:spcPct val="100000"/>
              </a:lnSpc>
              <a:spcBef>
                <a:spcPts val="600"/>
              </a:spcBef>
              <a:spcAft>
                <a:spcPts val="0"/>
              </a:spcAft>
              <a:buClr>
                <a:srgbClr val="000000"/>
              </a:buClr>
              <a:buSzPts val="2200"/>
              <a:buFont typeface="Arial"/>
              <a:buNone/>
            </a:pPr>
            <a:r>
              <a:rPr lang="en-US" sz="2200"/>
              <a:t> </a:t>
            </a:r>
            <a:endParaRPr/>
          </a:p>
          <a:p>
            <a:pPr indent="68580" lvl="0" marL="0" rtl="0" algn="l">
              <a:lnSpc>
                <a:spcPct val="100000"/>
              </a:lnSpc>
              <a:spcBef>
                <a:spcPts val="600"/>
              </a:spcBef>
              <a:spcAft>
                <a:spcPts val="0"/>
              </a:spcAft>
              <a:buClr>
                <a:srgbClr val="000000"/>
              </a:buClr>
              <a:buSzPts val="2200"/>
              <a:buFont typeface="Arial"/>
              <a:buNone/>
            </a:pPr>
            <a:r>
              <a:rPr lang="en-US" sz="2200"/>
              <a:t>Prefer fewer hidden units</a:t>
            </a:r>
            <a:endParaRPr/>
          </a:p>
          <a:p>
            <a:pPr indent="68580" lvl="0" marL="0" rtl="0" algn="l">
              <a:lnSpc>
                <a:spcPct val="100000"/>
              </a:lnSpc>
              <a:spcBef>
                <a:spcPts val="600"/>
              </a:spcBef>
              <a:spcAft>
                <a:spcPts val="0"/>
              </a:spcAft>
              <a:buClr>
                <a:srgbClr val="000000"/>
              </a:buClr>
              <a:buSzPts val="2200"/>
              <a:buFont typeface="Arial"/>
              <a:buNone/>
            </a:pPr>
            <a:r>
              <a:rPr lang="en-US" sz="2200"/>
              <a:t> </a:t>
            </a:r>
            <a:endParaRPr/>
          </a:p>
        </p:txBody>
      </p:sp>
      <p:sp>
        <p:nvSpPr>
          <p:cNvPr id="248" name="Google Shape;248;p14"/>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type="title"/>
          </p:nvPr>
        </p:nvSpPr>
        <p:spPr>
          <a:xfrm>
            <a:off x="309110" y="43104"/>
            <a:ext cx="8610601"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200"/>
              <a:buFont typeface="Arial Black"/>
              <a:buNone/>
            </a:pPr>
            <a:r>
              <a:rPr lang="en-US" sz="3200"/>
              <a:t>Independence in Bayesian Networks</a:t>
            </a:r>
            <a:endParaRPr/>
          </a:p>
        </p:txBody>
      </p:sp>
      <p:sp>
        <p:nvSpPr>
          <p:cNvPr id="254" name="Google Shape;254;p15"/>
          <p:cNvSpPr txBox="1"/>
          <p:nvPr>
            <p:ph idx="1" type="body"/>
          </p:nvPr>
        </p:nvSpPr>
        <p:spPr>
          <a:xfrm>
            <a:off x="309110" y="1440800"/>
            <a:ext cx="8610601" cy="4778376"/>
          </a:xfrm>
          <a:prstGeom prst="rect">
            <a:avLst/>
          </a:prstGeom>
          <a:noFill/>
          <a:ln>
            <a:noFill/>
          </a:ln>
        </p:spPr>
        <p:txBody>
          <a:bodyPr anchorCtr="0" anchor="t" bIns="45700" lIns="45700" spcFirstLastPara="1" rIns="45700" wrap="square" tIns="45700">
            <a:normAutofit/>
          </a:bodyPr>
          <a:lstStyle/>
          <a:p>
            <a:pPr indent="0" lvl="0" marL="0" rtl="0" algn="l">
              <a:lnSpc>
                <a:spcPct val="81000"/>
              </a:lnSpc>
              <a:spcBef>
                <a:spcPts val="0"/>
              </a:spcBef>
              <a:spcAft>
                <a:spcPts val="0"/>
              </a:spcAft>
              <a:buClr>
                <a:srgbClr val="000000"/>
              </a:buClr>
              <a:buSzPts val="2500"/>
              <a:buFont typeface="Arial"/>
              <a:buNone/>
            </a:pPr>
            <a:r>
              <a:rPr lang="en-US"/>
              <a:t>Topology of network encodes (conditional) independence assertions:</a:t>
            </a:r>
            <a:endParaRPr sz="2200"/>
          </a:p>
          <a:p>
            <a:pPr indent="0" lvl="0" marL="0" rtl="0" algn="l">
              <a:lnSpc>
                <a:spcPct val="81000"/>
              </a:lnSpc>
              <a:spcBef>
                <a:spcPts val="600"/>
              </a:spcBef>
              <a:spcAft>
                <a:spcPts val="0"/>
              </a:spcAft>
              <a:buClr>
                <a:srgbClr val="000000"/>
              </a:buClr>
              <a:buSzPts val="2200"/>
              <a:buFont typeface="Arial"/>
              <a:buNone/>
            </a:pPr>
            <a:r>
              <a:t/>
            </a:r>
            <a:endParaRPr sz="2200"/>
          </a:p>
          <a:p>
            <a:pPr indent="0" lvl="0" marL="0" rtl="0" algn="l">
              <a:lnSpc>
                <a:spcPct val="81000"/>
              </a:lnSpc>
              <a:spcBef>
                <a:spcPts val="600"/>
              </a:spcBef>
              <a:spcAft>
                <a:spcPts val="0"/>
              </a:spcAft>
              <a:buClr>
                <a:srgbClr val="000000"/>
              </a:buClr>
              <a:buSzPts val="2800"/>
              <a:buFont typeface="Arial"/>
              <a:buNone/>
            </a:pPr>
            <a:r>
              <a:t/>
            </a:r>
            <a:endParaRPr sz="2800"/>
          </a:p>
          <a:p>
            <a:pPr indent="0" lvl="0" marL="0" rtl="0" algn="l">
              <a:lnSpc>
                <a:spcPct val="81000"/>
              </a:lnSpc>
              <a:spcBef>
                <a:spcPts val="600"/>
              </a:spcBef>
              <a:spcAft>
                <a:spcPts val="0"/>
              </a:spcAft>
              <a:buClr>
                <a:srgbClr val="000000"/>
              </a:buClr>
              <a:buSzPts val="2800"/>
              <a:buFont typeface="Arial"/>
              <a:buNone/>
            </a:pPr>
            <a:r>
              <a:t/>
            </a:r>
            <a:endParaRPr sz="2800"/>
          </a:p>
          <a:p>
            <a:pPr indent="0" lvl="0" marL="0" rtl="0" algn="l">
              <a:lnSpc>
                <a:spcPct val="81000"/>
              </a:lnSpc>
              <a:spcBef>
                <a:spcPts val="600"/>
              </a:spcBef>
              <a:spcAft>
                <a:spcPts val="0"/>
              </a:spcAft>
              <a:buClr>
                <a:srgbClr val="000000"/>
              </a:buClr>
              <a:buSzPts val="2800"/>
              <a:buFont typeface="Arial"/>
              <a:buNone/>
            </a:pPr>
            <a:r>
              <a:t/>
            </a:r>
            <a:endParaRPr sz="2800"/>
          </a:p>
          <a:p>
            <a:pPr indent="0" lvl="0" marL="0" rtl="0" algn="l">
              <a:lnSpc>
                <a:spcPct val="81000"/>
              </a:lnSpc>
              <a:spcBef>
                <a:spcPts val="600"/>
              </a:spcBef>
              <a:spcAft>
                <a:spcPts val="0"/>
              </a:spcAft>
              <a:buClr>
                <a:srgbClr val="000000"/>
              </a:buClr>
              <a:buSzPts val="2800"/>
              <a:buFont typeface="Arial"/>
              <a:buNone/>
            </a:pPr>
            <a:r>
              <a:t/>
            </a:r>
            <a:endParaRPr sz="2800"/>
          </a:p>
          <a:p>
            <a:pPr indent="0" lvl="0" marL="0" rtl="0" algn="l">
              <a:lnSpc>
                <a:spcPct val="81000"/>
              </a:lnSpc>
              <a:spcBef>
                <a:spcPts val="600"/>
              </a:spcBef>
              <a:spcAft>
                <a:spcPts val="0"/>
              </a:spcAft>
              <a:buClr>
                <a:srgbClr val="000000"/>
              </a:buClr>
              <a:buSzPts val="2800"/>
              <a:buFont typeface="Arial"/>
              <a:buNone/>
            </a:pPr>
            <a:r>
              <a:t/>
            </a:r>
            <a:endParaRPr sz="2800"/>
          </a:p>
          <a:p>
            <a:pPr indent="0" lvl="0" marL="0" rtl="0" algn="l">
              <a:lnSpc>
                <a:spcPct val="81000"/>
              </a:lnSpc>
              <a:spcBef>
                <a:spcPts val="600"/>
              </a:spcBef>
              <a:spcAft>
                <a:spcPts val="0"/>
              </a:spcAft>
              <a:buClr>
                <a:srgbClr val="000000"/>
              </a:buClr>
              <a:buSzPts val="2800"/>
              <a:buFont typeface="Arial"/>
              <a:buNone/>
            </a:pPr>
            <a:r>
              <a:t/>
            </a:r>
            <a:endParaRPr sz="2800"/>
          </a:p>
          <a:p>
            <a:pPr indent="0" lvl="0" marL="0" rtl="0" algn="l">
              <a:lnSpc>
                <a:spcPct val="81000"/>
              </a:lnSpc>
              <a:spcBef>
                <a:spcPts val="600"/>
              </a:spcBef>
              <a:spcAft>
                <a:spcPts val="0"/>
              </a:spcAft>
              <a:buClr>
                <a:srgbClr val="000000"/>
              </a:buClr>
              <a:buSzPts val="2500"/>
              <a:buFont typeface="Arial"/>
              <a:buNone/>
            </a:pPr>
            <a:r>
              <a:rPr lang="en-US"/>
              <a:t>Weather</a:t>
            </a:r>
            <a:r>
              <a:rPr i="0" lang="en-US"/>
              <a:t> is independent of the other variables</a:t>
            </a:r>
            <a:endParaRPr sz="2200"/>
          </a:p>
          <a:p>
            <a:pPr indent="0" lvl="0" marL="0" rtl="0" algn="l">
              <a:lnSpc>
                <a:spcPct val="81000"/>
              </a:lnSpc>
              <a:spcBef>
                <a:spcPts val="600"/>
              </a:spcBef>
              <a:spcAft>
                <a:spcPts val="0"/>
              </a:spcAft>
              <a:buClr>
                <a:srgbClr val="000000"/>
              </a:buClr>
              <a:buSzPts val="2500"/>
              <a:buFont typeface="Arial"/>
              <a:buNone/>
            </a:pPr>
            <a:r>
              <a:rPr lang="en-US"/>
              <a:t>Toothache</a:t>
            </a:r>
            <a:r>
              <a:rPr i="0" lang="en-US"/>
              <a:t> and </a:t>
            </a:r>
            <a:r>
              <a:rPr lang="en-US"/>
              <a:t>Catch</a:t>
            </a:r>
            <a:r>
              <a:rPr i="0" lang="en-US"/>
              <a:t> are conditionally independent given </a:t>
            </a:r>
            <a:r>
              <a:rPr lang="en-US"/>
              <a:t>Cavity</a:t>
            </a:r>
            <a:endParaRPr/>
          </a:p>
        </p:txBody>
      </p:sp>
      <p:sp>
        <p:nvSpPr>
          <p:cNvPr id="255" name="Google Shape;255;p15"/>
          <p:cNvSpPr txBox="1"/>
          <p:nvPr>
            <p:ph idx="12" type="sldNum"/>
          </p:nvPr>
        </p:nvSpPr>
        <p:spPr>
          <a:xfrm rot="-5400000">
            <a:off x="8755473" y="6389905"/>
            <a:ext cx="259529" cy="412500"/>
          </a:xfrm>
          <a:prstGeom prst="rect">
            <a:avLst/>
          </a:prstGeom>
          <a:noFill/>
          <a:ln>
            <a:noFill/>
          </a:ln>
        </p:spPr>
        <p:txBody>
          <a:bodyPr anchorCtr="0" anchor="ctr" bIns="45700" lIns="45700" spcFirstLastPara="1" rIns="45700" wrap="square" tIns="45700">
            <a:normAutofit/>
          </a:bodyPr>
          <a:lstStyle/>
          <a:p>
            <a:pPr indent="0" lvl="0" marL="0" rtl="0" algn="l">
              <a:lnSpc>
                <a:spcPct val="80000"/>
              </a:lnSpc>
              <a:spcBef>
                <a:spcPts val="0"/>
              </a:spcBef>
              <a:spcAft>
                <a:spcPts val="0"/>
              </a:spcAft>
              <a:buClr>
                <a:srgbClr val="D1282E"/>
              </a:buClr>
              <a:buSzPts val="2200"/>
              <a:buFont typeface="Arial"/>
              <a:buNone/>
            </a:pPr>
            <a:fld id="{00000000-1234-1234-1234-123412341234}" type="slidenum">
              <a:rPr lang="en-US" sz="2200"/>
              <a:t>‹#›</a:t>
            </a:fld>
            <a:endParaRPr b="1" i="0" sz="2200" u="none" cap="none" strike="noStrike">
              <a:solidFill>
                <a:srgbClr val="D1282E"/>
              </a:solidFill>
              <a:latin typeface="Arial"/>
              <a:ea typeface="Arial"/>
              <a:cs typeface="Arial"/>
              <a:sym typeface="Arial"/>
            </a:endParaRPr>
          </a:p>
        </p:txBody>
      </p:sp>
      <p:pic>
        <p:nvPicPr>
          <p:cNvPr descr="Picture 5" id="256" name="Google Shape;256;p15"/>
          <p:cNvPicPr preferRelativeResize="0"/>
          <p:nvPr/>
        </p:nvPicPr>
        <p:blipFill rotWithShape="1">
          <a:blip r:embed="rId3">
            <a:alphaModFix/>
          </a:blip>
          <a:srcRect b="0" l="0" r="0" t="0"/>
          <a:stretch/>
        </p:blipFill>
        <p:spPr>
          <a:xfrm rot="10800000">
            <a:off x="2061090" y="2220214"/>
            <a:ext cx="4965639" cy="25600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262" name="Google Shape;262;p16"/>
          <p:cNvPicPr preferRelativeResize="0"/>
          <p:nvPr/>
        </p:nvPicPr>
        <p:blipFill rotWithShape="1">
          <a:blip r:embed="rId3">
            <a:alphaModFix/>
          </a:blip>
          <a:srcRect b="0" l="0" r="0" t="0"/>
          <a:stretch/>
        </p:blipFill>
        <p:spPr>
          <a:xfrm>
            <a:off x="781050" y="318434"/>
            <a:ext cx="7581901" cy="5905501"/>
          </a:xfrm>
          <a:prstGeom prst="rect">
            <a:avLst/>
          </a:prstGeom>
          <a:noFill/>
          <a:ln>
            <a:noFill/>
          </a:ln>
        </p:spPr>
      </p:pic>
      <p:pic>
        <p:nvPicPr>
          <p:cNvPr descr="Picture 6" id="263" name="Google Shape;263;p16"/>
          <p:cNvPicPr preferRelativeResize="0"/>
          <p:nvPr/>
        </p:nvPicPr>
        <p:blipFill rotWithShape="1">
          <a:blip r:embed="rId4">
            <a:alphaModFix/>
          </a:blip>
          <a:srcRect b="0" l="0" r="0" t="0"/>
          <a:stretch/>
        </p:blipFill>
        <p:spPr>
          <a:xfrm>
            <a:off x="2661771" y="6223934"/>
            <a:ext cx="3175001" cy="215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descr="Content Placeholder 5" id="268" name="Google Shape;268;p17"/>
          <p:cNvPicPr preferRelativeResize="0"/>
          <p:nvPr/>
        </p:nvPicPr>
        <p:blipFill rotWithShape="1">
          <a:blip r:embed="rId3">
            <a:alphaModFix/>
          </a:blip>
          <a:srcRect b="0" l="0" r="0" t="0"/>
          <a:stretch/>
        </p:blipFill>
        <p:spPr>
          <a:xfrm>
            <a:off x="145991" y="811613"/>
            <a:ext cx="8739246" cy="5256447"/>
          </a:xfrm>
          <a:prstGeom prst="rect">
            <a:avLst/>
          </a:prstGeom>
          <a:noFill/>
          <a:ln>
            <a:noFill/>
          </a:ln>
        </p:spPr>
      </p:pic>
      <p:sp>
        <p:nvSpPr>
          <p:cNvPr id="269" name="Google Shape;269;p17"/>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275" name="Google Shape;275;p18"/>
          <p:cNvPicPr preferRelativeResize="0"/>
          <p:nvPr/>
        </p:nvPicPr>
        <p:blipFill rotWithShape="1">
          <a:blip r:embed="rId3">
            <a:alphaModFix/>
          </a:blip>
          <a:srcRect b="0" l="0" r="0" t="0"/>
          <a:stretch/>
        </p:blipFill>
        <p:spPr>
          <a:xfrm>
            <a:off x="457200" y="0"/>
            <a:ext cx="7844119" cy="4498832"/>
          </a:xfrm>
          <a:prstGeom prst="rect">
            <a:avLst/>
          </a:prstGeom>
          <a:noFill/>
          <a:ln>
            <a:noFill/>
          </a:ln>
        </p:spPr>
      </p:pic>
      <p:pic>
        <p:nvPicPr>
          <p:cNvPr descr="Picture 6" id="276" name="Google Shape;276;p18"/>
          <p:cNvPicPr preferRelativeResize="0"/>
          <p:nvPr/>
        </p:nvPicPr>
        <p:blipFill rotWithShape="1">
          <a:blip r:embed="rId4">
            <a:alphaModFix/>
          </a:blip>
          <a:srcRect b="0" l="0" r="0" t="0"/>
          <a:stretch/>
        </p:blipFill>
        <p:spPr>
          <a:xfrm>
            <a:off x="718156" y="4438810"/>
            <a:ext cx="7322204" cy="23379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9"/>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Neural Nets</a:t>
            </a:r>
            <a:endParaRPr/>
          </a:p>
        </p:txBody>
      </p:sp>
      <p:sp>
        <p:nvSpPr>
          <p:cNvPr id="282" name="Google Shape;282;p19"/>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400"/>
              <a:buFont typeface="Arial"/>
              <a:buNone/>
            </a:pPr>
            <a:r>
              <a:rPr lang="en-US"/>
              <a:t>Draw the neural network to solve the XOR function for two inputs. </a:t>
            </a:r>
            <a:endParaRPr/>
          </a:p>
          <a:p>
            <a:pPr indent="0" lvl="0" marL="0" rtl="0" algn="l">
              <a:lnSpc>
                <a:spcPct val="100000"/>
              </a:lnSpc>
              <a:spcBef>
                <a:spcPts val="600"/>
              </a:spcBef>
              <a:spcAft>
                <a:spcPts val="0"/>
              </a:spcAft>
              <a:buClr>
                <a:srgbClr val="000000"/>
              </a:buClr>
              <a:buSzPts val="2400"/>
              <a:buFont typeface="Arial"/>
              <a:buNone/>
            </a:pPr>
            <a:r>
              <a:t/>
            </a:r>
            <a:endParaRPr/>
          </a:p>
          <a:p>
            <a:pPr indent="0" lvl="0" marL="0" rtl="0" algn="l">
              <a:lnSpc>
                <a:spcPct val="100000"/>
              </a:lnSpc>
              <a:spcBef>
                <a:spcPts val="600"/>
              </a:spcBef>
              <a:spcAft>
                <a:spcPts val="0"/>
              </a:spcAft>
              <a:buClr>
                <a:srgbClr val="000000"/>
              </a:buClr>
              <a:buSzPts val="2400"/>
              <a:buFont typeface="Arial"/>
              <a:buNone/>
            </a:pPr>
            <a:r>
              <a:rPr lang="en-US"/>
              <a:t>Specify what type of units you are using.</a:t>
            </a:r>
            <a:endParaRPr/>
          </a:p>
          <a:p>
            <a:pPr indent="0" lvl="0" marL="0" rtl="0" algn="l">
              <a:lnSpc>
                <a:spcPct val="100000"/>
              </a:lnSpc>
              <a:spcBef>
                <a:spcPts val="600"/>
              </a:spcBef>
              <a:spcAft>
                <a:spcPts val="0"/>
              </a:spcAft>
              <a:buClr>
                <a:srgbClr val="000000"/>
              </a:buClr>
              <a:buSzPts val="2400"/>
              <a:buFont typeface="Arial"/>
              <a:buNone/>
            </a:pPr>
            <a:r>
              <a:t/>
            </a:r>
            <a:endParaRPr/>
          </a:p>
          <a:p>
            <a:pPr indent="0" lvl="0" marL="0" rtl="0" algn="l">
              <a:lnSpc>
                <a:spcPct val="100000"/>
              </a:lnSpc>
              <a:spcBef>
                <a:spcPts val="600"/>
              </a:spcBef>
              <a:spcAft>
                <a:spcPts val="0"/>
              </a:spcAft>
              <a:buClr>
                <a:srgbClr val="000000"/>
              </a:buClr>
              <a:buSzPts val="2400"/>
              <a:buFont typeface="Arial"/>
              <a:buNone/>
            </a:pPr>
            <a:r>
              <a:rPr lang="en-US"/>
              <a:t>(try it on paper now)</a:t>
            </a:r>
            <a:endParaRPr/>
          </a:p>
        </p:txBody>
      </p:sp>
      <p:sp>
        <p:nvSpPr>
          <p:cNvPr id="283" name="Google Shape;283;p19"/>
          <p:cNvSpPr txBox="1"/>
          <p:nvPr>
            <p:ph idx="12" type="sldNum"/>
          </p:nvPr>
        </p:nvSpPr>
        <p:spPr>
          <a:xfrm rot="-5400000">
            <a:off x="8672061" y="6294208"/>
            <a:ext cx="426353"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Probability </a:t>
            </a:r>
            <a:endParaRPr/>
          </a:p>
        </p:txBody>
      </p:sp>
      <p:sp>
        <p:nvSpPr>
          <p:cNvPr id="150" name="Google Shape;150;p2"/>
          <p:cNvSpPr txBox="1"/>
          <p:nvPr>
            <p:ph idx="1" type="body"/>
          </p:nvPr>
        </p:nvSpPr>
        <p:spPr>
          <a:xfrm>
            <a:off x="160152" y="838512"/>
            <a:ext cx="8823696" cy="4546640"/>
          </a:xfrm>
          <a:prstGeom prst="rect">
            <a:avLst/>
          </a:prstGeom>
          <a:noFill/>
          <a:ln>
            <a:noFill/>
          </a:ln>
        </p:spPr>
        <p:txBody>
          <a:bodyPr anchorCtr="0" anchor="t" bIns="45700" lIns="45700" spcFirstLastPara="1" rIns="45700" wrap="square" tIns="45700">
            <a:noAutofit/>
          </a:bodyPr>
          <a:lstStyle/>
          <a:p>
            <a:pPr indent="0" lvl="0" marL="0" rtl="0" algn="l">
              <a:lnSpc>
                <a:spcPct val="80000"/>
              </a:lnSpc>
              <a:spcBef>
                <a:spcPts val="0"/>
              </a:spcBef>
              <a:spcAft>
                <a:spcPts val="0"/>
              </a:spcAft>
              <a:buClr>
                <a:srgbClr val="000000"/>
              </a:buClr>
              <a:buSzPts val="1600"/>
              <a:buFont typeface="Arial"/>
              <a:buNone/>
            </a:pPr>
            <a:r>
              <a:rPr lang="en-US" sz="1600"/>
              <a:t>Your doctor performs a series of medical tests. You test positive for a serious, but very rare disease. The test is 99% accurate, meaning the probability that it is positive when you do have the disease is 0.99, and the probability that it is negative if you don’t is also 0.99. The disease strikes 1 in 10,000.</a:t>
            </a:r>
            <a:endParaRPr sz="1600"/>
          </a:p>
          <a:p>
            <a:pPr indent="0" lvl="0" marL="0" rtl="0" algn="l">
              <a:lnSpc>
                <a:spcPct val="80000"/>
              </a:lnSpc>
              <a:spcBef>
                <a:spcPts val="600"/>
              </a:spcBef>
              <a:spcAft>
                <a:spcPts val="0"/>
              </a:spcAft>
              <a:buClr>
                <a:srgbClr val="000000"/>
              </a:buClr>
              <a:buSzPts val="1600"/>
              <a:buFont typeface="Arial"/>
              <a:buNone/>
            </a:pPr>
            <a:r>
              <a:rPr lang="en-US" sz="1600"/>
              <a:t>What is the probability that you have the disease if your test is positive? </a:t>
            </a:r>
            <a:br>
              <a:rPr lang="en-US" sz="1600"/>
            </a:br>
            <a:r>
              <a:rPr lang="en-US" sz="1600"/>
              <a:t>Give both the formula and the value. </a:t>
            </a:r>
            <a:endParaRPr sz="1600"/>
          </a:p>
          <a:p>
            <a:pPr indent="68580" lvl="0" marL="0" rtl="0" algn="l">
              <a:lnSpc>
                <a:spcPct val="80000"/>
              </a:lnSpc>
              <a:spcBef>
                <a:spcPts val="600"/>
              </a:spcBef>
              <a:spcAft>
                <a:spcPts val="0"/>
              </a:spcAft>
              <a:buClr>
                <a:srgbClr val="0000FF"/>
              </a:buClr>
              <a:buSzPts val="2400"/>
              <a:buFont typeface="Arial"/>
              <a:buNone/>
            </a:pPr>
            <a:r>
              <a:t/>
            </a:r>
            <a:endParaRPr sz="1600"/>
          </a:p>
          <a:p>
            <a:pPr indent="68580" lvl="0" marL="0" rtl="0" algn="l">
              <a:lnSpc>
                <a:spcPct val="80000"/>
              </a:lnSpc>
              <a:spcBef>
                <a:spcPts val="600"/>
              </a:spcBef>
              <a:spcAft>
                <a:spcPts val="0"/>
              </a:spcAft>
              <a:buClr>
                <a:srgbClr val="0000FF"/>
              </a:buClr>
              <a:buSzPts val="2400"/>
              <a:buFont typeface="Arial"/>
              <a:buNone/>
            </a:pPr>
            <a:r>
              <a:t/>
            </a:r>
            <a:endParaRPr sz="1600"/>
          </a:p>
          <a:p>
            <a:pPr indent="68580" lvl="0" marL="0" rtl="0" algn="l">
              <a:lnSpc>
                <a:spcPct val="80000"/>
              </a:lnSpc>
              <a:spcBef>
                <a:spcPts val="600"/>
              </a:spcBef>
              <a:spcAft>
                <a:spcPts val="0"/>
              </a:spcAft>
              <a:buClr>
                <a:srgbClr val="0000FF"/>
              </a:buClr>
              <a:buSzPts val="2400"/>
              <a:buFont typeface="Arial"/>
              <a:buNone/>
            </a:pPr>
            <a:r>
              <a:t/>
            </a:r>
            <a:endParaRPr sz="1600"/>
          </a:p>
          <a:p>
            <a:pPr indent="68580" lvl="0" marL="0" rtl="0" algn="l">
              <a:lnSpc>
                <a:spcPct val="80000"/>
              </a:lnSpc>
              <a:spcBef>
                <a:spcPts val="600"/>
              </a:spcBef>
              <a:spcAft>
                <a:spcPts val="0"/>
              </a:spcAft>
              <a:buClr>
                <a:srgbClr val="0000FF"/>
              </a:buClr>
              <a:buSzPts val="1600"/>
              <a:buFont typeface="Arial"/>
              <a:buNone/>
            </a:pPr>
            <a:r>
              <a:rPr lang="en-US" sz="1600"/>
              <a:t>P(test|disease) = 0.99          P(¬test|¬disease) = 0.99 </a:t>
            </a:r>
            <a:endParaRPr sz="1600"/>
          </a:p>
          <a:p>
            <a:pPr indent="68580" lvl="0" marL="0" rtl="0" algn="l">
              <a:lnSpc>
                <a:spcPct val="80000"/>
              </a:lnSpc>
              <a:spcBef>
                <a:spcPts val="600"/>
              </a:spcBef>
              <a:spcAft>
                <a:spcPts val="0"/>
              </a:spcAft>
              <a:buClr>
                <a:srgbClr val="0000FF"/>
              </a:buClr>
              <a:buSzPts val="1600"/>
              <a:buFont typeface="Arial"/>
              <a:buNone/>
            </a:pPr>
            <a:r>
              <a:rPr lang="en-US" sz="1600"/>
              <a:t>P(disease) = 0.0001</a:t>
            </a:r>
            <a:endParaRPr sz="1600"/>
          </a:p>
          <a:p>
            <a:pPr indent="68580" lvl="0" marL="0" rtl="0" algn="l">
              <a:lnSpc>
                <a:spcPct val="80000"/>
              </a:lnSpc>
              <a:spcBef>
                <a:spcPts val="600"/>
              </a:spcBef>
              <a:spcAft>
                <a:spcPts val="0"/>
              </a:spcAft>
              <a:buClr>
                <a:srgbClr val="0000FF"/>
              </a:buClr>
              <a:buSzPts val="1600"/>
              <a:buFont typeface="Arial"/>
              <a:buNone/>
            </a:pPr>
            <a:r>
              <a:rPr lang="en-US" sz="1600"/>
              <a:t>What the patient is concerned about is P(disease|test). </a:t>
            </a:r>
            <a:endParaRPr sz="1600"/>
          </a:p>
          <a:p>
            <a:pPr indent="68580" lvl="0" marL="0" rtl="0" algn="l">
              <a:lnSpc>
                <a:spcPct val="80000"/>
              </a:lnSpc>
              <a:spcBef>
                <a:spcPts val="600"/>
              </a:spcBef>
              <a:spcAft>
                <a:spcPts val="0"/>
              </a:spcAft>
              <a:buClr>
                <a:srgbClr val="0000FF"/>
              </a:buClr>
              <a:buSzPts val="1600"/>
              <a:buFont typeface="Arial"/>
              <a:buNone/>
            </a:pPr>
            <a:r>
              <a:rPr lang="en-US" sz="1600"/>
              <a:t>P(disease|test)</a:t>
            </a:r>
            <a:br>
              <a:rPr lang="en-US" sz="1600"/>
            </a:br>
            <a:endParaRPr sz="1600"/>
          </a:p>
          <a:p>
            <a:pPr indent="68580" lvl="0" marL="0" rtl="0" algn="l">
              <a:lnSpc>
                <a:spcPct val="80000"/>
              </a:lnSpc>
              <a:spcBef>
                <a:spcPts val="600"/>
              </a:spcBef>
              <a:spcAft>
                <a:spcPts val="0"/>
              </a:spcAft>
              <a:buClr>
                <a:srgbClr val="0000FF"/>
              </a:buClr>
              <a:buSzPts val="1600"/>
              <a:buFont typeface="Arial"/>
              <a:buNone/>
            </a:pPr>
            <a:r>
              <a:rPr lang="en-US" sz="1600"/>
              <a:t>= P(test|disease)P(disease)                                        	     = 0.99×0.0001 = .000099</a:t>
            </a:r>
            <a:endParaRPr sz="1600"/>
          </a:p>
          <a:p>
            <a:pPr indent="68580" lvl="0" marL="0" rtl="0" algn="l">
              <a:lnSpc>
                <a:spcPct val="80000"/>
              </a:lnSpc>
              <a:spcBef>
                <a:spcPts val="600"/>
              </a:spcBef>
              <a:spcAft>
                <a:spcPts val="0"/>
              </a:spcAft>
              <a:buClr>
                <a:srgbClr val="0000FF"/>
              </a:buClr>
              <a:buSzPts val="1600"/>
              <a:buFont typeface="Arial"/>
              <a:buNone/>
            </a:pPr>
            <a:r>
              <a:rPr lang="en-US" sz="1600"/>
              <a:t>P(test|disease)P(disease)+P(test|¬disease)P(¬disease)        = 0.99×0.0001+0.01×0.9999 						     =.010098</a:t>
            </a:r>
            <a:endParaRPr sz="1600"/>
          </a:p>
          <a:p>
            <a:pPr indent="68580" lvl="0" marL="0" rtl="0" algn="l">
              <a:lnSpc>
                <a:spcPct val="80000"/>
              </a:lnSpc>
              <a:spcBef>
                <a:spcPts val="600"/>
              </a:spcBef>
              <a:spcAft>
                <a:spcPts val="0"/>
              </a:spcAft>
              <a:buClr>
                <a:srgbClr val="0000FF"/>
              </a:buClr>
              <a:buSzPts val="1600"/>
              <a:buFont typeface="Arial"/>
              <a:buNone/>
            </a:pPr>
            <a:r>
              <a:rPr lang="en-US" sz="1600"/>
              <a:t> = .000099 / .010098 = .009804 </a:t>
            </a:r>
            <a:endParaRPr sz="1600"/>
          </a:p>
        </p:txBody>
      </p:sp>
      <p:sp>
        <p:nvSpPr>
          <p:cNvPr id="151" name="Google Shape;151;p2"/>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cxnSp>
        <p:nvCxnSpPr>
          <p:cNvPr id="152" name="Google Shape;152;p2"/>
          <p:cNvCxnSpPr/>
          <p:nvPr/>
        </p:nvCxnSpPr>
        <p:spPr>
          <a:xfrm>
            <a:off x="160152" y="4495488"/>
            <a:ext cx="5524165" cy="2940"/>
          </a:xfrm>
          <a:prstGeom prst="straightConnector1">
            <a:avLst/>
          </a:prstGeom>
          <a:noFill/>
          <a:ln cap="flat" cmpd="sng" w="28575">
            <a:solidFill>
              <a:schemeClr val="dk1"/>
            </a:solidFill>
            <a:prstDash val="solid"/>
            <a:round/>
            <a:headEnd len="sm" w="sm" type="none"/>
            <a:tailEnd len="sm" w="sm" type="none"/>
          </a:ln>
        </p:spPr>
      </p:cxnSp>
      <p:cxnSp>
        <p:nvCxnSpPr>
          <p:cNvPr id="153" name="Google Shape;153;p2"/>
          <p:cNvCxnSpPr/>
          <p:nvPr/>
        </p:nvCxnSpPr>
        <p:spPr>
          <a:xfrm>
            <a:off x="5928649" y="4495488"/>
            <a:ext cx="2765252" cy="1"/>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ph idx="1" type="body"/>
          </p:nvPr>
        </p:nvSpPr>
        <p:spPr>
          <a:xfrm>
            <a:off x="318144" y="2269355"/>
            <a:ext cx="7772401" cy="3733801"/>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000000"/>
              </a:buClr>
              <a:buSzPts val="2200"/>
              <a:buFont typeface="Arial"/>
              <a:buNone/>
            </a:pPr>
            <a:r>
              <a:rPr lang="en-US" sz="2200"/>
              <a:t>When input X = 0 and input Y = 0, what does the Unit A output? What does the Unit B output? </a:t>
            </a:r>
            <a:endParaRPr/>
          </a:p>
          <a:p>
            <a:pPr indent="0" lvl="0" marL="0" rtl="0" algn="l">
              <a:lnSpc>
                <a:spcPct val="90000"/>
              </a:lnSpc>
              <a:spcBef>
                <a:spcPts val="600"/>
              </a:spcBef>
              <a:spcAft>
                <a:spcPts val="0"/>
              </a:spcAft>
              <a:buClr>
                <a:srgbClr val="000000"/>
              </a:buClr>
              <a:buSzPts val="2200"/>
              <a:buFont typeface="Arial"/>
              <a:buNone/>
            </a:pPr>
            <a:r>
              <a:rPr lang="en-US" sz="2200"/>
              <a:t>When input X = 0 and input Y = 1, what does the Unit A output? What does the Unit B output? </a:t>
            </a:r>
            <a:endParaRPr/>
          </a:p>
          <a:p>
            <a:pPr indent="0" lvl="0" marL="0" rtl="0" algn="l">
              <a:lnSpc>
                <a:spcPct val="90000"/>
              </a:lnSpc>
              <a:spcBef>
                <a:spcPts val="600"/>
              </a:spcBef>
              <a:spcAft>
                <a:spcPts val="0"/>
              </a:spcAft>
              <a:buClr>
                <a:srgbClr val="000000"/>
              </a:buClr>
              <a:buSzPts val="2200"/>
              <a:buFont typeface="Arial"/>
              <a:buNone/>
            </a:pPr>
            <a:r>
              <a:rPr lang="en-US" sz="2200"/>
              <a:t>When input X = 1 and input Y = 0, what does the Unit A output? What does the Unit B output? </a:t>
            </a:r>
            <a:endParaRPr/>
          </a:p>
          <a:p>
            <a:pPr indent="0" lvl="0" marL="0" rtl="0" algn="l">
              <a:lnSpc>
                <a:spcPct val="90000"/>
              </a:lnSpc>
              <a:spcBef>
                <a:spcPts val="600"/>
              </a:spcBef>
              <a:spcAft>
                <a:spcPts val="0"/>
              </a:spcAft>
              <a:buClr>
                <a:srgbClr val="000000"/>
              </a:buClr>
              <a:buSzPts val="2200"/>
              <a:buFont typeface="Arial"/>
              <a:buNone/>
            </a:pPr>
            <a:r>
              <a:rPr lang="en-US" sz="2200"/>
              <a:t>When input X = 1 and input Y = 1, what does the Unit A output? What does the Unit B output? </a:t>
            </a:r>
            <a:endParaRPr/>
          </a:p>
          <a:p>
            <a:pPr indent="0" lvl="0" marL="0" rtl="0" algn="l">
              <a:lnSpc>
                <a:spcPct val="90000"/>
              </a:lnSpc>
              <a:spcBef>
                <a:spcPts val="600"/>
              </a:spcBef>
              <a:spcAft>
                <a:spcPts val="0"/>
              </a:spcAft>
              <a:buClr>
                <a:srgbClr val="000000"/>
              </a:buClr>
              <a:buSzPts val="2200"/>
              <a:buFont typeface="Arial"/>
              <a:buNone/>
            </a:pPr>
            <a:r>
              <a:rPr lang="en-US" sz="2200"/>
              <a:t>What Boolean function does this Neural Network compute?  </a:t>
            </a:r>
            <a:endParaRPr/>
          </a:p>
        </p:txBody>
      </p:sp>
      <p:sp>
        <p:nvSpPr>
          <p:cNvPr id="289" name="Google Shape;289;p2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6" id="290" name="Google Shape;290;p20"/>
          <p:cNvPicPr preferRelativeResize="0"/>
          <p:nvPr/>
        </p:nvPicPr>
        <p:blipFill rotWithShape="1">
          <a:blip r:embed="rId3">
            <a:alphaModFix/>
          </a:blip>
          <a:srcRect b="0" l="0" r="0" t="0"/>
          <a:stretch/>
        </p:blipFill>
        <p:spPr>
          <a:xfrm>
            <a:off x="1215716" y="626679"/>
            <a:ext cx="5977256" cy="129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381000" y="-464496"/>
            <a:ext cx="7772400"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lang="en-US"/>
              <a:t>Candy Example</a:t>
            </a:r>
            <a:endParaRPr/>
          </a:p>
        </p:txBody>
      </p:sp>
      <p:sp>
        <p:nvSpPr>
          <p:cNvPr id="159" name="Google Shape;159;p3"/>
          <p:cNvSpPr txBox="1"/>
          <p:nvPr>
            <p:ph idx="1" type="body"/>
          </p:nvPr>
        </p:nvSpPr>
        <p:spPr>
          <a:xfrm>
            <a:off x="130572" y="627855"/>
            <a:ext cx="8461580" cy="5602290"/>
          </a:xfrm>
          <a:prstGeom prst="rect">
            <a:avLst/>
          </a:prstGeom>
          <a:noFill/>
          <a:ln>
            <a:noFill/>
          </a:ln>
        </p:spPr>
        <p:txBody>
          <a:bodyPr anchorCtr="0" anchor="t" bIns="45700" lIns="45700" spcFirstLastPara="1" rIns="45700" wrap="square" tIns="45700">
            <a:normAutofit/>
          </a:bodyPr>
          <a:lstStyle/>
          <a:p>
            <a:pPr indent="68580" lvl="0" marL="0" rtl="0" algn="l">
              <a:lnSpc>
                <a:spcPct val="81000"/>
              </a:lnSpc>
              <a:spcBef>
                <a:spcPts val="0"/>
              </a:spcBef>
              <a:spcAft>
                <a:spcPts val="0"/>
              </a:spcAft>
              <a:buClr>
                <a:srgbClr val="000000"/>
              </a:buClr>
              <a:buSzPts val="2800"/>
              <a:buFont typeface="Arial"/>
              <a:buNone/>
            </a:pPr>
            <a:r>
              <a:rPr lang="en-US" sz="2800"/>
              <a:t>Suppose there are fives kinds of candy bags:</a:t>
            </a:r>
            <a:endParaRPr/>
          </a:p>
          <a:p>
            <a:pPr indent="0" lvl="0" marL="0" rtl="0" algn="l">
              <a:lnSpc>
                <a:spcPct val="81000"/>
              </a:lnSpc>
              <a:spcBef>
                <a:spcPts val="600"/>
              </a:spcBef>
              <a:spcAft>
                <a:spcPts val="0"/>
              </a:spcAft>
              <a:buClr>
                <a:srgbClr val="000000"/>
              </a:buClr>
              <a:buSzPts val="2400"/>
              <a:buFont typeface="Arial"/>
              <a:buNone/>
            </a:pPr>
            <a:r>
              <a:t/>
            </a:r>
            <a:endParaRPr/>
          </a:p>
          <a:p>
            <a:pPr indent="0" lvl="0" marL="0" rtl="0" algn="l">
              <a:lnSpc>
                <a:spcPct val="81000"/>
              </a:lnSpc>
              <a:spcBef>
                <a:spcPts val="600"/>
              </a:spcBef>
              <a:spcAft>
                <a:spcPts val="0"/>
              </a:spcAft>
              <a:buClr>
                <a:srgbClr val="000000"/>
              </a:buClr>
              <a:buSzPts val="2400"/>
              <a:buFont typeface="Arial"/>
              <a:buNone/>
            </a:pPr>
            <a:r>
              <a:t/>
            </a:r>
            <a:endParaRPr/>
          </a:p>
          <a:p>
            <a:pPr indent="0" lvl="0" marL="0" rtl="0" algn="l">
              <a:lnSpc>
                <a:spcPct val="81000"/>
              </a:lnSpc>
              <a:spcBef>
                <a:spcPts val="600"/>
              </a:spcBef>
              <a:spcAft>
                <a:spcPts val="0"/>
              </a:spcAft>
              <a:buClr>
                <a:srgbClr val="000000"/>
              </a:buClr>
              <a:buSzPts val="2400"/>
              <a:buFont typeface="Arial"/>
              <a:buNone/>
            </a:pPr>
            <a:r>
              <a:t/>
            </a:r>
            <a:endParaRPr/>
          </a:p>
          <a:p>
            <a:pPr indent="0" lvl="0" marL="0" rtl="0" algn="l">
              <a:lnSpc>
                <a:spcPct val="81000"/>
              </a:lnSpc>
              <a:spcBef>
                <a:spcPts val="600"/>
              </a:spcBef>
              <a:spcAft>
                <a:spcPts val="0"/>
              </a:spcAft>
              <a:buClr>
                <a:srgbClr val="000000"/>
              </a:buClr>
              <a:buSzPts val="2400"/>
              <a:buFont typeface="Arial"/>
              <a:buNone/>
            </a:pPr>
            <a:r>
              <a:t/>
            </a:r>
            <a:endParaRPr/>
          </a:p>
          <a:p>
            <a:pPr indent="0" lvl="0" marL="0" rtl="0" algn="l">
              <a:lnSpc>
                <a:spcPct val="81000"/>
              </a:lnSpc>
              <a:spcBef>
                <a:spcPts val="600"/>
              </a:spcBef>
              <a:spcAft>
                <a:spcPts val="0"/>
              </a:spcAft>
              <a:buClr>
                <a:srgbClr val="000000"/>
              </a:buClr>
              <a:buSzPts val="2400"/>
              <a:buFont typeface="Arial"/>
              <a:buNone/>
            </a:pPr>
            <a:r>
              <a:t/>
            </a:r>
            <a:endParaRPr/>
          </a:p>
          <a:p>
            <a:pPr indent="0" lvl="0" marL="0" rtl="0" algn="l">
              <a:lnSpc>
                <a:spcPct val="36000"/>
              </a:lnSpc>
              <a:spcBef>
                <a:spcPts val="600"/>
              </a:spcBef>
              <a:spcAft>
                <a:spcPts val="0"/>
              </a:spcAft>
              <a:buClr>
                <a:srgbClr val="000000"/>
              </a:buClr>
              <a:buSzPts val="2400"/>
              <a:buFont typeface="Arial"/>
              <a:buNone/>
            </a:pPr>
            <a:r>
              <a:t/>
            </a:r>
            <a:endParaRPr/>
          </a:p>
          <a:p>
            <a:pPr indent="0" lvl="0" marL="0" rtl="0" algn="l">
              <a:lnSpc>
                <a:spcPct val="36000"/>
              </a:lnSpc>
              <a:spcBef>
                <a:spcPts val="600"/>
              </a:spcBef>
              <a:spcAft>
                <a:spcPts val="0"/>
              </a:spcAft>
              <a:buClr>
                <a:srgbClr val="000000"/>
              </a:buClr>
              <a:buSzPts val="2400"/>
              <a:buFont typeface="Arial"/>
              <a:buNone/>
            </a:pPr>
            <a:r>
              <a:t/>
            </a:r>
            <a:endParaRPr/>
          </a:p>
          <a:p>
            <a:pPr indent="0" lvl="0" marL="0" rtl="0" algn="l">
              <a:lnSpc>
                <a:spcPct val="36000"/>
              </a:lnSpc>
              <a:spcBef>
                <a:spcPts val="600"/>
              </a:spcBef>
              <a:spcAft>
                <a:spcPts val="0"/>
              </a:spcAft>
              <a:buClr>
                <a:srgbClr val="000000"/>
              </a:buClr>
              <a:buSzPts val="2400"/>
              <a:buFont typeface="Arial"/>
              <a:buNone/>
            </a:pPr>
            <a:r>
              <a:t/>
            </a:r>
            <a:endParaRPr/>
          </a:p>
          <a:p>
            <a:pPr indent="0" lvl="0" marL="0" rtl="0" algn="l">
              <a:lnSpc>
                <a:spcPct val="36000"/>
              </a:lnSpc>
              <a:spcBef>
                <a:spcPts val="600"/>
              </a:spcBef>
              <a:spcAft>
                <a:spcPts val="0"/>
              </a:spcAft>
              <a:buClr>
                <a:srgbClr val="000000"/>
              </a:buClr>
              <a:buSzPts val="2400"/>
              <a:buFont typeface="Arial"/>
              <a:buNone/>
            </a:pPr>
            <a:r>
              <a:t/>
            </a:r>
            <a:endParaRPr/>
          </a:p>
          <a:p>
            <a:pPr indent="68580" lvl="0" marL="0" rtl="0" algn="l">
              <a:lnSpc>
                <a:spcPct val="81000"/>
              </a:lnSpc>
              <a:spcBef>
                <a:spcPts val="600"/>
              </a:spcBef>
              <a:spcAft>
                <a:spcPts val="0"/>
              </a:spcAft>
              <a:buClr>
                <a:srgbClr val="000000"/>
              </a:buClr>
              <a:buSzPts val="2800"/>
              <a:buFont typeface="Arial"/>
              <a:buNone/>
            </a:pPr>
            <a:r>
              <a:rPr lang="en-US" sz="2800"/>
              <a:t>Then we observe candies:</a:t>
            </a:r>
            <a:endParaRPr/>
          </a:p>
          <a:p>
            <a:pPr indent="68580" lvl="0" marL="0" rtl="0" algn="l">
              <a:lnSpc>
                <a:spcPct val="81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What kind of bag is it?  What flavor will be next?</a:t>
            </a:r>
            <a:endParaRPr/>
          </a:p>
          <a:p>
            <a:pPr indent="68580" lvl="0" marL="0" rtl="0" algn="l">
              <a:lnSpc>
                <a:spcPct val="81000"/>
              </a:lnSpc>
              <a:spcBef>
                <a:spcPts val="600"/>
              </a:spcBef>
              <a:spcAft>
                <a:spcPts val="0"/>
              </a:spcAft>
              <a:buClr>
                <a:srgbClr val="000000"/>
              </a:buClr>
              <a:buSzPts val="2000"/>
              <a:buFont typeface="Arial"/>
              <a:buNone/>
            </a:pPr>
            <a:r>
              <a:rPr lang="en-US" sz="2000"/>
              <a:t>Assume big bag so that draws are i.i.d. </a:t>
            </a:r>
            <a:r>
              <a:rPr i="1" lang="en-US"/>
              <a:t>P</a:t>
            </a:r>
            <a:r>
              <a:rPr lang="en-US" sz="2000"/>
              <a:t>(d | </a:t>
            </a:r>
            <a:r>
              <a:rPr i="1" lang="en-US"/>
              <a:t>h</a:t>
            </a:r>
            <a:r>
              <a:rPr baseline="-25000" i="1" lang="en-US"/>
              <a:t>i</a:t>
            </a:r>
            <a:r>
              <a:rPr lang="en-US" sz="2000"/>
              <a:t>) = π</a:t>
            </a:r>
            <a:r>
              <a:rPr baseline="-25000" lang="en-US"/>
              <a:t>j</a:t>
            </a:r>
            <a:r>
              <a:rPr lang="en-US" sz="2000"/>
              <a:t> </a:t>
            </a:r>
            <a:r>
              <a:rPr i="1" lang="en-US"/>
              <a:t>P</a:t>
            </a:r>
            <a:r>
              <a:rPr lang="en-US" sz="2000"/>
              <a:t>(</a:t>
            </a:r>
            <a:r>
              <a:rPr i="1" lang="en-US"/>
              <a:t>d</a:t>
            </a:r>
            <a:r>
              <a:rPr baseline="-25000" i="1" lang="en-US"/>
              <a:t>j</a:t>
            </a:r>
            <a:r>
              <a:rPr lang="en-US" sz="2000"/>
              <a:t> | </a:t>
            </a:r>
            <a:r>
              <a:rPr i="1" lang="en-US"/>
              <a:t>h</a:t>
            </a:r>
            <a:r>
              <a:rPr baseline="-25000" i="1" lang="en-US"/>
              <a:t>i</a:t>
            </a:r>
            <a:r>
              <a:rPr lang="en-US" sz="2000"/>
              <a:t>)</a:t>
            </a:r>
            <a:endParaRPr/>
          </a:p>
          <a:p>
            <a:pPr indent="68580" lvl="0" marL="0" rtl="0" algn="l">
              <a:lnSpc>
                <a:spcPct val="81000"/>
              </a:lnSpc>
              <a:spcBef>
                <a:spcPts val="600"/>
              </a:spcBef>
              <a:spcAft>
                <a:spcPts val="0"/>
              </a:spcAft>
              <a:buClr>
                <a:srgbClr val="000000"/>
              </a:buClr>
              <a:buSzPts val="1600"/>
              <a:buFont typeface="Arial"/>
              <a:buNone/>
            </a:pPr>
            <a:r>
              <a:rPr i="1" lang="en-US" sz="1600"/>
              <a:t>P</a:t>
            </a:r>
            <a:r>
              <a:rPr i="0" lang="en-US"/>
              <a:t>(d | </a:t>
            </a:r>
            <a:r>
              <a:rPr i="1" lang="en-US" sz="1600"/>
              <a:t>h</a:t>
            </a:r>
            <a:r>
              <a:rPr baseline="-25000" lang="en-US"/>
              <a:t>i</a:t>
            </a:r>
            <a:r>
              <a:rPr i="0" lang="en-US"/>
              <a:t>) = </a:t>
            </a:r>
            <a:r>
              <a:rPr i="1" lang="en-US" sz="1600"/>
              <a:t>P</a:t>
            </a:r>
            <a:r>
              <a:rPr i="0" lang="en-US"/>
              <a:t>(</a:t>
            </a:r>
            <a:r>
              <a:rPr i="0" lang="en-US">
                <a:solidFill>
                  <a:srgbClr val="86CE24"/>
                </a:solidFill>
              </a:rPr>
              <a:t>lime</a:t>
            </a:r>
            <a:r>
              <a:rPr i="0" lang="en-US"/>
              <a:t> | </a:t>
            </a:r>
            <a:r>
              <a:rPr i="1" lang="en-US" sz="1600"/>
              <a:t>h</a:t>
            </a:r>
            <a:r>
              <a:rPr baseline="-25000" lang="en-US"/>
              <a:t>3</a:t>
            </a:r>
            <a:r>
              <a:rPr i="0" lang="en-US"/>
              <a:t>) </a:t>
            </a:r>
            <a:r>
              <a:rPr i="1" lang="en-US" sz="1600"/>
              <a:t>P</a:t>
            </a:r>
            <a:r>
              <a:rPr i="0" lang="en-US"/>
              <a:t>(</a:t>
            </a:r>
            <a:r>
              <a:rPr i="0" lang="en-US">
                <a:solidFill>
                  <a:srgbClr val="86CE24"/>
                </a:solidFill>
              </a:rPr>
              <a:t>lime</a:t>
            </a:r>
            <a:r>
              <a:rPr i="0" lang="en-US"/>
              <a:t> | </a:t>
            </a:r>
            <a:r>
              <a:rPr i="1" lang="en-US" sz="1600"/>
              <a:t>h</a:t>
            </a:r>
            <a:r>
              <a:rPr baseline="-25000" lang="en-US"/>
              <a:t>3</a:t>
            </a:r>
            <a:r>
              <a:rPr i="0" lang="en-US"/>
              <a:t>) </a:t>
            </a:r>
            <a:r>
              <a:rPr i="1" lang="en-US" sz="1600"/>
              <a:t>P</a:t>
            </a:r>
            <a:r>
              <a:rPr i="0" lang="en-US"/>
              <a:t>(</a:t>
            </a:r>
            <a:r>
              <a:rPr i="0" lang="en-US">
                <a:solidFill>
                  <a:srgbClr val="86CE24"/>
                </a:solidFill>
              </a:rPr>
              <a:t>lime</a:t>
            </a:r>
            <a:r>
              <a:rPr i="0" lang="en-US"/>
              <a:t> | </a:t>
            </a:r>
            <a:r>
              <a:rPr i="1" lang="en-US" sz="1600"/>
              <a:t>h</a:t>
            </a:r>
            <a:r>
              <a:rPr baseline="-25000" lang="en-US"/>
              <a:t>3</a:t>
            </a:r>
            <a:r>
              <a:rPr i="0" lang="en-US"/>
              <a:t>) </a:t>
            </a:r>
            <a:r>
              <a:rPr i="1" lang="en-US" sz="1600"/>
              <a:t>P</a:t>
            </a:r>
            <a:r>
              <a:rPr i="0" lang="en-US"/>
              <a:t>(</a:t>
            </a:r>
            <a:r>
              <a:rPr i="0" lang="en-US">
                <a:solidFill>
                  <a:srgbClr val="86CE24"/>
                </a:solidFill>
              </a:rPr>
              <a:t>lime</a:t>
            </a:r>
            <a:r>
              <a:rPr i="0" lang="en-US"/>
              <a:t> | </a:t>
            </a:r>
            <a:r>
              <a:rPr i="1" lang="en-US" sz="1600"/>
              <a:t>h</a:t>
            </a:r>
            <a:r>
              <a:rPr baseline="-25000" lang="en-US"/>
              <a:t>3</a:t>
            </a:r>
            <a:r>
              <a:rPr i="0" lang="en-US"/>
              <a:t>) </a:t>
            </a:r>
            <a:r>
              <a:rPr i="1" lang="en-US" sz="1600"/>
              <a:t>P</a:t>
            </a:r>
            <a:r>
              <a:rPr i="0" lang="en-US"/>
              <a:t>(</a:t>
            </a:r>
            <a:r>
              <a:rPr i="0" lang="en-US">
                <a:solidFill>
                  <a:srgbClr val="86CE24"/>
                </a:solidFill>
              </a:rPr>
              <a:t>lime</a:t>
            </a:r>
            <a:r>
              <a:rPr i="0" lang="en-US"/>
              <a:t> | </a:t>
            </a:r>
            <a:r>
              <a:rPr i="1" lang="en-US" sz="1600"/>
              <a:t>h</a:t>
            </a:r>
            <a:r>
              <a:rPr baseline="-25000" lang="en-US"/>
              <a:t>3</a:t>
            </a:r>
            <a:r>
              <a:rPr i="0" lang="en-US"/>
              <a:t>) </a:t>
            </a:r>
            <a:r>
              <a:rPr i="1" lang="en-US" sz="1600"/>
              <a:t>P</a:t>
            </a:r>
            <a:r>
              <a:rPr i="0" lang="en-US"/>
              <a:t>(</a:t>
            </a:r>
            <a:r>
              <a:rPr i="0" lang="en-US">
                <a:solidFill>
                  <a:srgbClr val="86CE24"/>
                </a:solidFill>
              </a:rPr>
              <a:t>lime</a:t>
            </a:r>
            <a:r>
              <a:rPr i="0" lang="en-US"/>
              <a:t> | </a:t>
            </a:r>
            <a:r>
              <a:rPr i="1" lang="en-US" sz="1600"/>
              <a:t>h</a:t>
            </a:r>
            <a:r>
              <a:rPr baseline="-25000" lang="en-US"/>
              <a:t>3</a:t>
            </a:r>
            <a:r>
              <a:rPr i="0" lang="en-US"/>
              <a:t>) </a:t>
            </a:r>
            <a:r>
              <a:rPr i="1" lang="en-US" sz="1600"/>
              <a:t>P</a:t>
            </a:r>
            <a:r>
              <a:rPr i="0" lang="en-US"/>
              <a:t>(</a:t>
            </a:r>
            <a:r>
              <a:rPr i="0" lang="en-US">
                <a:solidFill>
                  <a:srgbClr val="86CE24"/>
                </a:solidFill>
              </a:rPr>
              <a:t>lime</a:t>
            </a:r>
            <a:r>
              <a:rPr i="0" lang="en-US"/>
              <a:t> | </a:t>
            </a:r>
            <a:r>
              <a:rPr i="1" lang="en-US" sz="1600"/>
              <a:t>h</a:t>
            </a:r>
            <a:r>
              <a:rPr baseline="-25000" lang="en-US"/>
              <a:t>3</a:t>
            </a:r>
            <a:r>
              <a:rPr i="0" lang="en-US"/>
              <a:t>) </a:t>
            </a:r>
            <a:r>
              <a:rPr i="1" lang="en-US" sz="1600"/>
              <a:t>P</a:t>
            </a:r>
            <a:r>
              <a:rPr i="0" lang="en-US"/>
              <a:t>(</a:t>
            </a:r>
            <a:r>
              <a:rPr i="0" lang="en-US">
                <a:solidFill>
                  <a:srgbClr val="86CE24"/>
                </a:solidFill>
              </a:rPr>
              <a:t>lime</a:t>
            </a:r>
            <a:r>
              <a:rPr i="0" lang="en-US"/>
              <a:t> | </a:t>
            </a:r>
            <a:r>
              <a:rPr i="1" lang="en-US" sz="1600"/>
              <a:t>h</a:t>
            </a:r>
            <a:r>
              <a:rPr baseline="-25000" lang="en-US"/>
              <a:t>3</a:t>
            </a:r>
            <a:r>
              <a:rPr i="0" lang="en-US"/>
              <a:t>) </a:t>
            </a:r>
            <a:r>
              <a:rPr i="1" lang="en-US" sz="1600"/>
              <a:t>P</a:t>
            </a:r>
            <a:r>
              <a:rPr i="0" lang="en-US"/>
              <a:t>(</a:t>
            </a:r>
            <a:r>
              <a:rPr i="0" lang="en-US">
                <a:solidFill>
                  <a:srgbClr val="86CE24"/>
                </a:solidFill>
              </a:rPr>
              <a:t>lime</a:t>
            </a:r>
            <a:r>
              <a:rPr i="0" lang="en-US"/>
              <a:t> | </a:t>
            </a:r>
            <a:r>
              <a:rPr i="1" lang="en-US" sz="1600"/>
              <a:t>h</a:t>
            </a:r>
            <a:r>
              <a:rPr baseline="-25000" lang="en-US"/>
              <a:t>3</a:t>
            </a:r>
            <a:r>
              <a:rPr i="0" lang="en-US"/>
              <a:t>) </a:t>
            </a:r>
            <a:r>
              <a:rPr i="1" lang="en-US" sz="1600"/>
              <a:t>P</a:t>
            </a:r>
            <a:r>
              <a:rPr i="0" lang="en-US"/>
              <a:t>(</a:t>
            </a:r>
            <a:r>
              <a:rPr i="0" lang="en-US">
                <a:solidFill>
                  <a:srgbClr val="86CE24"/>
                </a:solidFill>
              </a:rPr>
              <a:t>lime</a:t>
            </a:r>
            <a:r>
              <a:rPr i="0" lang="en-US"/>
              <a:t> | </a:t>
            </a:r>
            <a:r>
              <a:rPr i="1" lang="en-US" sz="1600"/>
              <a:t>h</a:t>
            </a:r>
            <a:r>
              <a:rPr baseline="-25000" lang="en-US"/>
              <a:t>3</a:t>
            </a:r>
            <a:r>
              <a:rPr i="0" lang="en-US"/>
              <a:t>) = .5 * .5 * .5 * .5 * .5 * .5 * .5 * .5 *.5 *.5 </a:t>
            </a:r>
            <a:endParaRPr/>
          </a:p>
          <a:p>
            <a:pPr indent="468630" lvl="1" marL="0" rtl="0" algn="l">
              <a:lnSpc>
                <a:spcPct val="81000"/>
              </a:lnSpc>
              <a:spcBef>
                <a:spcPts val="400"/>
              </a:spcBef>
              <a:spcAft>
                <a:spcPts val="0"/>
              </a:spcAft>
              <a:buClr>
                <a:srgbClr val="000000"/>
              </a:buClr>
              <a:buSzPts val="2000"/>
              <a:buFont typeface="Arial"/>
              <a:buNone/>
            </a:pPr>
            <a:r>
              <a:rPr b="0" lang="en-US" sz="2000"/>
              <a:t>		</a:t>
            </a:r>
            <a:endParaRPr/>
          </a:p>
        </p:txBody>
      </p:sp>
      <p:graphicFrame>
        <p:nvGraphicFramePr>
          <p:cNvPr id="160" name="Google Shape;160;p3"/>
          <p:cNvGraphicFramePr/>
          <p:nvPr/>
        </p:nvGraphicFramePr>
        <p:xfrm>
          <a:off x="1068383" y="1098440"/>
          <a:ext cx="3000000" cy="3000000"/>
        </p:xfrm>
        <a:graphic>
          <a:graphicData uri="http://schemas.openxmlformats.org/drawingml/2006/table">
            <a:tbl>
              <a:tblPr>
                <a:noFill/>
                <a:tableStyleId>{57A2A901-AE67-416D-920E-A4AAFA392B15}</a:tableStyleId>
              </a:tblPr>
              <a:tblGrid>
                <a:gridCol w="1538925"/>
                <a:gridCol w="1162850"/>
                <a:gridCol w="1004500"/>
                <a:gridCol w="908825"/>
              </a:tblGrid>
              <a:tr h="417525">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Hypothesis</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Prior</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Cherry</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Lime</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15925">
                <a:tc>
                  <a:txBody>
                    <a:bodyPr/>
                    <a:lstStyle/>
                    <a:p>
                      <a:pPr indent="0" lvl="0" marL="0" marR="0" rtl="0" algn="l">
                        <a:lnSpc>
                          <a:spcPct val="100000"/>
                        </a:lnSpc>
                        <a:spcBef>
                          <a:spcPts val="0"/>
                        </a:spcBef>
                        <a:spcAft>
                          <a:spcPts val="0"/>
                        </a:spcAft>
                        <a:buClr>
                          <a:srgbClr val="008000"/>
                        </a:buClr>
                        <a:buSzPts val="2000"/>
                        <a:buFont typeface="Calibri"/>
                        <a:buNone/>
                      </a:pPr>
                      <a:r>
                        <a:rPr i="1" lang="en-US" sz="2000" u="none" cap="none" strike="noStrike">
                          <a:solidFill>
                            <a:srgbClr val="008000"/>
                          </a:solidFill>
                        </a:rPr>
                        <a:t>h</a:t>
                      </a:r>
                      <a:r>
                        <a:rPr baseline="-25000" lang="en-US" sz="2000" u="none" cap="none" strike="noStrike"/>
                        <a:t>1</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   .1</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100%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0%</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17525">
                <a:tc>
                  <a:txBody>
                    <a:bodyPr/>
                    <a:lstStyle/>
                    <a:p>
                      <a:pPr indent="0" lvl="0" marL="0" marR="0" rtl="0" algn="l">
                        <a:lnSpc>
                          <a:spcPct val="100000"/>
                        </a:lnSpc>
                        <a:spcBef>
                          <a:spcPts val="0"/>
                        </a:spcBef>
                        <a:spcAft>
                          <a:spcPts val="0"/>
                        </a:spcAft>
                        <a:buClr>
                          <a:srgbClr val="008000"/>
                        </a:buClr>
                        <a:buSzPts val="2000"/>
                        <a:buFont typeface="Calibri"/>
                        <a:buNone/>
                      </a:pPr>
                      <a:r>
                        <a:rPr i="1" lang="en-US" sz="2000" u="none" cap="none" strike="noStrike">
                          <a:solidFill>
                            <a:srgbClr val="008000"/>
                          </a:solidFill>
                        </a:rPr>
                        <a:t>h</a:t>
                      </a:r>
                      <a:r>
                        <a:rPr baseline="-25000" lang="en-US" sz="2000" u="none" cap="none" strike="noStrike"/>
                        <a:t>2</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   .2</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75%</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25%</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15925">
                <a:tc>
                  <a:txBody>
                    <a:bodyPr/>
                    <a:lstStyle/>
                    <a:p>
                      <a:pPr indent="0" lvl="0" marL="0" marR="0" rtl="0" algn="l">
                        <a:lnSpc>
                          <a:spcPct val="100000"/>
                        </a:lnSpc>
                        <a:spcBef>
                          <a:spcPts val="0"/>
                        </a:spcBef>
                        <a:spcAft>
                          <a:spcPts val="0"/>
                        </a:spcAft>
                        <a:buClr>
                          <a:srgbClr val="008000"/>
                        </a:buClr>
                        <a:buSzPts val="2000"/>
                        <a:buFont typeface="Calibri"/>
                        <a:buNone/>
                      </a:pPr>
                      <a:r>
                        <a:rPr i="1" lang="en-US" sz="2000" u="none" cap="none" strike="noStrike">
                          <a:solidFill>
                            <a:srgbClr val="008000"/>
                          </a:solidFill>
                        </a:rPr>
                        <a:t>h</a:t>
                      </a:r>
                      <a:r>
                        <a:rPr baseline="-25000" lang="en-US" sz="2000" u="none" cap="none" strike="noStrike"/>
                        <a:t>3</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   .4</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50%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50%</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15925">
                <a:tc>
                  <a:txBody>
                    <a:bodyPr/>
                    <a:lstStyle/>
                    <a:p>
                      <a:pPr indent="0" lvl="0" marL="0" marR="0" rtl="0" algn="l">
                        <a:lnSpc>
                          <a:spcPct val="100000"/>
                        </a:lnSpc>
                        <a:spcBef>
                          <a:spcPts val="0"/>
                        </a:spcBef>
                        <a:spcAft>
                          <a:spcPts val="0"/>
                        </a:spcAft>
                        <a:buClr>
                          <a:srgbClr val="008000"/>
                        </a:buClr>
                        <a:buSzPts val="2000"/>
                        <a:buFont typeface="Calibri"/>
                        <a:buNone/>
                      </a:pPr>
                      <a:r>
                        <a:rPr i="1" lang="en-US" sz="2000" u="none" cap="none" strike="noStrike">
                          <a:solidFill>
                            <a:srgbClr val="008000"/>
                          </a:solidFill>
                        </a:rPr>
                        <a:t>h</a:t>
                      </a:r>
                      <a:r>
                        <a:rPr baseline="-25000" lang="en-US" sz="2000" u="none" cap="none" strike="noStrike"/>
                        <a:t>4</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   .2</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25%</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75%</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17525">
                <a:tc>
                  <a:txBody>
                    <a:bodyPr/>
                    <a:lstStyle/>
                    <a:p>
                      <a:pPr indent="0" lvl="0" marL="0" marR="0" rtl="0" algn="l">
                        <a:lnSpc>
                          <a:spcPct val="100000"/>
                        </a:lnSpc>
                        <a:spcBef>
                          <a:spcPts val="0"/>
                        </a:spcBef>
                        <a:spcAft>
                          <a:spcPts val="0"/>
                        </a:spcAft>
                        <a:buClr>
                          <a:srgbClr val="008000"/>
                        </a:buClr>
                        <a:buSzPts val="2000"/>
                        <a:buFont typeface="Calibri"/>
                        <a:buNone/>
                      </a:pPr>
                      <a:r>
                        <a:rPr i="1" lang="en-US" sz="2000" u="none" cap="none" strike="noStrike">
                          <a:solidFill>
                            <a:srgbClr val="008000"/>
                          </a:solidFill>
                        </a:rPr>
                        <a:t>h</a:t>
                      </a:r>
                      <a:r>
                        <a:rPr baseline="-25000" lang="en-US" sz="2000" u="none" cap="none" strike="noStrike"/>
                        <a:t>5</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   .1</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8000"/>
                        </a:buClr>
                        <a:buSzPts val="2000"/>
                        <a:buFont typeface="Calibri"/>
                        <a:buNone/>
                      </a:pPr>
                      <a:r>
                        <a:rPr lang="en-US" sz="2000" u="none" cap="none" strike="noStrike">
                          <a:solidFill>
                            <a:srgbClr val="008000"/>
                          </a:solidFill>
                        </a:rPr>
                        <a:t>100%</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pic>
        <p:nvPicPr>
          <p:cNvPr descr="Picture 72" id="161" name="Google Shape;161;p3"/>
          <p:cNvPicPr preferRelativeResize="0"/>
          <p:nvPr/>
        </p:nvPicPr>
        <p:blipFill rotWithShape="1">
          <a:blip r:embed="rId3">
            <a:alphaModFix/>
          </a:blip>
          <a:srcRect b="0" l="0" r="0" t="0"/>
          <a:stretch/>
        </p:blipFill>
        <p:spPr>
          <a:xfrm rot="5400000">
            <a:off x="4844557" y="2309035"/>
            <a:ext cx="2068512" cy="527819"/>
          </a:xfrm>
          <a:prstGeom prst="rect">
            <a:avLst/>
          </a:prstGeom>
          <a:noFill/>
          <a:ln cap="flat" cmpd="sng" w="19050">
            <a:solidFill>
              <a:srgbClr val="000000"/>
            </a:solidFill>
            <a:prstDash val="solid"/>
            <a:miter lim="8000"/>
            <a:headEnd len="sm" w="sm" type="none"/>
            <a:tailEnd len="sm" w="sm" type="none"/>
          </a:ln>
        </p:spPr>
      </p:pic>
      <p:pic>
        <p:nvPicPr>
          <p:cNvPr descr="Picture 73" id="162" name="Google Shape;162;p3"/>
          <p:cNvPicPr preferRelativeResize="0"/>
          <p:nvPr/>
        </p:nvPicPr>
        <p:blipFill rotWithShape="1">
          <a:blip r:embed="rId4">
            <a:alphaModFix/>
          </a:blip>
          <a:srcRect b="0" l="0" r="0" t="0"/>
          <a:stretch/>
        </p:blipFill>
        <p:spPr>
          <a:xfrm>
            <a:off x="5089232" y="3742976"/>
            <a:ext cx="3937600" cy="472399"/>
          </a:xfrm>
          <a:prstGeom prst="rect">
            <a:avLst/>
          </a:prstGeom>
          <a:noFill/>
          <a:ln>
            <a:noFill/>
          </a:ln>
        </p:spPr>
      </p:pic>
      <p:sp>
        <p:nvSpPr>
          <p:cNvPr id="163" name="Google Shape;163;p3"/>
          <p:cNvSpPr txBox="1"/>
          <p:nvPr/>
        </p:nvSpPr>
        <p:spPr>
          <a:xfrm>
            <a:off x="6142732" y="1515973"/>
            <a:ext cx="1303500" cy="26994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B013"/>
              </a:buClr>
              <a:buSzPts val="1800"/>
              <a:buFont typeface="Arial"/>
              <a:buNone/>
            </a:pPr>
            <a:r>
              <a:rPr b="0" i="0" lang="en-US" sz="1800" u="none" cap="none" strike="noStrike">
                <a:solidFill>
                  <a:srgbClr val="FFB013"/>
                </a:solidFill>
                <a:latin typeface="Arial"/>
                <a:ea typeface="Arial"/>
                <a:cs typeface="Arial"/>
                <a:sym typeface="Arial"/>
              </a:rPr>
              <a:t>P(d</a:t>
            </a:r>
            <a:r>
              <a:rPr b="0" baseline="-25000" i="0" lang="en-US" sz="1800" u="none" cap="none" strike="noStrike">
                <a:solidFill>
                  <a:srgbClr val="FFB013"/>
                </a:solidFill>
                <a:latin typeface="Arial"/>
                <a:ea typeface="Arial"/>
                <a:cs typeface="Arial"/>
                <a:sym typeface="Arial"/>
              </a:rPr>
              <a:t>j</a:t>
            </a:r>
            <a:r>
              <a:rPr b="0" i="0" lang="en-US" sz="1800" u="none" cap="none" strike="noStrike">
                <a:solidFill>
                  <a:srgbClr val="FFB013"/>
                </a:solidFill>
                <a:latin typeface="Arial"/>
                <a:ea typeface="Arial"/>
                <a:cs typeface="Arial"/>
                <a:sym typeface="Arial"/>
              </a:rPr>
              <a:t>|h</a:t>
            </a:r>
            <a:r>
              <a:rPr b="0" baseline="-25000" i="0" lang="en-US" sz="1800" u="none" cap="none" strike="noStrike">
                <a:solidFill>
                  <a:srgbClr val="FFB013"/>
                </a:solidFill>
                <a:latin typeface="Arial"/>
                <a:ea typeface="Arial"/>
                <a:cs typeface="Arial"/>
                <a:sym typeface="Arial"/>
              </a:rPr>
              <a:t>1</a:t>
            </a:r>
            <a:r>
              <a:rPr b="0" i="0" lang="en-US" sz="1800" u="none" cap="none" strike="noStrike">
                <a:solidFill>
                  <a:srgbClr val="FFB013"/>
                </a:solidFill>
                <a:latin typeface="Arial"/>
                <a:ea typeface="Arial"/>
                <a:cs typeface="Arial"/>
                <a:sym typeface="Arial"/>
              </a:rPr>
              <a:t>)</a:t>
            </a:r>
            <a:endParaRPr/>
          </a:p>
          <a:p>
            <a:pPr indent="0" lvl="0" marL="0" marR="0" rtl="0" algn="l">
              <a:lnSpc>
                <a:spcPct val="60000"/>
              </a:lnSpc>
              <a:spcBef>
                <a:spcPts val="0"/>
              </a:spcBef>
              <a:spcAft>
                <a:spcPts val="0"/>
              </a:spcAft>
              <a:buClr>
                <a:srgbClr val="FFB01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B013"/>
              </a:buClr>
              <a:buSzPts val="1800"/>
              <a:buFont typeface="Arial"/>
              <a:buNone/>
            </a:pPr>
            <a:r>
              <a:rPr b="0" i="0" lang="en-US" sz="1800" u="none" cap="none" strike="noStrike">
                <a:solidFill>
                  <a:srgbClr val="FFB013"/>
                </a:solidFill>
                <a:latin typeface="Arial"/>
                <a:ea typeface="Arial"/>
                <a:cs typeface="Arial"/>
                <a:sym typeface="Arial"/>
              </a:rPr>
              <a:t>P(d</a:t>
            </a:r>
            <a:r>
              <a:rPr b="0" baseline="-25000" i="0" lang="en-US" sz="1800" u="none" cap="none" strike="noStrike">
                <a:solidFill>
                  <a:srgbClr val="FFB013"/>
                </a:solidFill>
                <a:latin typeface="Arial"/>
                <a:ea typeface="Arial"/>
                <a:cs typeface="Arial"/>
                <a:sym typeface="Arial"/>
              </a:rPr>
              <a:t>j</a:t>
            </a:r>
            <a:r>
              <a:rPr b="0" i="0" lang="en-US" sz="1800" u="none" cap="none" strike="noStrike">
                <a:solidFill>
                  <a:srgbClr val="FFB013"/>
                </a:solidFill>
                <a:latin typeface="Arial"/>
                <a:ea typeface="Arial"/>
                <a:cs typeface="Arial"/>
                <a:sym typeface="Arial"/>
              </a:rPr>
              <a:t>|h</a:t>
            </a:r>
            <a:r>
              <a:rPr b="0" baseline="-25000" i="0" lang="en-US" sz="1800" u="none" cap="none" strike="noStrike">
                <a:solidFill>
                  <a:srgbClr val="FFB013"/>
                </a:solidFill>
                <a:latin typeface="Arial"/>
                <a:ea typeface="Arial"/>
                <a:cs typeface="Arial"/>
                <a:sym typeface="Arial"/>
              </a:rPr>
              <a:t>2</a:t>
            </a:r>
            <a:r>
              <a:rPr b="0" i="0" lang="en-US" sz="1800" u="none" cap="none" strike="noStrike">
                <a:solidFill>
                  <a:srgbClr val="FFB013"/>
                </a:solidFill>
                <a:latin typeface="Arial"/>
                <a:ea typeface="Arial"/>
                <a:cs typeface="Arial"/>
                <a:sym typeface="Arial"/>
              </a:rPr>
              <a:t>)</a:t>
            </a:r>
            <a:endParaRPr/>
          </a:p>
          <a:p>
            <a:pPr indent="0" lvl="0" marL="0" marR="0" rtl="0" algn="l">
              <a:lnSpc>
                <a:spcPct val="60000"/>
              </a:lnSpc>
              <a:spcBef>
                <a:spcPts val="0"/>
              </a:spcBef>
              <a:spcAft>
                <a:spcPts val="0"/>
              </a:spcAft>
              <a:buClr>
                <a:srgbClr val="FFB01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B013"/>
              </a:buClr>
              <a:buSzPts val="1800"/>
              <a:buFont typeface="Arial"/>
              <a:buNone/>
            </a:pPr>
            <a:r>
              <a:rPr b="0" i="0" lang="en-US" sz="1800" u="none" cap="none" strike="noStrike">
                <a:solidFill>
                  <a:srgbClr val="FFB013"/>
                </a:solidFill>
                <a:latin typeface="Arial"/>
                <a:ea typeface="Arial"/>
                <a:cs typeface="Arial"/>
                <a:sym typeface="Arial"/>
              </a:rPr>
              <a:t>P(d</a:t>
            </a:r>
            <a:r>
              <a:rPr b="0" baseline="-25000" i="0" lang="en-US" sz="1800" u="none" cap="none" strike="noStrike">
                <a:solidFill>
                  <a:srgbClr val="FFB013"/>
                </a:solidFill>
                <a:latin typeface="Arial"/>
                <a:ea typeface="Arial"/>
                <a:cs typeface="Arial"/>
                <a:sym typeface="Arial"/>
              </a:rPr>
              <a:t>j</a:t>
            </a:r>
            <a:r>
              <a:rPr b="0" i="0" lang="en-US" sz="1800" u="none" cap="none" strike="noStrike">
                <a:solidFill>
                  <a:srgbClr val="FFB013"/>
                </a:solidFill>
                <a:latin typeface="Arial"/>
                <a:ea typeface="Arial"/>
                <a:cs typeface="Arial"/>
                <a:sym typeface="Arial"/>
              </a:rPr>
              <a:t>|h</a:t>
            </a:r>
            <a:r>
              <a:rPr b="0" baseline="-25000" i="0" lang="en-US" sz="1800" u="none" cap="none" strike="noStrike">
                <a:solidFill>
                  <a:srgbClr val="FFB013"/>
                </a:solidFill>
                <a:latin typeface="Arial"/>
                <a:ea typeface="Arial"/>
                <a:cs typeface="Arial"/>
                <a:sym typeface="Arial"/>
              </a:rPr>
              <a:t>3</a:t>
            </a:r>
            <a:r>
              <a:rPr b="0" i="0" lang="en-US" sz="1800" u="none" cap="none" strike="noStrike">
                <a:solidFill>
                  <a:srgbClr val="FFB013"/>
                </a:solidFill>
                <a:latin typeface="Arial"/>
                <a:ea typeface="Arial"/>
                <a:cs typeface="Arial"/>
                <a:sym typeface="Arial"/>
              </a:rPr>
              <a:t>)</a:t>
            </a:r>
            <a:endParaRPr/>
          </a:p>
          <a:p>
            <a:pPr indent="0" lvl="0" marL="0" marR="0" rtl="0" algn="l">
              <a:lnSpc>
                <a:spcPct val="60000"/>
              </a:lnSpc>
              <a:spcBef>
                <a:spcPts val="0"/>
              </a:spcBef>
              <a:spcAft>
                <a:spcPts val="0"/>
              </a:spcAft>
              <a:buClr>
                <a:srgbClr val="FFB01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B013"/>
              </a:buClr>
              <a:buSzPts val="1800"/>
              <a:buFont typeface="Arial"/>
              <a:buNone/>
            </a:pPr>
            <a:r>
              <a:rPr b="0" i="0" lang="en-US" sz="1800" u="none" cap="none" strike="noStrike">
                <a:solidFill>
                  <a:srgbClr val="FFB013"/>
                </a:solidFill>
                <a:latin typeface="Arial"/>
                <a:ea typeface="Arial"/>
                <a:cs typeface="Arial"/>
                <a:sym typeface="Arial"/>
              </a:rPr>
              <a:t>P(d</a:t>
            </a:r>
            <a:r>
              <a:rPr b="0" baseline="-25000" i="0" lang="en-US" sz="1800" u="none" cap="none" strike="noStrike">
                <a:solidFill>
                  <a:srgbClr val="FFB013"/>
                </a:solidFill>
                <a:latin typeface="Arial"/>
                <a:ea typeface="Arial"/>
                <a:cs typeface="Arial"/>
                <a:sym typeface="Arial"/>
              </a:rPr>
              <a:t>j</a:t>
            </a:r>
            <a:r>
              <a:rPr b="0" i="0" lang="en-US" sz="1800" u="none" cap="none" strike="noStrike">
                <a:solidFill>
                  <a:srgbClr val="FFB013"/>
                </a:solidFill>
                <a:latin typeface="Arial"/>
                <a:ea typeface="Arial"/>
                <a:cs typeface="Arial"/>
                <a:sym typeface="Arial"/>
              </a:rPr>
              <a:t>|h</a:t>
            </a:r>
            <a:r>
              <a:rPr b="0" baseline="-25000" i="0" lang="en-US" sz="1800" u="none" cap="none" strike="noStrike">
                <a:solidFill>
                  <a:srgbClr val="FFB013"/>
                </a:solidFill>
                <a:latin typeface="Arial"/>
                <a:ea typeface="Arial"/>
                <a:cs typeface="Arial"/>
                <a:sym typeface="Arial"/>
              </a:rPr>
              <a:t>4</a:t>
            </a:r>
            <a:r>
              <a:rPr b="0" i="0" lang="en-US" sz="1800" u="none" cap="none" strike="noStrike">
                <a:solidFill>
                  <a:srgbClr val="FFB013"/>
                </a:solidFill>
                <a:latin typeface="Arial"/>
                <a:ea typeface="Arial"/>
                <a:cs typeface="Arial"/>
                <a:sym typeface="Arial"/>
              </a:rPr>
              <a:t>)</a:t>
            </a:r>
            <a:endParaRPr/>
          </a:p>
          <a:p>
            <a:pPr indent="0" lvl="0" marL="0" marR="0" rtl="0" algn="l">
              <a:lnSpc>
                <a:spcPct val="60000"/>
              </a:lnSpc>
              <a:spcBef>
                <a:spcPts val="0"/>
              </a:spcBef>
              <a:spcAft>
                <a:spcPts val="0"/>
              </a:spcAft>
              <a:buClr>
                <a:srgbClr val="FFB01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B013"/>
              </a:buClr>
              <a:buSzPts val="1800"/>
              <a:buFont typeface="Arial"/>
              <a:buNone/>
            </a:pPr>
            <a:r>
              <a:rPr b="0" i="0" lang="en-US" sz="1800" u="none" cap="none" strike="noStrike">
                <a:solidFill>
                  <a:srgbClr val="FFB013"/>
                </a:solidFill>
                <a:latin typeface="Arial"/>
                <a:ea typeface="Arial"/>
                <a:cs typeface="Arial"/>
                <a:sym typeface="Arial"/>
              </a:rPr>
              <a:t>P(d</a:t>
            </a:r>
            <a:r>
              <a:rPr b="0" baseline="-25000" i="0" lang="en-US" sz="1800" u="none" cap="none" strike="noStrike">
                <a:solidFill>
                  <a:srgbClr val="FFB013"/>
                </a:solidFill>
                <a:latin typeface="Arial"/>
                <a:ea typeface="Arial"/>
                <a:cs typeface="Arial"/>
                <a:sym typeface="Arial"/>
              </a:rPr>
              <a:t>j</a:t>
            </a:r>
            <a:r>
              <a:rPr b="0" i="0" lang="en-US" sz="1800" u="none" cap="none" strike="noStrike">
                <a:solidFill>
                  <a:srgbClr val="FFB013"/>
                </a:solidFill>
                <a:latin typeface="Arial"/>
                <a:ea typeface="Arial"/>
                <a:cs typeface="Arial"/>
                <a:sym typeface="Arial"/>
              </a:rPr>
              <a:t>|h</a:t>
            </a:r>
            <a:r>
              <a:rPr b="0" baseline="-25000" i="0" lang="en-US" sz="1800" u="none" cap="none" strike="noStrike">
                <a:solidFill>
                  <a:srgbClr val="FFB013"/>
                </a:solidFill>
                <a:latin typeface="Arial"/>
                <a:ea typeface="Arial"/>
                <a:cs typeface="Arial"/>
                <a:sym typeface="Arial"/>
              </a:rPr>
              <a:t>5</a:t>
            </a:r>
            <a:r>
              <a:rPr b="0" i="0" lang="en-US" sz="1800" u="none" cap="none" strike="noStrike">
                <a:solidFill>
                  <a:srgbClr val="FFB013"/>
                </a:solidFill>
                <a:latin typeface="Arial"/>
                <a:ea typeface="Arial"/>
                <a:cs typeface="Arial"/>
                <a:sym typeface="Arial"/>
              </a:rPr>
              <a:t>)</a:t>
            </a:r>
            <a:endParaRPr/>
          </a:p>
          <a:p>
            <a:pPr indent="0" lvl="0" marL="0" marR="0" rtl="0" algn="l">
              <a:lnSpc>
                <a:spcPct val="100000"/>
              </a:lnSpc>
              <a:spcBef>
                <a:spcPts val="0"/>
              </a:spcBef>
              <a:spcAft>
                <a:spcPts val="0"/>
              </a:spcAft>
              <a:buClr>
                <a:srgbClr val="FFFF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4" name="Google Shape;164;p3"/>
          <p:cNvSpPr txBox="1"/>
          <p:nvPr/>
        </p:nvSpPr>
        <p:spPr>
          <a:xfrm>
            <a:off x="5027067" y="229718"/>
            <a:ext cx="2666515" cy="3940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86CE24"/>
              </a:buClr>
              <a:buSzPts val="1800"/>
              <a:buFont typeface="Arial"/>
              <a:buNone/>
            </a:pPr>
            <a:r>
              <a:rPr b="0" i="0" lang="en-US" sz="1800" u="none" cap="none" strike="noStrike">
                <a:solidFill>
                  <a:srgbClr val="86CE24"/>
                </a:solidFill>
                <a:latin typeface="Arial"/>
                <a:ea typeface="Arial"/>
                <a:cs typeface="Arial"/>
                <a:sym typeface="Arial"/>
              </a:rPr>
              <a:t>P(d</a:t>
            </a:r>
            <a:r>
              <a:rPr b="0" baseline="-25000" i="0" lang="en-US" sz="1800" u="none" cap="none" strike="noStrike">
                <a:solidFill>
                  <a:srgbClr val="86CE24"/>
                </a:solidFill>
                <a:latin typeface="Arial"/>
                <a:ea typeface="Arial"/>
                <a:cs typeface="Arial"/>
                <a:sym typeface="Arial"/>
              </a:rPr>
              <a:t>j</a:t>
            </a:r>
            <a:r>
              <a:rPr b="0" i="0" lang="en-US" sz="1800" u="none" cap="none" strike="noStrike">
                <a:solidFill>
                  <a:srgbClr val="86CE24"/>
                </a:solidFill>
                <a:latin typeface="Arial"/>
                <a:ea typeface="Arial"/>
                <a:cs typeface="Arial"/>
                <a:sym typeface="Arial"/>
              </a:rPr>
              <a:t>|h</a:t>
            </a:r>
            <a:r>
              <a:rPr b="0" baseline="-25000" i="0" lang="en-US" sz="1800" u="none" cap="none" strike="noStrike">
                <a:solidFill>
                  <a:srgbClr val="86CE24"/>
                </a:solidFill>
                <a:latin typeface="Arial"/>
                <a:ea typeface="Arial"/>
                <a:cs typeface="Arial"/>
                <a:sym typeface="Arial"/>
              </a:rPr>
              <a:t>i</a:t>
            </a:r>
            <a:r>
              <a:rPr b="0" i="0" lang="en-US" sz="1800" u="none" cap="none" strike="noStrike">
                <a:solidFill>
                  <a:srgbClr val="86CE24"/>
                </a:solidFill>
                <a:latin typeface="Arial"/>
                <a:ea typeface="Arial"/>
                <a:cs typeface="Arial"/>
                <a:sym typeface="Arial"/>
              </a:rPr>
              <a:t>) when d</a:t>
            </a:r>
            <a:r>
              <a:rPr b="0" baseline="-25000" i="0" lang="en-US" sz="1800" u="none" cap="none" strike="noStrike">
                <a:solidFill>
                  <a:srgbClr val="86CE24"/>
                </a:solidFill>
                <a:latin typeface="Arial"/>
                <a:ea typeface="Arial"/>
                <a:cs typeface="Arial"/>
                <a:sym typeface="Arial"/>
              </a:rPr>
              <a:t>j</a:t>
            </a:r>
            <a:r>
              <a:rPr b="0" i="0" lang="en-US" sz="1800" u="none" cap="none" strike="noStrike">
                <a:solidFill>
                  <a:srgbClr val="86CE24"/>
                </a:solidFill>
                <a:latin typeface="Arial"/>
                <a:ea typeface="Arial"/>
                <a:cs typeface="Arial"/>
                <a:sym typeface="Arial"/>
              </a:rPr>
              <a:t> is a Lime </a:t>
            </a:r>
            <a:endParaRPr/>
          </a:p>
        </p:txBody>
      </p:sp>
      <p:sp>
        <p:nvSpPr>
          <p:cNvPr id="165" name="Google Shape;165;p3"/>
          <p:cNvSpPr/>
          <p:nvPr/>
        </p:nvSpPr>
        <p:spPr>
          <a:xfrm rot="5400000">
            <a:off x="5063957" y="748673"/>
            <a:ext cx="551709" cy="211546"/>
          </a:xfrm>
          <a:prstGeom prst="rightArrow">
            <a:avLst>
              <a:gd fmla="val 21432" name="adj1"/>
              <a:gd fmla="val 50000" name="adj2"/>
            </a:avLst>
          </a:prstGeom>
          <a:gradFill>
            <a:gsLst>
              <a:gs pos="0">
                <a:srgbClr val="878AF0"/>
              </a:gs>
              <a:gs pos="35000">
                <a:srgbClr val="A5A8F6"/>
              </a:gs>
              <a:gs pos="100000">
                <a:srgbClr val="D1D2FA"/>
              </a:gs>
            </a:gsLst>
            <a:lin ang="16200000" scaled="0"/>
          </a:gradFill>
          <a:ln cap="flat" cmpd="sng" w="12700">
            <a:solidFill>
              <a:srgbClr val="777777"/>
            </a:solidFill>
            <a:prstDash val="solid"/>
            <a:round/>
            <a:headEnd len="sm" w="sm" type="none"/>
            <a:tailEnd len="sm" w="sm" type="none"/>
          </a:ln>
          <a:effectLst>
            <a:outerShdw blurRad="38100" rotWithShape="0" dist="23000">
              <a:srgbClr val="000000">
                <a:alpha val="4000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668337" y="-467879"/>
            <a:ext cx="7772401"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4000"/>
              <a:buFont typeface="Arial Black"/>
              <a:buNone/>
            </a:pPr>
            <a:r>
              <a:rPr lang="en-US" sz="4000"/>
              <a:t>Posterior Probability of H</a:t>
            </a:r>
            <a:endParaRPr/>
          </a:p>
        </p:txBody>
      </p:sp>
      <p:sp>
        <p:nvSpPr>
          <p:cNvPr id="171" name="Google Shape;171;p4"/>
          <p:cNvSpPr txBox="1"/>
          <p:nvPr>
            <p:ph idx="1" type="body"/>
          </p:nvPr>
        </p:nvSpPr>
        <p:spPr>
          <a:xfrm>
            <a:off x="1143000" y="4971143"/>
            <a:ext cx="7772400" cy="14468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000000"/>
              </a:buClr>
              <a:buSzPts val="2800"/>
              <a:buFont typeface="Arial"/>
              <a:buNone/>
            </a:pPr>
            <a:r>
              <a:rPr lang="en-US" sz="2800"/>
              <a:t>Computed as </a:t>
            </a:r>
            <a:r>
              <a:rPr i="1" lang="en-US"/>
              <a:t>P</a:t>
            </a:r>
            <a:r>
              <a:rPr lang="en-US" sz="2800"/>
              <a:t>(</a:t>
            </a:r>
            <a:r>
              <a:rPr i="1" lang="en-US"/>
              <a:t>h</a:t>
            </a:r>
            <a:r>
              <a:rPr baseline="-25000" i="1" lang="en-US"/>
              <a:t>i</a:t>
            </a:r>
            <a:r>
              <a:rPr i="1" lang="en-US"/>
              <a:t> </a:t>
            </a:r>
            <a:r>
              <a:rPr lang="en-US" sz="2800"/>
              <a:t>|</a:t>
            </a:r>
            <a:r>
              <a:rPr i="1" lang="en-US"/>
              <a:t> </a:t>
            </a:r>
            <a:r>
              <a:rPr lang="en-US" sz="2800"/>
              <a:t>d)</a:t>
            </a:r>
            <a:r>
              <a:rPr i="1" lang="en-US"/>
              <a:t> = </a:t>
            </a:r>
            <a:r>
              <a:rPr b="0" lang="en-US">
                <a:latin typeface="Noto Sans Symbols"/>
                <a:ea typeface="Noto Sans Symbols"/>
                <a:cs typeface="Noto Sans Symbols"/>
                <a:sym typeface="Noto Sans Symbols"/>
              </a:rPr>
              <a:t>α</a:t>
            </a:r>
            <a:r>
              <a:rPr lang="en-US" sz="4000"/>
              <a:t>π</a:t>
            </a:r>
            <a:r>
              <a:rPr baseline="-25000" i="1" lang="en-US" sz="2400"/>
              <a:t>j</a:t>
            </a:r>
            <a:r>
              <a:rPr lang="en-US" sz="2400"/>
              <a:t> </a:t>
            </a:r>
            <a:r>
              <a:rPr i="1" lang="en-US" sz="2400"/>
              <a:t>P</a:t>
            </a:r>
            <a:r>
              <a:rPr lang="en-US" sz="2400"/>
              <a:t>(</a:t>
            </a:r>
            <a:r>
              <a:rPr i="1" lang="en-US" sz="2400"/>
              <a:t>d</a:t>
            </a:r>
            <a:r>
              <a:rPr baseline="-25000" i="1" lang="en-US" sz="2400"/>
              <a:t>j</a:t>
            </a:r>
            <a:r>
              <a:rPr lang="en-US" sz="2400"/>
              <a:t> | </a:t>
            </a:r>
            <a:r>
              <a:rPr i="1" lang="en-US" sz="2400"/>
              <a:t>h</a:t>
            </a:r>
            <a:r>
              <a:rPr baseline="-25000" i="1" lang="en-US" sz="2400"/>
              <a:t>i</a:t>
            </a:r>
            <a:r>
              <a:rPr lang="en-US" sz="2400"/>
              <a:t>) </a:t>
            </a:r>
            <a:r>
              <a:rPr i="1" lang="en-US"/>
              <a:t>P</a:t>
            </a:r>
            <a:r>
              <a:rPr lang="en-US" sz="2800"/>
              <a:t>(</a:t>
            </a:r>
            <a:r>
              <a:rPr i="1" lang="en-US"/>
              <a:t>h</a:t>
            </a:r>
            <a:r>
              <a:rPr baseline="-25000" i="1" lang="en-US"/>
              <a:t>i</a:t>
            </a:r>
            <a:r>
              <a:rPr lang="en-US" sz="2800"/>
              <a:t>)</a:t>
            </a:r>
            <a:endParaRPr/>
          </a:p>
        </p:txBody>
      </p:sp>
      <p:sp>
        <p:nvSpPr>
          <p:cNvPr id="172" name="Google Shape;172;p4"/>
          <p:cNvSpPr txBox="1"/>
          <p:nvPr>
            <p:ph idx="12" type="sldNum"/>
          </p:nvPr>
        </p:nvSpPr>
        <p:spPr>
          <a:xfrm rot="-5400000">
            <a:off x="8755473" y="6389905"/>
            <a:ext cx="259529" cy="412500"/>
          </a:xfrm>
          <a:prstGeom prst="rect">
            <a:avLst/>
          </a:prstGeom>
          <a:noFill/>
          <a:ln>
            <a:noFill/>
          </a:ln>
        </p:spPr>
        <p:txBody>
          <a:bodyPr anchorCtr="0" anchor="ctr" bIns="45700" lIns="45700" spcFirstLastPara="1" rIns="45700" wrap="square" tIns="45700">
            <a:normAutofit/>
          </a:bodyPr>
          <a:lstStyle/>
          <a:p>
            <a:pPr indent="0" lvl="0" marL="0" rtl="0" algn="l">
              <a:lnSpc>
                <a:spcPct val="80000"/>
              </a:lnSpc>
              <a:spcBef>
                <a:spcPts val="0"/>
              </a:spcBef>
              <a:spcAft>
                <a:spcPts val="0"/>
              </a:spcAft>
              <a:buClr>
                <a:srgbClr val="000000"/>
              </a:buClr>
              <a:buSzPts val="2200"/>
              <a:buFont typeface="Arial"/>
              <a:buNone/>
            </a:pPr>
            <a:fld id="{00000000-1234-1234-1234-123412341234}" type="slidenum">
              <a:rPr lang="en-US" sz="2200">
                <a:solidFill>
                  <a:srgbClr val="000000"/>
                </a:solidFill>
              </a:rPr>
              <a:t>‹#›</a:t>
            </a:fld>
            <a:endParaRPr b="1" i="0" sz="2200" u="none" cap="none" strike="noStrike">
              <a:solidFill>
                <a:srgbClr val="000000"/>
              </a:solidFill>
              <a:latin typeface="Arial"/>
              <a:ea typeface="Arial"/>
              <a:cs typeface="Arial"/>
              <a:sym typeface="Arial"/>
            </a:endParaRPr>
          </a:p>
        </p:txBody>
      </p:sp>
      <p:pic>
        <p:nvPicPr>
          <p:cNvPr descr="Picture 4" id="173" name="Google Shape;173;p4"/>
          <p:cNvPicPr preferRelativeResize="0"/>
          <p:nvPr/>
        </p:nvPicPr>
        <p:blipFill rotWithShape="1">
          <a:blip r:embed="rId3">
            <a:alphaModFix/>
          </a:blip>
          <a:srcRect b="0" l="0" r="0" t="0"/>
          <a:stretch/>
        </p:blipFill>
        <p:spPr>
          <a:xfrm>
            <a:off x="1116698" y="642856"/>
            <a:ext cx="6277184" cy="4532507"/>
          </a:xfrm>
          <a:prstGeom prst="rect">
            <a:avLst/>
          </a:prstGeom>
          <a:noFill/>
          <a:ln>
            <a:noFill/>
          </a:ln>
        </p:spPr>
      </p:pic>
      <p:pic>
        <p:nvPicPr>
          <p:cNvPr descr="Picture 5" id="174" name="Google Shape;174;p4"/>
          <p:cNvPicPr preferRelativeResize="0"/>
          <p:nvPr/>
        </p:nvPicPr>
        <p:blipFill rotWithShape="1">
          <a:blip r:embed="rId4">
            <a:alphaModFix/>
          </a:blip>
          <a:srcRect b="0" l="0" r="0" t="0"/>
          <a:stretch/>
        </p:blipFill>
        <p:spPr>
          <a:xfrm rot="5400000">
            <a:off x="7444581" y="2532857"/>
            <a:ext cx="2068514" cy="508001"/>
          </a:xfrm>
          <a:prstGeom prst="rect">
            <a:avLst/>
          </a:prstGeom>
          <a:noFill/>
          <a:ln cap="flat" cmpd="sng" w="19050">
            <a:solidFill>
              <a:srgbClr val="000000"/>
            </a:solidFill>
            <a:prstDash val="solid"/>
            <a:miter lim="8000"/>
            <a:headEnd len="sm" w="sm" type="none"/>
            <a:tailEnd len="sm" w="sm" type="none"/>
          </a:ln>
        </p:spPr>
      </p:pic>
      <p:sp>
        <p:nvSpPr>
          <p:cNvPr id="175" name="Google Shape;175;p4"/>
          <p:cNvSpPr txBox="1"/>
          <p:nvPr/>
        </p:nvSpPr>
        <p:spPr>
          <a:xfrm>
            <a:off x="6215438" y="4806031"/>
            <a:ext cx="967754" cy="3708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(all </a:t>
            </a:r>
            <a:r>
              <a:rPr b="0" i="0" lang="en-US" sz="1800" u="none" cap="none" strike="noStrike">
                <a:solidFill>
                  <a:srgbClr val="2FFF20"/>
                </a:solidFill>
                <a:latin typeface="Calibri"/>
                <a:ea typeface="Calibri"/>
                <a:cs typeface="Calibri"/>
                <a:sym typeface="Calibri"/>
              </a:rPr>
              <a:t>lime</a:t>
            </a:r>
            <a:r>
              <a:rPr b="0" i="0" lang="en-US" sz="1800" u="none" cap="none" strike="noStrike">
                <a:solidFill>
                  <a:srgbClr val="000000"/>
                </a:solidFill>
                <a:latin typeface="Calibri"/>
                <a:ea typeface="Calibri"/>
                <a:cs typeface="Calibri"/>
                <a:sym typeface="Calibri"/>
              </a:rPr>
              <a:t>)</a:t>
            </a:r>
            <a:endParaRPr/>
          </a:p>
        </p:txBody>
      </p:sp>
      <p:sp>
        <p:nvSpPr>
          <p:cNvPr id="176" name="Google Shape;176;p4"/>
          <p:cNvSpPr txBox="1"/>
          <p:nvPr/>
        </p:nvSpPr>
        <p:spPr>
          <a:xfrm>
            <a:off x="5321627" y="5628273"/>
            <a:ext cx="2665287" cy="39409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86CE24"/>
              </a:buClr>
              <a:buSzPts val="1800"/>
              <a:buFont typeface="Arial"/>
              <a:buNone/>
            </a:pPr>
            <a:r>
              <a:rPr b="0" i="1" lang="en-US" sz="1800" u="none" cap="none" strike="noStrike">
                <a:solidFill>
                  <a:srgbClr val="86CE24"/>
                </a:solidFill>
                <a:latin typeface="Arial"/>
                <a:ea typeface="Arial"/>
                <a:cs typeface="Arial"/>
                <a:sym typeface="Arial"/>
              </a:rPr>
              <a:t>Ex: P</a:t>
            </a:r>
            <a:r>
              <a:rPr b="0" i="0" lang="en-US" sz="1800" u="none" cap="none" strike="noStrike">
                <a:solidFill>
                  <a:srgbClr val="86CE24"/>
                </a:solidFill>
                <a:latin typeface="Arial"/>
                <a:ea typeface="Arial"/>
                <a:cs typeface="Arial"/>
                <a:sym typeface="Arial"/>
              </a:rPr>
              <a:t>(</a:t>
            </a:r>
            <a:r>
              <a:rPr b="0" i="1" lang="en-US" sz="1800" u="none" cap="none" strike="noStrike">
                <a:solidFill>
                  <a:srgbClr val="86CE24"/>
                </a:solidFill>
                <a:latin typeface="Arial"/>
                <a:ea typeface="Arial"/>
                <a:cs typeface="Arial"/>
                <a:sym typeface="Arial"/>
              </a:rPr>
              <a:t>h</a:t>
            </a:r>
            <a:r>
              <a:rPr b="0" baseline="-25000" i="1" lang="en-US" sz="1800" u="none" cap="none" strike="noStrike">
                <a:solidFill>
                  <a:srgbClr val="86CE24"/>
                </a:solidFill>
                <a:latin typeface="Arial"/>
                <a:ea typeface="Arial"/>
                <a:cs typeface="Arial"/>
                <a:sym typeface="Arial"/>
              </a:rPr>
              <a:t>3</a:t>
            </a:r>
            <a:r>
              <a:rPr b="0" i="0" lang="en-US" sz="1800" u="none" cap="none" strike="noStrike">
                <a:solidFill>
                  <a:srgbClr val="86CE24"/>
                </a:solidFill>
                <a:latin typeface="Arial"/>
                <a:ea typeface="Arial"/>
                <a:cs typeface="Arial"/>
                <a:sym typeface="Arial"/>
              </a:rPr>
              <a:t>|</a:t>
            </a:r>
            <a:r>
              <a:rPr b="0" i="1" lang="en-US" sz="1800" u="none" cap="none" strike="noStrike">
                <a:solidFill>
                  <a:srgbClr val="86CE24"/>
                </a:solidFill>
                <a:latin typeface="Arial"/>
                <a:ea typeface="Arial"/>
                <a:cs typeface="Arial"/>
                <a:sym typeface="Arial"/>
              </a:rPr>
              <a:t> </a:t>
            </a:r>
            <a:r>
              <a:rPr b="1" i="0" lang="en-US" sz="1800" u="none" cap="none" strike="noStrike">
                <a:solidFill>
                  <a:srgbClr val="86CE24"/>
                </a:solidFill>
                <a:latin typeface="Arial"/>
                <a:ea typeface="Arial"/>
                <a:cs typeface="Arial"/>
                <a:sym typeface="Arial"/>
              </a:rPr>
              <a:t>d</a:t>
            </a:r>
            <a:r>
              <a:rPr b="0" i="0" lang="en-US" sz="1800" u="none" cap="none" strike="noStrike">
                <a:solidFill>
                  <a:srgbClr val="86CE24"/>
                </a:solidFill>
                <a:latin typeface="Arial"/>
                <a:ea typeface="Arial"/>
                <a:cs typeface="Arial"/>
                <a:sym typeface="Arial"/>
              </a:rPr>
              <a:t>)</a:t>
            </a:r>
            <a:r>
              <a:rPr b="0" i="1" lang="en-US" sz="1800" u="none" cap="none" strike="noStrike">
                <a:solidFill>
                  <a:srgbClr val="86CE24"/>
                </a:solidFill>
                <a:latin typeface="Arial"/>
                <a:ea typeface="Arial"/>
                <a:cs typeface="Arial"/>
                <a:sym typeface="Arial"/>
              </a:rPr>
              <a:t> = </a:t>
            </a:r>
            <a:r>
              <a:rPr b="0" i="0" lang="en-US" sz="1800" u="none" cap="none" strike="noStrike">
                <a:solidFill>
                  <a:srgbClr val="86CE24"/>
                </a:solidFill>
                <a:latin typeface="Noto Sans Symbols"/>
                <a:ea typeface="Noto Sans Symbols"/>
                <a:cs typeface="Noto Sans Symbols"/>
                <a:sym typeface="Noto Sans Symbols"/>
              </a:rPr>
              <a:t>α</a:t>
            </a:r>
            <a:r>
              <a:rPr b="0" i="0" lang="en-US" sz="1800" u="none" cap="none" strike="noStrike">
                <a:solidFill>
                  <a:srgbClr val="86CE24"/>
                </a:solidFill>
                <a:latin typeface="Arial"/>
                <a:ea typeface="Arial"/>
                <a:cs typeface="Arial"/>
                <a:sym typeface="Arial"/>
              </a:rPr>
              <a:t>π</a:t>
            </a:r>
            <a:r>
              <a:rPr b="0" baseline="-25000" i="1" lang="en-US" sz="1800" u="none" cap="none" strike="noStrike">
                <a:solidFill>
                  <a:srgbClr val="86CE24"/>
                </a:solidFill>
                <a:latin typeface="Arial"/>
                <a:ea typeface="Arial"/>
                <a:cs typeface="Arial"/>
                <a:sym typeface="Arial"/>
              </a:rPr>
              <a:t>j </a:t>
            </a:r>
            <a:r>
              <a:rPr b="0" i="1" lang="en-US" sz="1800" u="none" cap="none" strike="noStrike">
                <a:solidFill>
                  <a:srgbClr val="86CE24"/>
                </a:solidFill>
                <a:latin typeface="Arial"/>
                <a:ea typeface="Arial"/>
                <a:cs typeface="Arial"/>
                <a:sym typeface="Arial"/>
              </a:rPr>
              <a:t>(.5 *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669925" y="-138856"/>
            <a:ext cx="7772400"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lang="en-US"/>
              <a:t>Probability of Predicting </a:t>
            </a:r>
            <a:r>
              <a:rPr lang="en-US">
                <a:solidFill>
                  <a:srgbClr val="2FFF20"/>
                </a:solidFill>
              </a:rPr>
              <a:t>Lime</a:t>
            </a:r>
            <a:endParaRPr/>
          </a:p>
        </p:txBody>
      </p:sp>
      <p:sp>
        <p:nvSpPr>
          <p:cNvPr id="182" name="Google Shape;182;p5"/>
          <p:cNvSpPr txBox="1"/>
          <p:nvPr>
            <p:ph idx="1" type="body"/>
          </p:nvPr>
        </p:nvSpPr>
        <p:spPr>
          <a:xfrm>
            <a:off x="812800" y="5101202"/>
            <a:ext cx="7772400" cy="582613"/>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500"/>
              <a:buFont typeface="Arial"/>
              <a:buNone/>
            </a:pPr>
            <a:r>
              <a:rPr lang="en-US" sz="2500"/>
              <a:t>Computed as P(</a:t>
            </a:r>
            <a:r>
              <a:rPr i="1" lang="en-US"/>
              <a:t>lime</a:t>
            </a:r>
            <a:r>
              <a:rPr lang="en-US" sz="2500"/>
              <a:t> | d) = Σ</a:t>
            </a:r>
            <a:r>
              <a:rPr baseline="-25000" i="1" lang="en-US"/>
              <a:t>i</a:t>
            </a:r>
            <a:r>
              <a:rPr lang="en-US" sz="2500"/>
              <a:t> P(</a:t>
            </a:r>
            <a:r>
              <a:rPr i="1" lang="en-US"/>
              <a:t>lime</a:t>
            </a:r>
            <a:r>
              <a:rPr lang="en-US" sz="2500"/>
              <a:t> | </a:t>
            </a:r>
            <a:r>
              <a:rPr i="1" lang="en-US"/>
              <a:t>h</a:t>
            </a:r>
            <a:r>
              <a:rPr baseline="-25000" i="1" lang="en-US"/>
              <a:t>i</a:t>
            </a:r>
            <a:r>
              <a:rPr lang="en-US" sz="2500"/>
              <a:t>)P(</a:t>
            </a:r>
            <a:r>
              <a:rPr i="1" lang="en-US"/>
              <a:t>h</a:t>
            </a:r>
            <a:r>
              <a:rPr baseline="-25000" i="1" lang="en-US"/>
              <a:t>i</a:t>
            </a:r>
            <a:r>
              <a:rPr lang="en-US" sz="2500"/>
              <a:t> | d) </a:t>
            </a:r>
            <a:endParaRPr/>
          </a:p>
        </p:txBody>
      </p:sp>
      <p:pic>
        <p:nvPicPr>
          <p:cNvPr descr="Picture 4" id="183" name="Google Shape;183;p5"/>
          <p:cNvPicPr preferRelativeResize="0"/>
          <p:nvPr/>
        </p:nvPicPr>
        <p:blipFill rotWithShape="1">
          <a:blip r:embed="rId3">
            <a:alphaModFix/>
          </a:blip>
          <a:srcRect b="0" l="0" r="0" t="0"/>
          <a:stretch/>
        </p:blipFill>
        <p:spPr>
          <a:xfrm>
            <a:off x="1572012" y="986657"/>
            <a:ext cx="5850084" cy="4223120"/>
          </a:xfrm>
          <a:prstGeom prst="rect">
            <a:avLst/>
          </a:prstGeom>
          <a:noFill/>
          <a:ln>
            <a:noFill/>
          </a:ln>
        </p:spPr>
      </p:pic>
      <p:sp>
        <p:nvSpPr>
          <p:cNvPr id="184" name="Google Shape;184;p5"/>
          <p:cNvSpPr txBox="1"/>
          <p:nvPr/>
        </p:nvSpPr>
        <p:spPr>
          <a:xfrm>
            <a:off x="6233014" y="4809849"/>
            <a:ext cx="967753" cy="3708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(all </a:t>
            </a:r>
            <a:r>
              <a:rPr b="0" i="0" lang="en-US" sz="1800" u="none" cap="none" strike="noStrike">
                <a:solidFill>
                  <a:srgbClr val="2FFF20"/>
                </a:solidFill>
                <a:latin typeface="Calibri"/>
                <a:ea typeface="Calibri"/>
                <a:cs typeface="Calibri"/>
                <a:sym typeface="Calibri"/>
              </a:rPr>
              <a:t>lime</a:t>
            </a:r>
            <a:r>
              <a:rPr b="0" i="0" lang="en-US" sz="1800" u="none" cap="none" strike="noStrike">
                <a:solidFill>
                  <a:srgbClr val="000000"/>
                </a:solidFill>
                <a:latin typeface="Calibri"/>
                <a:ea typeface="Calibri"/>
                <a:cs typeface="Calibri"/>
                <a:sym typeface="Calibri"/>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MDP</a:t>
            </a:r>
            <a:endParaRPr/>
          </a:p>
        </p:txBody>
      </p:sp>
      <p:pic>
        <p:nvPicPr>
          <p:cNvPr descr="Content Placeholder 5" id="190" name="Google Shape;190;p6"/>
          <p:cNvPicPr preferRelativeResize="0"/>
          <p:nvPr/>
        </p:nvPicPr>
        <p:blipFill rotWithShape="1">
          <a:blip r:embed="rId3">
            <a:alphaModFix/>
          </a:blip>
          <a:srcRect b="0" l="0" r="0" t="0"/>
          <a:stretch/>
        </p:blipFill>
        <p:spPr>
          <a:xfrm>
            <a:off x="1444454" y="171722"/>
            <a:ext cx="7541046" cy="5238477"/>
          </a:xfrm>
          <a:prstGeom prst="rect">
            <a:avLst/>
          </a:prstGeom>
          <a:noFill/>
          <a:ln>
            <a:noFill/>
          </a:ln>
        </p:spPr>
      </p:pic>
      <p:sp>
        <p:nvSpPr>
          <p:cNvPr id="191" name="Google Shape;191;p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192" name="Google Shape;192;p6"/>
          <p:cNvSpPr txBox="1"/>
          <p:nvPr/>
        </p:nvSpPr>
        <p:spPr>
          <a:xfrm>
            <a:off x="995082" y="5368816"/>
            <a:ext cx="7671621" cy="13234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U</a:t>
            </a:r>
            <a:r>
              <a:rPr b="0" baseline="-25000" i="0" lang="en-US" sz="1600" u="none" cap="none" strike="noStrike">
                <a:solidFill>
                  <a:srgbClr val="FF0000"/>
                </a:solidFill>
                <a:latin typeface="Arial"/>
                <a:ea typeface="Arial"/>
                <a:cs typeface="Arial"/>
                <a:sym typeface="Arial"/>
              </a:rPr>
              <a:t>t+1</a:t>
            </a:r>
            <a:r>
              <a:rPr b="0" i="0" lang="en-US" sz="1600" u="none" cap="none" strike="noStrike">
                <a:solidFill>
                  <a:srgbClr val="FF0000"/>
                </a:solidFill>
                <a:latin typeface="Arial"/>
                <a:ea typeface="Arial"/>
                <a:cs typeface="Arial"/>
                <a:sym typeface="Arial"/>
              </a:rPr>
              <a:t>(s)  = Max </a:t>
            </a:r>
            <a:r>
              <a:rPr b="0" baseline="-25000" i="0" lang="en-US" sz="1600" u="none" cap="none" strike="noStrike">
                <a:solidFill>
                  <a:srgbClr val="FF0000"/>
                </a:solidFill>
                <a:latin typeface="Arial"/>
                <a:ea typeface="Arial"/>
                <a:cs typeface="Arial"/>
                <a:sym typeface="Arial"/>
              </a:rPr>
              <a:t>aεA </a:t>
            </a:r>
            <a:r>
              <a:rPr b="0" i="0" lang="en-US" sz="1600" u="none" cap="none" strike="noStrike">
                <a:solidFill>
                  <a:srgbClr val="FF0000"/>
                </a:solidFill>
                <a:latin typeface="Arial"/>
                <a:ea typeface="Arial"/>
                <a:cs typeface="Arial"/>
                <a:sym typeface="Arial"/>
              </a:rPr>
              <a:t>{ R(s,a) + γ Σ</a:t>
            </a:r>
            <a:r>
              <a:rPr b="0" baseline="-25000" i="0" lang="en-US" sz="1600" u="none" cap="none" strike="noStrike">
                <a:solidFill>
                  <a:srgbClr val="FF0000"/>
                </a:solidFill>
                <a:latin typeface="Arial"/>
                <a:ea typeface="Arial"/>
                <a:cs typeface="Arial"/>
                <a:sym typeface="Arial"/>
              </a:rPr>
              <a:t>s’εS</a:t>
            </a:r>
            <a:r>
              <a:rPr b="0" i="0" lang="en-US" sz="1600" u="none" cap="none" strike="noStrike">
                <a:solidFill>
                  <a:srgbClr val="FF0000"/>
                </a:solidFill>
                <a:latin typeface="Arial"/>
                <a:ea typeface="Arial"/>
                <a:cs typeface="Arial"/>
                <a:sym typeface="Arial"/>
              </a:rPr>
              <a:t> P(s’|a,s) Ut(s’) }</a:t>
            </a:r>
            <a:endParaRPr/>
          </a:p>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U</a:t>
            </a:r>
            <a:r>
              <a:rPr b="0" baseline="-25000" i="0" lang="en-US" sz="1600" u="none" cap="none" strike="noStrike">
                <a:solidFill>
                  <a:srgbClr val="FF0000"/>
                </a:solidFill>
                <a:latin typeface="Arial"/>
                <a:ea typeface="Arial"/>
                <a:cs typeface="Arial"/>
                <a:sym typeface="Arial"/>
              </a:rPr>
              <a:t>1</a:t>
            </a:r>
            <a:r>
              <a:rPr b="0" i="0" lang="en-US" sz="1600" u="none" cap="none" strike="noStrike">
                <a:solidFill>
                  <a:srgbClr val="FF0000"/>
                </a:solidFill>
                <a:latin typeface="Arial"/>
                <a:ea typeface="Arial"/>
                <a:cs typeface="Arial"/>
                <a:sym typeface="Arial"/>
              </a:rPr>
              <a:t>(S</a:t>
            </a:r>
            <a:r>
              <a:rPr b="0" baseline="-25000" i="0" lang="en-US" sz="1600" u="none" cap="none" strike="noStrike">
                <a:solidFill>
                  <a:srgbClr val="FF0000"/>
                </a:solidFill>
                <a:latin typeface="Arial"/>
                <a:ea typeface="Arial"/>
                <a:cs typeface="Arial"/>
                <a:sym typeface="Arial"/>
              </a:rPr>
              <a:t>1</a:t>
            </a:r>
            <a:r>
              <a:rPr b="0" i="0" lang="en-US" sz="1600" u="none" cap="none" strike="noStrike">
                <a:solidFill>
                  <a:srgbClr val="FF0000"/>
                </a:solidFill>
                <a:latin typeface="Arial"/>
                <a:ea typeface="Arial"/>
                <a:cs typeface="Arial"/>
                <a:sym typeface="Arial"/>
              </a:rPr>
              <a:t>) = Max { (8 + 0.5*(0.5*0+0.5*0) ) , (16 + 0.5*1*0) } = Max (8,16) = 16 </a:t>
            </a:r>
            <a:endParaRPr/>
          </a:p>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U</a:t>
            </a:r>
            <a:r>
              <a:rPr b="0" baseline="-25000" i="0" lang="en-US" sz="1600" u="none" cap="none" strike="noStrike">
                <a:solidFill>
                  <a:srgbClr val="FF0000"/>
                </a:solidFill>
                <a:latin typeface="Arial"/>
                <a:ea typeface="Arial"/>
                <a:cs typeface="Arial"/>
                <a:sym typeface="Arial"/>
              </a:rPr>
              <a:t>1</a:t>
            </a:r>
            <a:r>
              <a:rPr b="0" i="0" lang="en-US" sz="1600" u="none" cap="none" strike="noStrike">
                <a:solidFill>
                  <a:srgbClr val="FF0000"/>
                </a:solidFill>
                <a:latin typeface="Arial"/>
                <a:ea typeface="Arial"/>
                <a:cs typeface="Arial"/>
                <a:sym typeface="Arial"/>
              </a:rPr>
              <a:t>(S</a:t>
            </a:r>
            <a:r>
              <a:rPr b="0" baseline="-25000" i="0" lang="en-US" sz="1600" u="none" cap="none" strike="noStrike">
                <a:solidFill>
                  <a:srgbClr val="FF0000"/>
                </a:solidFill>
                <a:latin typeface="Arial"/>
                <a:ea typeface="Arial"/>
                <a:cs typeface="Arial"/>
                <a:sym typeface="Arial"/>
              </a:rPr>
              <a:t>2</a:t>
            </a:r>
            <a:r>
              <a:rPr b="0" i="0" lang="en-US" sz="1600" u="none" cap="none" strike="noStrike">
                <a:solidFill>
                  <a:srgbClr val="FF0000"/>
                </a:solidFill>
                <a:latin typeface="Arial"/>
                <a:ea typeface="Arial"/>
                <a:cs typeface="Arial"/>
                <a:sym typeface="Arial"/>
              </a:rPr>
              <a:t>) = Max ( (-4 + 0.5*1*0 ) , (-4 + 0.5*1*0) ) = Max (-4,-4) = -4</a:t>
            </a:r>
            <a:endParaRPr/>
          </a:p>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U2(S1) = Max ( (8 + 0.5*(0.5*16+0.5*-4) ) , (16 + 0.5*1*-4) ) = Max (11,14) = 14</a:t>
            </a:r>
            <a:endParaRPr/>
          </a:p>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U2(S2) = Max ( (-4 + 0.5*1*-4 ) , (-4 + 0.5*1*-4) ) = Max (-6,-6) = -6</a:t>
            </a:r>
            <a:endParaRPr/>
          </a:p>
        </p:txBody>
      </p:sp>
      <p:cxnSp>
        <p:nvCxnSpPr>
          <p:cNvPr id="193" name="Google Shape;193;p6"/>
          <p:cNvCxnSpPr/>
          <p:nvPr/>
        </p:nvCxnSpPr>
        <p:spPr>
          <a:xfrm>
            <a:off x="1503336" y="3525864"/>
            <a:ext cx="5036949"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Decision Tree</a:t>
            </a:r>
            <a:endParaRPr/>
          </a:p>
        </p:txBody>
      </p:sp>
      <p:pic>
        <p:nvPicPr>
          <p:cNvPr descr="Content Placeholder 5" id="199" name="Google Shape;199;p7"/>
          <p:cNvPicPr preferRelativeResize="0"/>
          <p:nvPr/>
        </p:nvPicPr>
        <p:blipFill rotWithShape="1">
          <a:blip r:embed="rId3">
            <a:alphaModFix/>
          </a:blip>
          <a:srcRect b="0" l="0" r="0" t="0"/>
          <a:stretch/>
        </p:blipFill>
        <p:spPr>
          <a:xfrm>
            <a:off x="125304" y="1121829"/>
            <a:ext cx="8577372" cy="4454770"/>
          </a:xfrm>
          <a:prstGeom prst="rect">
            <a:avLst/>
          </a:prstGeom>
          <a:noFill/>
          <a:ln>
            <a:noFill/>
          </a:ln>
        </p:spPr>
      </p:pic>
      <p:sp>
        <p:nvSpPr>
          <p:cNvPr id="200" name="Google Shape;200;p7"/>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201" name="Google Shape;201;p7"/>
          <p:cNvSpPr txBox="1"/>
          <p:nvPr/>
        </p:nvSpPr>
        <p:spPr>
          <a:xfrm>
            <a:off x="457199" y="5556370"/>
            <a:ext cx="9421908" cy="110162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400"/>
              <a:buFont typeface="Arial"/>
              <a:buNone/>
            </a:pPr>
            <a:r>
              <a:rPr b="0" i="0" lang="en-US" sz="1400" u="none" cap="none" strike="noStrike">
                <a:solidFill>
                  <a:srgbClr val="FF0000"/>
                </a:solidFill>
                <a:latin typeface="Arial"/>
                <a:ea typeface="Arial"/>
                <a:cs typeface="Arial"/>
                <a:sym typeface="Arial"/>
              </a:rPr>
              <a:t>At root: I(3/6 , 3/6 ) = 1</a:t>
            </a:r>
            <a:br>
              <a:rPr b="0" i="0" lang="en-US" sz="1400" u="none" cap="none" strike="noStrike">
                <a:solidFill>
                  <a:srgbClr val="FF0000"/>
                </a:solidFill>
                <a:latin typeface="Arial"/>
                <a:ea typeface="Arial"/>
                <a:cs typeface="Arial"/>
                <a:sym typeface="Arial"/>
              </a:rPr>
            </a:br>
            <a:r>
              <a:rPr b="0" i="0" lang="en-US" sz="1400" u="none" cap="none" strike="noStrike">
                <a:solidFill>
                  <a:srgbClr val="FF0000"/>
                </a:solidFill>
                <a:latin typeface="Arial"/>
                <a:ea typeface="Arial"/>
                <a:cs typeface="Arial"/>
                <a:sym typeface="Arial"/>
              </a:rPr>
              <a:t>Remainder(A) = 3/6 I(2/3 ,1/3) + 3/6 I(2/3,1/3)</a:t>
            </a:r>
            <a:br>
              <a:rPr b="0" i="0" lang="en-US" sz="1400" u="none" cap="none" strike="noStrike">
                <a:solidFill>
                  <a:srgbClr val="FF0000"/>
                </a:solidFill>
                <a:latin typeface="Arial"/>
                <a:ea typeface="Arial"/>
                <a:cs typeface="Arial"/>
                <a:sym typeface="Arial"/>
              </a:rPr>
            </a:br>
            <a:r>
              <a:rPr b="0" i="0" lang="en-US" sz="1400" u="none" cap="none" strike="noStrike">
                <a:solidFill>
                  <a:srgbClr val="FF0000"/>
                </a:solidFill>
                <a:latin typeface="Arial"/>
                <a:ea typeface="Arial"/>
                <a:cs typeface="Arial"/>
                <a:sym typeface="Arial"/>
              </a:rPr>
              <a:t>Remainder(B) = 2/6 I(2/2 , 0 ) + 4/6 I ( 1⁄4 , 3⁄4 )</a:t>
            </a:r>
            <a:br>
              <a:rPr b="0" i="0" lang="en-US" sz="1400" u="none" cap="none" strike="noStrike">
                <a:solidFill>
                  <a:srgbClr val="FF0000"/>
                </a:solidFill>
                <a:latin typeface="Arial"/>
                <a:ea typeface="Arial"/>
                <a:cs typeface="Arial"/>
                <a:sym typeface="Arial"/>
              </a:rPr>
            </a:br>
            <a:r>
              <a:rPr b="0" i="0" lang="en-US" sz="1400" u="none" cap="none" strike="noStrike">
                <a:solidFill>
                  <a:srgbClr val="FF0000"/>
                </a:solidFill>
                <a:latin typeface="Arial"/>
                <a:ea typeface="Arial"/>
                <a:cs typeface="Arial"/>
                <a:sym typeface="Arial"/>
              </a:rPr>
              <a:t>Remainder(C) = 3/6 I(2/3 , 1/3 ) + 1/6 I(1,0) + 2/6 I(1/2 , 1⁄2 )</a:t>
            </a:r>
            <a:br>
              <a:rPr b="0" i="0" lang="en-US" sz="1400" u="none" cap="none" strike="noStrike">
                <a:solidFill>
                  <a:srgbClr val="FF0000"/>
                </a:solidFill>
                <a:latin typeface="Arial"/>
                <a:ea typeface="Arial"/>
                <a:cs typeface="Arial"/>
                <a:sym typeface="Arial"/>
              </a:rPr>
            </a:br>
            <a:r>
              <a:rPr b="0" i="0" lang="en-US" sz="1400" u="none" cap="none" strike="noStrike">
                <a:solidFill>
                  <a:srgbClr val="FF0000"/>
                </a:solidFill>
                <a:latin typeface="Arial"/>
                <a:ea typeface="Arial"/>
                <a:cs typeface="Arial"/>
                <a:sym typeface="Arial"/>
              </a:rPr>
              <a:t>IG(B) is the largest so it will be the root. Similarly, next one is A , and then 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207" name="Google Shape;207;p8"/>
          <p:cNvPicPr preferRelativeResize="0"/>
          <p:nvPr/>
        </p:nvPicPr>
        <p:blipFill rotWithShape="1">
          <a:blip r:embed="rId3">
            <a:alphaModFix/>
          </a:blip>
          <a:srcRect b="0" l="0" r="0" t="0"/>
          <a:stretch/>
        </p:blipFill>
        <p:spPr>
          <a:xfrm>
            <a:off x="381749" y="824752"/>
            <a:ext cx="8320927" cy="42952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213" name="Google Shape;213;p9"/>
          <p:cNvPicPr preferRelativeResize="0"/>
          <p:nvPr/>
        </p:nvPicPr>
        <p:blipFill rotWithShape="1">
          <a:blip r:embed="rId3">
            <a:alphaModFix/>
          </a:blip>
          <a:srcRect b="0" l="0" r="0" t="0"/>
          <a:stretch/>
        </p:blipFill>
        <p:spPr>
          <a:xfrm>
            <a:off x="177047" y="1138699"/>
            <a:ext cx="8966953" cy="38875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