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embeddedFontLst>
    <p:embeddedFont>
      <p:font typeface="Arial Narrow"/>
      <p:regular r:id="rId23"/>
      <p:bold r:id="rId24"/>
      <p:italic r:id="rId25"/>
      <p:boldItalic r:id="rId26"/>
    </p:embeddedFont>
    <p:embeddedFont>
      <p:font typeface="Tahoma"/>
      <p:regular r:id="rId27"/>
      <p:bold r:id="rId28"/>
    </p:embeddedFont>
    <p:embeddedFont>
      <p:font typeface="Arial Black"/>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0" roundtripDataSignature="AMtx7mj0D1woNT28CLjtcn+poUfTsBkw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rialNarrow-bold.fntdata"/><Relationship Id="rId23" Type="http://schemas.openxmlformats.org/officeDocument/2006/relationships/font" Target="fonts/ArialNarr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ialNarrow-boldItalic.fntdata"/><Relationship Id="rId25" Type="http://schemas.openxmlformats.org/officeDocument/2006/relationships/font" Target="fonts/ArialNarrow-italic.fntdata"/><Relationship Id="rId28" Type="http://schemas.openxmlformats.org/officeDocument/2006/relationships/font" Target="fonts/Tahoma-bold.fntdata"/><Relationship Id="rId27" Type="http://schemas.openxmlformats.org/officeDocument/2006/relationships/font" Target="fonts/Tahom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ialBlack-regular.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http://cse.unl.edu/~choueiry/S03-476-876/searchapplet/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https://courses.cs.washington.edu/courses/cse473/06sp/MazeRunnerDemo/search/applet.html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http://www.briangrinstead.com/files/astar/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http://www.cs.rmit.edu.au/AI-Search/Product/</a:t>
            </a:r>
            <a:endParaRPr/>
          </a:p>
        </p:txBody>
      </p:sp>
      <p:sp>
        <p:nvSpPr>
          <p:cNvPr id="412" name="Google Shape;412;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There are a number of constraints on solutions to this problem, for example, the boat only holds one or two people, you can never have more cannibals than missionaries on either side of the river, etc.  Constraints are generally thought of as making it harder to solve a problem, but could they make it easier?   How? </a:t>
            </a:r>
            <a:endParaRPr/>
          </a:p>
        </p:txBody>
      </p:sp>
      <p:sp>
        <p:nvSpPr>
          <p:cNvPr id="139" name="Google Shape;139;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a)DFS G1 (2%) _____ S­A­E­G1 ( 8%) [No partial credit]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b)UCS G3(2%) _____ S­C­D­B­G3( 8%) [No partial credit]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c)A* G3(2%) _____ S­B­C­D­G3 OR S­B­C­D­B­G3 (8%) [No partial credit]</a:t>
            </a:r>
            <a:endParaRPr/>
          </a:p>
          <a:p>
            <a:pPr indent="0" lvl="0" marL="0" rtl="0" algn="l">
              <a:spcBef>
                <a:spcPts val="0"/>
              </a:spcBef>
              <a:spcAft>
                <a:spcPts val="0"/>
              </a:spcAft>
              <a:buNone/>
            </a:pPr>
            <a:r>
              <a:t/>
            </a:r>
            <a:endParaRPr/>
          </a:p>
        </p:txBody>
      </p:sp>
      <p:sp>
        <p:nvSpPr>
          <p:cNvPr id="148" name="Google Shape;14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a)DFS G1 (2%) _____ S­A­E­G1 ( 8%) [No partial credit]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b)UCS G3(2%) _____ S­C­D­B­G3( 8%) [No partial credit]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c)A* G3(2%) _____ S­B­C­D­G3 OR S­B­C­D­B­G3 (8%) [No partial credit]</a:t>
            </a:r>
            <a:endParaRPr/>
          </a:p>
        </p:txBody>
      </p:sp>
      <p:sp>
        <p:nvSpPr>
          <p:cNvPr id="202" name="Google Shape;202;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19"/>
          <p:cNvSpPr txBox="1"/>
          <p:nvPr>
            <p:ph type="ctrTitle"/>
          </p:nvPr>
        </p:nvSpPr>
        <p:spPr>
          <a:xfrm>
            <a:off x="457200" y="228600"/>
            <a:ext cx="7772400" cy="457199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8800"/>
              <a:buFont typeface="Arial Black"/>
              <a:buNone/>
              <a:defRPr sz="8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9"/>
          <p:cNvSpPr txBox="1"/>
          <p:nvPr>
            <p:ph idx="1" type="subTitle"/>
          </p:nvPr>
        </p:nvSpPr>
        <p:spPr>
          <a:xfrm>
            <a:off x="457200" y="4800600"/>
            <a:ext cx="6858000" cy="914400"/>
          </a:xfrm>
          <a:prstGeom prst="rect">
            <a:avLst/>
          </a:prstGeom>
          <a:noFill/>
          <a:ln>
            <a:noFill/>
          </a:ln>
        </p:spPr>
        <p:txBody>
          <a:bodyPr anchorCtr="0" anchor="t" bIns="45700" lIns="91425" spcFirstLastPara="1" rIns="91425" wrap="square" tIns="45700">
            <a:normAutofit/>
          </a:bodyPr>
          <a:lstStyle>
            <a:lvl1pPr lvl="0" algn="l">
              <a:spcBef>
                <a:spcPts val="400"/>
              </a:spcBef>
              <a:spcAft>
                <a:spcPts val="0"/>
              </a:spcAft>
              <a:buClr>
                <a:schemeClr val="dk2"/>
              </a:buClr>
              <a:buSzPts val="2000"/>
              <a:buNone/>
              <a:defRPr b="0" cap="none">
                <a:solidFill>
                  <a:schemeClr val="dk2"/>
                </a:solidFill>
                <a:latin typeface="Arial Black"/>
                <a:ea typeface="Arial Black"/>
                <a:cs typeface="Arial Black"/>
                <a:sym typeface="Arial Black"/>
              </a:defRPr>
            </a:lvl1pPr>
            <a:lvl2pPr lvl="1" algn="ctr">
              <a:spcBef>
                <a:spcPts val="600"/>
              </a:spcBef>
              <a:spcAft>
                <a:spcPts val="0"/>
              </a:spcAft>
              <a:buSzPts val="2000"/>
              <a:buNone/>
              <a:defRPr>
                <a:solidFill>
                  <a:srgbClr val="888888"/>
                </a:solidFill>
              </a:defRPr>
            </a:lvl2pPr>
            <a:lvl3pPr lvl="2" algn="ctr">
              <a:spcBef>
                <a:spcPts val="360"/>
              </a:spcBef>
              <a:spcAft>
                <a:spcPts val="0"/>
              </a:spcAft>
              <a:buSzPts val="18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320"/>
              </a:spcBef>
              <a:spcAft>
                <a:spcPts val="0"/>
              </a:spcAft>
              <a:buSzPts val="1600"/>
              <a:buNone/>
              <a:defRPr>
                <a:solidFill>
                  <a:srgbClr val="888888"/>
                </a:solidFill>
              </a:defRPr>
            </a:lvl6pPr>
            <a:lvl7pPr lvl="6" algn="ctr">
              <a:spcBef>
                <a:spcPts val="320"/>
              </a:spcBef>
              <a:spcAft>
                <a:spcPts val="0"/>
              </a:spcAft>
              <a:buSzPts val="1600"/>
              <a:buNone/>
              <a:defRPr>
                <a:solidFill>
                  <a:srgbClr val="888888"/>
                </a:solidFill>
              </a:defRPr>
            </a:lvl7pPr>
            <a:lvl8pPr lvl="7" algn="ctr">
              <a:spcBef>
                <a:spcPts val="320"/>
              </a:spcBef>
              <a:spcAft>
                <a:spcPts val="0"/>
              </a:spcAft>
              <a:buSzPts val="1600"/>
              <a:buNone/>
              <a:defRPr>
                <a:solidFill>
                  <a:srgbClr val="888888"/>
                </a:solidFill>
              </a:defRPr>
            </a:lvl8pPr>
            <a:lvl9pPr lvl="8" algn="ctr">
              <a:spcBef>
                <a:spcPts val="320"/>
              </a:spcBef>
              <a:spcAft>
                <a:spcPts val="0"/>
              </a:spcAft>
              <a:buSzPts val="1600"/>
              <a:buNone/>
              <a:defRPr>
                <a:solidFill>
                  <a:srgbClr val="888888"/>
                </a:solidFill>
              </a:defRPr>
            </a:lvl9pPr>
          </a:lstStyle>
          <a:p/>
        </p:txBody>
      </p:sp>
      <p:sp>
        <p:nvSpPr>
          <p:cNvPr id="20" name="Google Shape;20;p19"/>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p:nvPr/>
        </p:nvSpPr>
        <p:spPr>
          <a:xfrm>
            <a:off x="9001124" y="4846320"/>
            <a:ext cx="142876" cy="201168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19"/>
          <p:cNvSpPr/>
          <p:nvPr/>
        </p:nvSpPr>
        <p:spPr>
          <a:xfrm>
            <a:off x="9001124" y="0"/>
            <a:ext cx="142876" cy="484632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19"/>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b="1" i="0" sz="2400" u="none" cap="none" strike="noStrike">
                <a:solidFill>
                  <a:schemeClr val="dk1"/>
                </a:solidFill>
                <a:latin typeface="Arial"/>
                <a:ea typeface="Arial"/>
                <a:cs typeface="Arial"/>
                <a:sym typeface="Arial"/>
              </a:defRPr>
            </a:lvl1pPr>
            <a:lvl2pPr indent="0" lvl="1" marL="0" algn="l">
              <a:spcBef>
                <a:spcPts val="0"/>
              </a:spcBef>
              <a:spcAft>
                <a:spcPts val="0"/>
              </a:spcAft>
              <a:buNone/>
              <a:defRPr b="1" i="0" sz="2400" u="none" cap="none" strike="noStrike">
                <a:solidFill>
                  <a:schemeClr val="dk1"/>
                </a:solidFill>
                <a:latin typeface="Arial"/>
                <a:ea typeface="Arial"/>
                <a:cs typeface="Arial"/>
                <a:sym typeface="Arial"/>
              </a:defRPr>
            </a:lvl2pPr>
            <a:lvl3pPr indent="0" lvl="2" marL="0" algn="l">
              <a:spcBef>
                <a:spcPts val="0"/>
              </a:spcBef>
              <a:spcAft>
                <a:spcPts val="0"/>
              </a:spcAft>
              <a:buNone/>
              <a:defRPr b="1" i="0" sz="2400" u="none" cap="none" strike="noStrike">
                <a:solidFill>
                  <a:schemeClr val="dk1"/>
                </a:solidFill>
                <a:latin typeface="Arial"/>
                <a:ea typeface="Arial"/>
                <a:cs typeface="Arial"/>
                <a:sym typeface="Arial"/>
              </a:defRPr>
            </a:lvl3pPr>
            <a:lvl4pPr indent="0" lvl="3" marL="0" algn="l">
              <a:spcBef>
                <a:spcPts val="0"/>
              </a:spcBef>
              <a:spcAft>
                <a:spcPts val="0"/>
              </a:spcAft>
              <a:buNone/>
              <a:defRPr b="1" i="0" sz="2400" u="none" cap="none" strike="noStrike">
                <a:solidFill>
                  <a:schemeClr val="dk1"/>
                </a:solidFill>
                <a:latin typeface="Arial"/>
                <a:ea typeface="Arial"/>
                <a:cs typeface="Arial"/>
                <a:sym typeface="Arial"/>
              </a:defRPr>
            </a:lvl4pPr>
            <a:lvl5pPr indent="0" lvl="4" marL="0" algn="l">
              <a:spcBef>
                <a:spcPts val="0"/>
              </a:spcBef>
              <a:spcAft>
                <a:spcPts val="0"/>
              </a:spcAft>
              <a:buNone/>
              <a:defRPr b="1" i="0" sz="2400" u="none" cap="none" strike="noStrike">
                <a:solidFill>
                  <a:schemeClr val="dk1"/>
                </a:solidFill>
                <a:latin typeface="Arial"/>
                <a:ea typeface="Arial"/>
                <a:cs typeface="Arial"/>
                <a:sym typeface="Arial"/>
              </a:defRPr>
            </a:lvl5pPr>
            <a:lvl6pPr indent="0" lvl="5" marL="0" algn="l">
              <a:spcBef>
                <a:spcPts val="0"/>
              </a:spcBef>
              <a:spcAft>
                <a:spcPts val="0"/>
              </a:spcAft>
              <a:buNone/>
              <a:defRPr b="1" i="0" sz="2400" u="none" cap="none" strike="noStrike">
                <a:solidFill>
                  <a:schemeClr val="dk1"/>
                </a:solidFill>
                <a:latin typeface="Arial"/>
                <a:ea typeface="Arial"/>
                <a:cs typeface="Arial"/>
                <a:sym typeface="Arial"/>
              </a:defRPr>
            </a:lvl6pPr>
            <a:lvl7pPr indent="0" lvl="6" marL="0" algn="l">
              <a:spcBef>
                <a:spcPts val="0"/>
              </a:spcBef>
              <a:spcAft>
                <a:spcPts val="0"/>
              </a:spcAft>
              <a:buNone/>
              <a:defRPr b="1" i="0" sz="2400" u="none" cap="none" strike="noStrike">
                <a:solidFill>
                  <a:schemeClr val="dk1"/>
                </a:solidFill>
                <a:latin typeface="Arial"/>
                <a:ea typeface="Arial"/>
                <a:cs typeface="Arial"/>
                <a:sym typeface="Arial"/>
              </a:defRPr>
            </a:lvl7pPr>
            <a:lvl8pPr indent="0" lvl="7" marL="0" algn="l">
              <a:spcBef>
                <a:spcPts val="0"/>
              </a:spcBef>
              <a:spcAft>
                <a:spcPts val="0"/>
              </a:spcAft>
              <a:buNone/>
              <a:defRPr b="1" i="0" sz="2400" u="none" cap="none" strike="noStrike">
                <a:solidFill>
                  <a:schemeClr val="dk1"/>
                </a:solidFill>
                <a:latin typeface="Arial"/>
                <a:ea typeface="Arial"/>
                <a:cs typeface="Arial"/>
                <a:sym typeface="Arial"/>
              </a:defRPr>
            </a:lvl8pPr>
            <a:lvl9pPr indent="0" lvl="8" marL="0" algn="l">
              <a:spcBef>
                <a:spcPts val="0"/>
              </a:spcBef>
              <a:spcAft>
                <a:spcPts val="0"/>
              </a:spcAft>
              <a:buNone/>
              <a:defRPr b="1" i="0" sz="2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28"/>
          <p:cNvSpPr txBox="1"/>
          <p:nvPr>
            <p:ph type="title"/>
          </p:nvPr>
        </p:nvSpPr>
        <p:spPr>
          <a:xfrm>
            <a:off x="457200" y="152718"/>
            <a:ext cx="57912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8"/>
          <p:cNvSpPr txBox="1"/>
          <p:nvPr>
            <p:ph idx="1" type="body"/>
          </p:nvPr>
        </p:nvSpPr>
        <p:spPr>
          <a:xfrm rot="5400000">
            <a:off x="2080418" y="129382"/>
            <a:ext cx="4373563" cy="7620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chemeClr val="dk1"/>
              </a:buClr>
              <a:buSzPts val="1800"/>
              <a:buNone/>
              <a:defRPr/>
            </a:lvl1pPr>
            <a:lvl2pPr indent="-342900" lvl="1" marL="914400" algn="l">
              <a:spcBef>
                <a:spcPts val="60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1" name="Google Shape;81;p28"/>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8"/>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8"/>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29"/>
          <p:cNvSpPr txBox="1"/>
          <p:nvPr>
            <p:ph type="title"/>
          </p:nvPr>
        </p:nvSpPr>
        <p:spPr>
          <a:xfrm rot="5400000">
            <a:off x="4732337" y="2171700"/>
            <a:ext cx="5851525"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9"/>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chemeClr val="dk1"/>
              </a:buClr>
              <a:buSzPts val="1800"/>
              <a:buNone/>
              <a:defRPr/>
            </a:lvl1pPr>
            <a:lvl2pPr indent="-342900" lvl="1" marL="914400" algn="l">
              <a:spcBef>
                <a:spcPts val="60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7" name="Google Shape;87;p29"/>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9"/>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9"/>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0"/>
          <p:cNvSpPr txBox="1"/>
          <p:nvPr>
            <p:ph type="title"/>
          </p:nvPr>
        </p:nvSpPr>
        <p:spPr>
          <a:xfrm>
            <a:off x="457200" y="152718"/>
            <a:ext cx="57912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0"/>
          <p:cNvSpPr txBox="1"/>
          <p:nvPr>
            <p:ph idx="1" type="body"/>
          </p:nvPr>
        </p:nvSpPr>
        <p:spPr>
          <a:xfrm>
            <a:off x="457200" y="1752600"/>
            <a:ext cx="7620000" cy="4373563"/>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chemeClr val="dk1"/>
              </a:buClr>
              <a:buSzPts val="1800"/>
              <a:buNone/>
              <a:defRPr/>
            </a:lvl1pPr>
            <a:lvl2pPr indent="-342900" lvl="1" marL="914400" algn="l">
              <a:spcBef>
                <a:spcPts val="60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8" name="Google Shape;28;p20"/>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0"/>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0"/>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21"/>
          <p:cNvSpPr txBox="1"/>
          <p:nvPr>
            <p:ph type="title"/>
          </p:nvPr>
        </p:nvSpPr>
        <p:spPr>
          <a:xfrm>
            <a:off x="457200" y="152718"/>
            <a:ext cx="57912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1"/>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22"/>
          <p:cNvSpPr txBox="1"/>
          <p:nvPr>
            <p:ph type="title"/>
          </p:nvPr>
        </p:nvSpPr>
        <p:spPr>
          <a:xfrm>
            <a:off x="457200" y="1447800"/>
            <a:ext cx="7772400" cy="4321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8800"/>
              <a:buFont typeface="Arial Black"/>
              <a:buNone/>
              <a:defRPr b="0" sz="88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2"/>
          <p:cNvSpPr txBox="1"/>
          <p:nvPr>
            <p:ph idx="1" type="body"/>
          </p:nvPr>
        </p:nvSpPr>
        <p:spPr>
          <a:xfrm>
            <a:off x="457200" y="228601"/>
            <a:ext cx="7772400" cy="106680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chemeClr val="dk2"/>
              </a:buClr>
              <a:buSzPts val="2000"/>
              <a:buNone/>
              <a:defRPr b="0" sz="2000" cap="none">
                <a:solidFill>
                  <a:schemeClr val="dk2"/>
                </a:solidFill>
                <a:latin typeface="Arial Black"/>
                <a:ea typeface="Arial Black"/>
                <a:cs typeface="Arial Black"/>
                <a:sym typeface="Arial Black"/>
              </a:defRPr>
            </a:lvl1pPr>
            <a:lvl2pPr indent="-228600" lvl="1" marL="914400" algn="l">
              <a:spcBef>
                <a:spcPts val="60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280"/>
              </a:spcBef>
              <a:spcAft>
                <a:spcPts val="0"/>
              </a:spcAft>
              <a:buSzPts val="1400"/>
              <a:buNone/>
              <a:defRPr sz="1400">
                <a:solidFill>
                  <a:srgbClr val="888888"/>
                </a:solidFill>
              </a:defRPr>
            </a:lvl6pPr>
            <a:lvl7pPr indent="-228600" lvl="6" marL="3200400" algn="l">
              <a:spcBef>
                <a:spcPts val="280"/>
              </a:spcBef>
              <a:spcAft>
                <a:spcPts val="0"/>
              </a:spcAft>
              <a:buSzPts val="1400"/>
              <a:buNone/>
              <a:defRPr sz="1400">
                <a:solidFill>
                  <a:srgbClr val="888888"/>
                </a:solidFill>
              </a:defRPr>
            </a:lvl7pPr>
            <a:lvl8pPr indent="-228600" lvl="7" marL="3657600" algn="l">
              <a:spcBef>
                <a:spcPts val="280"/>
              </a:spcBef>
              <a:spcAft>
                <a:spcPts val="0"/>
              </a:spcAft>
              <a:buSzPts val="1400"/>
              <a:buNone/>
              <a:defRPr sz="1400">
                <a:solidFill>
                  <a:srgbClr val="888888"/>
                </a:solidFill>
              </a:defRPr>
            </a:lvl8pPr>
            <a:lvl9pPr indent="-228600" lvl="8" marL="4114800" algn="l">
              <a:spcBef>
                <a:spcPts val="280"/>
              </a:spcBef>
              <a:spcAft>
                <a:spcPts val="0"/>
              </a:spcAft>
              <a:buSzPts val="1400"/>
              <a:buNone/>
              <a:defRPr sz="1400">
                <a:solidFill>
                  <a:srgbClr val="888888"/>
                </a:solidFill>
              </a:defRPr>
            </a:lvl9pPr>
          </a:lstStyle>
          <a:p/>
        </p:txBody>
      </p:sp>
      <p:sp>
        <p:nvSpPr>
          <p:cNvPr id="39" name="Google Shape;39;p22"/>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2"/>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
        <p:nvSpPr>
          <p:cNvPr id="41" name="Google Shape;41;p22"/>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3"/>
          <p:cNvSpPr txBox="1"/>
          <p:nvPr>
            <p:ph type="title"/>
          </p:nvPr>
        </p:nvSpPr>
        <p:spPr>
          <a:xfrm>
            <a:off x="457200" y="152718"/>
            <a:ext cx="57912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3"/>
          <p:cNvSpPr txBox="1"/>
          <p:nvPr>
            <p:ph idx="1" type="body"/>
          </p:nvPr>
        </p:nvSpPr>
        <p:spPr>
          <a:xfrm>
            <a:off x="1630680" y="1574800"/>
            <a:ext cx="3291840" cy="4525963"/>
          </a:xfrm>
          <a:prstGeom prst="rect">
            <a:avLst/>
          </a:prstGeom>
          <a:noFill/>
          <a:ln>
            <a:noFill/>
          </a:ln>
        </p:spPr>
        <p:txBody>
          <a:bodyPr anchorCtr="0" anchor="t" bIns="45700" lIns="91425" spcFirstLastPara="1" rIns="91425" wrap="square" tIns="45700">
            <a:normAutofit/>
          </a:bodyPr>
          <a:lstStyle>
            <a:lvl1pPr indent="-228600" lvl="0" marL="457200" algn="l">
              <a:spcBef>
                <a:spcPts val="560"/>
              </a:spcBef>
              <a:spcAft>
                <a:spcPts val="0"/>
              </a:spcAft>
              <a:buClr>
                <a:schemeClr val="dk1"/>
              </a:buClr>
              <a:buSzPts val="2800"/>
              <a:buNone/>
              <a:defRPr sz="2800"/>
            </a:lvl1pPr>
            <a:lvl2pPr indent="-381000" lvl="1" marL="914400" algn="l">
              <a:spcBef>
                <a:spcPts val="60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5" name="Google Shape;45;p23"/>
          <p:cNvSpPr txBox="1"/>
          <p:nvPr>
            <p:ph idx="2" type="body"/>
          </p:nvPr>
        </p:nvSpPr>
        <p:spPr>
          <a:xfrm>
            <a:off x="5090160" y="1574800"/>
            <a:ext cx="3291840" cy="4525963"/>
          </a:xfrm>
          <a:prstGeom prst="rect">
            <a:avLst/>
          </a:prstGeom>
          <a:noFill/>
          <a:ln>
            <a:noFill/>
          </a:ln>
        </p:spPr>
        <p:txBody>
          <a:bodyPr anchorCtr="0" anchor="t" bIns="45700" lIns="91425" spcFirstLastPara="1" rIns="91425" wrap="square" tIns="45700">
            <a:normAutofit/>
          </a:bodyPr>
          <a:lstStyle>
            <a:lvl1pPr indent="-228600" lvl="0" marL="457200" algn="l">
              <a:spcBef>
                <a:spcPts val="560"/>
              </a:spcBef>
              <a:spcAft>
                <a:spcPts val="0"/>
              </a:spcAft>
              <a:buClr>
                <a:schemeClr val="dk1"/>
              </a:buClr>
              <a:buSzPts val="2800"/>
              <a:buNone/>
              <a:defRPr sz="2800"/>
            </a:lvl1pPr>
            <a:lvl2pPr indent="-381000" lvl="1" marL="914400" algn="l">
              <a:spcBef>
                <a:spcPts val="60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6" name="Google Shape;46;p23"/>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24"/>
          <p:cNvSpPr txBox="1"/>
          <p:nvPr>
            <p:ph type="title"/>
          </p:nvPr>
        </p:nvSpPr>
        <p:spPr>
          <a:xfrm>
            <a:off x="457200" y="152718"/>
            <a:ext cx="57912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36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4"/>
          <p:cNvSpPr txBox="1"/>
          <p:nvPr>
            <p:ph idx="1" type="body"/>
          </p:nvPr>
        </p:nvSpPr>
        <p:spPr>
          <a:xfrm>
            <a:off x="1627632" y="1572768"/>
            <a:ext cx="3291840" cy="639762"/>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Clr>
                <a:schemeClr val="dk1"/>
              </a:buClr>
              <a:buSzPts val="1800"/>
              <a:buNone/>
              <a:defRPr b="0" sz="1800" cap="none">
                <a:solidFill>
                  <a:schemeClr val="dk1"/>
                </a:solidFill>
                <a:latin typeface="Arial Black"/>
                <a:ea typeface="Arial Black"/>
                <a:cs typeface="Arial Black"/>
                <a:sym typeface="Arial Black"/>
              </a:defRPr>
            </a:lvl1pPr>
            <a:lvl2pPr indent="-228600" lvl="1" marL="914400" algn="l">
              <a:spcBef>
                <a:spcPts val="6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52" name="Google Shape;52;p24"/>
          <p:cNvSpPr txBox="1"/>
          <p:nvPr>
            <p:ph idx="2" type="body"/>
          </p:nvPr>
        </p:nvSpPr>
        <p:spPr>
          <a:xfrm>
            <a:off x="1627632" y="2259366"/>
            <a:ext cx="3291840" cy="384048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None/>
              <a:defRPr sz="2400"/>
            </a:lvl1pPr>
            <a:lvl2pPr indent="-355600" lvl="1" marL="914400" algn="l">
              <a:spcBef>
                <a:spcPts val="6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3" name="Google Shape;53;p24"/>
          <p:cNvSpPr txBox="1"/>
          <p:nvPr>
            <p:ph idx="3" type="body"/>
          </p:nvPr>
        </p:nvSpPr>
        <p:spPr>
          <a:xfrm>
            <a:off x="5093208" y="1572768"/>
            <a:ext cx="3291840" cy="639762"/>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Clr>
                <a:schemeClr val="dk1"/>
              </a:buClr>
              <a:buSzPts val="1800"/>
              <a:buNone/>
              <a:defRPr b="0" sz="1800" cap="none">
                <a:solidFill>
                  <a:schemeClr val="dk1"/>
                </a:solidFill>
                <a:latin typeface="Arial Black"/>
                <a:ea typeface="Arial Black"/>
                <a:cs typeface="Arial Black"/>
                <a:sym typeface="Arial Black"/>
              </a:defRPr>
            </a:lvl1pPr>
            <a:lvl2pPr indent="-228600" lvl="1" marL="914400" algn="l">
              <a:spcBef>
                <a:spcPts val="6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54" name="Google Shape;54;p24"/>
          <p:cNvSpPr txBox="1"/>
          <p:nvPr>
            <p:ph idx="4" type="body"/>
          </p:nvPr>
        </p:nvSpPr>
        <p:spPr>
          <a:xfrm>
            <a:off x="5093208" y="2259366"/>
            <a:ext cx="3291840" cy="384048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None/>
              <a:defRPr sz="2400"/>
            </a:lvl1pPr>
            <a:lvl2pPr indent="-355600" lvl="1" marL="914400" algn="l">
              <a:spcBef>
                <a:spcPts val="6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5" name="Google Shape;55;p24"/>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25"/>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5"/>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26"/>
          <p:cNvSpPr txBox="1"/>
          <p:nvPr>
            <p:ph idx="1" type="body"/>
          </p:nvPr>
        </p:nvSpPr>
        <p:spPr>
          <a:xfrm>
            <a:off x="3575050" y="1600200"/>
            <a:ext cx="5111750" cy="4480560"/>
          </a:xfrm>
          <a:prstGeom prst="rect">
            <a:avLst/>
          </a:prstGeom>
          <a:noFill/>
          <a:ln>
            <a:noFill/>
          </a:ln>
        </p:spPr>
        <p:txBody>
          <a:bodyPr anchorCtr="0" anchor="t" bIns="45700" lIns="91425" spcFirstLastPara="1" rIns="91425" wrap="square" tIns="45700">
            <a:normAutofit/>
          </a:bodyPr>
          <a:lstStyle>
            <a:lvl1pPr indent="-228600" lvl="0" marL="457200" algn="l">
              <a:spcBef>
                <a:spcPts val="640"/>
              </a:spcBef>
              <a:spcAft>
                <a:spcPts val="0"/>
              </a:spcAft>
              <a:buClr>
                <a:schemeClr val="dk1"/>
              </a:buClr>
              <a:buSzPts val="3200"/>
              <a:buNone/>
              <a:defRPr sz="3200"/>
            </a:lvl1pPr>
            <a:lvl2pPr indent="-406400" lvl="1" marL="914400" algn="l">
              <a:spcBef>
                <a:spcPts val="60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64" name="Google Shape;64;p26"/>
          <p:cNvSpPr txBox="1"/>
          <p:nvPr>
            <p:ph idx="2" type="body"/>
          </p:nvPr>
        </p:nvSpPr>
        <p:spPr>
          <a:xfrm>
            <a:off x="457200" y="1600200"/>
            <a:ext cx="3008313" cy="448056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chemeClr val="dk1"/>
              </a:buClr>
              <a:buSzPts val="1600"/>
              <a:buNone/>
              <a:defRPr sz="1600"/>
            </a:lvl1pPr>
            <a:lvl2pPr indent="-228600" lvl="1" marL="914400" algn="l">
              <a:spcBef>
                <a:spcPts val="60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5" name="Google Shape;65;p26"/>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
        <p:nvSpPr>
          <p:cNvPr id="68" name="Google Shape;68;p26"/>
          <p:cNvSpPr txBox="1"/>
          <p:nvPr>
            <p:ph type="title"/>
          </p:nvPr>
        </p:nvSpPr>
        <p:spPr>
          <a:xfrm>
            <a:off x="457200" y="152718"/>
            <a:ext cx="57912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9" name="Shape 69"/>
        <p:cNvGrpSpPr/>
        <p:nvPr/>
      </p:nvGrpSpPr>
      <p:grpSpPr>
        <a:xfrm>
          <a:off x="0" y="0"/>
          <a:ext cx="0" cy="0"/>
          <a:chOff x="0" y="0"/>
          <a:chExt cx="0" cy="0"/>
        </a:xfrm>
      </p:grpSpPr>
      <p:sp>
        <p:nvSpPr>
          <p:cNvPr id="70" name="Google Shape;70;p27"/>
          <p:cNvSpPr/>
          <p:nvPr/>
        </p:nvSpPr>
        <p:spPr>
          <a:xfrm>
            <a:off x="9001124" y="4846320"/>
            <a:ext cx="142876" cy="201168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1" name="Google Shape;71;p27"/>
          <p:cNvSpPr/>
          <p:nvPr>
            <p:ph idx="2" type="pic"/>
          </p:nvPr>
        </p:nvSpPr>
        <p:spPr>
          <a:xfrm>
            <a:off x="-1" y="0"/>
            <a:ext cx="9000877" cy="4846320"/>
          </a:xfrm>
          <a:prstGeom prst="rect">
            <a:avLst/>
          </a:prstGeom>
          <a:solidFill>
            <a:srgbClr val="BFBFBF"/>
          </a:solidFill>
          <a:ln>
            <a:noFill/>
          </a:ln>
        </p:spPr>
      </p:sp>
      <p:sp>
        <p:nvSpPr>
          <p:cNvPr id="72" name="Google Shape;72;p27"/>
          <p:cNvSpPr txBox="1"/>
          <p:nvPr>
            <p:ph idx="1" type="body"/>
          </p:nvPr>
        </p:nvSpPr>
        <p:spPr>
          <a:xfrm>
            <a:off x="457200" y="5715000"/>
            <a:ext cx="8153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chemeClr val="dk1"/>
              </a:buClr>
              <a:buSzPts val="1600"/>
              <a:buNone/>
              <a:defRPr sz="1600"/>
            </a:lvl1pPr>
            <a:lvl2pPr indent="-228600" lvl="1" marL="914400" algn="l">
              <a:spcBef>
                <a:spcPts val="60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3" name="Google Shape;73;p27"/>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7"/>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7"/>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b="1" sz="2400">
                <a:solidFill>
                  <a:schemeClr val="dk1"/>
                </a:solidFill>
                <a:latin typeface="Arial"/>
                <a:ea typeface="Arial"/>
                <a:cs typeface="Arial"/>
                <a:sym typeface="Arial"/>
              </a:defRPr>
            </a:lvl1pPr>
            <a:lvl2pPr indent="0" lvl="1" marL="0" algn="l">
              <a:spcBef>
                <a:spcPts val="0"/>
              </a:spcBef>
              <a:spcAft>
                <a:spcPts val="0"/>
              </a:spcAft>
              <a:buNone/>
              <a:defRPr b="1" sz="2400">
                <a:solidFill>
                  <a:schemeClr val="dk1"/>
                </a:solidFill>
                <a:latin typeface="Arial"/>
                <a:ea typeface="Arial"/>
                <a:cs typeface="Arial"/>
                <a:sym typeface="Arial"/>
              </a:defRPr>
            </a:lvl2pPr>
            <a:lvl3pPr indent="0" lvl="2" marL="0" algn="l">
              <a:spcBef>
                <a:spcPts val="0"/>
              </a:spcBef>
              <a:spcAft>
                <a:spcPts val="0"/>
              </a:spcAft>
              <a:buNone/>
              <a:defRPr b="1" sz="2400">
                <a:solidFill>
                  <a:schemeClr val="dk1"/>
                </a:solidFill>
                <a:latin typeface="Arial"/>
                <a:ea typeface="Arial"/>
                <a:cs typeface="Arial"/>
                <a:sym typeface="Arial"/>
              </a:defRPr>
            </a:lvl3pPr>
            <a:lvl4pPr indent="0" lvl="3" marL="0" algn="l">
              <a:spcBef>
                <a:spcPts val="0"/>
              </a:spcBef>
              <a:spcAft>
                <a:spcPts val="0"/>
              </a:spcAft>
              <a:buNone/>
              <a:defRPr b="1" sz="2400">
                <a:solidFill>
                  <a:schemeClr val="dk1"/>
                </a:solidFill>
                <a:latin typeface="Arial"/>
                <a:ea typeface="Arial"/>
                <a:cs typeface="Arial"/>
                <a:sym typeface="Arial"/>
              </a:defRPr>
            </a:lvl4pPr>
            <a:lvl5pPr indent="0" lvl="4" marL="0" algn="l">
              <a:spcBef>
                <a:spcPts val="0"/>
              </a:spcBef>
              <a:spcAft>
                <a:spcPts val="0"/>
              </a:spcAft>
              <a:buNone/>
              <a:defRPr b="1" sz="2400">
                <a:solidFill>
                  <a:schemeClr val="dk1"/>
                </a:solidFill>
                <a:latin typeface="Arial"/>
                <a:ea typeface="Arial"/>
                <a:cs typeface="Arial"/>
                <a:sym typeface="Arial"/>
              </a:defRPr>
            </a:lvl5pPr>
            <a:lvl6pPr indent="0" lvl="5" marL="0" algn="l">
              <a:spcBef>
                <a:spcPts val="0"/>
              </a:spcBef>
              <a:spcAft>
                <a:spcPts val="0"/>
              </a:spcAft>
              <a:buNone/>
              <a:defRPr b="1" sz="2400">
                <a:solidFill>
                  <a:schemeClr val="dk1"/>
                </a:solidFill>
                <a:latin typeface="Arial"/>
                <a:ea typeface="Arial"/>
                <a:cs typeface="Arial"/>
                <a:sym typeface="Arial"/>
              </a:defRPr>
            </a:lvl6pPr>
            <a:lvl7pPr indent="0" lvl="6" marL="0" algn="l">
              <a:spcBef>
                <a:spcPts val="0"/>
              </a:spcBef>
              <a:spcAft>
                <a:spcPts val="0"/>
              </a:spcAft>
              <a:buNone/>
              <a:defRPr b="1" sz="2400">
                <a:solidFill>
                  <a:schemeClr val="dk1"/>
                </a:solidFill>
                <a:latin typeface="Arial"/>
                <a:ea typeface="Arial"/>
                <a:cs typeface="Arial"/>
                <a:sym typeface="Arial"/>
              </a:defRPr>
            </a:lvl7pPr>
            <a:lvl8pPr indent="0" lvl="7" marL="0" algn="l">
              <a:spcBef>
                <a:spcPts val="0"/>
              </a:spcBef>
              <a:spcAft>
                <a:spcPts val="0"/>
              </a:spcAft>
              <a:buNone/>
              <a:defRPr b="1" sz="2400">
                <a:solidFill>
                  <a:schemeClr val="dk1"/>
                </a:solidFill>
                <a:latin typeface="Arial"/>
                <a:ea typeface="Arial"/>
                <a:cs typeface="Arial"/>
                <a:sym typeface="Arial"/>
              </a:defRPr>
            </a:lvl8pPr>
            <a:lvl9pPr indent="0" lvl="8" marL="0" algn="l">
              <a:spcBef>
                <a:spcPts val="0"/>
              </a:spcBef>
              <a:spcAft>
                <a:spcPts val="0"/>
              </a:spcAft>
              <a:buNone/>
              <a:defRPr b="1" sz="24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76" name="Google Shape;76;p27"/>
          <p:cNvSpPr txBox="1"/>
          <p:nvPr>
            <p:ph type="title"/>
          </p:nvPr>
        </p:nvSpPr>
        <p:spPr>
          <a:xfrm>
            <a:off x="457200" y="4953000"/>
            <a:ext cx="8153400" cy="7620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7"/>
          <p:cNvSpPr/>
          <p:nvPr/>
        </p:nvSpPr>
        <p:spPr>
          <a:xfrm>
            <a:off x="9001124" y="0"/>
            <a:ext cx="142876" cy="484632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457200" y="152718"/>
            <a:ext cx="5791200" cy="13716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600"/>
              <a:buFont typeface="Arial Black"/>
              <a:buNone/>
              <a:defRPr b="0" i="0" sz="3600" u="none" cap="none" strike="noStrike">
                <a:solidFill>
                  <a:schemeClr val="dk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457200" y="1752600"/>
            <a:ext cx="7620000" cy="4373563"/>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355600" lvl="1" marL="914400" marR="0" rtl="0" algn="l">
              <a:spcBef>
                <a:spcPts val="600"/>
              </a:spcBef>
              <a:spcAft>
                <a:spcPts val="0"/>
              </a:spcAft>
              <a:buClr>
                <a:schemeClr val="dk2"/>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2" name="Google Shape;12;p18"/>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8"/>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8"/>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spcAft>
                <a:spcPts val="0"/>
              </a:spcAft>
              <a:buNone/>
              <a:defRPr b="1" i="0" sz="2400" u="none" cap="none" strike="noStrike">
                <a:solidFill>
                  <a:schemeClr val="dk2"/>
                </a:solidFill>
                <a:latin typeface="Arial"/>
                <a:ea typeface="Arial"/>
                <a:cs typeface="Arial"/>
                <a:sym typeface="Arial"/>
              </a:defRPr>
            </a:lvl1pPr>
            <a:lvl2pPr indent="0" lvl="1" marL="0" marR="0" rtl="0" algn="l">
              <a:spcBef>
                <a:spcPts val="0"/>
              </a:spcBef>
              <a:spcAft>
                <a:spcPts val="0"/>
              </a:spcAft>
              <a:buNone/>
              <a:defRPr b="1" i="0" sz="2400" u="none" cap="none" strike="noStrike">
                <a:solidFill>
                  <a:schemeClr val="dk2"/>
                </a:solidFill>
                <a:latin typeface="Arial"/>
                <a:ea typeface="Arial"/>
                <a:cs typeface="Arial"/>
                <a:sym typeface="Arial"/>
              </a:defRPr>
            </a:lvl2pPr>
            <a:lvl3pPr indent="0" lvl="2" marL="0" marR="0" rtl="0" algn="l">
              <a:spcBef>
                <a:spcPts val="0"/>
              </a:spcBef>
              <a:spcAft>
                <a:spcPts val="0"/>
              </a:spcAft>
              <a:buNone/>
              <a:defRPr b="1" i="0" sz="2400" u="none" cap="none" strike="noStrike">
                <a:solidFill>
                  <a:schemeClr val="dk2"/>
                </a:solidFill>
                <a:latin typeface="Arial"/>
                <a:ea typeface="Arial"/>
                <a:cs typeface="Arial"/>
                <a:sym typeface="Arial"/>
              </a:defRPr>
            </a:lvl3pPr>
            <a:lvl4pPr indent="0" lvl="3" marL="0" marR="0" rtl="0" algn="l">
              <a:spcBef>
                <a:spcPts val="0"/>
              </a:spcBef>
              <a:spcAft>
                <a:spcPts val="0"/>
              </a:spcAft>
              <a:buNone/>
              <a:defRPr b="1" i="0" sz="2400" u="none" cap="none" strike="noStrike">
                <a:solidFill>
                  <a:schemeClr val="dk2"/>
                </a:solidFill>
                <a:latin typeface="Arial"/>
                <a:ea typeface="Arial"/>
                <a:cs typeface="Arial"/>
                <a:sym typeface="Arial"/>
              </a:defRPr>
            </a:lvl4pPr>
            <a:lvl5pPr indent="0" lvl="4" marL="0" marR="0" rtl="0" algn="l">
              <a:spcBef>
                <a:spcPts val="0"/>
              </a:spcBef>
              <a:spcAft>
                <a:spcPts val="0"/>
              </a:spcAft>
              <a:buNone/>
              <a:defRPr b="1" i="0" sz="2400" u="none" cap="none" strike="noStrike">
                <a:solidFill>
                  <a:schemeClr val="dk2"/>
                </a:solidFill>
                <a:latin typeface="Arial"/>
                <a:ea typeface="Arial"/>
                <a:cs typeface="Arial"/>
                <a:sym typeface="Arial"/>
              </a:defRPr>
            </a:lvl5pPr>
            <a:lvl6pPr indent="0" lvl="5" marL="0" marR="0" rtl="0" algn="l">
              <a:spcBef>
                <a:spcPts val="0"/>
              </a:spcBef>
              <a:spcAft>
                <a:spcPts val="0"/>
              </a:spcAft>
              <a:buNone/>
              <a:defRPr b="1" i="0" sz="2400" u="none" cap="none" strike="noStrike">
                <a:solidFill>
                  <a:schemeClr val="dk2"/>
                </a:solidFill>
                <a:latin typeface="Arial"/>
                <a:ea typeface="Arial"/>
                <a:cs typeface="Arial"/>
                <a:sym typeface="Arial"/>
              </a:defRPr>
            </a:lvl6pPr>
            <a:lvl7pPr indent="0" lvl="6" marL="0" marR="0" rtl="0" algn="l">
              <a:spcBef>
                <a:spcPts val="0"/>
              </a:spcBef>
              <a:spcAft>
                <a:spcPts val="0"/>
              </a:spcAft>
              <a:buNone/>
              <a:defRPr b="1" i="0" sz="2400" u="none" cap="none" strike="noStrike">
                <a:solidFill>
                  <a:schemeClr val="dk2"/>
                </a:solidFill>
                <a:latin typeface="Arial"/>
                <a:ea typeface="Arial"/>
                <a:cs typeface="Arial"/>
                <a:sym typeface="Arial"/>
              </a:defRPr>
            </a:lvl7pPr>
            <a:lvl8pPr indent="0" lvl="7" marL="0" marR="0" rtl="0" algn="l">
              <a:spcBef>
                <a:spcPts val="0"/>
              </a:spcBef>
              <a:spcAft>
                <a:spcPts val="0"/>
              </a:spcAft>
              <a:buNone/>
              <a:defRPr b="1" i="0" sz="2400" u="none" cap="none" strike="noStrike">
                <a:solidFill>
                  <a:schemeClr val="dk2"/>
                </a:solidFill>
                <a:latin typeface="Arial"/>
                <a:ea typeface="Arial"/>
                <a:cs typeface="Arial"/>
                <a:sym typeface="Arial"/>
              </a:defRPr>
            </a:lvl8pPr>
            <a:lvl9pPr indent="0" lvl="8" marL="0" marR="0" rtl="0" algn="l">
              <a:spcBef>
                <a:spcPts val="0"/>
              </a:spcBef>
              <a:spcAft>
                <a:spcPts val="0"/>
              </a:spcAft>
              <a:buNone/>
              <a:defRPr b="1" i="0" sz="24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5" name="Google Shape;15;p18"/>
          <p:cNvSpPr/>
          <p:nvPr/>
        </p:nvSpPr>
        <p:spPr>
          <a:xfrm>
            <a:off x="9001124" y="0"/>
            <a:ext cx="142876" cy="13716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 name="Google Shape;16;p18"/>
          <p:cNvSpPr/>
          <p:nvPr/>
        </p:nvSpPr>
        <p:spPr>
          <a:xfrm>
            <a:off x="9001124" y="1371600"/>
            <a:ext cx="142876" cy="54864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hen@usc.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apelbaum.wordpress.com/2011/05/05/big-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txBox="1"/>
          <p:nvPr>
            <p:ph type="ctrTitle"/>
          </p:nvPr>
        </p:nvSpPr>
        <p:spPr>
          <a:xfrm>
            <a:off x="957734" y="2265834"/>
            <a:ext cx="6815425" cy="120430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Arial Black"/>
              <a:buNone/>
            </a:pPr>
            <a:r>
              <a:rPr lang="en-US" sz="4000"/>
              <a:t>DISCUSSION SECTION</a:t>
            </a:r>
            <a:br>
              <a:rPr lang="en-US" sz="4000"/>
            </a:br>
            <a:r>
              <a:rPr lang="en-US" sz="4000"/>
              <a:t>(WEEK 2)</a:t>
            </a:r>
            <a:endParaRPr/>
          </a:p>
        </p:txBody>
      </p:sp>
      <p:sp>
        <p:nvSpPr>
          <p:cNvPr id="96" name="Google Shape;96;p1"/>
          <p:cNvSpPr txBox="1"/>
          <p:nvPr>
            <p:ph idx="1" type="subTitle"/>
          </p:nvPr>
        </p:nvSpPr>
        <p:spPr>
          <a:xfrm>
            <a:off x="797426" y="4214952"/>
            <a:ext cx="7848600" cy="803768"/>
          </a:xfrm>
          <a:prstGeom prst="rect">
            <a:avLst/>
          </a:prstGeom>
          <a:solidFill>
            <a:schemeClr val="lt1"/>
          </a:solid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2"/>
              </a:buClr>
              <a:buSzPts val="2400"/>
              <a:buNone/>
            </a:pPr>
            <a:r>
              <a:rPr lang="en-US" sz="2400"/>
              <a:t>PROF WEI-MIN SHEN </a:t>
            </a:r>
            <a:r>
              <a:rPr lang="en-US" sz="2400" u="sng">
                <a:solidFill>
                  <a:schemeClr val="hlink"/>
                </a:solidFill>
                <a:hlinkClick r:id="rId3"/>
              </a:rPr>
              <a:t>SHEN@ISI.EDU</a:t>
            </a:r>
            <a:endParaRPr sz="2400">
              <a:solidFill>
                <a:srgbClr val="FFFFFF"/>
              </a:solidFill>
            </a:endParaRPr>
          </a:p>
          <a:p>
            <a:pPr indent="0" lvl="0" marL="0" rtl="0" algn="ctr">
              <a:spcBef>
                <a:spcPts val="1080"/>
              </a:spcBef>
              <a:spcAft>
                <a:spcPts val="0"/>
              </a:spcAft>
              <a:buClr>
                <a:schemeClr val="dk2"/>
              </a:buClr>
              <a:buSzPts val="2400"/>
              <a:buNone/>
            </a:pPr>
            <a:r>
              <a:t/>
            </a:r>
            <a:endParaRPr sz="2400">
              <a:solidFill>
                <a:srgbClr val="FFFFFF"/>
              </a:solidFill>
            </a:endParaRPr>
          </a:p>
          <a:p>
            <a:pPr indent="0" lvl="0" marL="0" rtl="0" algn="ctr">
              <a:spcBef>
                <a:spcPts val="1080"/>
              </a:spcBef>
              <a:spcAft>
                <a:spcPts val="0"/>
              </a:spcAft>
              <a:buClr>
                <a:schemeClr val="dk2"/>
              </a:buClr>
              <a:buSzPts val="2400"/>
              <a:buNone/>
            </a:pPr>
            <a:r>
              <a:t/>
            </a:r>
            <a:endParaRPr sz="2400">
              <a:solidFill>
                <a:srgbClr val="FFFFFF"/>
              </a:solidFill>
            </a:endParaRPr>
          </a:p>
          <a:p>
            <a:pPr indent="0" lvl="0" marL="0" rtl="0" algn="ctr">
              <a:spcBef>
                <a:spcPts val="1000"/>
              </a:spcBef>
              <a:spcAft>
                <a:spcPts val="0"/>
              </a:spcAft>
              <a:buClr>
                <a:schemeClr val="dk2"/>
              </a:buClr>
              <a:buSzPts val="2000"/>
              <a:buNone/>
            </a:pPr>
            <a:r>
              <a:t/>
            </a:r>
            <a:endParaRPr/>
          </a:p>
        </p:txBody>
      </p:sp>
      <p:sp>
        <p:nvSpPr>
          <p:cNvPr id="97" name="Google Shape;97;p1"/>
          <p:cNvSpPr txBox="1"/>
          <p:nvPr/>
        </p:nvSpPr>
        <p:spPr>
          <a:xfrm>
            <a:off x="152400" y="152400"/>
            <a:ext cx="8610600" cy="1660922"/>
          </a:xfrm>
          <a:prstGeom prst="rect">
            <a:avLst/>
          </a:prstGeom>
          <a:solidFill>
            <a:srgbClr val="FF6600"/>
          </a:solidFill>
          <a:ln>
            <a:noFill/>
          </a:ln>
        </p:spPr>
        <p:txBody>
          <a:bodyPr anchorCtr="0" anchor="ctr" bIns="35700" lIns="35700" spcFirstLastPara="1" rIns="76350" wrap="square" tIns="35700">
            <a:noAutofit/>
          </a:bodyPr>
          <a:lstStyle/>
          <a:p>
            <a:pPr indent="-6350" lvl="0" marL="6350" marR="0" rtl="0" algn="ctr">
              <a:spcBef>
                <a:spcPts val="0"/>
              </a:spcBef>
              <a:spcAft>
                <a:spcPts val="0"/>
              </a:spcAft>
              <a:buNone/>
            </a:pPr>
            <a:r>
              <a:rPr b="1" i="0" lang="en-US" sz="3600" u="none" cap="none" strike="noStrike">
                <a:solidFill>
                  <a:schemeClr val="dk1"/>
                </a:solidFill>
                <a:latin typeface="Arial Black"/>
                <a:ea typeface="Arial Black"/>
                <a:cs typeface="Arial Black"/>
                <a:sym typeface="Arial Black"/>
              </a:rPr>
              <a:t>CSCI 561 - Foundation for Artificial Intelligence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0"/>
          <p:cNvSpPr txBox="1"/>
          <p:nvPr>
            <p:ph type="title"/>
          </p:nvPr>
        </p:nvSpPr>
        <p:spPr>
          <a:xfrm>
            <a:off x="457200" y="152718"/>
            <a:ext cx="8080642" cy="1142682"/>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en-US"/>
              <a:t>TIME COMPLEXITY OF </a:t>
            </a:r>
            <a:br>
              <a:rPr lang="en-US"/>
            </a:br>
            <a:r>
              <a:rPr lang="en-US"/>
              <a:t>BREADTH-FIRST SEARCH</a:t>
            </a:r>
            <a:endParaRPr/>
          </a:p>
        </p:txBody>
      </p:sp>
      <p:sp>
        <p:nvSpPr>
          <p:cNvPr id="214" name="Google Shape;214;p10"/>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15" name="Google Shape;215;p10"/>
          <p:cNvSpPr/>
          <p:nvPr/>
        </p:nvSpPr>
        <p:spPr>
          <a:xfrm>
            <a:off x="457200" y="1524000"/>
            <a:ext cx="8229600" cy="1066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Tahoma"/>
              <a:buChar char="•"/>
            </a:pPr>
            <a:r>
              <a:rPr lang="en-US" sz="2000">
                <a:solidFill>
                  <a:schemeClr val="dk1"/>
                </a:solidFill>
                <a:latin typeface="Tahoma"/>
                <a:ea typeface="Tahoma"/>
                <a:cs typeface="Tahoma"/>
                <a:sym typeface="Tahoma"/>
              </a:rPr>
              <a:t>Illustrates when goal check is done when node </a:t>
            </a:r>
            <a:r>
              <a:rPr b="1" lang="en-US" sz="2000">
                <a:solidFill>
                  <a:schemeClr val="dk1"/>
                </a:solidFill>
                <a:latin typeface="Tahoma"/>
                <a:ea typeface="Tahoma"/>
                <a:cs typeface="Tahoma"/>
                <a:sym typeface="Tahoma"/>
              </a:rPr>
              <a:t>is selected for expansion</a:t>
            </a:r>
            <a:endParaRPr/>
          </a:p>
          <a:p>
            <a:pPr indent="-342900" lvl="0" marL="342900" marR="0" rtl="0" algn="l">
              <a:spcBef>
                <a:spcPts val="400"/>
              </a:spcBef>
              <a:spcAft>
                <a:spcPts val="0"/>
              </a:spcAft>
              <a:buClr>
                <a:schemeClr val="dk1"/>
              </a:buClr>
              <a:buSzPts val="2000"/>
              <a:buFont typeface="Tahoma"/>
              <a:buChar char="•"/>
            </a:pPr>
            <a:r>
              <a:rPr lang="en-US" sz="2000">
                <a:solidFill>
                  <a:schemeClr val="dk1"/>
                </a:solidFill>
                <a:latin typeface="Tahoma"/>
                <a:ea typeface="Tahoma"/>
                <a:cs typeface="Tahoma"/>
                <a:sym typeface="Tahoma"/>
              </a:rPr>
              <a:t>If a goal node is found on depth </a:t>
            </a:r>
            <a:r>
              <a:rPr b="1" lang="en-US" sz="2000">
                <a:solidFill>
                  <a:schemeClr val="dk1"/>
                </a:solidFill>
                <a:latin typeface="Tahoma"/>
                <a:ea typeface="Tahoma"/>
                <a:cs typeface="Tahoma"/>
                <a:sym typeface="Tahoma"/>
              </a:rPr>
              <a:t>d</a:t>
            </a:r>
            <a:r>
              <a:rPr lang="en-US" sz="2000">
                <a:solidFill>
                  <a:schemeClr val="dk1"/>
                </a:solidFill>
                <a:latin typeface="Tahoma"/>
                <a:ea typeface="Tahoma"/>
                <a:cs typeface="Tahoma"/>
                <a:sym typeface="Tahoma"/>
              </a:rPr>
              <a:t> of the tree, all nodes up till that depth are created and examined (note: and the children of nodes at depth d are created and queued, but not yet examined). </a:t>
            </a:r>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ahoma"/>
              <a:ea typeface="Tahoma"/>
              <a:cs typeface="Tahoma"/>
              <a:sym typeface="Tahoma"/>
            </a:endParaRPr>
          </a:p>
        </p:txBody>
      </p:sp>
      <p:grpSp>
        <p:nvGrpSpPr>
          <p:cNvPr id="216" name="Google Shape;216;p10"/>
          <p:cNvGrpSpPr/>
          <p:nvPr/>
        </p:nvGrpSpPr>
        <p:grpSpPr>
          <a:xfrm>
            <a:off x="1524000" y="3366407"/>
            <a:ext cx="5715000" cy="2653393"/>
            <a:chOff x="1524000" y="2667000"/>
            <a:chExt cx="6400800" cy="2971800"/>
          </a:xfrm>
        </p:grpSpPr>
        <p:sp>
          <p:nvSpPr>
            <p:cNvPr id="217" name="Google Shape;217;p10"/>
            <p:cNvSpPr/>
            <p:nvPr/>
          </p:nvSpPr>
          <p:spPr>
            <a:xfrm>
              <a:off x="1524000" y="2667000"/>
              <a:ext cx="6400800" cy="29718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18" name="Google Shape;218;p10"/>
            <p:cNvGrpSpPr/>
            <p:nvPr/>
          </p:nvGrpSpPr>
          <p:grpSpPr>
            <a:xfrm>
              <a:off x="6629400" y="2895600"/>
              <a:ext cx="649288" cy="2362200"/>
              <a:chOff x="4176" y="1440"/>
              <a:chExt cx="409" cy="1488"/>
            </a:xfrm>
          </p:grpSpPr>
          <p:sp>
            <p:nvSpPr>
              <p:cNvPr id="219" name="Google Shape;219;p10"/>
              <p:cNvSpPr/>
              <p:nvPr/>
            </p:nvSpPr>
            <p:spPr>
              <a:xfrm>
                <a:off x="4176" y="1440"/>
                <a:ext cx="192" cy="1488"/>
              </a:xfrm>
              <a:prstGeom prst="rightBrace">
                <a:avLst>
                  <a:gd fmla="val 64583" name="adj1"/>
                  <a:gd fmla="val 50000" name="adj2"/>
                </a:avLst>
              </a:prstGeom>
              <a:noFill/>
              <a:ln cap="flat" cmpd="sng" w="28575">
                <a:solidFill>
                  <a:srgbClr val="00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000099"/>
                  </a:solidFill>
                  <a:latin typeface="Comic Sans MS"/>
                  <a:ea typeface="Comic Sans MS"/>
                  <a:cs typeface="Comic Sans MS"/>
                  <a:sym typeface="Comic Sans MS"/>
                </a:endParaRPr>
              </a:p>
            </p:txBody>
          </p:sp>
          <p:sp>
            <p:nvSpPr>
              <p:cNvPr id="220" name="Google Shape;220;p10"/>
              <p:cNvSpPr txBox="1"/>
              <p:nvPr/>
            </p:nvSpPr>
            <p:spPr>
              <a:xfrm>
                <a:off x="4320" y="2016"/>
                <a:ext cx="265"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99"/>
                    </a:solidFill>
                    <a:latin typeface="Comic Sans MS"/>
                    <a:ea typeface="Comic Sans MS"/>
                    <a:cs typeface="Comic Sans MS"/>
                    <a:sym typeface="Comic Sans MS"/>
                  </a:rPr>
                  <a:t>m</a:t>
                </a:r>
                <a:endParaRPr sz="2000">
                  <a:solidFill>
                    <a:srgbClr val="000099"/>
                  </a:solidFill>
                  <a:latin typeface="Comic Sans MS"/>
                  <a:ea typeface="Comic Sans MS"/>
                  <a:cs typeface="Comic Sans MS"/>
                  <a:sym typeface="Comic Sans MS"/>
                </a:endParaRPr>
              </a:p>
            </p:txBody>
          </p:sp>
        </p:grpSp>
        <p:grpSp>
          <p:nvGrpSpPr>
            <p:cNvPr id="221" name="Google Shape;221;p10"/>
            <p:cNvGrpSpPr/>
            <p:nvPr/>
          </p:nvGrpSpPr>
          <p:grpSpPr>
            <a:xfrm>
              <a:off x="1752600" y="2735263"/>
              <a:ext cx="4554538" cy="2560637"/>
              <a:chOff x="1104" y="1339"/>
              <a:chExt cx="2869" cy="1613"/>
            </a:xfrm>
          </p:grpSpPr>
          <p:cxnSp>
            <p:nvCxnSpPr>
              <p:cNvPr id="222" name="Google Shape;222;p10"/>
              <p:cNvCxnSpPr/>
              <p:nvPr/>
            </p:nvCxnSpPr>
            <p:spPr>
              <a:xfrm>
                <a:off x="2640" y="1440"/>
                <a:ext cx="864" cy="864"/>
              </a:xfrm>
              <a:prstGeom prst="straightConnector1">
                <a:avLst/>
              </a:prstGeom>
              <a:noFill/>
              <a:ln cap="flat" cmpd="sng" w="28575">
                <a:solidFill>
                  <a:schemeClr val="dk1"/>
                </a:solidFill>
                <a:prstDash val="solid"/>
                <a:round/>
                <a:headEnd len="med" w="med" type="none"/>
                <a:tailEnd len="med" w="med" type="none"/>
              </a:ln>
            </p:spPr>
          </p:cxnSp>
          <p:cxnSp>
            <p:nvCxnSpPr>
              <p:cNvPr id="223" name="Google Shape;223;p10"/>
              <p:cNvCxnSpPr/>
              <p:nvPr/>
            </p:nvCxnSpPr>
            <p:spPr>
              <a:xfrm>
                <a:off x="2928" y="2338"/>
                <a:ext cx="240" cy="542"/>
              </a:xfrm>
              <a:prstGeom prst="straightConnector1">
                <a:avLst/>
              </a:prstGeom>
              <a:noFill/>
              <a:ln cap="flat" cmpd="sng" w="28575">
                <a:solidFill>
                  <a:schemeClr val="dk1"/>
                </a:solidFill>
                <a:prstDash val="solid"/>
                <a:round/>
                <a:headEnd len="med" w="med" type="none"/>
                <a:tailEnd len="med" w="med" type="none"/>
              </a:ln>
            </p:spPr>
          </p:cxnSp>
          <p:cxnSp>
            <p:nvCxnSpPr>
              <p:cNvPr id="224" name="Google Shape;224;p10"/>
              <p:cNvCxnSpPr/>
              <p:nvPr/>
            </p:nvCxnSpPr>
            <p:spPr>
              <a:xfrm flipH="1">
                <a:off x="2736" y="2289"/>
                <a:ext cx="192" cy="591"/>
              </a:xfrm>
              <a:prstGeom prst="straightConnector1">
                <a:avLst/>
              </a:prstGeom>
              <a:noFill/>
              <a:ln cap="flat" cmpd="sng" w="28575">
                <a:solidFill>
                  <a:schemeClr val="dk1"/>
                </a:solidFill>
                <a:prstDash val="solid"/>
                <a:round/>
                <a:headEnd len="med" w="med" type="none"/>
                <a:tailEnd len="med" w="med" type="none"/>
              </a:ln>
            </p:spPr>
          </p:cxnSp>
          <p:cxnSp>
            <p:nvCxnSpPr>
              <p:cNvPr id="225" name="Google Shape;225;p10"/>
              <p:cNvCxnSpPr/>
              <p:nvPr/>
            </p:nvCxnSpPr>
            <p:spPr>
              <a:xfrm flipH="1">
                <a:off x="1584" y="2338"/>
                <a:ext cx="192" cy="542"/>
              </a:xfrm>
              <a:prstGeom prst="straightConnector1">
                <a:avLst/>
              </a:prstGeom>
              <a:noFill/>
              <a:ln cap="flat" cmpd="sng" w="28575">
                <a:solidFill>
                  <a:schemeClr val="dk1"/>
                </a:solidFill>
                <a:prstDash val="solid"/>
                <a:round/>
                <a:headEnd len="med" w="med" type="none"/>
                <a:tailEnd len="med" w="med" type="none"/>
              </a:ln>
            </p:spPr>
          </p:cxnSp>
          <p:cxnSp>
            <p:nvCxnSpPr>
              <p:cNvPr id="226" name="Google Shape;226;p10"/>
              <p:cNvCxnSpPr/>
              <p:nvPr/>
            </p:nvCxnSpPr>
            <p:spPr>
              <a:xfrm flipH="1">
                <a:off x="2928" y="1859"/>
                <a:ext cx="144" cy="493"/>
              </a:xfrm>
              <a:prstGeom prst="straightConnector1">
                <a:avLst/>
              </a:prstGeom>
              <a:noFill/>
              <a:ln cap="flat" cmpd="sng" w="28575">
                <a:solidFill>
                  <a:schemeClr val="dk1"/>
                </a:solidFill>
                <a:prstDash val="solid"/>
                <a:round/>
                <a:headEnd len="med" w="med" type="none"/>
                <a:tailEnd len="med" w="med" type="none"/>
              </a:ln>
            </p:spPr>
          </p:cxnSp>
          <p:cxnSp>
            <p:nvCxnSpPr>
              <p:cNvPr id="227" name="Google Shape;227;p10"/>
              <p:cNvCxnSpPr/>
              <p:nvPr/>
            </p:nvCxnSpPr>
            <p:spPr>
              <a:xfrm>
                <a:off x="2304" y="1859"/>
                <a:ext cx="96" cy="493"/>
              </a:xfrm>
              <a:prstGeom prst="straightConnector1">
                <a:avLst/>
              </a:prstGeom>
              <a:noFill/>
              <a:ln cap="flat" cmpd="sng" w="28575">
                <a:solidFill>
                  <a:schemeClr val="dk1"/>
                </a:solidFill>
                <a:prstDash val="solid"/>
                <a:round/>
                <a:headEnd len="med" w="med" type="none"/>
                <a:tailEnd len="med" w="med" type="none"/>
              </a:ln>
            </p:spPr>
          </p:cxnSp>
          <p:cxnSp>
            <p:nvCxnSpPr>
              <p:cNvPr id="228" name="Google Shape;228;p10"/>
              <p:cNvCxnSpPr/>
              <p:nvPr/>
            </p:nvCxnSpPr>
            <p:spPr>
              <a:xfrm flipH="1">
                <a:off x="1248" y="1402"/>
                <a:ext cx="1440" cy="1478"/>
              </a:xfrm>
              <a:prstGeom prst="straightConnector1">
                <a:avLst/>
              </a:prstGeom>
              <a:noFill/>
              <a:ln cap="flat" cmpd="sng" w="28575">
                <a:solidFill>
                  <a:schemeClr val="dk1"/>
                </a:solidFill>
                <a:prstDash val="solid"/>
                <a:round/>
                <a:headEnd len="med" w="med" type="none"/>
                <a:tailEnd len="med" w="med" type="none"/>
              </a:ln>
            </p:spPr>
          </p:cxnSp>
          <p:sp>
            <p:nvSpPr>
              <p:cNvPr id="229" name="Google Shape;229;p10"/>
              <p:cNvSpPr/>
              <p:nvPr/>
            </p:nvSpPr>
            <p:spPr>
              <a:xfrm>
                <a:off x="2544" y="1339"/>
                <a:ext cx="240" cy="197"/>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0" name="Google Shape;230;p10"/>
              <p:cNvSpPr/>
              <p:nvPr/>
            </p:nvSpPr>
            <p:spPr>
              <a:xfrm>
                <a:off x="1680" y="2227"/>
                <a:ext cx="240" cy="197"/>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1" name="Google Shape;231;p10"/>
              <p:cNvSpPr/>
              <p:nvPr/>
            </p:nvSpPr>
            <p:spPr>
              <a:xfrm>
                <a:off x="2160" y="1771"/>
                <a:ext cx="240" cy="197"/>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2" name="Google Shape;232;p10"/>
              <p:cNvSpPr/>
              <p:nvPr/>
            </p:nvSpPr>
            <p:spPr>
              <a:xfrm>
                <a:off x="2928" y="1771"/>
                <a:ext cx="240" cy="197"/>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3" name="Google Shape;233;p10"/>
              <p:cNvSpPr/>
              <p:nvPr/>
            </p:nvSpPr>
            <p:spPr>
              <a:xfrm>
                <a:off x="2832" y="2227"/>
                <a:ext cx="240" cy="197"/>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4" name="Google Shape;234;p10"/>
              <p:cNvSpPr/>
              <p:nvPr/>
            </p:nvSpPr>
            <p:spPr>
              <a:xfrm>
                <a:off x="2256" y="2227"/>
                <a:ext cx="240" cy="197"/>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5" name="Google Shape;235;p10"/>
              <p:cNvSpPr/>
              <p:nvPr/>
            </p:nvSpPr>
            <p:spPr>
              <a:xfrm>
                <a:off x="3024" y="2755"/>
                <a:ext cx="240" cy="197"/>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6" name="Google Shape;236;p10"/>
              <p:cNvSpPr/>
              <p:nvPr/>
            </p:nvSpPr>
            <p:spPr>
              <a:xfrm>
                <a:off x="1104" y="2755"/>
                <a:ext cx="240" cy="197"/>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7" name="Google Shape;237;p10"/>
              <p:cNvSpPr/>
              <p:nvPr/>
            </p:nvSpPr>
            <p:spPr>
              <a:xfrm>
                <a:off x="3360" y="2208"/>
                <a:ext cx="240" cy="197"/>
              </a:xfrm>
              <a:prstGeom prst="ellipse">
                <a:avLst/>
              </a:prstGeom>
              <a:solidFill>
                <a:srgbClr val="FFCC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000099"/>
                    </a:solidFill>
                    <a:latin typeface="Arial Narrow"/>
                    <a:ea typeface="Arial Narrow"/>
                    <a:cs typeface="Arial Narrow"/>
                    <a:sym typeface="Arial Narrow"/>
                  </a:rPr>
                  <a:t>G</a:t>
                </a:r>
                <a:endParaRPr sz="2000">
                  <a:solidFill>
                    <a:srgbClr val="000099"/>
                  </a:solidFill>
                  <a:latin typeface="Comic Sans MS"/>
                  <a:ea typeface="Comic Sans MS"/>
                  <a:cs typeface="Comic Sans MS"/>
                  <a:sym typeface="Comic Sans MS"/>
                </a:endParaRPr>
              </a:p>
            </p:txBody>
          </p:sp>
          <p:sp>
            <p:nvSpPr>
              <p:cNvPr id="238" name="Google Shape;238;p10"/>
              <p:cNvSpPr/>
              <p:nvPr/>
            </p:nvSpPr>
            <p:spPr>
              <a:xfrm>
                <a:off x="2640" y="2755"/>
                <a:ext cx="240" cy="197"/>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9" name="Google Shape;239;p10"/>
              <p:cNvSpPr/>
              <p:nvPr/>
            </p:nvSpPr>
            <p:spPr>
              <a:xfrm>
                <a:off x="1488" y="2755"/>
                <a:ext cx="240" cy="197"/>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0" name="Google Shape;240;p10"/>
              <p:cNvSpPr/>
              <p:nvPr/>
            </p:nvSpPr>
            <p:spPr>
              <a:xfrm rot="-5400000">
                <a:off x="2616" y="1608"/>
                <a:ext cx="96" cy="912"/>
              </a:xfrm>
              <a:prstGeom prst="leftBrace">
                <a:avLst>
                  <a:gd fmla="val 79167" name="adj1"/>
                  <a:gd fmla="val 50000" name="adj2"/>
                </a:avLst>
              </a:prstGeom>
              <a:noFill/>
              <a:ln cap="flat" cmpd="sng" w="28575">
                <a:solidFill>
                  <a:srgbClr val="00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1" name="Google Shape;241;p10"/>
              <p:cNvSpPr txBox="1"/>
              <p:nvPr/>
            </p:nvSpPr>
            <p:spPr>
              <a:xfrm>
                <a:off x="2582" y="2112"/>
                <a:ext cx="23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99"/>
                    </a:solidFill>
                    <a:latin typeface="Comic Sans MS"/>
                    <a:ea typeface="Comic Sans MS"/>
                    <a:cs typeface="Comic Sans MS"/>
                    <a:sym typeface="Comic Sans MS"/>
                  </a:rPr>
                  <a:t>b</a:t>
                </a:r>
                <a:endParaRPr sz="2000">
                  <a:solidFill>
                    <a:srgbClr val="000099"/>
                  </a:solidFill>
                  <a:latin typeface="Comic Sans MS"/>
                  <a:ea typeface="Comic Sans MS"/>
                  <a:cs typeface="Comic Sans MS"/>
                  <a:sym typeface="Comic Sans MS"/>
                </a:endParaRPr>
              </a:p>
            </p:txBody>
          </p:sp>
          <p:sp>
            <p:nvSpPr>
              <p:cNvPr id="242" name="Google Shape;242;p10"/>
              <p:cNvSpPr/>
              <p:nvPr/>
            </p:nvSpPr>
            <p:spPr>
              <a:xfrm>
                <a:off x="3648" y="1440"/>
                <a:ext cx="144" cy="960"/>
              </a:xfrm>
              <a:prstGeom prst="rightBrace">
                <a:avLst>
                  <a:gd fmla="val 55556" name="adj1"/>
                  <a:gd fmla="val 50000" name="adj2"/>
                </a:avLst>
              </a:prstGeom>
              <a:noFill/>
              <a:ln cap="flat" cmpd="sng" w="2857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3" name="Google Shape;243;p10"/>
              <p:cNvSpPr txBox="1"/>
              <p:nvPr/>
            </p:nvSpPr>
            <p:spPr>
              <a:xfrm>
                <a:off x="3744" y="1776"/>
                <a:ext cx="229"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CC0000"/>
                    </a:solidFill>
                    <a:latin typeface="Comic Sans MS"/>
                    <a:ea typeface="Comic Sans MS"/>
                    <a:cs typeface="Comic Sans MS"/>
                    <a:sym typeface="Comic Sans MS"/>
                  </a:rPr>
                  <a:t>d</a:t>
                </a:r>
                <a:endParaRPr sz="2000">
                  <a:solidFill>
                    <a:srgbClr val="000099"/>
                  </a:solidFill>
                  <a:latin typeface="Comic Sans MS"/>
                  <a:ea typeface="Comic Sans MS"/>
                  <a:cs typeface="Comic Sans MS"/>
                  <a:sym typeface="Comic Sans MS"/>
                </a:endParaRPr>
              </a:p>
            </p:txBody>
          </p:sp>
        </p:grpSp>
      </p:grpSp>
      <p:sp>
        <p:nvSpPr>
          <p:cNvPr id="244" name="Google Shape;244;p10"/>
          <p:cNvSpPr/>
          <p:nvPr/>
        </p:nvSpPr>
        <p:spPr>
          <a:xfrm>
            <a:off x="457200" y="5839392"/>
            <a:ext cx="8229600" cy="790008"/>
          </a:xfrm>
          <a:prstGeom prst="rect">
            <a:avLst/>
          </a:prstGeom>
          <a:noFill/>
          <a:ln>
            <a:noFill/>
          </a:ln>
        </p:spPr>
        <p:txBody>
          <a:bodyPr anchorCtr="0" anchor="t" bIns="45700" lIns="91425" spcFirstLastPara="1" rIns="91425" wrap="square" tIns="45700">
            <a:noAutofit/>
          </a:bodyPr>
          <a:lstStyle/>
          <a:p>
            <a:pPr indent="-215900" lvl="0" marL="342900" marR="0" rtl="0" algn="l">
              <a:spcBef>
                <a:spcPts val="0"/>
              </a:spcBef>
              <a:spcAft>
                <a:spcPts val="0"/>
              </a:spcAft>
              <a:buClr>
                <a:schemeClr val="dk1"/>
              </a:buClr>
              <a:buSzPts val="2000"/>
              <a:buFont typeface="Arial"/>
              <a:buNone/>
            </a:pPr>
            <a:r>
              <a:t/>
            </a:r>
            <a:endParaRPr sz="2000" u="sng">
              <a:solidFill>
                <a:schemeClr val="dk1"/>
              </a:solidFill>
              <a:latin typeface="Tahoma"/>
              <a:ea typeface="Tahoma"/>
              <a:cs typeface="Tahoma"/>
              <a:sym typeface="Tahoma"/>
            </a:endParaRPr>
          </a:p>
          <a:p>
            <a:pPr indent="-342900" lvl="0" marL="342900" marR="0" rtl="0" algn="l">
              <a:spcBef>
                <a:spcPts val="400"/>
              </a:spcBef>
              <a:spcAft>
                <a:spcPts val="0"/>
              </a:spcAft>
              <a:buClr>
                <a:schemeClr val="dk1"/>
              </a:buClr>
              <a:buSzPts val="2000"/>
              <a:buFont typeface="Tahoma"/>
              <a:buChar char="•"/>
            </a:pPr>
            <a:r>
              <a:rPr lang="en-US" sz="2000" u="sng">
                <a:solidFill>
                  <a:schemeClr val="dk1"/>
                </a:solidFill>
                <a:latin typeface="Tahoma"/>
                <a:ea typeface="Tahoma"/>
                <a:cs typeface="Tahoma"/>
                <a:sym typeface="Tahoma"/>
              </a:rPr>
              <a:t>Thus</a:t>
            </a:r>
            <a:r>
              <a:rPr lang="en-US" sz="2000">
                <a:solidFill>
                  <a:schemeClr val="dk1"/>
                </a:solidFill>
                <a:latin typeface="Tahoma"/>
                <a:ea typeface="Tahoma"/>
                <a:cs typeface="Tahoma"/>
                <a:sym typeface="Tahoma"/>
              </a:rPr>
              <a:t>:  O(b</a:t>
            </a:r>
            <a:r>
              <a:rPr baseline="30000" lang="en-US" sz="1800">
                <a:solidFill>
                  <a:schemeClr val="dk1"/>
                </a:solidFill>
                <a:latin typeface="Tahoma"/>
                <a:ea typeface="Tahoma"/>
                <a:cs typeface="Tahoma"/>
                <a:sym typeface="Tahoma"/>
              </a:rPr>
              <a:t>d+1</a:t>
            </a:r>
            <a:r>
              <a:rPr lang="en-US" sz="2000">
                <a:solidFill>
                  <a:schemeClr val="dk1"/>
                </a:solidFill>
                <a:latin typeface="Tahoma"/>
                <a:ea typeface="Tahoma"/>
                <a:cs typeface="Tahoma"/>
                <a:sym typeface="Tahoma"/>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1"/>
          <p:cNvSpPr txBox="1"/>
          <p:nvPr>
            <p:ph type="title"/>
          </p:nvPr>
        </p:nvSpPr>
        <p:spPr>
          <a:xfrm>
            <a:off x="457200" y="152718"/>
            <a:ext cx="8080642" cy="1142682"/>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en-US"/>
              <a:t>SPACE COMPLEXITY OF </a:t>
            </a:r>
            <a:br>
              <a:rPr lang="en-US"/>
            </a:br>
            <a:r>
              <a:rPr lang="en-US"/>
              <a:t>BREADTH-FIRST SEARCH</a:t>
            </a:r>
            <a:endParaRPr/>
          </a:p>
        </p:txBody>
      </p:sp>
      <p:sp>
        <p:nvSpPr>
          <p:cNvPr id="250" name="Google Shape;250;p11"/>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51" name="Google Shape;251;p11"/>
          <p:cNvSpPr/>
          <p:nvPr/>
        </p:nvSpPr>
        <p:spPr>
          <a:xfrm>
            <a:off x="457200" y="1524000"/>
            <a:ext cx="7924800" cy="990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Tahoma"/>
              <a:buChar char="•"/>
            </a:pPr>
            <a:r>
              <a:rPr lang="en-US" sz="2000">
                <a:solidFill>
                  <a:schemeClr val="dk1"/>
                </a:solidFill>
                <a:latin typeface="Tahoma"/>
                <a:ea typeface="Tahoma"/>
                <a:cs typeface="Tahoma"/>
                <a:sym typeface="Tahoma"/>
              </a:rPr>
              <a:t>Illustrates when goal check is done when node </a:t>
            </a:r>
            <a:r>
              <a:rPr b="1" lang="en-US" sz="2000">
                <a:solidFill>
                  <a:schemeClr val="dk1"/>
                </a:solidFill>
                <a:latin typeface="Tahoma"/>
                <a:ea typeface="Tahoma"/>
                <a:cs typeface="Tahoma"/>
                <a:sym typeface="Tahoma"/>
              </a:rPr>
              <a:t>is selected for expansion</a:t>
            </a:r>
            <a:endParaRPr/>
          </a:p>
          <a:p>
            <a:pPr indent="-342900" lvl="0" marL="342900" marR="0" rtl="0" algn="l">
              <a:spcBef>
                <a:spcPts val="400"/>
              </a:spcBef>
              <a:spcAft>
                <a:spcPts val="0"/>
              </a:spcAft>
              <a:buClr>
                <a:schemeClr val="dk1"/>
              </a:buClr>
              <a:buSzPts val="2000"/>
              <a:buFont typeface="Tahoma"/>
              <a:buChar char="•"/>
            </a:pPr>
            <a:r>
              <a:rPr lang="en-US" sz="2000">
                <a:solidFill>
                  <a:schemeClr val="dk1"/>
                </a:solidFill>
                <a:latin typeface="Tahoma"/>
                <a:ea typeface="Tahoma"/>
                <a:cs typeface="Tahoma"/>
                <a:sym typeface="Tahoma"/>
              </a:rPr>
              <a:t>Largest number of nodes in FRONTIER is reached on the level d+1 just beyond the goal node.</a:t>
            </a:r>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Tahoma"/>
              <a:ea typeface="Tahoma"/>
              <a:cs typeface="Tahoma"/>
              <a:sym typeface="Tahoma"/>
            </a:endParaRPr>
          </a:p>
        </p:txBody>
      </p:sp>
      <p:grpSp>
        <p:nvGrpSpPr>
          <p:cNvPr id="252" name="Google Shape;252;p11"/>
          <p:cNvGrpSpPr/>
          <p:nvPr/>
        </p:nvGrpSpPr>
        <p:grpSpPr>
          <a:xfrm>
            <a:off x="1600200" y="3050721"/>
            <a:ext cx="5410200" cy="2511879"/>
            <a:chOff x="912" y="1152"/>
            <a:chExt cx="4032" cy="1872"/>
          </a:xfrm>
        </p:grpSpPr>
        <p:sp>
          <p:nvSpPr>
            <p:cNvPr id="253" name="Google Shape;253;p11"/>
            <p:cNvSpPr/>
            <p:nvPr/>
          </p:nvSpPr>
          <p:spPr>
            <a:xfrm>
              <a:off x="912" y="1152"/>
              <a:ext cx="4032" cy="187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54" name="Google Shape;254;p11"/>
            <p:cNvCxnSpPr/>
            <p:nvPr/>
          </p:nvCxnSpPr>
          <p:spPr>
            <a:xfrm>
              <a:off x="2592" y="1344"/>
              <a:ext cx="864" cy="864"/>
            </a:xfrm>
            <a:prstGeom prst="straightConnector1">
              <a:avLst/>
            </a:prstGeom>
            <a:noFill/>
            <a:ln cap="flat" cmpd="sng" w="28575">
              <a:solidFill>
                <a:schemeClr val="dk1"/>
              </a:solidFill>
              <a:prstDash val="solid"/>
              <a:round/>
              <a:headEnd len="med" w="med" type="none"/>
              <a:tailEnd len="med" w="med" type="none"/>
            </a:ln>
          </p:spPr>
        </p:cxnSp>
        <p:cxnSp>
          <p:nvCxnSpPr>
            <p:cNvPr id="255" name="Google Shape;255;p11"/>
            <p:cNvCxnSpPr/>
            <p:nvPr/>
          </p:nvCxnSpPr>
          <p:spPr>
            <a:xfrm>
              <a:off x="2880" y="2242"/>
              <a:ext cx="240" cy="542"/>
            </a:xfrm>
            <a:prstGeom prst="straightConnector1">
              <a:avLst/>
            </a:prstGeom>
            <a:noFill/>
            <a:ln cap="flat" cmpd="sng" w="28575">
              <a:solidFill>
                <a:schemeClr val="dk1"/>
              </a:solidFill>
              <a:prstDash val="solid"/>
              <a:round/>
              <a:headEnd len="med" w="med" type="none"/>
              <a:tailEnd len="med" w="med" type="none"/>
            </a:ln>
          </p:spPr>
        </p:cxnSp>
        <p:cxnSp>
          <p:nvCxnSpPr>
            <p:cNvPr id="256" name="Google Shape;256;p11"/>
            <p:cNvCxnSpPr/>
            <p:nvPr/>
          </p:nvCxnSpPr>
          <p:spPr>
            <a:xfrm flipH="1">
              <a:off x="2688" y="2193"/>
              <a:ext cx="192" cy="591"/>
            </a:xfrm>
            <a:prstGeom prst="straightConnector1">
              <a:avLst/>
            </a:prstGeom>
            <a:noFill/>
            <a:ln cap="flat" cmpd="sng" w="28575">
              <a:solidFill>
                <a:schemeClr val="dk1"/>
              </a:solidFill>
              <a:prstDash val="solid"/>
              <a:round/>
              <a:headEnd len="med" w="med" type="none"/>
              <a:tailEnd len="med" w="med" type="none"/>
            </a:ln>
          </p:spPr>
        </p:cxnSp>
        <p:cxnSp>
          <p:nvCxnSpPr>
            <p:cNvPr id="257" name="Google Shape;257;p11"/>
            <p:cNvCxnSpPr/>
            <p:nvPr/>
          </p:nvCxnSpPr>
          <p:spPr>
            <a:xfrm flipH="1">
              <a:off x="1536" y="2242"/>
              <a:ext cx="192" cy="542"/>
            </a:xfrm>
            <a:prstGeom prst="straightConnector1">
              <a:avLst/>
            </a:prstGeom>
            <a:noFill/>
            <a:ln cap="flat" cmpd="sng" w="28575">
              <a:solidFill>
                <a:schemeClr val="dk1"/>
              </a:solidFill>
              <a:prstDash val="solid"/>
              <a:round/>
              <a:headEnd len="med" w="med" type="none"/>
              <a:tailEnd len="med" w="med" type="none"/>
            </a:ln>
          </p:spPr>
        </p:cxnSp>
        <p:cxnSp>
          <p:nvCxnSpPr>
            <p:cNvPr id="258" name="Google Shape;258;p11"/>
            <p:cNvCxnSpPr/>
            <p:nvPr/>
          </p:nvCxnSpPr>
          <p:spPr>
            <a:xfrm flipH="1">
              <a:off x="2880" y="1763"/>
              <a:ext cx="144" cy="493"/>
            </a:xfrm>
            <a:prstGeom prst="straightConnector1">
              <a:avLst/>
            </a:prstGeom>
            <a:noFill/>
            <a:ln cap="flat" cmpd="sng" w="28575">
              <a:solidFill>
                <a:schemeClr val="dk1"/>
              </a:solidFill>
              <a:prstDash val="solid"/>
              <a:round/>
              <a:headEnd len="med" w="med" type="none"/>
              <a:tailEnd len="med" w="med" type="none"/>
            </a:ln>
          </p:spPr>
        </p:cxnSp>
        <p:cxnSp>
          <p:nvCxnSpPr>
            <p:cNvPr id="259" name="Google Shape;259;p11"/>
            <p:cNvCxnSpPr/>
            <p:nvPr/>
          </p:nvCxnSpPr>
          <p:spPr>
            <a:xfrm>
              <a:off x="2256" y="1763"/>
              <a:ext cx="96" cy="493"/>
            </a:xfrm>
            <a:prstGeom prst="straightConnector1">
              <a:avLst/>
            </a:prstGeom>
            <a:noFill/>
            <a:ln cap="flat" cmpd="sng" w="28575">
              <a:solidFill>
                <a:schemeClr val="dk1"/>
              </a:solidFill>
              <a:prstDash val="solid"/>
              <a:round/>
              <a:headEnd len="med" w="med" type="none"/>
              <a:tailEnd len="med" w="med" type="none"/>
            </a:ln>
          </p:spPr>
        </p:cxnSp>
        <p:cxnSp>
          <p:nvCxnSpPr>
            <p:cNvPr id="260" name="Google Shape;260;p11"/>
            <p:cNvCxnSpPr/>
            <p:nvPr/>
          </p:nvCxnSpPr>
          <p:spPr>
            <a:xfrm flipH="1">
              <a:off x="1200" y="1306"/>
              <a:ext cx="1440" cy="1478"/>
            </a:xfrm>
            <a:prstGeom prst="straightConnector1">
              <a:avLst/>
            </a:prstGeom>
            <a:noFill/>
            <a:ln cap="flat" cmpd="sng" w="28575">
              <a:solidFill>
                <a:schemeClr val="dk1"/>
              </a:solidFill>
              <a:prstDash val="solid"/>
              <a:round/>
              <a:headEnd len="med" w="med" type="none"/>
              <a:tailEnd len="med" w="med" type="none"/>
            </a:ln>
          </p:spPr>
        </p:cxnSp>
        <p:sp>
          <p:nvSpPr>
            <p:cNvPr id="261" name="Google Shape;261;p11"/>
            <p:cNvSpPr/>
            <p:nvPr/>
          </p:nvSpPr>
          <p:spPr>
            <a:xfrm>
              <a:off x="2496" y="1243"/>
              <a:ext cx="240" cy="197"/>
            </a:xfrm>
            <a:prstGeom prst="ellipse">
              <a:avLst/>
            </a:prstGeom>
            <a:solidFill>
              <a:srgbClr val="33CC33"/>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2" name="Google Shape;262;p11"/>
            <p:cNvSpPr/>
            <p:nvPr/>
          </p:nvSpPr>
          <p:spPr>
            <a:xfrm>
              <a:off x="1632" y="2131"/>
              <a:ext cx="240" cy="197"/>
            </a:xfrm>
            <a:prstGeom prst="ellipse">
              <a:avLst/>
            </a:prstGeom>
            <a:solidFill>
              <a:srgbClr val="33CC33"/>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3" name="Google Shape;263;p11"/>
            <p:cNvSpPr/>
            <p:nvPr/>
          </p:nvSpPr>
          <p:spPr>
            <a:xfrm>
              <a:off x="2112" y="1675"/>
              <a:ext cx="240" cy="197"/>
            </a:xfrm>
            <a:prstGeom prst="ellipse">
              <a:avLst/>
            </a:prstGeom>
            <a:solidFill>
              <a:srgbClr val="33CC33"/>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4" name="Google Shape;264;p11"/>
            <p:cNvSpPr/>
            <p:nvPr/>
          </p:nvSpPr>
          <p:spPr>
            <a:xfrm>
              <a:off x="2880" y="1675"/>
              <a:ext cx="240" cy="197"/>
            </a:xfrm>
            <a:prstGeom prst="ellipse">
              <a:avLst/>
            </a:prstGeom>
            <a:solidFill>
              <a:srgbClr val="33CC33"/>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5" name="Google Shape;265;p11"/>
            <p:cNvSpPr/>
            <p:nvPr/>
          </p:nvSpPr>
          <p:spPr>
            <a:xfrm>
              <a:off x="2784" y="2131"/>
              <a:ext cx="240" cy="197"/>
            </a:xfrm>
            <a:prstGeom prst="ellipse">
              <a:avLst/>
            </a:prstGeom>
            <a:solidFill>
              <a:srgbClr val="33CC33"/>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6" name="Google Shape;266;p11"/>
            <p:cNvSpPr/>
            <p:nvPr/>
          </p:nvSpPr>
          <p:spPr>
            <a:xfrm>
              <a:off x="2208" y="2131"/>
              <a:ext cx="240" cy="197"/>
            </a:xfrm>
            <a:prstGeom prst="ellipse">
              <a:avLst/>
            </a:prstGeom>
            <a:solidFill>
              <a:srgbClr val="33CC33"/>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 name="Google Shape;267;p11"/>
            <p:cNvSpPr/>
            <p:nvPr/>
          </p:nvSpPr>
          <p:spPr>
            <a:xfrm>
              <a:off x="2976" y="2659"/>
              <a:ext cx="240" cy="197"/>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8" name="Google Shape;268;p11"/>
            <p:cNvSpPr/>
            <p:nvPr/>
          </p:nvSpPr>
          <p:spPr>
            <a:xfrm>
              <a:off x="1056" y="2659"/>
              <a:ext cx="240" cy="197"/>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9" name="Google Shape;269;p11"/>
            <p:cNvSpPr/>
            <p:nvPr/>
          </p:nvSpPr>
          <p:spPr>
            <a:xfrm>
              <a:off x="3312" y="2112"/>
              <a:ext cx="240" cy="197"/>
            </a:xfrm>
            <a:prstGeom prst="ellipse">
              <a:avLst/>
            </a:prstGeom>
            <a:solidFill>
              <a:srgbClr val="FFCC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000099"/>
                  </a:solidFill>
                  <a:latin typeface="Arial Narrow"/>
                  <a:ea typeface="Arial Narrow"/>
                  <a:cs typeface="Arial Narrow"/>
                  <a:sym typeface="Arial Narrow"/>
                </a:rPr>
                <a:t>G</a:t>
              </a:r>
              <a:endParaRPr sz="2000">
                <a:solidFill>
                  <a:srgbClr val="000099"/>
                </a:solidFill>
                <a:latin typeface="Comic Sans MS"/>
                <a:ea typeface="Comic Sans MS"/>
                <a:cs typeface="Comic Sans MS"/>
                <a:sym typeface="Comic Sans MS"/>
              </a:endParaRPr>
            </a:p>
          </p:txBody>
        </p:sp>
        <p:sp>
          <p:nvSpPr>
            <p:cNvPr id="270" name="Google Shape;270;p11"/>
            <p:cNvSpPr/>
            <p:nvPr/>
          </p:nvSpPr>
          <p:spPr>
            <a:xfrm>
              <a:off x="2592" y="2659"/>
              <a:ext cx="240" cy="197"/>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1" name="Google Shape;271;p11"/>
            <p:cNvSpPr/>
            <p:nvPr/>
          </p:nvSpPr>
          <p:spPr>
            <a:xfrm>
              <a:off x="1440" y="2659"/>
              <a:ext cx="240" cy="197"/>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2" name="Google Shape;272;p11"/>
            <p:cNvSpPr/>
            <p:nvPr/>
          </p:nvSpPr>
          <p:spPr>
            <a:xfrm rot="-5400000">
              <a:off x="2568" y="1512"/>
              <a:ext cx="96" cy="912"/>
            </a:xfrm>
            <a:prstGeom prst="leftBrace">
              <a:avLst>
                <a:gd fmla="val 79167" name="adj1"/>
                <a:gd fmla="val 50000" name="adj2"/>
              </a:avLst>
            </a:prstGeom>
            <a:noFill/>
            <a:ln cap="flat" cmpd="sng" w="28575">
              <a:solidFill>
                <a:srgbClr val="00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3" name="Google Shape;273;p11"/>
            <p:cNvSpPr txBox="1"/>
            <p:nvPr/>
          </p:nvSpPr>
          <p:spPr>
            <a:xfrm>
              <a:off x="2534" y="2016"/>
              <a:ext cx="23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99"/>
                  </a:solidFill>
                  <a:latin typeface="Comic Sans MS"/>
                  <a:ea typeface="Comic Sans MS"/>
                  <a:cs typeface="Comic Sans MS"/>
                  <a:sym typeface="Comic Sans MS"/>
                </a:rPr>
                <a:t>b</a:t>
              </a:r>
              <a:endParaRPr sz="2000">
                <a:solidFill>
                  <a:srgbClr val="000099"/>
                </a:solidFill>
                <a:latin typeface="Comic Sans MS"/>
                <a:ea typeface="Comic Sans MS"/>
                <a:cs typeface="Comic Sans MS"/>
                <a:sym typeface="Comic Sans MS"/>
              </a:endParaRPr>
            </a:p>
          </p:txBody>
        </p:sp>
        <p:sp>
          <p:nvSpPr>
            <p:cNvPr id="274" name="Google Shape;274;p11"/>
            <p:cNvSpPr/>
            <p:nvPr/>
          </p:nvSpPr>
          <p:spPr>
            <a:xfrm>
              <a:off x="3600" y="1344"/>
              <a:ext cx="144" cy="960"/>
            </a:xfrm>
            <a:prstGeom prst="rightBrace">
              <a:avLst>
                <a:gd fmla="val 55556" name="adj1"/>
                <a:gd fmla="val 50000" name="adj2"/>
              </a:avLst>
            </a:prstGeom>
            <a:noFill/>
            <a:ln cap="flat" cmpd="sng" w="2857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5" name="Google Shape;275;p11"/>
            <p:cNvSpPr txBox="1"/>
            <p:nvPr/>
          </p:nvSpPr>
          <p:spPr>
            <a:xfrm>
              <a:off x="3696" y="1680"/>
              <a:ext cx="229"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CC0000"/>
                  </a:solidFill>
                  <a:latin typeface="Comic Sans MS"/>
                  <a:ea typeface="Comic Sans MS"/>
                  <a:cs typeface="Comic Sans MS"/>
                  <a:sym typeface="Comic Sans MS"/>
                </a:rPr>
                <a:t>d</a:t>
              </a:r>
              <a:endParaRPr sz="2000">
                <a:solidFill>
                  <a:srgbClr val="000099"/>
                </a:solidFill>
                <a:latin typeface="Comic Sans MS"/>
                <a:ea typeface="Comic Sans MS"/>
                <a:cs typeface="Comic Sans MS"/>
                <a:sym typeface="Comic Sans MS"/>
              </a:endParaRPr>
            </a:p>
          </p:txBody>
        </p:sp>
      </p:grpSp>
      <p:grpSp>
        <p:nvGrpSpPr>
          <p:cNvPr id="276" name="Google Shape;276;p11"/>
          <p:cNvGrpSpPr/>
          <p:nvPr/>
        </p:nvGrpSpPr>
        <p:grpSpPr>
          <a:xfrm>
            <a:off x="457200" y="5715000"/>
            <a:ext cx="7924800" cy="990600"/>
            <a:chOff x="457200" y="5410200"/>
            <a:chExt cx="7924800" cy="990600"/>
          </a:xfrm>
        </p:grpSpPr>
        <p:sp>
          <p:nvSpPr>
            <p:cNvPr id="277" name="Google Shape;277;p11"/>
            <p:cNvSpPr/>
            <p:nvPr/>
          </p:nvSpPr>
          <p:spPr>
            <a:xfrm>
              <a:off x="457200" y="5410200"/>
              <a:ext cx="7924800" cy="990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Tahoma"/>
                <a:buChar char="•"/>
              </a:pPr>
              <a:r>
                <a:rPr lang="en-US" sz="2000">
                  <a:solidFill>
                    <a:schemeClr val="dk1"/>
                  </a:solidFill>
                  <a:latin typeface="Tahoma"/>
                  <a:ea typeface="Tahoma"/>
                  <a:cs typeface="Tahoma"/>
                  <a:sym typeface="Tahoma"/>
                </a:rPr>
                <a:t>QUEUE contains all         nodes.  (Thus: 4) .</a:t>
              </a:r>
              <a:endParaRPr/>
            </a:p>
            <a:p>
              <a:pPr indent="-342900" lvl="0" marL="342900" marR="0" rtl="0" algn="l">
                <a:spcBef>
                  <a:spcPts val="400"/>
                </a:spcBef>
                <a:spcAft>
                  <a:spcPts val="0"/>
                </a:spcAft>
                <a:buClr>
                  <a:schemeClr val="dk1"/>
                </a:buClr>
                <a:buSzPts val="2000"/>
                <a:buFont typeface="Tahoma"/>
                <a:buChar char="•"/>
              </a:pPr>
              <a:r>
                <a:rPr lang="en-US" sz="2000">
                  <a:solidFill>
                    <a:schemeClr val="dk1"/>
                  </a:solidFill>
                  <a:latin typeface="Tahoma"/>
                  <a:ea typeface="Tahoma"/>
                  <a:cs typeface="Tahoma"/>
                  <a:sym typeface="Tahoma"/>
                </a:rPr>
                <a:t>In General: b</a:t>
              </a:r>
              <a:r>
                <a:rPr baseline="30000" lang="en-US" sz="1800">
                  <a:solidFill>
                    <a:schemeClr val="dk1"/>
                  </a:solidFill>
                  <a:latin typeface="Tahoma"/>
                  <a:ea typeface="Tahoma"/>
                  <a:cs typeface="Tahoma"/>
                  <a:sym typeface="Tahoma"/>
                </a:rPr>
                <a:t>d+1</a:t>
              </a:r>
              <a:r>
                <a:rPr lang="en-US" sz="2000">
                  <a:solidFill>
                    <a:schemeClr val="dk1"/>
                  </a:solidFill>
                  <a:latin typeface="Tahoma"/>
                  <a:ea typeface="Tahoma"/>
                  <a:cs typeface="Tahoma"/>
                  <a:sym typeface="Tahoma"/>
                </a:rPr>
                <a:t> – b ~ b</a:t>
              </a:r>
              <a:r>
                <a:rPr baseline="30000" lang="en-US" sz="1800">
                  <a:solidFill>
                    <a:schemeClr val="dk1"/>
                  </a:solidFill>
                  <a:latin typeface="Tahoma"/>
                  <a:ea typeface="Tahoma"/>
                  <a:cs typeface="Tahoma"/>
                  <a:sym typeface="Tahoma"/>
                </a:rPr>
                <a:t>d+1</a:t>
              </a:r>
              <a:endParaRPr sz="1800">
                <a:solidFill>
                  <a:schemeClr val="dk1"/>
                </a:solidFill>
                <a:latin typeface="Tahoma"/>
                <a:ea typeface="Tahoma"/>
                <a:cs typeface="Tahoma"/>
                <a:sym typeface="Tahoma"/>
              </a:endParaRPr>
            </a:p>
          </p:txBody>
        </p:sp>
        <p:sp>
          <p:nvSpPr>
            <p:cNvPr id="278" name="Google Shape;278;p11"/>
            <p:cNvSpPr/>
            <p:nvPr/>
          </p:nvSpPr>
          <p:spPr>
            <a:xfrm>
              <a:off x="3200400" y="5473700"/>
              <a:ext cx="381000" cy="312738"/>
            </a:xfrm>
            <a:prstGeom prst="ellipse">
              <a:avLst/>
            </a:prstGeom>
            <a:solidFill>
              <a:srgbClr val="CC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2"/>
          <p:cNvSpPr/>
          <p:nvPr/>
        </p:nvSpPr>
        <p:spPr>
          <a:xfrm>
            <a:off x="1231900" y="2209800"/>
            <a:ext cx="6692900" cy="3657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84" name="Google Shape;284;p12"/>
          <p:cNvCxnSpPr/>
          <p:nvPr/>
        </p:nvCxnSpPr>
        <p:spPr>
          <a:xfrm>
            <a:off x="5029200" y="4714421"/>
            <a:ext cx="635000" cy="886278"/>
          </a:xfrm>
          <a:prstGeom prst="straightConnector1">
            <a:avLst/>
          </a:prstGeom>
          <a:noFill/>
          <a:ln cap="flat" cmpd="sng" w="28575">
            <a:solidFill>
              <a:schemeClr val="dk1"/>
            </a:solidFill>
            <a:prstDash val="solid"/>
            <a:round/>
            <a:headEnd len="med" w="med" type="none"/>
            <a:tailEnd len="med" w="med" type="none"/>
          </a:ln>
        </p:spPr>
      </p:cxnSp>
      <p:cxnSp>
        <p:nvCxnSpPr>
          <p:cNvPr id="285" name="Google Shape;285;p12"/>
          <p:cNvCxnSpPr/>
          <p:nvPr/>
        </p:nvCxnSpPr>
        <p:spPr>
          <a:xfrm>
            <a:off x="4914900" y="4752522"/>
            <a:ext cx="266700" cy="822323"/>
          </a:xfrm>
          <a:prstGeom prst="straightConnector1">
            <a:avLst/>
          </a:prstGeom>
          <a:noFill/>
          <a:ln cap="flat" cmpd="sng" w="28575">
            <a:solidFill>
              <a:schemeClr val="dk1"/>
            </a:solidFill>
            <a:prstDash val="solid"/>
            <a:round/>
            <a:headEnd len="med" w="med" type="none"/>
            <a:tailEnd len="med" w="med" type="none"/>
          </a:ln>
        </p:spPr>
      </p:cxnSp>
      <p:sp>
        <p:nvSpPr>
          <p:cNvPr id="286" name="Google Shape;286;p12"/>
          <p:cNvSpPr/>
          <p:nvPr/>
        </p:nvSpPr>
        <p:spPr>
          <a:xfrm>
            <a:off x="5473700" y="5363709"/>
            <a:ext cx="381000" cy="312737"/>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7" name="Google Shape;287;p12"/>
          <p:cNvSpPr/>
          <p:nvPr/>
        </p:nvSpPr>
        <p:spPr>
          <a:xfrm>
            <a:off x="5029200" y="5363709"/>
            <a:ext cx="381000" cy="312737"/>
          </a:xfrm>
          <a:prstGeom prst="ellipse">
            <a:avLst/>
          </a:prstGeom>
          <a:solidFill>
            <a:srgbClr val="00FF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88" name="Google Shape;288;p12"/>
          <p:cNvCxnSpPr/>
          <p:nvPr/>
        </p:nvCxnSpPr>
        <p:spPr>
          <a:xfrm>
            <a:off x="2590800" y="4740274"/>
            <a:ext cx="254000" cy="886279"/>
          </a:xfrm>
          <a:prstGeom prst="straightConnector1">
            <a:avLst/>
          </a:prstGeom>
          <a:noFill/>
          <a:ln cap="flat" cmpd="sng" w="28575">
            <a:solidFill>
              <a:schemeClr val="dk1"/>
            </a:solidFill>
            <a:prstDash val="solid"/>
            <a:round/>
            <a:headEnd len="med" w="med" type="none"/>
            <a:tailEnd len="med" w="med" type="none"/>
          </a:ln>
        </p:spPr>
      </p:cxnSp>
      <p:cxnSp>
        <p:nvCxnSpPr>
          <p:cNvPr id="289" name="Google Shape;289;p12"/>
          <p:cNvCxnSpPr/>
          <p:nvPr/>
        </p:nvCxnSpPr>
        <p:spPr>
          <a:xfrm flipH="1">
            <a:off x="2362200" y="4740274"/>
            <a:ext cx="152400" cy="860425"/>
          </a:xfrm>
          <a:prstGeom prst="straightConnector1">
            <a:avLst/>
          </a:prstGeom>
          <a:noFill/>
          <a:ln cap="flat" cmpd="sng" w="28575">
            <a:solidFill>
              <a:schemeClr val="dk1"/>
            </a:solidFill>
            <a:prstDash val="solid"/>
            <a:round/>
            <a:headEnd len="med" w="med" type="none"/>
            <a:tailEnd len="med" w="med" type="none"/>
          </a:ln>
        </p:spPr>
      </p:cxnSp>
      <p:sp>
        <p:nvSpPr>
          <p:cNvPr id="290" name="Google Shape;290;p12"/>
          <p:cNvSpPr/>
          <p:nvPr/>
        </p:nvSpPr>
        <p:spPr>
          <a:xfrm>
            <a:off x="2679700" y="5364163"/>
            <a:ext cx="381000" cy="312737"/>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1" name="Google Shape;291;p12"/>
          <p:cNvSpPr/>
          <p:nvPr/>
        </p:nvSpPr>
        <p:spPr>
          <a:xfrm>
            <a:off x="2209800" y="5376863"/>
            <a:ext cx="381000" cy="312737"/>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92" name="Google Shape;292;p12"/>
          <p:cNvCxnSpPr/>
          <p:nvPr/>
        </p:nvCxnSpPr>
        <p:spPr>
          <a:xfrm>
            <a:off x="1955800" y="4752522"/>
            <a:ext cx="25400" cy="886278"/>
          </a:xfrm>
          <a:prstGeom prst="straightConnector1">
            <a:avLst/>
          </a:prstGeom>
          <a:noFill/>
          <a:ln cap="flat" cmpd="sng" w="28575">
            <a:solidFill>
              <a:schemeClr val="dk1"/>
            </a:solidFill>
            <a:prstDash val="solid"/>
            <a:round/>
            <a:headEnd len="med" w="med" type="none"/>
            <a:tailEnd len="med" w="med" type="none"/>
          </a:ln>
        </p:spPr>
      </p:cxnSp>
      <p:cxnSp>
        <p:nvCxnSpPr>
          <p:cNvPr id="293" name="Google Shape;293;p12"/>
          <p:cNvCxnSpPr/>
          <p:nvPr/>
        </p:nvCxnSpPr>
        <p:spPr>
          <a:xfrm flipH="1">
            <a:off x="1498600" y="4752521"/>
            <a:ext cx="381000" cy="860425"/>
          </a:xfrm>
          <a:prstGeom prst="straightConnector1">
            <a:avLst/>
          </a:prstGeom>
          <a:noFill/>
          <a:ln cap="flat" cmpd="sng" w="28575">
            <a:solidFill>
              <a:schemeClr val="dk1"/>
            </a:solidFill>
            <a:prstDash val="solid"/>
            <a:round/>
            <a:headEnd len="med" w="med" type="none"/>
            <a:tailEnd len="med" w="med" type="none"/>
          </a:ln>
        </p:spPr>
      </p:cxnSp>
      <p:sp>
        <p:nvSpPr>
          <p:cNvPr id="294" name="Google Shape;294;p12"/>
          <p:cNvSpPr/>
          <p:nvPr/>
        </p:nvSpPr>
        <p:spPr>
          <a:xfrm>
            <a:off x="1790700" y="5389110"/>
            <a:ext cx="381000" cy="312737"/>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5" name="Google Shape;295;p12"/>
          <p:cNvSpPr/>
          <p:nvPr/>
        </p:nvSpPr>
        <p:spPr>
          <a:xfrm>
            <a:off x="1346200" y="5389110"/>
            <a:ext cx="381000" cy="312737"/>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6" name="Google Shape;296;p12"/>
          <p:cNvSpPr txBox="1"/>
          <p:nvPr>
            <p:ph type="title"/>
          </p:nvPr>
        </p:nvSpPr>
        <p:spPr>
          <a:xfrm>
            <a:off x="457200" y="152718"/>
            <a:ext cx="8080642" cy="1028382"/>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en-US"/>
              <a:t>TIME COMPLEXITY OF </a:t>
            </a:r>
            <a:br>
              <a:rPr lang="en-US"/>
            </a:br>
            <a:r>
              <a:rPr lang="en-US"/>
              <a:t>DEPTH-FIRST SEARCH</a:t>
            </a:r>
            <a:endParaRPr/>
          </a:p>
        </p:txBody>
      </p:sp>
      <p:sp>
        <p:nvSpPr>
          <p:cNvPr id="297" name="Google Shape;297;p12"/>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98" name="Google Shape;298;p12"/>
          <p:cNvSpPr/>
          <p:nvPr/>
        </p:nvSpPr>
        <p:spPr>
          <a:xfrm>
            <a:off x="457200" y="1295400"/>
            <a:ext cx="8229600" cy="5410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Tahoma"/>
              <a:buChar char="•"/>
            </a:pPr>
            <a:r>
              <a:rPr lang="en-US" sz="2000">
                <a:solidFill>
                  <a:schemeClr val="dk1"/>
                </a:solidFill>
                <a:latin typeface="Tahoma"/>
                <a:ea typeface="Tahoma"/>
                <a:cs typeface="Tahoma"/>
                <a:sym typeface="Tahoma"/>
              </a:rPr>
              <a:t>In the worst case: </a:t>
            </a:r>
            <a:endParaRPr/>
          </a:p>
          <a:p>
            <a:pPr indent="-285750" lvl="1" marL="742950" marR="0" rtl="0" algn="l">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 the (only) goal node may be on the right-most branch, </a:t>
            </a:r>
            <a:endParaRPr/>
          </a:p>
        </p:txBody>
      </p:sp>
      <p:cxnSp>
        <p:nvCxnSpPr>
          <p:cNvPr id="299" name="Google Shape;299;p12"/>
          <p:cNvCxnSpPr/>
          <p:nvPr/>
        </p:nvCxnSpPr>
        <p:spPr>
          <a:xfrm>
            <a:off x="4648200" y="3940175"/>
            <a:ext cx="381000" cy="860425"/>
          </a:xfrm>
          <a:prstGeom prst="straightConnector1">
            <a:avLst/>
          </a:prstGeom>
          <a:noFill/>
          <a:ln cap="flat" cmpd="sng" w="28575">
            <a:solidFill>
              <a:schemeClr val="dk1"/>
            </a:solidFill>
            <a:prstDash val="solid"/>
            <a:round/>
            <a:headEnd len="med" w="med" type="none"/>
            <a:tailEnd len="med" w="med" type="none"/>
          </a:ln>
        </p:spPr>
      </p:cxnSp>
      <p:cxnSp>
        <p:nvCxnSpPr>
          <p:cNvPr id="300" name="Google Shape;300;p12"/>
          <p:cNvCxnSpPr/>
          <p:nvPr/>
        </p:nvCxnSpPr>
        <p:spPr>
          <a:xfrm flipH="1">
            <a:off x="4343400" y="3862388"/>
            <a:ext cx="304800" cy="938212"/>
          </a:xfrm>
          <a:prstGeom prst="straightConnector1">
            <a:avLst/>
          </a:prstGeom>
          <a:noFill/>
          <a:ln cap="flat" cmpd="sng" w="28575">
            <a:solidFill>
              <a:schemeClr val="dk1"/>
            </a:solidFill>
            <a:prstDash val="solid"/>
            <a:round/>
            <a:headEnd len="med" w="med" type="none"/>
            <a:tailEnd len="med" w="med" type="none"/>
          </a:ln>
        </p:spPr>
      </p:cxnSp>
      <p:cxnSp>
        <p:nvCxnSpPr>
          <p:cNvPr id="301" name="Google Shape;301;p12"/>
          <p:cNvCxnSpPr/>
          <p:nvPr/>
        </p:nvCxnSpPr>
        <p:spPr>
          <a:xfrm>
            <a:off x="3733800" y="3940175"/>
            <a:ext cx="76200" cy="860425"/>
          </a:xfrm>
          <a:prstGeom prst="straightConnector1">
            <a:avLst/>
          </a:prstGeom>
          <a:noFill/>
          <a:ln cap="flat" cmpd="sng" w="28575">
            <a:solidFill>
              <a:schemeClr val="dk1"/>
            </a:solidFill>
            <a:prstDash val="solid"/>
            <a:round/>
            <a:headEnd len="med" w="med" type="none"/>
            <a:tailEnd len="med" w="med" type="none"/>
          </a:ln>
        </p:spPr>
      </p:cxnSp>
      <p:cxnSp>
        <p:nvCxnSpPr>
          <p:cNvPr id="302" name="Google Shape;302;p12"/>
          <p:cNvCxnSpPr/>
          <p:nvPr/>
        </p:nvCxnSpPr>
        <p:spPr>
          <a:xfrm flipH="1">
            <a:off x="3124200" y="3862388"/>
            <a:ext cx="685800" cy="938212"/>
          </a:xfrm>
          <a:prstGeom prst="straightConnector1">
            <a:avLst/>
          </a:prstGeom>
          <a:noFill/>
          <a:ln cap="flat" cmpd="sng" w="28575">
            <a:solidFill>
              <a:schemeClr val="dk1"/>
            </a:solidFill>
            <a:prstDash val="solid"/>
            <a:round/>
            <a:headEnd len="med" w="med" type="none"/>
            <a:tailEnd len="med" w="med" type="none"/>
          </a:ln>
        </p:spPr>
      </p:cxnSp>
      <p:cxnSp>
        <p:nvCxnSpPr>
          <p:cNvPr id="303" name="Google Shape;303;p12"/>
          <p:cNvCxnSpPr/>
          <p:nvPr/>
        </p:nvCxnSpPr>
        <p:spPr>
          <a:xfrm flipH="1">
            <a:off x="2514600" y="3940175"/>
            <a:ext cx="304800" cy="860425"/>
          </a:xfrm>
          <a:prstGeom prst="straightConnector1">
            <a:avLst/>
          </a:prstGeom>
          <a:noFill/>
          <a:ln cap="flat" cmpd="sng" w="28575">
            <a:solidFill>
              <a:schemeClr val="dk1"/>
            </a:solidFill>
            <a:prstDash val="solid"/>
            <a:round/>
            <a:headEnd len="med" w="med" type="none"/>
            <a:tailEnd len="med" w="med" type="none"/>
          </a:ln>
        </p:spPr>
      </p:cxnSp>
      <p:cxnSp>
        <p:nvCxnSpPr>
          <p:cNvPr id="304" name="Google Shape;304;p12"/>
          <p:cNvCxnSpPr/>
          <p:nvPr/>
        </p:nvCxnSpPr>
        <p:spPr>
          <a:xfrm flipH="1">
            <a:off x="4648200" y="3179763"/>
            <a:ext cx="228600" cy="782637"/>
          </a:xfrm>
          <a:prstGeom prst="straightConnector1">
            <a:avLst/>
          </a:prstGeom>
          <a:noFill/>
          <a:ln cap="flat" cmpd="sng" w="28575">
            <a:solidFill>
              <a:schemeClr val="dk1"/>
            </a:solidFill>
            <a:prstDash val="solid"/>
            <a:round/>
            <a:headEnd len="med" w="med" type="none"/>
            <a:tailEnd len="med" w="med" type="none"/>
          </a:ln>
        </p:spPr>
      </p:cxnSp>
      <p:cxnSp>
        <p:nvCxnSpPr>
          <p:cNvPr id="305" name="Google Shape;305;p12"/>
          <p:cNvCxnSpPr/>
          <p:nvPr/>
        </p:nvCxnSpPr>
        <p:spPr>
          <a:xfrm>
            <a:off x="3657600" y="3179763"/>
            <a:ext cx="152400" cy="782637"/>
          </a:xfrm>
          <a:prstGeom prst="straightConnector1">
            <a:avLst/>
          </a:prstGeom>
          <a:noFill/>
          <a:ln cap="flat" cmpd="sng" w="28575">
            <a:solidFill>
              <a:schemeClr val="dk1"/>
            </a:solidFill>
            <a:prstDash val="solid"/>
            <a:round/>
            <a:headEnd len="med" w="med" type="none"/>
            <a:tailEnd len="med" w="med" type="none"/>
          </a:ln>
        </p:spPr>
      </p:cxnSp>
      <p:cxnSp>
        <p:nvCxnSpPr>
          <p:cNvPr id="306" name="Google Shape;306;p12"/>
          <p:cNvCxnSpPr/>
          <p:nvPr/>
        </p:nvCxnSpPr>
        <p:spPr>
          <a:xfrm flipH="1">
            <a:off x="1981200" y="2454275"/>
            <a:ext cx="2286000" cy="2346325"/>
          </a:xfrm>
          <a:prstGeom prst="straightConnector1">
            <a:avLst/>
          </a:prstGeom>
          <a:noFill/>
          <a:ln cap="flat" cmpd="sng" w="28575">
            <a:solidFill>
              <a:schemeClr val="dk1"/>
            </a:solidFill>
            <a:prstDash val="solid"/>
            <a:round/>
            <a:headEnd len="med" w="med" type="none"/>
            <a:tailEnd len="med" w="med" type="none"/>
          </a:ln>
        </p:spPr>
      </p:cxnSp>
      <p:cxnSp>
        <p:nvCxnSpPr>
          <p:cNvPr id="307" name="Google Shape;307;p12"/>
          <p:cNvCxnSpPr/>
          <p:nvPr/>
        </p:nvCxnSpPr>
        <p:spPr>
          <a:xfrm>
            <a:off x="4267200" y="2454275"/>
            <a:ext cx="1220788" cy="1508125"/>
          </a:xfrm>
          <a:prstGeom prst="straightConnector1">
            <a:avLst/>
          </a:prstGeom>
          <a:noFill/>
          <a:ln cap="flat" cmpd="sng" w="28575">
            <a:solidFill>
              <a:schemeClr val="dk1"/>
            </a:solidFill>
            <a:prstDash val="solid"/>
            <a:round/>
            <a:headEnd len="med" w="med" type="none"/>
            <a:tailEnd len="med" w="med" type="none"/>
          </a:ln>
        </p:spPr>
      </p:cxnSp>
      <p:sp>
        <p:nvSpPr>
          <p:cNvPr id="308" name="Google Shape;308;p12"/>
          <p:cNvSpPr/>
          <p:nvPr/>
        </p:nvSpPr>
        <p:spPr>
          <a:xfrm>
            <a:off x="4038600" y="2354263"/>
            <a:ext cx="381000" cy="312737"/>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9" name="Google Shape;309;p12"/>
          <p:cNvSpPr/>
          <p:nvPr/>
        </p:nvSpPr>
        <p:spPr>
          <a:xfrm>
            <a:off x="2667000" y="3763963"/>
            <a:ext cx="381000" cy="312737"/>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0" name="Google Shape;310;p12"/>
          <p:cNvSpPr/>
          <p:nvPr/>
        </p:nvSpPr>
        <p:spPr>
          <a:xfrm>
            <a:off x="3429000" y="3040063"/>
            <a:ext cx="381000" cy="312737"/>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1" name="Google Shape;311;p12"/>
          <p:cNvSpPr/>
          <p:nvPr/>
        </p:nvSpPr>
        <p:spPr>
          <a:xfrm>
            <a:off x="4648200" y="3040063"/>
            <a:ext cx="381000" cy="312737"/>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2" name="Google Shape;312;p12"/>
          <p:cNvSpPr/>
          <p:nvPr/>
        </p:nvSpPr>
        <p:spPr>
          <a:xfrm>
            <a:off x="5334000" y="3763963"/>
            <a:ext cx="381000" cy="312737"/>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3" name="Google Shape;313;p12"/>
          <p:cNvSpPr/>
          <p:nvPr/>
        </p:nvSpPr>
        <p:spPr>
          <a:xfrm>
            <a:off x="4495800" y="3763963"/>
            <a:ext cx="381000" cy="312737"/>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4" name="Google Shape;314;p12"/>
          <p:cNvSpPr/>
          <p:nvPr/>
        </p:nvSpPr>
        <p:spPr>
          <a:xfrm>
            <a:off x="3581400" y="3763963"/>
            <a:ext cx="381000" cy="312737"/>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5" name="Google Shape;315;p12"/>
          <p:cNvSpPr/>
          <p:nvPr/>
        </p:nvSpPr>
        <p:spPr>
          <a:xfrm>
            <a:off x="4800600" y="4602163"/>
            <a:ext cx="381000" cy="312737"/>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6" name="Google Shape;316;p12"/>
          <p:cNvSpPr/>
          <p:nvPr/>
        </p:nvSpPr>
        <p:spPr>
          <a:xfrm>
            <a:off x="1752600" y="4602163"/>
            <a:ext cx="381000" cy="312737"/>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7" name="Google Shape;317;p12"/>
          <p:cNvSpPr/>
          <p:nvPr/>
        </p:nvSpPr>
        <p:spPr>
          <a:xfrm>
            <a:off x="5334000" y="3763963"/>
            <a:ext cx="381000" cy="312737"/>
          </a:xfrm>
          <a:prstGeom prst="ellipse">
            <a:avLst/>
          </a:prstGeom>
          <a:solidFill>
            <a:srgbClr val="FFCC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000099"/>
                </a:solidFill>
                <a:latin typeface="Arial Narrow"/>
                <a:ea typeface="Arial Narrow"/>
                <a:cs typeface="Arial Narrow"/>
                <a:sym typeface="Arial Narrow"/>
              </a:rPr>
              <a:t>G</a:t>
            </a:r>
            <a:endParaRPr sz="2000">
              <a:solidFill>
                <a:srgbClr val="000099"/>
              </a:solidFill>
              <a:latin typeface="Comic Sans MS"/>
              <a:ea typeface="Comic Sans MS"/>
              <a:cs typeface="Comic Sans MS"/>
              <a:sym typeface="Comic Sans MS"/>
            </a:endParaRPr>
          </a:p>
        </p:txBody>
      </p:sp>
      <p:sp>
        <p:nvSpPr>
          <p:cNvPr id="318" name="Google Shape;318;p12"/>
          <p:cNvSpPr/>
          <p:nvPr/>
        </p:nvSpPr>
        <p:spPr>
          <a:xfrm>
            <a:off x="2362200" y="4602163"/>
            <a:ext cx="381000" cy="312737"/>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9" name="Google Shape;319;p12"/>
          <p:cNvSpPr/>
          <p:nvPr/>
        </p:nvSpPr>
        <p:spPr>
          <a:xfrm>
            <a:off x="6629400" y="2454275"/>
            <a:ext cx="228600" cy="3120570"/>
          </a:xfrm>
          <a:prstGeom prst="rightBrace">
            <a:avLst>
              <a:gd fmla="val 64583" name="adj1"/>
              <a:gd fmla="val 50000" name="adj2"/>
            </a:avLst>
          </a:prstGeom>
          <a:noFill/>
          <a:ln cap="flat" cmpd="sng" w="28575">
            <a:solidFill>
              <a:srgbClr val="00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000099"/>
              </a:solidFill>
              <a:latin typeface="Comic Sans MS"/>
              <a:ea typeface="Comic Sans MS"/>
              <a:cs typeface="Comic Sans MS"/>
              <a:sym typeface="Comic Sans MS"/>
            </a:endParaRPr>
          </a:p>
        </p:txBody>
      </p:sp>
      <p:sp>
        <p:nvSpPr>
          <p:cNvPr id="320" name="Google Shape;320;p12"/>
          <p:cNvSpPr txBox="1"/>
          <p:nvPr/>
        </p:nvSpPr>
        <p:spPr>
          <a:xfrm>
            <a:off x="6858000" y="3429000"/>
            <a:ext cx="4206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99"/>
                </a:solidFill>
                <a:latin typeface="Comic Sans MS"/>
                <a:ea typeface="Comic Sans MS"/>
                <a:cs typeface="Comic Sans MS"/>
                <a:sym typeface="Comic Sans MS"/>
              </a:rPr>
              <a:t>m</a:t>
            </a:r>
            <a:endParaRPr sz="2000">
              <a:solidFill>
                <a:srgbClr val="000099"/>
              </a:solidFill>
              <a:latin typeface="Comic Sans MS"/>
              <a:ea typeface="Comic Sans MS"/>
              <a:cs typeface="Comic Sans MS"/>
              <a:sym typeface="Comic Sans MS"/>
            </a:endParaRPr>
          </a:p>
        </p:txBody>
      </p:sp>
      <p:sp>
        <p:nvSpPr>
          <p:cNvPr id="321" name="Google Shape;321;p12"/>
          <p:cNvSpPr/>
          <p:nvPr/>
        </p:nvSpPr>
        <p:spPr>
          <a:xfrm rot="-5400000">
            <a:off x="4152900" y="2781300"/>
            <a:ext cx="152400" cy="1447800"/>
          </a:xfrm>
          <a:prstGeom prst="leftBrace">
            <a:avLst>
              <a:gd fmla="val 79167" name="adj1"/>
              <a:gd fmla="val 50000" name="adj2"/>
            </a:avLst>
          </a:prstGeom>
          <a:noFill/>
          <a:ln cap="flat" cmpd="sng" w="28575">
            <a:solidFill>
              <a:srgbClr val="00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2" name="Google Shape;322;p12"/>
          <p:cNvSpPr txBox="1"/>
          <p:nvPr/>
        </p:nvSpPr>
        <p:spPr>
          <a:xfrm>
            <a:off x="4098925" y="3581400"/>
            <a:ext cx="3651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99"/>
                </a:solidFill>
                <a:latin typeface="Comic Sans MS"/>
                <a:ea typeface="Comic Sans MS"/>
                <a:cs typeface="Comic Sans MS"/>
                <a:sym typeface="Comic Sans MS"/>
              </a:rPr>
              <a:t>b</a:t>
            </a:r>
            <a:endParaRPr sz="2000">
              <a:solidFill>
                <a:srgbClr val="000099"/>
              </a:solidFill>
              <a:latin typeface="Comic Sans MS"/>
              <a:ea typeface="Comic Sans MS"/>
              <a:cs typeface="Comic Sans MS"/>
              <a:sym typeface="Comic Sans MS"/>
            </a:endParaRPr>
          </a:p>
        </p:txBody>
      </p:sp>
      <p:sp>
        <p:nvSpPr>
          <p:cNvPr id="323" name="Google Shape;323;p12"/>
          <p:cNvSpPr/>
          <p:nvPr/>
        </p:nvSpPr>
        <p:spPr>
          <a:xfrm>
            <a:off x="457200" y="5867400"/>
            <a:ext cx="8229600" cy="990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Tahoma"/>
              <a:buChar char="•"/>
            </a:pPr>
            <a:r>
              <a:rPr lang="en-US" sz="2000">
                <a:solidFill>
                  <a:schemeClr val="dk1"/>
                </a:solidFill>
                <a:latin typeface="Tahoma"/>
                <a:ea typeface="Tahoma"/>
                <a:cs typeface="Tahoma"/>
                <a:sym typeface="Tahoma"/>
              </a:rPr>
              <a:t>Time complexity  =  b</a:t>
            </a:r>
            <a:r>
              <a:rPr b="1" baseline="30000" lang="en-US" sz="1800">
                <a:solidFill>
                  <a:schemeClr val="dk1"/>
                </a:solidFill>
                <a:latin typeface="Tahoma"/>
                <a:ea typeface="Tahoma"/>
                <a:cs typeface="Tahoma"/>
                <a:sym typeface="Tahoma"/>
              </a:rPr>
              <a:t>m </a:t>
            </a:r>
            <a:r>
              <a:rPr b="1" lang="en-US" sz="2000">
                <a:solidFill>
                  <a:schemeClr val="dk1"/>
                </a:solidFill>
                <a:latin typeface="Tahoma"/>
                <a:ea typeface="Tahoma"/>
                <a:cs typeface="Tahoma"/>
                <a:sym typeface="Tahoma"/>
              </a:rPr>
              <a:t>+</a:t>
            </a:r>
            <a:r>
              <a:rPr b="1" baseline="30000" lang="en-US" sz="1800">
                <a:solidFill>
                  <a:schemeClr val="dk1"/>
                </a:solidFill>
                <a:latin typeface="Tahoma"/>
                <a:ea typeface="Tahoma"/>
                <a:cs typeface="Tahoma"/>
                <a:sym typeface="Tahoma"/>
              </a:rPr>
              <a:t> </a:t>
            </a:r>
            <a:r>
              <a:rPr lang="en-US" sz="2000">
                <a:solidFill>
                  <a:schemeClr val="dk1"/>
                </a:solidFill>
                <a:latin typeface="Tahoma"/>
                <a:ea typeface="Tahoma"/>
                <a:cs typeface="Tahoma"/>
                <a:sym typeface="Tahoma"/>
              </a:rPr>
              <a:t>b</a:t>
            </a:r>
            <a:r>
              <a:rPr b="1" baseline="30000" lang="en-US" sz="1800">
                <a:solidFill>
                  <a:schemeClr val="dk1"/>
                </a:solidFill>
                <a:latin typeface="Tahoma"/>
                <a:ea typeface="Tahoma"/>
                <a:cs typeface="Tahoma"/>
                <a:sym typeface="Tahoma"/>
              </a:rPr>
              <a:t>m-1 </a:t>
            </a:r>
            <a:r>
              <a:rPr b="1" lang="en-US" sz="2000">
                <a:solidFill>
                  <a:schemeClr val="dk1"/>
                </a:solidFill>
                <a:latin typeface="Tahoma"/>
                <a:ea typeface="Tahoma"/>
                <a:cs typeface="Tahoma"/>
                <a:sym typeface="Tahoma"/>
              </a:rPr>
              <a:t>+ … + </a:t>
            </a:r>
            <a:r>
              <a:rPr lang="en-US" sz="2000">
                <a:solidFill>
                  <a:schemeClr val="dk1"/>
                </a:solidFill>
                <a:latin typeface="Tahoma"/>
                <a:ea typeface="Tahoma"/>
                <a:cs typeface="Tahoma"/>
                <a:sym typeface="Tahoma"/>
              </a:rPr>
              <a:t>1</a:t>
            </a:r>
            <a:r>
              <a:rPr b="1" lang="en-US" sz="2000">
                <a:solidFill>
                  <a:schemeClr val="dk1"/>
                </a:solidFill>
                <a:latin typeface="Tahoma"/>
                <a:ea typeface="Tahoma"/>
                <a:cs typeface="Tahoma"/>
                <a:sym typeface="Tahoma"/>
              </a:rPr>
              <a:t> = </a:t>
            </a:r>
            <a:r>
              <a:rPr lang="en-US" sz="2000">
                <a:solidFill>
                  <a:schemeClr val="dk1"/>
                </a:solidFill>
                <a:latin typeface="Tahoma"/>
                <a:ea typeface="Tahoma"/>
                <a:cs typeface="Tahoma"/>
                <a:sym typeface="Tahoma"/>
              </a:rPr>
              <a:t>O(b</a:t>
            </a:r>
            <a:r>
              <a:rPr b="1" baseline="30000" lang="en-US" sz="1800">
                <a:solidFill>
                  <a:schemeClr val="dk1"/>
                </a:solidFill>
                <a:latin typeface="Tahoma"/>
                <a:ea typeface="Tahoma"/>
                <a:cs typeface="Tahoma"/>
                <a:sym typeface="Tahoma"/>
              </a:rPr>
              <a:t>m</a:t>
            </a:r>
            <a:r>
              <a:rPr b="1" lang="en-US" sz="2000">
                <a:solidFill>
                  <a:schemeClr val="dk1"/>
                </a:solidFill>
                <a:latin typeface="Tahoma"/>
                <a:ea typeface="Tahoma"/>
                <a:cs typeface="Tahoma"/>
                <a:sym typeface="Tahoma"/>
              </a:rPr>
              <a:t>) </a:t>
            </a:r>
            <a:endParaRPr/>
          </a:p>
        </p:txBody>
      </p:sp>
      <p:sp>
        <p:nvSpPr>
          <p:cNvPr id="324" name="Google Shape;324;p12"/>
          <p:cNvSpPr/>
          <p:nvPr/>
        </p:nvSpPr>
        <p:spPr>
          <a:xfrm rot="5400000">
            <a:off x="7010400" y="4648200"/>
            <a:ext cx="1219200" cy="762000"/>
          </a:xfrm>
          <a:custGeom>
            <a:rect b="b" l="l" r="r" t="t"/>
            <a:pathLst>
              <a:path extrusionOk="0" h="21600" w="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CC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5" name="Google Shape;325;p12"/>
          <p:cNvSpPr/>
          <p:nvPr/>
        </p:nvSpPr>
        <p:spPr>
          <a:xfrm>
            <a:off x="5715000" y="2514600"/>
            <a:ext cx="139700" cy="1710872"/>
          </a:xfrm>
          <a:prstGeom prst="rightBrace">
            <a:avLst>
              <a:gd fmla="val 55556" name="adj1"/>
              <a:gd fmla="val 50000" name="adj2"/>
            </a:avLst>
          </a:prstGeom>
          <a:noFill/>
          <a:ln cap="flat" cmpd="sng" w="2857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6" name="Google Shape;326;p12"/>
          <p:cNvSpPr txBox="1"/>
          <p:nvPr/>
        </p:nvSpPr>
        <p:spPr>
          <a:xfrm>
            <a:off x="5843814" y="3388179"/>
            <a:ext cx="307276" cy="3864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CC0000"/>
                </a:solidFill>
                <a:latin typeface="Comic Sans MS"/>
                <a:ea typeface="Comic Sans MS"/>
                <a:cs typeface="Comic Sans MS"/>
                <a:sym typeface="Comic Sans MS"/>
              </a:rPr>
              <a:t>d</a:t>
            </a:r>
            <a:endParaRPr sz="2000">
              <a:solidFill>
                <a:srgbClr val="000099"/>
              </a:solidFill>
              <a:latin typeface="Comic Sans MS"/>
              <a:ea typeface="Comic Sans MS"/>
              <a:cs typeface="Comic Sans MS"/>
              <a:sym typeface="Comic Sans MS"/>
            </a:endParaRPr>
          </a:p>
        </p:txBody>
      </p:sp>
      <p:cxnSp>
        <p:nvCxnSpPr>
          <p:cNvPr id="327" name="Google Shape;327;p12"/>
          <p:cNvCxnSpPr/>
          <p:nvPr/>
        </p:nvCxnSpPr>
        <p:spPr>
          <a:xfrm>
            <a:off x="4464050" y="4740274"/>
            <a:ext cx="346075" cy="886279"/>
          </a:xfrm>
          <a:prstGeom prst="straightConnector1">
            <a:avLst/>
          </a:prstGeom>
          <a:noFill/>
          <a:ln cap="flat" cmpd="sng" w="28575">
            <a:solidFill>
              <a:schemeClr val="dk1"/>
            </a:solidFill>
            <a:prstDash val="solid"/>
            <a:round/>
            <a:headEnd len="med" w="med" type="none"/>
            <a:tailEnd len="med" w="med" type="none"/>
          </a:ln>
        </p:spPr>
      </p:cxnSp>
      <p:cxnSp>
        <p:nvCxnSpPr>
          <p:cNvPr id="328" name="Google Shape;328;p12"/>
          <p:cNvCxnSpPr/>
          <p:nvPr/>
        </p:nvCxnSpPr>
        <p:spPr>
          <a:xfrm flipH="1">
            <a:off x="4251324" y="4714421"/>
            <a:ext cx="168275" cy="848178"/>
          </a:xfrm>
          <a:prstGeom prst="straightConnector1">
            <a:avLst/>
          </a:prstGeom>
          <a:noFill/>
          <a:ln cap="flat" cmpd="sng" w="28575">
            <a:solidFill>
              <a:schemeClr val="dk1"/>
            </a:solidFill>
            <a:prstDash val="solid"/>
            <a:round/>
            <a:headEnd len="med" w="med" type="none"/>
            <a:tailEnd len="med" w="med" type="none"/>
          </a:ln>
        </p:spPr>
      </p:cxnSp>
      <p:sp>
        <p:nvSpPr>
          <p:cNvPr id="329" name="Google Shape;329;p12"/>
          <p:cNvSpPr/>
          <p:nvPr/>
        </p:nvSpPr>
        <p:spPr>
          <a:xfrm>
            <a:off x="4603750" y="5364163"/>
            <a:ext cx="381000" cy="312737"/>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0" name="Google Shape;330;p12"/>
          <p:cNvSpPr/>
          <p:nvPr/>
        </p:nvSpPr>
        <p:spPr>
          <a:xfrm>
            <a:off x="4133850" y="5364163"/>
            <a:ext cx="381000" cy="312737"/>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31" name="Google Shape;331;p12"/>
          <p:cNvCxnSpPr/>
          <p:nvPr/>
        </p:nvCxnSpPr>
        <p:spPr>
          <a:xfrm>
            <a:off x="3810000" y="4752521"/>
            <a:ext cx="76200" cy="860425"/>
          </a:xfrm>
          <a:prstGeom prst="straightConnector1">
            <a:avLst/>
          </a:prstGeom>
          <a:noFill/>
          <a:ln cap="flat" cmpd="sng" w="28575">
            <a:solidFill>
              <a:schemeClr val="dk1"/>
            </a:solidFill>
            <a:prstDash val="solid"/>
            <a:round/>
            <a:headEnd len="med" w="med" type="none"/>
            <a:tailEnd len="med" w="med" type="none"/>
          </a:ln>
        </p:spPr>
      </p:cxnSp>
      <p:cxnSp>
        <p:nvCxnSpPr>
          <p:cNvPr id="332" name="Google Shape;332;p12"/>
          <p:cNvCxnSpPr/>
          <p:nvPr/>
        </p:nvCxnSpPr>
        <p:spPr>
          <a:xfrm>
            <a:off x="3162300" y="4800600"/>
            <a:ext cx="114299" cy="786492"/>
          </a:xfrm>
          <a:prstGeom prst="straightConnector1">
            <a:avLst/>
          </a:prstGeom>
          <a:noFill/>
          <a:ln cap="flat" cmpd="sng" w="28575">
            <a:solidFill>
              <a:schemeClr val="dk1"/>
            </a:solidFill>
            <a:prstDash val="solid"/>
            <a:round/>
            <a:headEnd len="med" w="med" type="none"/>
            <a:tailEnd len="med" w="med" type="none"/>
          </a:ln>
        </p:spPr>
      </p:cxnSp>
      <p:sp>
        <p:nvSpPr>
          <p:cNvPr id="333" name="Google Shape;333;p12"/>
          <p:cNvSpPr/>
          <p:nvPr/>
        </p:nvSpPr>
        <p:spPr>
          <a:xfrm>
            <a:off x="3657600" y="5363256"/>
            <a:ext cx="381000" cy="312737"/>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4" name="Google Shape;334;p12"/>
          <p:cNvSpPr/>
          <p:nvPr/>
        </p:nvSpPr>
        <p:spPr>
          <a:xfrm>
            <a:off x="4238625" y="4592185"/>
            <a:ext cx="381000" cy="312737"/>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5" name="Google Shape;335;p12"/>
          <p:cNvSpPr/>
          <p:nvPr/>
        </p:nvSpPr>
        <p:spPr>
          <a:xfrm>
            <a:off x="3581400" y="4602163"/>
            <a:ext cx="381000" cy="312737"/>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6" name="Google Shape;336;p12"/>
          <p:cNvSpPr/>
          <p:nvPr/>
        </p:nvSpPr>
        <p:spPr>
          <a:xfrm>
            <a:off x="3149600" y="5363254"/>
            <a:ext cx="381000" cy="312737"/>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7" name="Google Shape;337;p12"/>
          <p:cNvSpPr/>
          <p:nvPr/>
        </p:nvSpPr>
        <p:spPr>
          <a:xfrm>
            <a:off x="2971800" y="4602163"/>
            <a:ext cx="381000" cy="312737"/>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3"/>
          <p:cNvSpPr/>
          <p:nvPr/>
        </p:nvSpPr>
        <p:spPr>
          <a:xfrm>
            <a:off x="803275" y="2472555"/>
            <a:ext cx="7467600" cy="25146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200">
              <a:solidFill>
                <a:schemeClr val="dk1"/>
              </a:solidFill>
              <a:latin typeface="Comic Sans MS"/>
              <a:ea typeface="Comic Sans MS"/>
              <a:cs typeface="Comic Sans MS"/>
              <a:sym typeface="Comic Sans MS"/>
            </a:endParaRPr>
          </a:p>
        </p:txBody>
      </p:sp>
      <p:sp>
        <p:nvSpPr>
          <p:cNvPr id="343" name="Google Shape;343;p13"/>
          <p:cNvSpPr txBox="1"/>
          <p:nvPr>
            <p:ph type="title"/>
          </p:nvPr>
        </p:nvSpPr>
        <p:spPr>
          <a:xfrm>
            <a:off x="457200" y="152718"/>
            <a:ext cx="5791200" cy="1066482"/>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en-US"/>
              <a:t>SPACE COMPLEXITY OF DEPTH-FIRST</a:t>
            </a:r>
            <a:endParaRPr/>
          </a:p>
        </p:txBody>
      </p:sp>
      <p:sp>
        <p:nvSpPr>
          <p:cNvPr id="344" name="Google Shape;344;p13"/>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45" name="Google Shape;345;p13"/>
          <p:cNvSpPr/>
          <p:nvPr/>
        </p:nvSpPr>
        <p:spPr>
          <a:xfrm>
            <a:off x="457200" y="1219200"/>
            <a:ext cx="7924800" cy="5334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Tahoma"/>
              <a:buChar char="•"/>
            </a:pPr>
            <a:r>
              <a:rPr lang="en-US" sz="2000">
                <a:solidFill>
                  <a:schemeClr val="dk1"/>
                </a:solidFill>
                <a:latin typeface="Tahoma"/>
                <a:ea typeface="Tahoma"/>
                <a:cs typeface="Tahoma"/>
                <a:sym typeface="Tahoma"/>
              </a:rPr>
              <a:t>Largest number of nodes in FRONTIER is reached in bottom left-most node.</a:t>
            </a:r>
            <a:endParaRPr/>
          </a:p>
          <a:p>
            <a:pPr indent="-342900" lvl="0" marL="342900" marR="0" rtl="0" algn="l">
              <a:spcBef>
                <a:spcPts val="400"/>
              </a:spcBef>
              <a:spcAft>
                <a:spcPts val="0"/>
              </a:spcAft>
              <a:buClr>
                <a:schemeClr val="dk1"/>
              </a:buClr>
              <a:buSzPts val="2000"/>
              <a:buFont typeface="Tahoma"/>
              <a:buChar char="•"/>
            </a:pPr>
            <a:r>
              <a:rPr lang="en-US" sz="2000">
                <a:solidFill>
                  <a:schemeClr val="dk1"/>
                </a:solidFill>
                <a:latin typeface="Tahoma"/>
                <a:ea typeface="Tahoma"/>
                <a:cs typeface="Tahoma"/>
                <a:sym typeface="Tahoma"/>
              </a:rPr>
              <a:t>Example: m = 3,  b = 3 :</a:t>
            </a:r>
            <a:endParaRPr/>
          </a:p>
        </p:txBody>
      </p:sp>
      <p:sp>
        <p:nvSpPr>
          <p:cNvPr id="346" name="Google Shape;346;p13"/>
          <p:cNvSpPr/>
          <p:nvPr/>
        </p:nvSpPr>
        <p:spPr>
          <a:xfrm>
            <a:off x="4648200" y="2590800"/>
            <a:ext cx="381000" cy="312738"/>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7" name="Google Shape;347;p13"/>
          <p:cNvSpPr/>
          <p:nvPr/>
        </p:nvSpPr>
        <p:spPr>
          <a:xfrm>
            <a:off x="2743200" y="3192463"/>
            <a:ext cx="381000" cy="312738"/>
          </a:xfrm>
          <a:prstGeom prst="ellipse">
            <a:avLst/>
          </a:prstGeom>
          <a:solidFill>
            <a:srgbClr val="00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8" name="Google Shape;348;p13"/>
          <p:cNvSpPr/>
          <p:nvPr/>
        </p:nvSpPr>
        <p:spPr>
          <a:xfrm>
            <a:off x="4648200" y="3190875"/>
            <a:ext cx="381000" cy="312738"/>
          </a:xfrm>
          <a:prstGeom prst="ellipse">
            <a:avLst/>
          </a:prstGeom>
          <a:solidFill>
            <a:srgbClr val="CC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9" name="Google Shape;349;p13"/>
          <p:cNvSpPr/>
          <p:nvPr/>
        </p:nvSpPr>
        <p:spPr>
          <a:xfrm>
            <a:off x="3886200" y="3876675"/>
            <a:ext cx="381000" cy="312738"/>
          </a:xfrm>
          <a:prstGeom prst="ellipse">
            <a:avLst/>
          </a:prstGeom>
          <a:solidFill>
            <a:srgbClr val="FF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G</a:t>
            </a:r>
            <a:endParaRPr/>
          </a:p>
        </p:txBody>
      </p:sp>
      <p:sp>
        <p:nvSpPr>
          <p:cNvPr id="350" name="Google Shape;350;p13"/>
          <p:cNvSpPr/>
          <p:nvPr/>
        </p:nvSpPr>
        <p:spPr>
          <a:xfrm>
            <a:off x="3276600" y="3876675"/>
            <a:ext cx="381000" cy="312738"/>
          </a:xfrm>
          <a:prstGeom prst="ellipse">
            <a:avLst/>
          </a:prstGeom>
          <a:solidFill>
            <a:srgbClr val="CC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1" name="Google Shape;351;p13"/>
          <p:cNvSpPr/>
          <p:nvPr/>
        </p:nvSpPr>
        <p:spPr>
          <a:xfrm>
            <a:off x="2590800" y="3876675"/>
            <a:ext cx="381000" cy="312738"/>
          </a:xfrm>
          <a:prstGeom prst="ellipse">
            <a:avLst/>
          </a:prstGeom>
          <a:solidFill>
            <a:srgbClr val="CC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2" name="Google Shape;352;p13"/>
          <p:cNvSpPr/>
          <p:nvPr/>
        </p:nvSpPr>
        <p:spPr>
          <a:xfrm>
            <a:off x="6553200" y="3192463"/>
            <a:ext cx="381000" cy="312738"/>
          </a:xfrm>
          <a:prstGeom prst="ellipse">
            <a:avLst/>
          </a:prstGeom>
          <a:solidFill>
            <a:srgbClr val="CC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3" name="Google Shape;353;p13"/>
          <p:cNvSpPr/>
          <p:nvPr/>
        </p:nvSpPr>
        <p:spPr>
          <a:xfrm>
            <a:off x="6477000" y="3876675"/>
            <a:ext cx="381000" cy="31273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4" name="Google Shape;354;p13"/>
          <p:cNvSpPr/>
          <p:nvPr/>
        </p:nvSpPr>
        <p:spPr>
          <a:xfrm>
            <a:off x="4495800" y="3876675"/>
            <a:ext cx="381000" cy="31273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5" name="Google Shape;355;p13"/>
          <p:cNvSpPr/>
          <p:nvPr/>
        </p:nvSpPr>
        <p:spPr>
          <a:xfrm>
            <a:off x="5181600" y="3878263"/>
            <a:ext cx="381000" cy="31273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6" name="Google Shape;356;p13"/>
          <p:cNvSpPr/>
          <p:nvPr/>
        </p:nvSpPr>
        <p:spPr>
          <a:xfrm>
            <a:off x="5867400" y="3876675"/>
            <a:ext cx="381000" cy="31273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7" name="Google Shape;357;p13"/>
          <p:cNvSpPr/>
          <p:nvPr/>
        </p:nvSpPr>
        <p:spPr>
          <a:xfrm>
            <a:off x="7086600" y="3876675"/>
            <a:ext cx="381000" cy="31273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8" name="Google Shape;358;p13"/>
          <p:cNvSpPr/>
          <p:nvPr/>
        </p:nvSpPr>
        <p:spPr>
          <a:xfrm>
            <a:off x="1219200" y="4486275"/>
            <a:ext cx="381000" cy="312738"/>
          </a:xfrm>
          <a:prstGeom prst="ellipse">
            <a:avLst/>
          </a:prstGeom>
          <a:solidFill>
            <a:srgbClr val="92D05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9" name="Google Shape;359;p13"/>
          <p:cNvSpPr/>
          <p:nvPr/>
        </p:nvSpPr>
        <p:spPr>
          <a:xfrm>
            <a:off x="2819400" y="4486275"/>
            <a:ext cx="381000" cy="31273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0" name="Google Shape;360;p13"/>
          <p:cNvSpPr/>
          <p:nvPr/>
        </p:nvSpPr>
        <p:spPr>
          <a:xfrm>
            <a:off x="2133600" y="4486275"/>
            <a:ext cx="381000" cy="312738"/>
          </a:xfrm>
          <a:prstGeom prst="ellipse">
            <a:avLst/>
          </a:prstGeom>
          <a:solidFill>
            <a:srgbClr val="C0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1" name="Google Shape;361;p13"/>
          <p:cNvSpPr/>
          <p:nvPr/>
        </p:nvSpPr>
        <p:spPr>
          <a:xfrm>
            <a:off x="1676400" y="4486275"/>
            <a:ext cx="381000" cy="312738"/>
          </a:xfrm>
          <a:prstGeom prst="ellipse">
            <a:avLst/>
          </a:prstGeom>
          <a:solidFill>
            <a:srgbClr val="C0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2" name="Google Shape;362;p13"/>
          <p:cNvSpPr/>
          <p:nvPr/>
        </p:nvSpPr>
        <p:spPr>
          <a:xfrm>
            <a:off x="4803775" y="4486275"/>
            <a:ext cx="381000" cy="31273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3" name="Google Shape;363;p13"/>
          <p:cNvSpPr/>
          <p:nvPr/>
        </p:nvSpPr>
        <p:spPr>
          <a:xfrm>
            <a:off x="3276600" y="4486275"/>
            <a:ext cx="381000" cy="31273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4" name="Google Shape;364;p13"/>
          <p:cNvSpPr/>
          <p:nvPr/>
        </p:nvSpPr>
        <p:spPr>
          <a:xfrm>
            <a:off x="3733800" y="4487863"/>
            <a:ext cx="381000" cy="31273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5" name="Google Shape;365;p13"/>
          <p:cNvSpPr/>
          <p:nvPr/>
        </p:nvSpPr>
        <p:spPr>
          <a:xfrm>
            <a:off x="4346575" y="4486275"/>
            <a:ext cx="381000" cy="31273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6" name="Google Shape;366;p13"/>
          <p:cNvSpPr/>
          <p:nvPr/>
        </p:nvSpPr>
        <p:spPr>
          <a:xfrm>
            <a:off x="5260975" y="4486275"/>
            <a:ext cx="381000" cy="31273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67" name="Google Shape;367;p13"/>
          <p:cNvCxnSpPr>
            <a:stCxn id="346" idx="2"/>
            <a:endCxn id="347" idx="0"/>
          </p:cNvCxnSpPr>
          <p:nvPr/>
        </p:nvCxnSpPr>
        <p:spPr>
          <a:xfrm flipH="1">
            <a:off x="2933700" y="2747169"/>
            <a:ext cx="1714500" cy="445200"/>
          </a:xfrm>
          <a:prstGeom prst="straightConnector1">
            <a:avLst/>
          </a:prstGeom>
          <a:noFill/>
          <a:ln cap="flat" cmpd="sng" w="9525">
            <a:solidFill>
              <a:schemeClr val="dk1"/>
            </a:solidFill>
            <a:prstDash val="solid"/>
            <a:round/>
            <a:headEnd len="med" w="med" type="none"/>
            <a:tailEnd len="med" w="med" type="none"/>
          </a:ln>
        </p:spPr>
      </p:cxnSp>
      <p:cxnSp>
        <p:nvCxnSpPr>
          <p:cNvPr id="368" name="Google Shape;368;p13"/>
          <p:cNvCxnSpPr>
            <a:stCxn id="346" idx="4"/>
            <a:endCxn id="348" idx="0"/>
          </p:cNvCxnSpPr>
          <p:nvPr/>
        </p:nvCxnSpPr>
        <p:spPr>
          <a:xfrm>
            <a:off x="4838700" y="2903538"/>
            <a:ext cx="0" cy="287400"/>
          </a:xfrm>
          <a:prstGeom prst="straightConnector1">
            <a:avLst/>
          </a:prstGeom>
          <a:noFill/>
          <a:ln cap="flat" cmpd="sng" w="9525">
            <a:solidFill>
              <a:schemeClr val="dk1"/>
            </a:solidFill>
            <a:prstDash val="solid"/>
            <a:round/>
            <a:headEnd len="med" w="med" type="none"/>
            <a:tailEnd len="med" w="med" type="none"/>
          </a:ln>
        </p:spPr>
      </p:cxnSp>
      <p:cxnSp>
        <p:nvCxnSpPr>
          <p:cNvPr id="369" name="Google Shape;369;p13"/>
          <p:cNvCxnSpPr>
            <a:stCxn id="346" idx="6"/>
            <a:endCxn id="352" idx="0"/>
          </p:cNvCxnSpPr>
          <p:nvPr/>
        </p:nvCxnSpPr>
        <p:spPr>
          <a:xfrm>
            <a:off x="5029200" y="2747169"/>
            <a:ext cx="1714500" cy="445200"/>
          </a:xfrm>
          <a:prstGeom prst="straightConnector1">
            <a:avLst/>
          </a:prstGeom>
          <a:noFill/>
          <a:ln cap="flat" cmpd="sng" w="9525">
            <a:solidFill>
              <a:schemeClr val="dk1"/>
            </a:solidFill>
            <a:prstDash val="solid"/>
            <a:round/>
            <a:headEnd len="med" w="med" type="none"/>
            <a:tailEnd len="med" w="med" type="none"/>
          </a:ln>
        </p:spPr>
      </p:cxnSp>
      <p:cxnSp>
        <p:nvCxnSpPr>
          <p:cNvPr id="370" name="Google Shape;370;p13"/>
          <p:cNvCxnSpPr>
            <a:stCxn id="347" idx="3"/>
          </p:cNvCxnSpPr>
          <p:nvPr/>
        </p:nvCxnSpPr>
        <p:spPr>
          <a:xfrm flipH="1">
            <a:off x="2095796" y="3459402"/>
            <a:ext cx="703200" cy="417600"/>
          </a:xfrm>
          <a:prstGeom prst="straightConnector1">
            <a:avLst/>
          </a:prstGeom>
          <a:noFill/>
          <a:ln cap="flat" cmpd="sng" w="9525">
            <a:solidFill>
              <a:schemeClr val="dk1"/>
            </a:solidFill>
            <a:prstDash val="solid"/>
            <a:round/>
            <a:headEnd len="med" w="med" type="none"/>
            <a:tailEnd len="med" w="med" type="none"/>
          </a:ln>
        </p:spPr>
      </p:cxnSp>
      <p:cxnSp>
        <p:nvCxnSpPr>
          <p:cNvPr id="371" name="Google Shape;371;p13"/>
          <p:cNvCxnSpPr>
            <a:stCxn id="347" idx="4"/>
            <a:endCxn id="351" idx="0"/>
          </p:cNvCxnSpPr>
          <p:nvPr/>
        </p:nvCxnSpPr>
        <p:spPr>
          <a:xfrm flipH="1">
            <a:off x="2781300" y="3505201"/>
            <a:ext cx="152400" cy="371400"/>
          </a:xfrm>
          <a:prstGeom prst="straightConnector1">
            <a:avLst/>
          </a:prstGeom>
          <a:noFill/>
          <a:ln cap="flat" cmpd="sng" w="9525">
            <a:solidFill>
              <a:schemeClr val="dk1"/>
            </a:solidFill>
            <a:prstDash val="solid"/>
            <a:round/>
            <a:headEnd len="med" w="med" type="none"/>
            <a:tailEnd len="med" w="med" type="none"/>
          </a:ln>
        </p:spPr>
      </p:cxnSp>
      <p:cxnSp>
        <p:nvCxnSpPr>
          <p:cNvPr id="372" name="Google Shape;372;p13"/>
          <p:cNvCxnSpPr>
            <a:stCxn id="347" idx="5"/>
            <a:endCxn id="350" idx="0"/>
          </p:cNvCxnSpPr>
          <p:nvPr/>
        </p:nvCxnSpPr>
        <p:spPr>
          <a:xfrm>
            <a:off x="3068404" y="3459402"/>
            <a:ext cx="398700" cy="417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13"/>
          <p:cNvCxnSpPr>
            <a:stCxn id="348" idx="3"/>
            <a:endCxn id="349" idx="0"/>
          </p:cNvCxnSpPr>
          <p:nvPr/>
        </p:nvCxnSpPr>
        <p:spPr>
          <a:xfrm flipH="1">
            <a:off x="4076696" y="3457814"/>
            <a:ext cx="627300" cy="4188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13"/>
          <p:cNvCxnSpPr>
            <a:stCxn id="348" idx="4"/>
            <a:endCxn id="354" idx="0"/>
          </p:cNvCxnSpPr>
          <p:nvPr/>
        </p:nvCxnSpPr>
        <p:spPr>
          <a:xfrm flipH="1">
            <a:off x="4686300" y="3503613"/>
            <a:ext cx="152400" cy="3732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13"/>
          <p:cNvCxnSpPr>
            <a:stCxn id="348" idx="5"/>
            <a:endCxn id="355" idx="0"/>
          </p:cNvCxnSpPr>
          <p:nvPr/>
        </p:nvCxnSpPr>
        <p:spPr>
          <a:xfrm>
            <a:off x="4973404" y="3457814"/>
            <a:ext cx="398700" cy="420300"/>
          </a:xfrm>
          <a:prstGeom prst="straightConnector1">
            <a:avLst/>
          </a:prstGeom>
          <a:noFill/>
          <a:ln cap="flat" cmpd="sng" w="9525">
            <a:solidFill>
              <a:schemeClr val="dk1"/>
            </a:solidFill>
            <a:prstDash val="solid"/>
            <a:round/>
            <a:headEnd len="med" w="med" type="none"/>
            <a:tailEnd len="med" w="med" type="none"/>
          </a:ln>
        </p:spPr>
      </p:cxnSp>
      <p:cxnSp>
        <p:nvCxnSpPr>
          <p:cNvPr id="376" name="Google Shape;376;p13"/>
          <p:cNvCxnSpPr>
            <a:stCxn id="352" idx="3"/>
            <a:endCxn id="356" idx="0"/>
          </p:cNvCxnSpPr>
          <p:nvPr/>
        </p:nvCxnSpPr>
        <p:spPr>
          <a:xfrm flipH="1">
            <a:off x="6057896" y="3459402"/>
            <a:ext cx="551100" cy="417300"/>
          </a:xfrm>
          <a:prstGeom prst="straightConnector1">
            <a:avLst/>
          </a:prstGeom>
          <a:noFill/>
          <a:ln cap="flat" cmpd="sng" w="9525">
            <a:solidFill>
              <a:schemeClr val="dk1"/>
            </a:solidFill>
            <a:prstDash val="solid"/>
            <a:round/>
            <a:headEnd len="med" w="med" type="none"/>
            <a:tailEnd len="med" w="med" type="none"/>
          </a:ln>
        </p:spPr>
      </p:cxnSp>
      <p:cxnSp>
        <p:nvCxnSpPr>
          <p:cNvPr id="377" name="Google Shape;377;p13"/>
          <p:cNvCxnSpPr>
            <a:stCxn id="352" idx="4"/>
            <a:endCxn id="353" idx="0"/>
          </p:cNvCxnSpPr>
          <p:nvPr/>
        </p:nvCxnSpPr>
        <p:spPr>
          <a:xfrm flipH="1">
            <a:off x="6667500" y="3505201"/>
            <a:ext cx="76200" cy="371400"/>
          </a:xfrm>
          <a:prstGeom prst="straightConnector1">
            <a:avLst/>
          </a:prstGeom>
          <a:noFill/>
          <a:ln cap="flat" cmpd="sng" w="9525">
            <a:solidFill>
              <a:schemeClr val="dk1"/>
            </a:solidFill>
            <a:prstDash val="solid"/>
            <a:round/>
            <a:headEnd len="med" w="med" type="none"/>
            <a:tailEnd len="med" w="med" type="none"/>
          </a:ln>
        </p:spPr>
      </p:cxnSp>
      <p:cxnSp>
        <p:nvCxnSpPr>
          <p:cNvPr id="378" name="Google Shape;378;p13"/>
          <p:cNvCxnSpPr>
            <a:stCxn id="352" idx="5"/>
            <a:endCxn id="357" idx="7"/>
          </p:cNvCxnSpPr>
          <p:nvPr/>
        </p:nvCxnSpPr>
        <p:spPr>
          <a:xfrm>
            <a:off x="6878404" y="3459402"/>
            <a:ext cx="533400" cy="463200"/>
          </a:xfrm>
          <a:prstGeom prst="straightConnector1">
            <a:avLst/>
          </a:prstGeom>
          <a:noFill/>
          <a:ln cap="flat" cmpd="sng" w="9525">
            <a:solidFill>
              <a:schemeClr val="dk1"/>
            </a:solidFill>
            <a:prstDash val="solid"/>
            <a:round/>
            <a:headEnd len="med" w="med" type="none"/>
            <a:tailEnd len="med" w="med" type="none"/>
          </a:ln>
        </p:spPr>
      </p:cxnSp>
      <p:sp>
        <p:nvSpPr>
          <p:cNvPr id="379" name="Google Shape;379;p13"/>
          <p:cNvSpPr txBox="1"/>
          <p:nvPr/>
        </p:nvSpPr>
        <p:spPr>
          <a:xfrm>
            <a:off x="6083300" y="4413250"/>
            <a:ext cx="546100" cy="4270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Comic Sans MS"/>
                <a:ea typeface="Comic Sans MS"/>
                <a:cs typeface="Comic Sans MS"/>
                <a:sym typeface="Comic Sans MS"/>
              </a:rPr>
              <a:t>...</a:t>
            </a:r>
            <a:endParaRPr/>
          </a:p>
        </p:txBody>
      </p:sp>
      <p:cxnSp>
        <p:nvCxnSpPr>
          <p:cNvPr id="380" name="Google Shape;380;p13"/>
          <p:cNvCxnSpPr>
            <a:endCxn id="358" idx="0"/>
          </p:cNvCxnSpPr>
          <p:nvPr/>
        </p:nvCxnSpPr>
        <p:spPr>
          <a:xfrm flipH="1">
            <a:off x="1409700" y="4143375"/>
            <a:ext cx="550800" cy="342900"/>
          </a:xfrm>
          <a:prstGeom prst="straightConnector1">
            <a:avLst/>
          </a:prstGeom>
          <a:noFill/>
          <a:ln cap="flat" cmpd="sng" w="9525">
            <a:solidFill>
              <a:schemeClr val="dk1"/>
            </a:solidFill>
            <a:prstDash val="solid"/>
            <a:round/>
            <a:headEnd len="med" w="med" type="none"/>
            <a:tailEnd len="med" w="med" type="none"/>
          </a:ln>
        </p:spPr>
      </p:cxnSp>
      <p:cxnSp>
        <p:nvCxnSpPr>
          <p:cNvPr id="381" name="Google Shape;381;p13"/>
          <p:cNvCxnSpPr>
            <a:endCxn id="361" idx="0"/>
          </p:cNvCxnSpPr>
          <p:nvPr/>
        </p:nvCxnSpPr>
        <p:spPr>
          <a:xfrm flipH="1">
            <a:off x="1866900" y="4189275"/>
            <a:ext cx="228600" cy="297000"/>
          </a:xfrm>
          <a:prstGeom prst="straightConnector1">
            <a:avLst/>
          </a:prstGeom>
          <a:noFill/>
          <a:ln cap="flat" cmpd="sng" w="9525">
            <a:solidFill>
              <a:schemeClr val="dk1"/>
            </a:solidFill>
            <a:prstDash val="solid"/>
            <a:round/>
            <a:headEnd len="med" w="med" type="none"/>
            <a:tailEnd len="med" w="med" type="none"/>
          </a:ln>
        </p:spPr>
      </p:cxnSp>
      <p:cxnSp>
        <p:nvCxnSpPr>
          <p:cNvPr id="382" name="Google Shape;382;p13"/>
          <p:cNvCxnSpPr>
            <a:endCxn id="360" idx="0"/>
          </p:cNvCxnSpPr>
          <p:nvPr/>
        </p:nvCxnSpPr>
        <p:spPr>
          <a:xfrm>
            <a:off x="2230500" y="4143375"/>
            <a:ext cx="93600" cy="342900"/>
          </a:xfrm>
          <a:prstGeom prst="straightConnector1">
            <a:avLst/>
          </a:prstGeom>
          <a:noFill/>
          <a:ln cap="flat" cmpd="sng" w="9525">
            <a:solidFill>
              <a:schemeClr val="dk1"/>
            </a:solidFill>
            <a:prstDash val="solid"/>
            <a:round/>
            <a:headEnd len="med" w="med" type="none"/>
            <a:tailEnd len="med" w="med" type="none"/>
          </a:ln>
        </p:spPr>
      </p:cxnSp>
      <p:cxnSp>
        <p:nvCxnSpPr>
          <p:cNvPr id="383" name="Google Shape;383;p13"/>
          <p:cNvCxnSpPr>
            <a:stCxn id="351" idx="4"/>
            <a:endCxn id="359" idx="0"/>
          </p:cNvCxnSpPr>
          <p:nvPr/>
        </p:nvCxnSpPr>
        <p:spPr>
          <a:xfrm>
            <a:off x="2781300" y="4189413"/>
            <a:ext cx="228600" cy="297000"/>
          </a:xfrm>
          <a:prstGeom prst="straightConnector1">
            <a:avLst/>
          </a:prstGeom>
          <a:noFill/>
          <a:ln cap="flat" cmpd="sng" w="9525">
            <a:solidFill>
              <a:schemeClr val="dk1"/>
            </a:solidFill>
            <a:prstDash val="solid"/>
            <a:round/>
            <a:headEnd len="med" w="med" type="none"/>
            <a:tailEnd len="med" w="med" type="none"/>
          </a:ln>
        </p:spPr>
      </p:cxnSp>
      <p:cxnSp>
        <p:nvCxnSpPr>
          <p:cNvPr id="384" name="Google Shape;384;p13"/>
          <p:cNvCxnSpPr>
            <a:stCxn id="351" idx="5"/>
            <a:endCxn id="363" idx="0"/>
          </p:cNvCxnSpPr>
          <p:nvPr/>
        </p:nvCxnSpPr>
        <p:spPr>
          <a:xfrm>
            <a:off x="2916004" y="4143614"/>
            <a:ext cx="551100" cy="342600"/>
          </a:xfrm>
          <a:prstGeom prst="straightConnector1">
            <a:avLst/>
          </a:prstGeom>
          <a:noFill/>
          <a:ln cap="flat" cmpd="sng" w="9525">
            <a:solidFill>
              <a:schemeClr val="dk1"/>
            </a:solidFill>
            <a:prstDash val="solid"/>
            <a:round/>
            <a:headEnd len="med" w="med" type="none"/>
            <a:tailEnd len="med" w="med" type="none"/>
          </a:ln>
        </p:spPr>
      </p:cxnSp>
      <p:cxnSp>
        <p:nvCxnSpPr>
          <p:cNvPr id="385" name="Google Shape;385;p13"/>
          <p:cNvCxnSpPr>
            <a:stCxn id="351" idx="5"/>
            <a:endCxn id="364" idx="0"/>
          </p:cNvCxnSpPr>
          <p:nvPr/>
        </p:nvCxnSpPr>
        <p:spPr>
          <a:xfrm>
            <a:off x="2916004" y="4143614"/>
            <a:ext cx="1008300" cy="344100"/>
          </a:xfrm>
          <a:prstGeom prst="straightConnector1">
            <a:avLst/>
          </a:prstGeom>
          <a:noFill/>
          <a:ln cap="flat" cmpd="sng" w="9525">
            <a:solidFill>
              <a:schemeClr val="dk1"/>
            </a:solidFill>
            <a:prstDash val="solid"/>
            <a:round/>
            <a:headEnd len="med" w="med" type="none"/>
            <a:tailEnd len="med" w="med" type="none"/>
          </a:ln>
        </p:spPr>
      </p:cxnSp>
      <p:cxnSp>
        <p:nvCxnSpPr>
          <p:cNvPr id="386" name="Google Shape;386;p13"/>
          <p:cNvCxnSpPr>
            <a:stCxn id="350" idx="5"/>
            <a:endCxn id="365" idx="1"/>
          </p:cNvCxnSpPr>
          <p:nvPr/>
        </p:nvCxnSpPr>
        <p:spPr>
          <a:xfrm>
            <a:off x="3601804" y="4143614"/>
            <a:ext cx="800700" cy="388500"/>
          </a:xfrm>
          <a:prstGeom prst="straightConnector1">
            <a:avLst/>
          </a:prstGeom>
          <a:noFill/>
          <a:ln cap="flat" cmpd="sng" w="9525">
            <a:solidFill>
              <a:schemeClr val="dk1"/>
            </a:solidFill>
            <a:prstDash val="solid"/>
            <a:round/>
            <a:headEnd len="med" w="med" type="none"/>
            <a:tailEnd len="med" w="med" type="none"/>
          </a:ln>
        </p:spPr>
      </p:cxnSp>
      <p:cxnSp>
        <p:nvCxnSpPr>
          <p:cNvPr id="387" name="Google Shape;387;p13"/>
          <p:cNvCxnSpPr>
            <a:stCxn id="350" idx="5"/>
            <a:endCxn id="362" idx="1"/>
          </p:cNvCxnSpPr>
          <p:nvPr/>
        </p:nvCxnSpPr>
        <p:spPr>
          <a:xfrm>
            <a:off x="3601804" y="4143614"/>
            <a:ext cx="1257900" cy="388500"/>
          </a:xfrm>
          <a:prstGeom prst="straightConnector1">
            <a:avLst/>
          </a:prstGeom>
          <a:noFill/>
          <a:ln cap="flat" cmpd="sng" w="9525">
            <a:solidFill>
              <a:schemeClr val="dk1"/>
            </a:solidFill>
            <a:prstDash val="solid"/>
            <a:round/>
            <a:headEnd len="med" w="med" type="none"/>
            <a:tailEnd len="med" w="med" type="none"/>
          </a:ln>
        </p:spPr>
      </p:cxnSp>
      <p:cxnSp>
        <p:nvCxnSpPr>
          <p:cNvPr id="388" name="Google Shape;388;p13"/>
          <p:cNvCxnSpPr>
            <a:stCxn id="350" idx="5"/>
            <a:endCxn id="366" idx="0"/>
          </p:cNvCxnSpPr>
          <p:nvPr/>
        </p:nvCxnSpPr>
        <p:spPr>
          <a:xfrm>
            <a:off x="3601804" y="4143614"/>
            <a:ext cx="1849800" cy="342600"/>
          </a:xfrm>
          <a:prstGeom prst="straightConnector1">
            <a:avLst/>
          </a:prstGeom>
          <a:noFill/>
          <a:ln cap="flat" cmpd="sng" w="9525">
            <a:solidFill>
              <a:schemeClr val="dk1"/>
            </a:solidFill>
            <a:prstDash val="solid"/>
            <a:round/>
            <a:headEnd len="med" w="med" type="none"/>
            <a:tailEnd len="med" w="med" type="none"/>
          </a:ln>
        </p:spPr>
      </p:cxnSp>
      <p:sp>
        <p:nvSpPr>
          <p:cNvPr id="389" name="Google Shape;389;p13"/>
          <p:cNvSpPr/>
          <p:nvPr/>
        </p:nvSpPr>
        <p:spPr>
          <a:xfrm>
            <a:off x="533400" y="5334000"/>
            <a:ext cx="7924800" cy="1108076"/>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Tahoma"/>
              <a:buChar char="•"/>
            </a:pPr>
            <a:r>
              <a:rPr lang="en-US" sz="2000">
                <a:solidFill>
                  <a:schemeClr val="dk1"/>
                </a:solidFill>
                <a:latin typeface="Tahoma"/>
                <a:ea typeface="Tahoma"/>
                <a:cs typeface="Tahoma"/>
                <a:sym typeface="Tahoma"/>
              </a:rPr>
              <a:t>FRONTIER contains all         nodes.  Thus: 6.</a:t>
            </a:r>
            <a:endParaRPr/>
          </a:p>
          <a:p>
            <a:pPr indent="-342900" lvl="0" marL="342900" marR="0" rtl="0" algn="l">
              <a:spcBef>
                <a:spcPts val="400"/>
              </a:spcBef>
              <a:spcAft>
                <a:spcPts val="0"/>
              </a:spcAft>
              <a:buClr>
                <a:schemeClr val="dk1"/>
              </a:buClr>
              <a:buSzPts val="2000"/>
              <a:buFont typeface="Tahoma"/>
              <a:buChar char="•"/>
            </a:pPr>
            <a:r>
              <a:rPr lang="en-US" sz="2000">
                <a:solidFill>
                  <a:schemeClr val="dk1"/>
                </a:solidFill>
                <a:latin typeface="Tahoma"/>
                <a:ea typeface="Tahoma"/>
                <a:cs typeface="Tahoma"/>
                <a:sym typeface="Tahoma"/>
              </a:rPr>
              <a:t>In General FRONTIER contains ((b-1) * m)</a:t>
            </a:r>
            <a:endParaRPr/>
          </a:p>
          <a:p>
            <a:pPr indent="-342900" lvl="0" marL="342900" marR="0" rtl="0" algn="l">
              <a:spcBef>
                <a:spcPts val="400"/>
              </a:spcBef>
              <a:spcAft>
                <a:spcPts val="0"/>
              </a:spcAft>
              <a:buClr>
                <a:schemeClr val="dk1"/>
              </a:buClr>
              <a:buSzPts val="2000"/>
              <a:buFont typeface="Tahoma"/>
              <a:buChar char="•"/>
            </a:pPr>
            <a:r>
              <a:rPr lang="en-US" sz="2000">
                <a:solidFill>
                  <a:schemeClr val="dk1"/>
                </a:solidFill>
                <a:latin typeface="Tahoma"/>
                <a:ea typeface="Tahoma"/>
                <a:cs typeface="Tahoma"/>
                <a:sym typeface="Tahoma"/>
              </a:rPr>
              <a:t>Order:  O(m*b)</a:t>
            </a:r>
            <a:endParaRPr/>
          </a:p>
        </p:txBody>
      </p:sp>
      <p:sp>
        <p:nvSpPr>
          <p:cNvPr id="390" name="Google Shape;390;p13"/>
          <p:cNvSpPr/>
          <p:nvPr/>
        </p:nvSpPr>
        <p:spPr>
          <a:xfrm>
            <a:off x="3657600" y="5402263"/>
            <a:ext cx="381000" cy="312737"/>
          </a:xfrm>
          <a:prstGeom prst="ellipse">
            <a:avLst/>
          </a:prstGeom>
          <a:solidFill>
            <a:srgbClr val="CC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1" name="Google Shape;391;p13"/>
          <p:cNvSpPr/>
          <p:nvPr/>
        </p:nvSpPr>
        <p:spPr>
          <a:xfrm>
            <a:off x="1905000" y="3876675"/>
            <a:ext cx="381000" cy="312738"/>
          </a:xfrm>
          <a:prstGeom prst="ellipse">
            <a:avLst/>
          </a:prstGeom>
          <a:solidFill>
            <a:srgbClr val="92D05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14"/>
          <p:cNvSpPr txBox="1"/>
          <p:nvPr>
            <p:ph type="title"/>
          </p:nvPr>
        </p:nvSpPr>
        <p:spPr>
          <a:xfrm>
            <a:off x="457200" y="152718"/>
            <a:ext cx="8610600" cy="82518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en-US"/>
              <a:t>SEARCH IN AI APPLICATIONS</a:t>
            </a:r>
            <a:endParaRPr/>
          </a:p>
        </p:txBody>
      </p:sp>
      <p:sp>
        <p:nvSpPr>
          <p:cNvPr id="398" name="Google Shape;398;p14"/>
          <p:cNvSpPr txBox="1"/>
          <p:nvPr>
            <p:ph idx="1" type="body"/>
          </p:nvPr>
        </p:nvSpPr>
        <p:spPr>
          <a:xfrm>
            <a:off x="491067" y="1100628"/>
            <a:ext cx="8412891" cy="4546639"/>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lang="en-US" sz="2800"/>
              <a:t>Is search involved in these AI applications?  If so, in what part or parts of the application?</a:t>
            </a:r>
            <a:endParaRPr/>
          </a:p>
          <a:p>
            <a:pPr indent="0" lvl="0" marL="0" rtl="0" algn="l">
              <a:spcBef>
                <a:spcPts val="1118"/>
              </a:spcBef>
              <a:spcAft>
                <a:spcPts val="0"/>
              </a:spcAft>
              <a:buClr>
                <a:schemeClr val="dk1"/>
              </a:buClr>
              <a:buSzPct val="100000"/>
              <a:buNone/>
            </a:pPr>
            <a:r>
              <a:t/>
            </a:r>
            <a:endParaRPr sz="2800"/>
          </a:p>
          <a:p>
            <a:pPr indent="-182880" lvl="1" marL="457200" rtl="0" algn="l">
              <a:spcBef>
                <a:spcPts val="1118"/>
              </a:spcBef>
              <a:spcAft>
                <a:spcPts val="0"/>
              </a:spcAft>
              <a:buSzPct val="100000"/>
              <a:buChar char="•"/>
            </a:pPr>
            <a:r>
              <a:rPr lang="en-US" sz="2800"/>
              <a:t> Building a driverless car that will drive down a roadway.  (Leave aside the search involved in route planning.)</a:t>
            </a:r>
            <a:endParaRPr/>
          </a:p>
          <a:p>
            <a:pPr indent="-18415" lvl="1" marL="457200" rtl="0" algn="l">
              <a:spcBef>
                <a:spcPts val="518"/>
              </a:spcBef>
              <a:spcAft>
                <a:spcPts val="0"/>
              </a:spcAft>
              <a:buSzPct val="100000"/>
              <a:buNone/>
            </a:pPr>
            <a:r>
              <a:t/>
            </a:r>
            <a:endParaRPr sz="2800"/>
          </a:p>
          <a:p>
            <a:pPr indent="-182880" lvl="1" marL="457200" rtl="0" algn="l">
              <a:spcBef>
                <a:spcPts val="518"/>
              </a:spcBef>
              <a:spcAft>
                <a:spcPts val="0"/>
              </a:spcAft>
              <a:buSzPct val="100000"/>
              <a:buChar char="•"/>
            </a:pPr>
            <a:r>
              <a:rPr lang="en-US" sz="2800"/>
              <a:t> Building a system like Siri.</a:t>
            </a:r>
            <a:endParaRPr/>
          </a:p>
          <a:p>
            <a:pPr indent="-18415" lvl="1" marL="457200" rtl="0" algn="l">
              <a:spcBef>
                <a:spcPts val="518"/>
              </a:spcBef>
              <a:spcAft>
                <a:spcPts val="0"/>
              </a:spcAft>
              <a:buSzPct val="100000"/>
              <a:buNone/>
            </a:pPr>
            <a:r>
              <a:t/>
            </a:r>
            <a:endParaRPr sz="2800"/>
          </a:p>
          <a:p>
            <a:pPr indent="-182880" lvl="1" marL="457200" rtl="0" algn="l">
              <a:spcBef>
                <a:spcPts val="518"/>
              </a:spcBef>
              <a:spcAft>
                <a:spcPts val="0"/>
              </a:spcAft>
              <a:buSzPct val="100000"/>
              <a:buChar char="•"/>
            </a:pPr>
            <a:r>
              <a:rPr lang="en-US" sz="2800"/>
              <a:t> Text-to-speech synthesis</a:t>
            </a:r>
            <a:br>
              <a:rPr lang="en-US" sz="2800"/>
            </a:br>
            <a:endParaRPr sz="2800"/>
          </a:p>
          <a:p>
            <a:pPr indent="0" lvl="0" marL="0" rtl="0" algn="l">
              <a:spcBef>
                <a:spcPts val="370"/>
              </a:spcBef>
              <a:spcAft>
                <a:spcPts val="0"/>
              </a:spcAft>
              <a:buClr>
                <a:schemeClr val="dk1"/>
              </a:buClr>
              <a:buSzPct val="100000"/>
              <a:buNone/>
            </a:pPr>
            <a:r>
              <a:t/>
            </a:r>
            <a:endParaRPr/>
          </a:p>
        </p:txBody>
      </p:sp>
      <p:sp>
        <p:nvSpPr>
          <p:cNvPr id="399" name="Google Shape;399;p14"/>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14"/>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descr="OJS.jpg" id="401" name="Google Shape;401;p14"/>
          <p:cNvPicPr preferRelativeResize="0"/>
          <p:nvPr/>
        </p:nvPicPr>
        <p:blipFill rotWithShape="1">
          <a:blip r:embed="rId3">
            <a:alphaModFix/>
          </a:blip>
          <a:srcRect b="0" l="0" r="0" t="0"/>
          <a:stretch/>
        </p:blipFill>
        <p:spPr>
          <a:xfrm>
            <a:off x="5778500" y="3169920"/>
            <a:ext cx="2749296" cy="36880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descr="AutonomousCar.jpg" id="406" name="Google Shape;406;p15"/>
          <p:cNvPicPr preferRelativeResize="0"/>
          <p:nvPr>
            <p:ph idx="1" type="body"/>
          </p:nvPr>
        </p:nvPicPr>
        <p:blipFill rotWithShape="1">
          <a:blip r:embed="rId3">
            <a:alphaModFix/>
          </a:blip>
          <a:srcRect b="0" l="-22899" r="-22898" t="0"/>
          <a:stretch/>
        </p:blipFill>
        <p:spPr>
          <a:xfrm>
            <a:off x="-2119313" y="109538"/>
            <a:ext cx="12939109" cy="6215062"/>
          </a:xfrm>
          <a:prstGeom prst="rect">
            <a:avLst/>
          </a:prstGeom>
          <a:noFill/>
          <a:ln>
            <a:noFill/>
          </a:ln>
        </p:spPr>
      </p:pic>
      <p:sp>
        <p:nvSpPr>
          <p:cNvPr id="407" name="Google Shape;407;p15"/>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15"/>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6"/>
          <p:cNvSpPr txBox="1"/>
          <p:nvPr>
            <p:ph type="title"/>
          </p:nvPr>
        </p:nvSpPr>
        <p:spPr>
          <a:xfrm>
            <a:off x="166574" y="-220133"/>
            <a:ext cx="77724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en-US"/>
              <a:t>WHAT YOU SHOULD KNOW</a:t>
            </a:r>
            <a:endParaRPr sz="2000"/>
          </a:p>
        </p:txBody>
      </p:sp>
      <p:sp>
        <p:nvSpPr>
          <p:cNvPr id="415" name="Google Shape;415;p16"/>
          <p:cNvSpPr txBox="1"/>
          <p:nvPr>
            <p:ph idx="1" type="body"/>
          </p:nvPr>
        </p:nvSpPr>
        <p:spPr>
          <a:xfrm>
            <a:off x="76200" y="914400"/>
            <a:ext cx="9067800" cy="4546639"/>
          </a:xfrm>
          <a:prstGeom prst="rect">
            <a:avLst/>
          </a:prstGeom>
          <a:noFill/>
          <a:ln>
            <a:noFill/>
          </a:ln>
        </p:spPr>
        <p:txBody>
          <a:bodyPr anchorCtr="0" anchor="t" bIns="45700" lIns="91425" spcFirstLastPara="1" rIns="91425" wrap="square" tIns="45700">
            <a:normAutofit/>
          </a:bodyPr>
          <a:lstStyle/>
          <a:p>
            <a:pPr indent="-177800" lvl="0" marL="0" rtl="0" algn="l">
              <a:spcBef>
                <a:spcPts val="0"/>
              </a:spcBef>
              <a:spcAft>
                <a:spcPts val="0"/>
              </a:spcAft>
              <a:buClr>
                <a:schemeClr val="dk1"/>
              </a:buClr>
              <a:buSzPts val="2800"/>
              <a:buFont typeface="Arial"/>
              <a:buChar char="•"/>
            </a:pPr>
            <a:r>
              <a:rPr lang="en-US" sz="2800"/>
              <a:t>What is the difference between uninformed and </a:t>
            </a:r>
            <a:endParaRPr/>
          </a:p>
          <a:p>
            <a:pPr indent="0" lvl="0" marL="68580" rtl="0" algn="l">
              <a:spcBef>
                <a:spcPts val="1160"/>
              </a:spcBef>
              <a:spcAft>
                <a:spcPts val="0"/>
              </a:spcAft>
              <a:buClr>
                <a:schemeClr val="dk1"/>
              </a:buClr>
              <a:buSzPts val="2800"/>
              <a:buNone/>
            </a:pPr>
            <a:r>
              <a:rPr lang="en-US" sz="2800"/>
              <a:t>   informed search? Which ones are optimal?  </a:t>
            </a:r>
            <a:endParaRPr/>
          </a:p>
          <a:p>
            <a:pPr indent="-177800" lvl="0" marL="0" rtl="0" algn="l">
              <a:spcBef>
                <a:spcPts val="1160"/>
              </a:spcBef>
              <a:spcAft>
                <a:spcPts val="0"/>
              </a:spcAft>
              <a:buClr>
                <a:schemeClr val="dk1"/>
              </a:buClr>
              <a:buSzPts val="2800"/>
              <a:buFont typeface="Arial"/>
              <a:buChar char="•"/>
            </a:pPr>
            <a:r>
              <a:rPr lang="en-US" sz="2800"/>
              <a:t>What are the advantages and disadvantages of depth-first search?</a:t>
            </a:r>
            <a:endParaRPr/>
          </a:p>
          <a:p>
            <a:pPr indent="-177800" lvl="0" marL="0" rtl="0" algn="l">
              <a:spcBef>
                <a:spcPts val="1160"/>
              </a:spcBef>
              <a:spcAft>
                <a:spcPts val="0"/>
              </a:spcAft>
              <a:buClr>
                <a:schemeClr val="dk1"/>
              </a:buClr>
              <a:buSzPts val="2800"/>
              <a:buFont typeface="Arial"/>
              <a:buChar char="•"/>
            </a:pPr>
            <a:r>
              <a:rPr lang="en-US" sz="2800"/>
              <a:t>Be familiar with the differences between search strategies shown in Figure 3.21</a:t>
            </a:r>
            <a:endParaRPr/>
          </a:p>
          <a:p>
            <a:pPr indent="0" lvl="0" marL="0" rtl="0" algn="l">
              <a:spcBef>
                <a:spcPts val="1080"/>
              </a:spcBef>
              <a:spcAft>
                <a:spcPts val="0"/>
              </a:spcAft>
              <a:buClr>
                <a:schemeClr val="dk1"/>
              </a:buClr>
              <a:buSzPts val="2400"/>
              <a:buFont typeface="Arial"/>
              <a:buNone/>
            </a:pPr>
            <a:r>
              <a:t/>
            </a:r>
            <a:endParaRPr sz="2400"/>
          </a:p>
          <a:p>
            <a:pPr indent="0" lvl="0" marL="0" rtl="0" algn="l">
              <a:spcBef>
                <a:spcPts val="1000"/>
              </a:spcBef>
              <a:spcAft>
                <a:spcPts val="0"/>
              </a:spcAft>
              <a:buClr>
                <a:schemeClr val="dk1"/>
              </a:buClr>
              <a:buSzPts val="2000"/>
              <a:buNone/>
            </a:pPr>
            <a:r>
              <a:t/>
            </a:r>
            <a:endParaRPr/>
          </a:p>
          <a:p>
            <a:pPr indent="0" lvl="0" marL="0" rtl="0" algn="l">
              <a:spcBef>
                <a:spcPts val="1000"/>
              </a:spcBef>
              <a:spcAft>
                <a:spcPts val="0"/>
              </a:spcAft>
              <a:buClr>
                <a:schemeClr val="dk1"/>
              </a:buClr>
              <a:buSzPts val="2000"/>
              <a:buNone/>
            </a:pPr>
            <a:r>
              <a:t/>
            </a:r>
            <a:endParaRPr/>
          </a:p>
        </p:txBody>
      </p:sp>
      <p:sp>
        <p:nvSpPr>
          <p:cNvPr id="416" name="Google Shape;416;p16"/>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descr="fig3.21.jpg" id="417" name="Google Shape;417;p16"/>
          <p:cNvPicPr preferRelativeResize="0"/>
          <p:nvPr/>
        </p:nvPicPr>
        <p:blipFill rotWithShape="1">
          <a:blip r:embed="rId3">
            <a:alphaModFix/>
          </a:blip>
          <a:srcRect b="0" l="0" r="0" t="0"/>
          <a:stretch/>
        </p:blipFill>
        <p:spPr>
          <a:xfrm>
            <a:off x="916260" y="4529705"/>
            <a:ext cx="6446981" cy="142679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17"/>
          <p:cNvSpPr txBox="1"/>
          <p:nvPr>
            <p:ph type="title"/>
          </p:nvPr>
        </p:nvSpPr>
        <p:spPr>
          <a:xfrm>
            <a:off x="457200" y="152718"/>
            <a:ext cx="5791200" cy="1371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en-US"/>
              <a:t>WANT MORE?</a:t>
            </a:r>
            <a:endParaRPr/>
          </a:p>
        </p:txBody>
      </p:sp>
      <p:sp>
        <p:nvSpPr>
          <p:cNvPr id="423" name="Google Shape;423;p17"/>
          <p:cNvSpPr txBox="1"/>
          <p:nvPr>
            <p:ph idx="1" type="body"/>
          </p:nvPr>
        </p:nvSpPr>
        <p:spPr>
          <a:xfrm>
            <a:off x="237067" y="1840615"/>
            <a:ext cx="8830733" cy="4936105"/>
          </a:xfrm>
          <a:prstGeom prst="rect">
            <a:avLst/>
          </a:prstGeom>
          <a:noFill/>
          <a:ln>
            <a:noFill/>
          </a:ln>
        </p:spPr>
        <p:txBody>
          <a:bodyPr anchorCtr="0" anchor="t" bIns="45700" lIns="91425" spcFirstLastPara="1" rIns="91425" wrap="square" tIns="45700">
            <a:normAutofit/>
          </a:bodyPr>
          <a:lstStyle/>
          <a:p>
            <a:pPr indent="0" lvl="0" marL="68580" rtl="0" algn="l">
              <a:spcBef>
                <a:spcPts val="0"/>
              </a:spcBef>
              <a:spcAft>
                <a:spcPts val="0"/>
              </a:spcAft>
              <a:buClr>
                <a:schemeClr val="dk1"/>
              </a:buClr>
              <a:buSzPts val="2000"/>
              <a:buNone/>
            </a:pPr>
            <a:r>
              <a:rPr lang="en-US"/>
              <a:t>BigO and complexity:</a:t>
            </a:r>
            <a:endParaRPr/>
          </a:p>
          <a:p>
            <a:pPr indent="0" lvl="0" marL="0" rtl="0" algn="l">
              <a:spcBef>
                <a:spcPts val="1000"/>
              </a:spcBef>
              <a:spcAft>
                <a:spcPts val="0"/>
              </a:spcAft>
              <a:buClr>
                <a:schemeClr val="dk1"/>
              </a:buClr>
              <a:buSzPts val="2000"/>
              <a:buNone/>
            </a:pPr>
            <a:r>
              <a:rPr lang="en-US" u="sng">
                <a:solidFill>
                  <a:schemeClr val="hlink"/>
                </a:solidFill>
                <a:hlinkClick r:id="rId3"/>
              </a:rPr>
              <a:t>https://apelbaum.wordpress.com/2011/05/05/big-o/</a:t>
            </a:r>
            <a:endParaRPr/>
          </a:p>
          <a:p>
            <a:pPr indent="0" lvl="0" marL="0" rtl="0" algn="l">
              <a:spcBef>
                <a:spcPts val="1000"/>
              </a:spcBef>
              <a:spcAft>
                <a:spcPts val="0"/>
              </a:spcAft>
              <a:buClr>
                <a:schemeClr val="dk1"/>
              </a:buClr>
              <a:buSzPts val="2000"/>
              <a:buNone/>
            </a:pPr>
            <a:r>
              <a:t/>
            </a:r>
            <a:endParaRPr/>
          </a:p>
          <a:p>
            <a:pPr indent="0" lvl="0" marL="0" rtl="0" algn="l">
              <a:spcBef>
                <a:spcPts val="1000"/>
              </a:spcBef>
              <a:spcAft>
                <a:spcPts val="0"/>
              </a:spcAft>
              <a:buClr>
                <a:schemeClr val="dk1"/>
              </a:buClr>
              <a:buSzPts val="2000"/>
              <a:buNone/>
            </a:pPr>
            <a:r>
              <a:t/>
            </a:r>
            <a:endParaRPr/>
          </a:p>
          <a:p>
            <a:pPr indent="0" lvl="0" marL="0" rtl="0" algn="l">
              <a:spcBef>
                <a:spcPts val="1000"/>
              </a:spcBef>
              <a:spcAft>
                <a:spcPts val="0"/>
              </a:spcAft>
              <a:buClr>
                <a:schemeClr val="dk1"/>
              </a:buClr>
              <a:buSzPts val="2000"/>
              <a:buNone/>
            </a:pPr>
            <a:r>
              <a:t/>
            </a:r>
            <a:endParaRPr/>
          </a:p>
          <a:p>
            <a:pPr indent="0" lvl="0" marL="0" rtl="0" algn="l">
              <a:spcBef>
                <a:spcPts val="1000"/>
              </a:spcBef>
              <a:spcAft>
                <a:spcPts val="0"/>
              </a:spcAft>
              <a:buClr>
                <a:schemeClr val="dk1"/>
              </a:buClr>
              <a:buSzPts val="2000"/>
              <a:buNone/>
            </a:pPr>
            <a:r>
              <a:t/>
            </a:r>
            <a:endParaRPr/>
          </a:p>
          <a:p>
            <a:pPr indent="0" lvl="0" marL="0" rtl="0" algn="l">
              <a:spcBef>
                <a:spcPts val="1000"/>
              </a:spcBef>
              <a:spcAft>
                <a:spcPts val="0"/>
              </a:spcAft>
              <a:buClr>
                <a:schemeClr val="dk1"/>
              </a:buClr>
              <a:buSzPts val="2000"/>
              <a:buNone/>
            </a:pPr>
            <a:r>
              <a:t/>
            </a:r>
            <a:endParaRPr/>
          </a:p>
        </p:txBody>
      </p:sp>
      <p:sp>
        <p:nvSpPr>
          <p:cNvPr id="424" name="Google Shape;424;p17"/>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17"/>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382489" y="110030"/>
            <a:ext cx="8366539" cy="1074546"/>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0000FF"/>
              </a:buClr>
              <a:buSzPct val="100000"/>
              <a:buFont typeface="Tahoma"/>
              <a:buNone/>
            </a:pPr>
            <a:r>
              <a:rPr b="1" lang="en-US">
                <a:solidFill>
                  <a:srgbClr val="0000FF"/>
                </a:solidFill>
                <a:latin typeface="Tahoma"/>
                <a:ea typeface="Tahoma"/>
                <a:cs typeface="Tahoma"/>
                <a:sym typeface="Tahoma"/>
              </a:rPr>
              <a:t>WHAT IS “PROBLEM SOLVING”?</a:t>
            </a:r>
            <a:br>
              <a:rPr b="1" lang="en-US">
                <a:solidFill>
                  <a:srgbClr val="0000FF"/>
                </a:solidFill>
                <a:latin typeface="Tahoma"/>
                <a:ea typeface="Tahoma"/>
                <a:cs typeface="Tahoma"/>
                <a:sym typeface="Tahoma"/>
              </a:rPr>
            </a:br>
            <a:r>
              <a:rPr b="1" lang="en-US">
                <a:solidFill>
                  <a:srgbClr val="0000FF"/>
                </a:solidFill>
                <a:latin typeface="Tahoma"/>
                <a:ea typeface="Tahoma"/>
                <a:cs typeface="Tahoma"/>
                <a:sym typeface="Tahoma"/>
              </a:rPr>
              <a:t>WHAT IS “SEARCH”?</a:t>
            </a:r>
            <a:endParaRPr/>
          </a:p>
        </p:txBody>
      </p:sp>
      <p:sp>
        <p:nvSpPr>
          <p:cNvPr id="103" name="Google Shape;103;p2"/>
          <p:cNvSpPr/>
          <p:nvPr/>
        </p:nvSpPr>
        <p:spPr>
          <a:xfrm>
            <a:off x="6051550" y="3406776"/>
            <a:ext cx="1873250" cy="1439863"/>
          </a:xfrm>
          <a:prstGeom prst="ellipse">
            <a:avLst/>
          </a:prstGeom>
          <a:solidFill>
            <a:srgbClr val="99FF33"/>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Tahoma"/>
                <a:ea typeface="Tahoma"/>
                <a:cs typeface="Tahoma"/>
                <a:sym typeface="Tahoma"/>
              </a:rPr>
              <a:t>Environment</a:t>
            </a:r>
            <a:endParaRPr/>
          </a:p>
        </p:txBody>
      </p:sp>
      <p:sp>
        <p:nvSpPr>
          <p:cNvPr id="104" name="Google Shape;104;p2"/>
          <p:cNvSpPr/>
          <p:nvPr/>
        </p:nvSpPr>
        <p:spPr>
          <a:xfrm>
            <a:off x="2019300" y="3479801"/>
            <a:ext cx="2160588" cy="1368425"/>
          </a:xfrm>
          <a:prstGeom prst="ellipse">
            <a:avLst/>
          </a:prstGeom>
          <a:solidFill>
            <a:srgbClr val="F2F6AC"/>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2"/>
          <p:cNvSpPr txBox="1"/>
          <p:nvPr/>
        </p:nvSpPr>
        <p:spPr>
          <a:xfrm>
            <a:off x="2478089" y="4175125"/>
            <a:ext cx="979745" cy="46166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Agent</a:t>
            </a:r>
            <a:endParaRPr/>
          </a:p>
        </p:txBody>
      </p:sp>
      <p:cxnSp>
        <p:nvCxnSpPr>
          <p:cNvPr id="106" name="Google Shape;106;p2"/>
          <p:cNvCxnSpPr>
            <a:stCxn id="103" idx="1"/>
            <a:endCxn id="104" idx="7"/>
          </p:cNvCxnSpPr>
          <p:nvPr/>
        </p:nvCxnSpPr>
        <p:spPr>
          <a:xfrm rot="5400000">
            <a:off x="5063331" y="2417789"/>
            <a:ext cx="62700" cy="2462400"/>
          </a:xfrm>
          <a:prstGeom prst="curvedConnector3">
            <a:avLst>
              <a:gd fmla="val -700891" name="adj1"/>
            </a:avLst>
          </a:prstGeom>
          <a:noFill/>
          <a:ln cap="flat" cmpd="sng" w="50800">
            <a:solidFill>
              <a:schemeClr val="dk1"/>
            </a:solidFill>
            <a:prstDash val="solid"/>
            <a:round/>
            <a:headEnd len="med" w="med" type="none"/>
            <a:tailEnd len="med" w="med" type="triangle"/>
          </a:ln>
        </p:spPr>
      </p:cxnSp>
      <p:cxnSp>
        <p:nvCxnSpPr>
          <p:cNvPr id="107" name="Google Shape;107;p2"/>
          <p:cNvCxnSpPr>
            <a:stCxn id="104" idx="5"/>
            <a:endCxn id="103" idx="3"/>
          </p:cNvCxnSpPr>
          <p:nvPr/>
        </p:nvCxnSpPr>
        <p:spPr>
          <a:xfrm rot="-5400000">
            <a:off x="5088677" y="3410625"/>
            <a:ext cx="12000" cy="2462400"/>
          </a:xfrm>
          <a:prstGeom prst="curvedConnector3">
            <a:avLst>
              <a:gd fmla="val -3574998" name="adj1"/>
            </a:avLst>
          </a:prstGeom>
          <a:noFill/>
          <a:ln cap="flat" cmpd="sng" w="50800">
            <a:solidFill>
              <a:schemeClr val="dk1"/>
            </a:solidFill>
            <a:prstDash val="solid"/>
            <a:round/>
            <a:headEnd len="med" w="med" type="none"/>
            <a:tailEnd len="med" w="med" type="triangle"/>
          </a:ln>
        </p:spPr>
      </p:cxnSp>
      <p:sp>
        <p:nvSpPr>
          <p:cNvPr id="108" name="Google Shape;108;p2"/>
          <p:cNvSpPr txBox="1"/>
          <p:nvPr/>
        </p:nvSpPr>
        <p:spPr>
          <a:xfrm>
            <a:off x="4467225" y="3255963"/>
            <a:ext cx="13303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percepts</a:t>
            </a:r>
            <a:endParaRPr/>
          </a:p>
        </p:txBody>
      </p:sp>
      <p:sp>
        <p:nvSpPr>
          <p:cNvPr id="109" name="Google Shape;109;p2"/>
          <p:cNvSpPr txBox="1"/>
          <p:nvPr/>
        </p:nvSpPr>
        <p:spPr>
          <a:xfrm>
            <a:off x="4467226" y="4552950"/>
            <a:ext cx="1146458" cy="46166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actions</a:t>
            </a:r>
            <a:endParaRPr/>
          </a:p>
        </p:txBody>
      </p:sp>
      <p:sp>
        <p:nvSpPr>
          <p:cNvPr id="110" name="Google Shape;110;p2"/>
          <p:cNvSpPr/>
          <p:nvPr/>
        </p:nvSpPr>
        <p:spPr>
          <a:xfrm>
            <a:off x="2306639" y="3840163"/>
            <a:ext cx="936625"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ahoma"/>
                <a:ea typeface="Tahoma"/>
                <a:cs typeface="Tahoma"/>
                <a:sym typeface="Tahoma"/>
              </a:rPr>
              <a:t>AI?</a:t>
            </a:r>
            <a:endParaRPr/>
          </a:p>
        </p:txBody>
      </p:sp>
      <p:pic>
        <p:nvPicPr>
          <p:cNvPr descr="HM00390_[1]" id="111" name="Google Shape;111;p2"/>
          <p:cNvPicPr preferRelativeResize="0"/>
          <p:nvPr/>
        </p:nvPicPr>
        <p:blipFill rotWithShape="1">
          <a:blip r:embed="rId3">
            <a:alphaModFix/>
          </a:blip>
          <a:srcRect b="0" l="0" r="0" t="0"/>
          <a:stretch/>
        </p:blipFill>
        <p:spPr>
          <a:xfrm>
            <a:off x="3459163" y="3767139"/>
            <a:ext cx="498475" cy="446087"/>
          </a:xfrm>
          <a:prstGeom prst="rect">
            <a:avLst/>
          </a:prstGeom>
          <a:noFill/>
          <a:ln>
            <a:noFill/>
          </a:ln>
        </p:spPr>
      </p:pic>
      <p:cxnSp>
        <p:nvCxnSpPr>
          <p:cNvPr id="112" name="Google Shape;112;p2"/>
          <p:cNvCxnSpPr/>
          <p:nvPr/>
        </p:nvCxnSpPr>
        <p:spPr>
          <a:xfrm>
            <a:off x="3171825" y="3121026"/>
            <a:ext cx="431800" cy="576263"/>
          </a:xfrm>
          <a:prstGeom prst="straightConnector1">
            <a:avLst/>
          </a:prstGeom>
          <a:noFill/>
          <a:ln cap="flat" cmpd="sng" w="9525">
            <a:solidFill>
              <a:schemeClr val="dk1"/>
            </a:solidFill>
            <a:prstDash val="solid"/>
            <a:round/>
            <a:headEnd len="med" w="med" type="none"/>
            <a:tailEnd len="med" w="med" type="triangle"/>
          </a:ln>
        </p:spPr>
      </p:cxnSp>
      <p:pic>
        <p:nvPicPr>
          <p:cNvPr descr="HM00376_[1]" id="113" name="Google Shape;113;p2"/>
          <p:cNvPicPr preferRelativeResize="0"/>
          <p:nvPr/>
        </p:nvPicPr>
        <p:blipFill rotWithShape="1">
          <a:blip r:embed="rId4">
            <a:alphaModFix/>
          </a:blip>
          <a:srcRect b="0" l="0" r="0" t="0"/>
          <a:stretch/>
        </p:blipFill>
        <p:spPr>
          <a:xfrm rot="2847179">
            <a:off x="3993357" y="4039394"/>
            <a:ext cx="576262" cy="558800"/>
          </a:xfrm>
          <a:prstGeom prst="rect">
            <a:avLst/>
          </a:prstGeom>
          <a:noFill/>
          <a:ln>
            <a:noFill/>
          </a:ln>
        </p:spPr>
      </p:pic>
      <p:pic>
        <p:nvPicPr>
          <p:cNvPr descr="HM00385_[1]" id="114" name="Google Shape;114;p2"/>
          <p:cNvPicPr preferRelativeResize="0"/>
          <p:nvPr/>
        </p:nvPicPr>
        <p:blipFill rotWithShape="1">
          <a:blip r:embed="rId5">
            <a:alphaModFix/>
          </a:blip>
          <a:srcRect b="0" l="0" r="0" t="0"/>
          <a:stretch/>
        </p:blipFill>
        <p:spPr>
          <a:xfrm rot="2937756">
            <a:off x="3120232" y="4607720"/>
            <a:ext cx="533400" cy="598487"/>
          </a:xfrm>
          <a:prstGeom prst="rect">
            <a:avLst/>
          </a:prstGeom>
          <a:noFill/>
          <a:ln>
            <a:noFill/>
          </a:ln>
        </p:spPr>
      </p:pic>
      <p:sp>
        <p:nvSpPr>
          <p:cNvPr id="115" name="Google Shape;115;p2"/>
          <p:cNvSpPr/>
          <p:nvPr/>
        </p:nvSpPr>
        <p:spPr>
          <a:xfrm>
            <a:off x="2811463" y="2616201"/>
            <a:ext cx="1223962" cy="504825"/>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ahoma"/>
                <a:ea typeface="Tahoma"/>
                <a:cs typeface="Tahoma"/>
                <a:sym typeface="Tahoma"/>
              </a:rPr>
              <a:t>Sensors</a:t>
            </a:r>
            <a:endParaRPr sz="1800">
              <a:solidFill>
                <a:schemeClr val="dk1"/>
              </a:solidFill>
              <a:latin typeface="Tahoma"/>
              <a:ea typeface="Tahoma"/>
              <a:cs typeface="Tahoma"/>
              <a:sym typeface="Tahoma"/>
            </a:endParaRPr>
          </a:p>
        </p:txBody>
      </p:sp>
      <p:sp>
        <p:nvSpPr>
          <p:cNvPr id="116" name="Google Shape;116;p2"/>
          <p:cNvSpPr/>
          <p:nvPr/>
        </p:nvSpPr>
        <p:spPr>
          <a:xfrm>
            <a:off x="2451101" y="5567364"/>
            <a:ext cx="1655763" cy="504825"/>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ahoma"/>
                <a:ea typeface="Tahoma"/>
                <a:cs typeface="Tahoma"/>
                <a:sym typeface="Tahoma"/>
              </a:rPr>
              <a:t>Effectors</a:t>
            </a:r>
            <a:endParaRPr sz="1800">
              <a:solidFill>
                <a:schemeClr val="dk1"/>
              </a:solidFill>
              <a:latin typeface="Tahoma"/>
              <a:ea typeface="Tahoma"/>
              <a:cs typeface="Tahoma"/>
              <a:sym typeface="Tahoma"/>
            </a:endParaRPr>
          </a:p>
        </p:txBody>
      </p:sp>
      <p:cxnSp>
        <p:nvCxnSpPr>
          <p:cNvPr id="117" name="Google Shape;117;p2"/>
          <p:cNvCxnSpPr/>
          <p:nvPr/>
        </p:nvCxnSpPr>
        <p:spPr>
          <a:xfrm>
            <a:off x="2235200" y="2255839"/>
            <a:ext cx="503238" cy="1584325"/>
          </a:xfrm>
          <a:prstGeom prst="straightConnector1">
            <a:avLst/>
          </a:prstGeom>
          <a:noFill/>
          <a:ln cap="flat" cmpd="sng" w="9525">
            <a:solidFill>
              <a:schemeClr val="dk1"/>
            </a:solidFill>
            <a:prstDash val="solid"/>
            <a:round/>
            <a:headEnd len="med" w="med" type="none"/>
            <a:tailEnd len="med" w="med" type="triangle"/>
          </a:ln>
        </p:spPr>
      </p:cxnSp>
      <p:sp>
        <p:nvSpPr>
          <p:cNvPr id="118" name="Google Shape;118;p2"/>
          <p:cNvSpPr/>
          <p:nvPr/>
        </p:nvSpPr>
        <p:spPr>
          <a:xfrm>
            <a:off x="1227139" y="1752600"/>
            <a:ext cx="2808287" cy="6477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ahoma"/>
                <a:ea typeface="Tahoma"/>
                <a:cs typeface="Tahoma"/>
                <a:sym typeface="Tahoma"/>
              </a:rPr>
              <a:t>How to design this?</a:t>
            </a:r>
            <a:endParaRPr sz="1800">
              <a:solidFill>
                <a:schemeClr val="dk1"/>
              </a:solidFill>
              <a:latin typeface="Tahoma"/>
              <a:ea typeface="Tahoma"/>
              <a:cs typeface="Tahoma"/>
              <a:sym typeface="Tahoma"/>
            </a:endParaRPr>
          </a:p>
        </p:txBody>
      </p:sp>
      <p:cxnSp>
        <p:nvCxnSpPr>
          <p:cNvPr id="119" name="Google Shape;119;p2"/>
          <p:cNvCxnSpPr/>
          <p:nvPr/>
        </p:nvCxnSpPr>
        <p:spPr>
          <a:xfrm flipH="1" rot="10800000">
            <a:off x="3314700" y="4640263"/>
            <a:ext cx="839788" cy="927100"/>
          </a:xfrm>
          <a:prstGeom prst="straightConnector1">
            <a:avLst/>
          </a:prstGeom>
          <a:noFill/>
          <a:ln cap="flat" cmpd="sng" w="9525">
            <a:solidFill>
              <a:schemeClr val="dk1"/>
            </a:solidFill>
            <a:prstDash val="solid"/>
            <a:round/>
            <a:headEnd len="med" w="med" type="none"/>
            <a:tailEnd len="med" w="med" type="triangle"/>
          </a:ln>
        </p:spPr>
      </p:cxnSp>
      <p:cxnSp>
        <p:nvCxnSpPr>
          <p:cNvPr id="120" name="Google Shape;120;p2"/>
          <p:cNvCxnSpPr/>
          <p:nvPr/>
        </p:nvCxnSpPr>
        <p:spPr>
          <a:xfrm rot="10800000">
            <a:off x="3316288" y="5249863"/>
            <a:ext cx="0" cy="304800"/>
          </a:xfrm>
          <a:prstGeom prst="straightConnector1">
            <a:avLst/>
          </a:prstGeom>
          <a:noFill/>
          <a:ln cap="flat" cmpd="sng" w="9525">
            <a:solidFill>
              <a:schemeClr val="dk1"/>
            </a:solidFill>
            <a:prstDash val="solid"/>
            <a:round/>
            <a:headEnd len="med" w="med" type="none"/>
            <a:tailEnd len="med" w="med" type="triangle"/>
          </a:ln>
        </p:spPr>
      </p:cxnSp>
      <p:sp>
        <p:nvSpPr>
          <p:cNvPr id="121" name="Google Shape;121;p2"/>
          <p:cNvSpPr/>
          <p:nvPr/>
        </p:nvSpPr>
        <p:spPr>
          <a:xfrm>
            <a:off x="6830651" y="2849385"/>
            <a:ext cx="1398149" cy="863778"/>
          </a:xfrm>
          <a:prstGeom prst="cube">
            <a:avLst>
              <a:gd fmla="val 25000" name="adj"/>
            </a:avLst>
          </a:prstGeom>
          <a:solidFill>
            <a:schemeClr val="accent1"/>
          </a:solidFill>
          <a:ln cap="flat" cmpd="sng" w="12700">
            <a:solidFill>
              <a:srgbClr val="777777"/>
            </a:solidFill>
            <a:prstDash val="solid"/>
            <a:round/>
            <a:headEnd len="sm" w="sm" type="none"/>
            <a:tailEnd len="sm" w="sm" type="none"/>
          </a:ln>
          <a:effectLst>
            <a:outerShdw blurRad="39999" rotWithShape="0" algn="bl" dist="23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2"/>
          <p:cNvSpPr/>
          <p:nvPr/>
        </p:nvSpPr>
        <p:spPr>
          <a:xfrm>
            <a:off x="6958725" y="3288755"/>
            <a:ext cx="192112" cy="150813"/>
          </a:xfrm>
          <a:prstGeom prst="ellipse">
            <a:avLst/>
          </a:prstGeom>
          <a:solidFill>
            <a:schemeClr val="dk1"/>
          </a:solidFill>
          <a:ln cap="flat" cmpd="sng" w="12700">
            <a:solidFill>
              <a:srgbClr val="777777"/>
            </a:solidFill>
            <a:prstDash val="solid"/>
            <a:round/>
            <a:headEnd len="sm" w="sm" type="none"/>
            <a:tailEnd len="sm" w="sm" type="none"/>
          </a:ln>
          <a:effectLst>
            <a:outerShdw blurRad="39999" rotWithShape="0" algn="bl" dist="23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 name="Google Shape;123;p2"/>
          <p:cNvSpPr/>
          <p:nvPr/>
        </p:nvSpPr>
        <p:spPr>
          <a:xfrm>
            <a:off x="7359581" y="3277461"/>
            <a:ext cx="192112" cy="150813"/>
          </a:xfrm>
          <a:prstGeom prst="ellipse">
            <a:avLst/>
          </a:prstGeom>
          <a:solidFill>
            <a:schemeClr val="dk1"/>
          </a:solidFill>
          <a:ln cap="flat" cmpd="sng" w="12700">
            <a:solidFill>
              <a:srgbClr val="777777"/>
            </a:solidFill>
            <a:prstDash val="solid"/>
            <a:round/>
            <a:headEnd len="sm" w="sm" type="none"/>
            <a:tailEnd len="sm" w="sm" type="none"/>
          </a:ln>
          <a:effectLst>
            <a:outerShdw blurRad="39999" rotWithShape="0" algn="bl" dist="23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4" name="Google Shape;124;p2"/>
          <p:cNvSpPr/>
          <p:nvPr/>
        </p:nvSpPr>
        <p:spPr>
          <a:xfrm>
            <a:off x="7732688" y="3277461"/>
            <a:ext cx="192112" cy="150813"/>
          </a:xfrm>
          <a:prstGeom prst="ellipse">
            <a:avLst/>
          </a:prstGeom>
          <a:solidFill>
            <a:schemeClr val="dk1"/>
          </a:solidFill>
          <a:ln cap="flat" cmpd="sng" w="12700">
            <a:solidFill>
              <a:srgbClr val="777777"/>
            </a:solidFill>
            <a:prstDash val="solid"/>
            <a:round/>
            <a:headEnd len="sm" w="sm" type="none"/>
            <a:tailEnd len="sm" w="sm" type="none"/>
          </a:ln>
          <a:effectLst>
            <a:outerShdw blurRad="39999" rotWithShape="0" algn="bl" dist="23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5" name="Google Shape;125;p2"/>
          <p:cNvSpPr/>
          <p:nvPr/>
        </p:nvSpPr>
        <p:spPr>
          <a:xfrm>
            <a:off x="7150837" y="2565323"/>
            <a:ext cx="192112" cy="284062"/>
          </a:xfrm>
          <a:prstGeom prst="star6">
            <a:avLst>
              <a:gd fmla="val 28868" name="adj"/>
              <a:gd fmla="val 115470" name="hf"/>
            </a:avLst>
          </a:prstGeom>
          <a:solidFill>
            <a:srgbClr val="FF0000"/>
          </a:solidFill>
          <a:ln cap="flat" cmpd="sng" w="12700">
            <a:solidFill>
              <a:srgbClr val="777777"/>
            </a:solidFill>
            <a:prstDash val="solid"/>
            <a:round/>
            <a:headEnd len="sm" w="sm" type="none"/>
            <a:tailEnd len="sm" w="sm" type="none"/>
          </a:ln>
          <a:effectLst>
            <a:outerShdw blurRad="39999" rotWithShape="0" algn="bl" dist="23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6" name="Google Shape;126;p2"/>
          <p:cNvSpPr/>
          <p:nvPr/>
        </p:nvSpPr>
        <p:spPr>
          <a:xfrm>
            <a:off x="7455637" y="2565323"/>
            <a:ext cx="192112" cy="284062"/>
          </a:xfrm>
          <a:prstGeom prst="star6">
            <a:avLst>
              <a:gd fmla="val 28868" name="adj"/>
              <a:gd fmla="val 115470" name="hf"/>
            </a:avLst>
          </a:prstGeom>
          <a:solidFill>
            <a:srgbClr val="FFFF00"/>
          </a:solidFill>
          <a:ln cap="flat" cmpd="sng" w="12700">
            <a:solidFill>
              <a:srgbClr val="777777"/>
            </a:solidFill>
            <a:prstDash val="solid"/>
            <a:round/>
            <a:headEnd len="sm" w="sm" type="none"/>
            <a:tailEnd len="sm" w="sm" type="none"/>
          </a:ln>
          <a:effectLst>
            <a:outerShdw blurRad="39999" rotWithShape="0" algn="bl" dist="23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2"/>
          <p:cNvSpPr/>
          <p:nvPr/>
        </p:nvSpPr>
        <p:spPr>
          <a:xfrm>
            <a:off x="7828744" y="2565323"/>
            <a:ext cx="192112" cy="284062"/>
          </a:xfrm>
          <a:prstGeom prst="star6">
            <a:avLst>
              <a:gd fmla="val 28868" name="adj"/>
              <a:gd fmla="val 115470" name="hf"/>
            </a:avLst>
          </a:prstGeom>
          <a:solidFill>
            <a:srgbClr val="CCFFCC"/>
          </a:solidFill>
          <a:ln cap="flat" cmpd="sng" w="12700">
            <a:solidFill>
              <a:srgbClr val="777777"/>
            </a:solidFill>
            <a:prstDash val="solid"/>
            <a:round/>
            <a:headEnd len="sm" w="sm" type="none"/>
            <a:tailEnd len="sm" w="sm" type="none"/>
          </a:ln>
          <a:effectLst>
            <a:outerShdw blurRad="39999" rotWithShape="0" algn="bl" dist="23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
          <p:cNvSpPr txBox="1"/>
          <p:nvPr>
            <p:ph type="title"/>
          </p:nvPr>
        </p:nvSpPr>
        <p:spPr>
          <a:xfrm>
            <a:off x="457199" y="152718"/>
            <a:ext cx="7526123" cy="1371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FF"/>
              </a:buClr>
              <a:buSzPts val="3600"/>
              <a:buFont typeface="Arial Black"/>
              <a:buNone/>
            </a:pPr>
            <a:r>
              <a:rPr lang="en-US">
                <a:solidFill>
                  <a:srgbClr val="0000FF"/>
                </a:solidFill>
              </a:rPr>
              <a:t>ESSENTIALS OF SEARCH</a:t>
            </a:r>
            <a:endParaRPr/>
          </a:p>
        </p:txBody>
      </p:sp>
      <p:sp>
        <p:nvSpPr>
          <p:cNvPr id="133" name="Google Shape;133;p3"/>
          <p:cNvSpPr txBox="1"/>
          <p:nvPr>
            <p:ph idx="1" type="body"/>
          </p:nvPr>
        </p:nvSpPr>
        <p:spPr>
          <a:xfrm>
            <a:off x="457200" y="1752600"/>
            <a:ext cx="7620000" cy="43735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Font typeface="Arial"/>
              <a:buChar char="•"/>
            </a:pPr>
            <a:r>
              <a:rPr lang="en-US" sz="2400"/>
              <a:t>How to represent a “problem”?</a:t>
            </a:r>
            <a:endParaRPr/>
          </a:p>
          <a:p>
            <a:pPr indent="-342900" lvl="1" marL="800100" rtl="0" algn="l">
              <a:spcBef>
                <a:spcPts val="1080"/>
              </a:spcBef>
              <a:spcAft>
                <a:spcPts val="0"/>
              </a:spcAft>
              <a:buSzPts val="2400"/>
              <a:buFont typeface="Arial"/>
              <a:buChar char="•"/>
            </a:pPr>
            <a:r>
              <a:rPr lang="en-US" sz="2400"/>
              <a:t>How to construct a Search Tree/Graph?</a:t>
            </a:r>
            <a:endParaRPr/>
          </a:p>
          <a:p>
            <a:pPr indent="-342900" lvl="2" marL="1485900" rtl="0" algn="l">
              <a:spcBef>
                <a:spcPts val="440"/>
              </a:spcBef>
              <a:spcAft>
                <a:spcPts val="0"/>
              </a:spcAft>
              <a:buSzPts val="2200"/>
              <a:buFont typeface="Arial"/>
              <a:buChar char="•"/>
            </a:pPr>
            <a:r>
              <a:rPr lang="en-US" sz="2200"/>
              <a:t>Nodes, Goals, Initials, Links</a:t>
            </a:r>
            <a:endParaRPr/>
          </a:p>
          <a:p>
            <a:pPr indent="-342900" lvl="0" marL="342900" rtl="0" algn="l">
              <a:spcBef>
                <a:spcPts val="480"/>
              </a:spcBef>
              <a:spcAft>
                <a:spcPts val="0"/>
              </a:spcAft>
              <a:buClr>
                <a:schemeClr val="dk1"/>
              </a:buClr>
              <a:buSzPts val="2400"/>
              <a:buFont typeface="Arial"/>
              <a:buChar char="•"/>
            </a:pPr>
            <a:r>
              <a:rPr lang="en-US" sz="2400"/>
              <a:t>How to find a solution “systematically” or “optimally” in your representation?</a:t>
            </a:r>
            <a:endParaRPr/>
          </a:p>
          <a:p>
            <a:pPr indent="-342900" lvl="1" marL="800100" rtl="0" algn="l">
              <a:spcBef>
                <a:spcPts val="1080"/>
              </a:spcBef>
              <a:spcAft>
                <a:spcPts val="0"/>
              </a:spcAft>
              <a:buSzPts val="2400"/>
              <a:buFont typeface="Arial"/>
              <a:buChar char="•"/>
            </a:pPr>
            <a:r>
              <a:rPr lang="en-US" sz="2400"/>
              <a:t>Use the </a:t>
            </a:r>
            <a:r>
              <a:rPr lang="en-US" sz="2400" u="sng"/>
              <a:t>uninformed</a:t>
            </a:r>
            <a:r>
              <a:rPr lang="en-US" sz="2400"/>
              <a:t> algorithms you learned</a:t>
            </a:r>
            <a:endParaRPr/>
          </a:p>
          <a:p>
            <a:pPr indent="-342900" lvl="1" marL="800100" rtl="0" algn="l">
              <a:spcBef>
                <a:spcPts val="480"/>
              </a:spcBef>
              <a:spcAft>
                <a:spcPts val="0"/>
              </a:spcAft>
              <a:buSzPts val="2400"/>
              <a:buFont typeface="Arial"/>
              <a:buChar char="•"/>
            </a:pPr>
            <a:r>
              <a:rPr lang="en-US" sz="2400"/>
              <a:t>Use the </a:t>
            </a:r>
            <a:r>
              <a:rPr lang="en-US" sz="2400" u="sng"/>
              <a:t>informed</a:t>
            </a:r>
            <a:r>
              <a:rPr lang="en-US" sz="2400"/>
              <a:t> algorithms you learned</a:t>
            </a:r>
            <a:endParaRPr/>
          </a:p>
        </p:txBody>
      </p:sp>
      <p:sp>
        <p:nvSpPr>
          <p:cNvPr id="134" name="Google Shape;134;p3"/>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3"/>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4"/>
          <p:cNvSpPr txBox="1"/>
          <p:nvPr>
            <p:ph type="title"/>
          </p:nvPr>
        </p:nvSpPr>
        <p:spPr>
          <a:xfrm>
            <a:off x="457199" y="152718"/>
            <a:ext cx="8520723" cy="825182"/>
          </a:xfrm>
          <a:prstGeom prst="rect">
            <a:avLst/>
          </a:prstGeom>
          <a:noFill/>
          <a:ln>
            <a:noFill/>
          </a:ln>
        </p:spPr>
        <p:txBody>
          <a:bodyPr anchorCtr="0" anchor="b" bIns="32125" lIns="64275" spcFirstLastPara="1" rIns="64275" wrap="square" tIns="32125">
            <a:normAutofit/>
          </a:bodyPr>
          <a:lstStyle/>
          <a:p>
            <a:pPr indent="0" lvl="0" marL="0" rtl="0" algn="l">
              <a:spcBef>
                <a:spcPts val="0"/>
              </a:spcBef>
              <a:spcAft>
                <a:spcPts val="0"/>
              </a:spcAft>
              <a:buClr>
                <a:schemeClr val="dk2"/>
              </a:buClr>
              <a:buSzPts val="3600"/>
              <a:buFont typeface="Arial Black"/>
              <a:buNone/>
            </a:pPr>
            <a:r>
              <a:rPr lang="en-US"/>
              <a:t>MISSIONARIES AND CANNIBALS</a:t>
            </a:r>
            <a:endParaRPr/>
          </a:p>
        </p:txBody>
      </p:sp>
      <p:sp>
        <p:nvSpPr>
          <p:cNvPr id="142" name="Google Shape;142;p4"/>
          <p:cNvSpPr txBox="1"/>
          <p:nvPr>
            <p:ph idx="1" type="body"/>
          </p:nvPr>
        </p:nvSpPr>
        <p:spPr>
          <a:xfrm>
            <a:off x="234463" y="1114081"/>
            <a:ext cx="8743460" cy="4747458"/>
          </a:xfrm>
          <a:prstGeom prst="rect">
            <a:avLst/>
          </a:prstGeom>
          <a:noFill/>
          <a:ln>
            <a:noFill/>
          </a:ln>
        </p:spPr>
        <p:txBody>
          <a:bodyPr anchorCtr="0" anchor="t" bIns="32125" lIns="64275" spcFirstLastPara="1" rIns="64275" wrap="square" tIns="32125">
            <a:normAutofit/>
          </a:bodyPr>
          <a:lstStyle/>
          <a:p>
            <a:pPr indent="0" lvl="0" marL="0" rtl="0" algn="l">
              <a:spcBef>
                <a:spcPts val="0"/>
              </a:spcBef>
              <a:spcAft>
                <a:spcPts val="0"/>
              </a:spcAft>
              <a:buClr>
                <a:schemeClr val="dk1"/>
              </a:buClr>
              <a:buSzPts val="2400"/>
              <a:buNone/>
            </a:pPr>
            <a:r>
              <a:rPr lang="en-US" sz="2400"/>
              <a:t> Did you find that there was much search involved in finding a solution?  </a:t>
            </a:r>
            <a:br>
              <a:rPr lang="en-US" sz="2400"/>
            </a:br>
            <a:endParaRPr sz="2400"/>
          </a:p>
          <a:p>
            <a:pPr indent="0" lvl="0" marL="0" rtl="0" algn="l">
              <a:spcBef>
                <a:spcPts val="1080"/>
              </a:spcBef>
              <a:spcAft>
                <a:spcPts val="0"/>
              </a:spcAft>
              <a:buClr>
                <a:schemeClr val="dk1"/>
              </a:buClr>
              <a:buSzPts val="2400"/>
              <a:buNone/>
            </a:pPr>
            <a:r>
              <a:t/>
            </a:r>
            <a:endParaRPr sz="2400"/>
          </a:p>
          <a:p>
            <a:pPr indent="0" lvl="0" marL="0" rtl="0" algn="l">
              <a:spcBef>
                <a:spcPts val="1080"/>
              </a:spcBef>
              <a:spcAft>
                <a:spcPts val="0"/>
              </a:spcAft>
              <a:buClr>
                <a:schemeClr val="dk1"/>
              </a:buClr>
              <a:buSzPts val="2400"/>
              <a:buNone/>
            </a:pPr>
            <a:r>
              <a:t/>
            </a:r>
            <a:endParaRPr sz="2400"/>
          </a:p>
          <a:p>
            <a:pPr indent="0" lvl="0" marL="0" rtl="0" algn="l">
              <a:spcBef>
                <a:spcPts val="1080"/>
              </a:spcBef>
              <a:spcAft>
                <a:spcPts val="0"/>
              </a:spcAft>
              <a:buClr>
                <a:schemeClr val="dk1"/>
              </a:buClr>
              <a:buSzPts val="2400"/>
              <a:buNone/>
            </a:pPr>
            <a:r>
              <a:t/>
            </a:r>
            <a:endParaRPr sz="2400"/>
          </a:p>
          <a:p>
            <a:pPr indent="0" lvl="0" marL="0" rtl="0" algn="l">
              <a:spcBef>
                <a:spcPts val="1080"/>
              </a:spcBef>
              <a:spcAft>
                <a:spcPts val="0"/>
              </a:spcAft>
              <a:buClr>
                <a:schemeClr val="dk1"/>
              </a:buClr>
              <a:buSzPts val="2400"/>
              <a:buNone/>
            </a:pPr>
            <a:r>
              <a:t/>
            </a:r>
            <a:endParaRPr sz="2400"/>
          </a:p>
          <a:p>
            <a:pPr indent="0" lvl="0" marL="0" rtl="0" algn="l">
              <a:spcBef>
                <a:spcPts val="1080"/>
              </a:spcBef>
              <a:spcAft>
                <a:spcPts val="0"/>
              </a:spcAft>
              <a:buClr>
                <a:schemeClr val="dk1"/>
              </a:buClr>
              <a:buSzPts val="2400"/>
              <a:buNone/>
            </a:pPr>
            <a:r>
              <a:t/>
            </a:r>
            <a:endParaRPr sz="2400"/>
          </a:p>
          <a:p>
            <a:pPr indent="0" lvl="0" marL="0" rtl="0" algn="l">
              <a:spcBef>
                <a:spcPts val="1080"/>
              </a:spcBef>
              <a:spcAft>
                <a:spcPts val="0"/>
              </a:spcAft>
              <a:buClr>
                <a:schemeClr val="dk1"/>
              </a:buClr>
              <a:buSzPts val="2400"/>
              <a:buNone/>
            </a:pPr>
            <a:r>
              <a:rPr lang="en-US" sz="2400"/>
              <a:t> Why do people have a hard time solving this problem? </a:t>
            </a:r>
            <a:endParaRPr/>
          </a:p>
          <a:p>
            <a:pPr indent="0" lvl="0" marL="0" rtl="0" algn="l">
              <a:spcBef>
                <a:spcPts val="1080"/>
              </a:spcBef>
              <a:spcAft>
                <a:spcPts val="0"/>
              </a:spcAft>
              <a:buClr>
                <a:schemeClr val="dk1"/>
              </a:buClr>
              <a:buSzPts val="2400"/>
              <a:buNone/>
            </a:pPr>
            <a:r>
              <a:t/>
            </a:r>
            <a:endParaRPr sz="2400"/>
          </a:p>
          <a:p>
            <a:pPr indent="0" lvl="0" marL="0" rtl="0" algn="l">
              <a:spcBef>
                <a:spcPts val="1080"/>
              </a:spcBef>
              <a:spcAft>
                <a:spcPts val="0"/>
              </a:spcAft>
              <a:buClr>
                <a:schemeClr val="dk1"/>
              </a:buClr>
              <a:buSzPts val="2400"/>
              <a:buNone/>
            </a:pPr>
            <a:r>
              <a:t/>
            </a:r>
            <a:endParaRPr sz="2400"/>
          </a:p>
          <a:p>
            <a:pPr indent="0" lvl="0" marL="0" rtl="0" algn="l">
              <a:spcBef>
                <a:spcPts val="880"/>
              </a:spcBef>
              <a:spcAft>
                <a:spcPts val="0"/>
              </a:spcAft>
              <a:buClr>
                <a:schemeClr val="dk1"/>
              </a:buClr>
              <a:buSzPts val="1400"/>
              <a:buNone/>
            </a:pPr>
            <a:r>
              <a:t/>
            </a:r>
            <a:endParaRPr sz="1400"/>
          </a:p>
        </p:txBody>
      </p:sp>
      <p:sp>
        <p:nvSpPr>
          <p:cNvPr id="143" name="Google Shape;143;p4"/>
          <p:cNvSpPr txBox="1"/>
          <p:nvPr/>
        </p:nvSpPr>
        <p:spPr>
          <a:xfrm>
            <a:off x="2370667" y="2726267"/>
            <a:ext cx="1846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mc-search-space.png" id="144" name="Google Shape;144;p4"/>
          <p:cNvPicPr preferRelativeResize="0"/>
          <p:nvPr/>
        </p:nvPicPr>
        <p:blipFill rotWithShape="1">
          <a:blip r:embed="rId3">
            <a:alphaModFix/>
          </a:blip>
          <a:srcRect b="0" l="0" r="0" t="0"/>
          <a:stretch/>
        </p:blipFill>
        <p:spPr>
          <a:xfrm>
            <a:off x="1811865" y="1879601"/>
            <a:ext cx="5278967" cy="26922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5"/>
          <p:cNvSpPr txBox="1"/>
          <p:nvPr>
            <p:ph type="title"/>
          </p:nvPr>
        </p:nvSpPr>
        <p:spPr>
          <a:xfrm>
            <a:off x="685800" y="-157162"/>
            <a:ext cx="77724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en-US"/>
              <a:t>SEARCH GRAPH</a:t>
            </a:r>
            <a:endParaRPr/>
          </a:p>
        </p:txBody>
      </p:sp>
      <p:sp>
        <p:nvSpPr>
          <p:cNvPr id="151" name="Google Shape;151;p5"/>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5"/>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153" name="Google Shape;153;p5"/>
          <p:cNvPicPr preferRelativeResize="0"/>
          <p:nvPr/>
        </p:nvPicPr>
        <p:blipFill rotWithShape="1">
          <a:blip r:embed="rId3">
            <a:alphaModFix/>
          </a:blip>
          <a:srcRect b="3631" l="-27072" r="-33037" t="0"/>
          <a:stretch/>
        </p:blipFill>
        <p:spPr>
          <a:xfrm>
            <a:off x="-2121314" y="0"/>
            <a:ext cx="13386627" cy="63944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6"/>
          <p:cNvSpPr txBox="1"/>
          <p:nvPr>
            <p:ph type="title"/>
          </p:nvPr>
        </p:nvSpPr>
        <p:spPr>
          <a:xfrm>
            <a:off x="457200" y="152718"/>
            <a:ext cx="5791200" cy="99028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en-US"/>
              <a:t>GRAPH SEARCH</a:t>
            </a:r>
            <a:endParaRPr/>
          </a:p>
        </p:txBody>
      </p:sp>
      <p:sp>
        <p:nvSpPr>
          <p:cNvPr id="159" name="Google Shape;159;p6"/>
          <p:cNvSpPr/>
          <p:nvPr/>
        </p:nvSpPr>
        <p:spPr>
          <a:xfrm>
            <a:off x="457200" y="1295400"/>
            <a:ext cx="8061325" cy="4800600"/>
          </a:xfrm>
          <a:prstGeom prst="rect">
            <a:avLst/>
          </a:prstGeom>
          <a:solidFill>
            <a:srgbClr val="FFFFFF"/>
          </a:soli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C0000"/>
              </a:buClr>
              <a:buSzPts val="2000"/>
              <a:buFont typeface="Noto Sans Symbols"/>
              <a:buNone/>
            </a:pPr>
            <a:r>
              <a:rPr b="1" i="0" lang="en-US" sz="2000" u="none" cap="none" strike="noStrike">
                <a:solidFill>
                  <a:srgbClr val="000000"/>
                </a:solidFill>
                <a:latin typeface="Arial"/>
                <a:ea typeface="Arial"/>
                <a:cs typeface="Arial"/>
                <a:sym typeface="Arial"/>
              </a:rPr>
              <a:t>function</a:t>
            </a:r>
            <a:r>
              <a:rPr b="0" i="0" lang="en-US" sz="2000" u="none" cap="none" strike="noStrike">
                <a:solidFill>
                  <a:srgbClr val="000000"/>
                </a:solidFill>
                <a:latin typeface="Arial"/>
                <a:ea typeface="Arial"/>
                <a:cs typeface="Arial"/>
                <a:sym typeface="Arial"/>
              </a:rPr>
              <a:t> GRAPH-SEARCH(</a:t>
            </a:r>
            <a:r>
              <a:rPr b="0" i="1" lang="en-US" sz="2000" u="none" cap="none" strike="noStrike">
                <a:solidFill>
                  <a:srgbClr val="000000"/>
                </a:solidFill>
                <a:latin typeface="Arial"/>
                <a:ea typeface="Arial"/>
                <a:cs typeface="Arial"/>
                <a:sym typeface="Arial"/>
              </a:rPr>
              <a:t>problem</a:t>
            </a:r>
            <a:r>
              <a:rPr b="0" i="0" lang="en-US" sz="2000" u="none" cap="none" strike="noStrike">
                <a:solidFill>
                  <a:srgbClr val="000000"/>
                </a:solidFill>
                <a:latin typeface="Arial"/>
                <a:ea typeface="Arial"/>
                <a:cs typeface="Arial"/>
                <a:sym typeface="Arial"/>
              </a:rPr>
              <a:t>) </a:t>
            </a:r>
            <a:r>
              <a:rPr b="1" i="0" lang="en-US" sz="2000" u="none" cap="none" strike="noStrike">
                <a:solidFill>
                  <a:srgbClr val="000000"/>
                </a:solidFill>
                <a:latin typeface="Arial"/>
                <a:ea typeface="Arial"/>
                <a:cs typeface="Arial"/>
                <a:sym typeface="Arial"/>
              </a:rPr>
              <a:t>return</a:t>
            </a:r>
            <a:r>
              <a:rPr b="0" i="0" lang="en-US" sz="2000" u="none" cap="none" strike="noStrike">
                <a:solidFill>
                  <a:srgbClr val="000000"/>
                </a:solidFill>
                <a:latin typeface="Arial"/>
                <a:ea typeface="Arial"/>
                <a:cs typeface="Arial"/>
                <a:sym typeface="Arial"/>
              </a:rPr>
              <a:t> a solution or failure</a:t>
            </a:r>
            <a:endParaRPr/>
          </a:p>
          <a:p>
            <a:pPr indent="0" lvl="0" marL="0" marR="0" rtl="0" algn="l">
              <a:lnSpc>
                <a:spcPct val="100000"/>
              </a:lnSpc>
              <a:spcBef>
                <a:spcPts val="400"/>
              </a:spcBef>
              <a:spcAft>
                <a:spcPts val="0"/>
              </a:spcAft>
              <a:buClr>
                <a:srgbClr val="3C0000"/>
              </a:buClr>
              <a:buSzPts val="2000"/>
              <a:buFont typeface="Noto Sans Symbols"/>
              <a:buNone/>
            </a:pPr>
            <a:r>
              <a:rPr b="0" i="0" lang="en-US" sz="2000" u="none" cap="none" strike="noStrike">
                <a:solidFill>
                  <a:srgbClr val="000000"/>
                </a:solidFill>
                <a:latin typeface="Arial"/>
                <a:ea typeface="Arial"/>
                <a:cs typeface="Arial"/>
                <a:sym typeface="Arial"/>
              </a:rPr>
              <a:t>    </a:t>
            </a:r>
            <a:r>
              <a:rPr b="0" i="1" lang="en-US" sz="2000" u="none" cap="none" strike="noStrike">
                <a:solidFill>
                  <a:srgbClr val="FF0000"/>
                </a:solidFill>
                <a:latin typeface="Arial"/>
                <a:ea typeface="Arial"/>
                <a:cs typeface="Arial"/>
                <a:sym typeface="Arial"/>
              </a:rPr>
              <a:t>frontier</a:t>
            </a:r>
            <a:r>
              <a:rPr b="0" i="0" lang="en-US" sz="2000" u="none" cap="none" strike="noStrike">
                <a:solidFill>
                  <a:srgbClr val="000000"/>
                </a:solidFill>
                <a:latin typeface="Arial"/>
                <a:ea typeface="Arial"/>
                <a:cs typeface="Arial"/>
                <a:sym typeface="Arial"/>
              </a:rPr>
              <a:t> ← MAKE-QUEUE(MAKE-NODE(problem.INITIAL-STATE))</a:t>
            </a:r>
            <a:endParaRPr/>
          </a:p>
          <a:p>
            <a:pPr indent="0" lvl="0" marL="0" marR="0" rtl="0" algn="l">
              <a:lnSpc>
                <a:spcPct val="100000"/>
              </a:lnSpc>
              <a:spcBef>
                <a:spcPts val="400"/>
              </a:spcBef>
              <a:spcAft>
                <a:spcPts val="0"/>
              </a:spcAft>
              <a:buClr>
                <a:srgbClr val="3C0000"/>
              </a:buClr>
              <a:buSzPts val="2000"/>
              <a:buFont typeface="Noto Sans Symbols"/>
              <a:buNone/>
            </a:pPr>
            <a:r>
              <a:rPr b="0" i="0" lang="en-US" sz="2000" u="none" cap="none" strike="noStrike">
                <a:solidFill>
                  <a:srgbClr val="000000"/>
                </a:solidFill>
                <a:latin typeface="Arial"/>
                <a:ea typeface="Arial"/>
                <a:cs typeface="Arial"/>
                <a:sym typeface="Arial"/>
              </a:rPr>
              <a:t>  </a:t>
            </a:r>
            <a:r>
              <a:rPr b="0" i="0" lang="en-US" sz="2000" u="none" cap="none" strike="noStrike">
                <a:solidFill>
                  <a:srgbClr val="FF0000"/>
                </a:solidFill>
                <a:latin typeface="Arial"/>
                <a:ea typeface="Arial"/>
                <a:cs typeface="Arial"/>
                <a:sym typeface="Arial"/>
              </a:rPr>
              <a:t> </a:t>
            </a:r>
            <a:r>
              <a:rPr b="0" i="1" lang="en-US" sz="2000" u="none" cap="none" strike="noStrike">
                <a:solidFill>
                  <a:srgbClr val="FF0000"/>
                </a:solidFill>
                <a:latin typeface="Arial"/>
                <a:ea typeface="Arial"/>
                <a:cs typeface="Arial"/>
                <a:sym typeface="Arial"/>
              </a:rPr>
              <a:t>explored_set </a:t>
            </a:r>
            <a:r>
              <a:rPr b="0" i="0" lang="en-US" sz="2000" u="none" cap="none" strike="noStrike">
                <a:solidFill>
                  <a:srgbClr val="FF0000"/>
                </a:solidFill>
                <a:latin typeface="Arial"/>
                <a:ea typeface="Arial"/>
                <a:cs typeface="Arial"/>
                <a:sym typeface="Arial"/>
              </a:rPr>
              <a:t>← empty</a:t>
            </a:r>
            <a:endParaRPr b="0" i="0" sz="2000" u="none" cap="none" strike="noStrike">
              <a:solidFill>
                <a:srgbClr val="FF0000"/>
              </a:solidFill>
              <a:latin typeface="Arial"/>
              <a:ea typeface="Arial"/>
              <a:cs typeface="Arial"/>
              <a:sym typeface="Arial"/>
            </a:endParaRPr>
          </a:p>
          <a:p>
            <a:pPr indent="0" lvl="0" marL="0" marR="0" rtl="0" algn="l">
              <a:lnSpc>
                <a:spcPct val="100000"/>
              </a:lnSpc>
              <a:spcBef>
                <a:spcPts val="400"/>
              </a:spcBef>
              <a:spcAft>
                <a:spcPts val="0"/>
              </a:spcAft>
              <a:buClr>
                <a:srgbClr val="3C0000"/>
              </a:buClr>
              <a:buSzPts val="2000"/>
              <a:buFont typeface="Noto Sans Symbols"/>
              <a:buNone/>
            </a:pPr>
            <a:r>
              <a:rPr b="0" i="0" lang="en-US" sz="2000" u="none" cap="none" strike="noStrike">
                <a:solidFill>
                  <a:srgbClr val="000000"/>
                </a:solidFill>
                <a:latin typeface="Arial"/>
                <a:ea typeface="Arial"/>
                <a:cs typeface="Arial"/>
                <a:sym typeface="Arial"/>
              </a:rPr>
              <a:t>    </a:t>
            </a:r>
            <a:r>
              <a:rPr b="1" i="0" lang="en-US" sz="2000" u="none" cap="none" strike="noStrike">
                <a:solidFill>
                  <a:srgbClr val="000000"/>
                </a:solidFill>
                <a:latin typeface="Arial"/>
                <a:ea typeface="Arial"/>
                <a:cs typeface="Arial"/>
                <a:sym typeface="Arial"/>
              </a:rPr>
              <a:t>loop do</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3C0000"/>
              </a:buClr>
              <a:buSzPts val="2000"/>
              <a:buFont typeface="Noto Sans Symbols"/>
              <a:buNone/>
            </a:pPr>
            <a:r>
              <a:rPr b="0" i="0" lang="en-US" sz="2000" u="none" cap="none" strike="noStrike">
                <a:solidFill>
                  <a:srgbClr val="000000"/>
                </a:solidFill>
                <a:latin typeface="Arial"/>
                <a:ea typeface="Arial"/>
                <a:cs typeface="Arial"/>
                <a:sym typeface="Arial"/>
              </a:rPr>
              <a:t>	</a:t>
            </a:r>
            <a:r>
              <a:rPr b="1" i="0" lang="en-US" sz="2000" u="none" cap="none" strike="noStrike">
                <a:solidFill>
                  <a:srgbClr val="000000"/>
                </a:solidFill>
                <a:latin typeface="Arial"/>
                <a:ea typeface="Arial"/>
                <a:cs typeface="Arial"/>
                <a:sym typeface="Arial"/>
              </a:rPr>
              <a:t>if</a:t>
            </a:r>
            <a:r>
              <a:rPr b="0" i="0" lang="en-US" sz="2000" u="none" cap="none" strike="noStrike">
                <a:solidFill>
                  <a:srgbClr val="000000"/>
                </a:solidFill>
                <a:latin typeface="Arial"/>
                <a:ea typeface="Arial"/>
                <a:cs typeface="Arial"/>
                <a:sym typeface="Arial"/>
              </a:rPr>
              <a:t> EMPTY?(</a:t>
            </a:r>
            <a:r>
              <a:rPr b="0" i="1" lang="en-US" sz="2000" u="none" cap="none" strike="noStrike">
                <a:solidFill>
                  <a:srgbClr val="000000"/>
                </a:solidFill>
                <a:latin typeface="Arial"/>
                <a:ea typeface="Arial"/>
                <a:cs typeface="Arial"/>
                <a:sym typeface="Arial"/>
              </a:rPr>
              <a:t>frontier</a:t>
            </a:r>
            <a:r>
              <a:rPr b="0" i="0" lang="en-US" sz="2000" u="none" cap="none" strike="noStrike">
                <a:solidFill>
                  <a:srgbClr val="000000"/>
                </a:solidFill>
                <a:latin typeface="Arial"/>
                <a:ea typeface="Arial"/>
                <a:cs typeface="Arial"/>
                <a:sym typeface="Arial"/>
              </a:rPr>
              <a:t>) </a:t>
            </a:r>
            <a:r>
              <a:rPr b="1" i="0" lang="en-US" sz="2000" u="none" cap="none" strike="noStrike">
                <a:solidFill>
                  <a:srgbClr val="000000"/>
                </a:solidFill>
                <a:latin typeface="Arial"/>
                <a:ea typeface="Arial"/>
                <a:cs typeface="Arial"/>
                <a:sym typeface="Arial"/>
              </a:rPr>
              <a:t>then return </a:t>
            </a:r>
            <a:r>
              <a:rPr b="0" i="0" lang="en-US" sz="2000" u="none" cap="none" strike="noStrike">
                <a:solidFill>
                  <a:srgbClr val="000000"/>
                </a:solidFill>
                <a:latin typeface="Arial"/>
                <a:ea typeface="Arial"/>
                <a:cs typeface="Arial"/>
                <a:sym typeface="Arial"/>
              </a:rPr>
              <a:t>failure</a:t>
            </a:r>
            <a:endParaRPr/>
          </a:p>
          <a:p>
            <a:pPr indent="0" lvl="0" marL="0" marR="0" rtl="0" algn="l">
              <a:lnSpc>
                <a:spcPct val="100000"/>
              </a:lnSpc>
              <a:spcBef>
                <a:spcPts val="400"/>
              </a:spcBef>
              <a:spcAft>
                <a:spcPts val="0"/>
              </a:spcAft>
              <a:buClr>
                <a:srgbClr val="3C0000"/>
              </a:buClr>
              <a:buSzPts val="2000"/>
              <a:buFont typeface="Noto Sans Symbols"/>
              <a:buNone/>
            </a:pPr>
            <a:r>
              <a:rPr b="0" i="0" lang="en-US" sz="2000" u="none" cap="none" strike="noStrike">
                <a:solidFill>
                  <a:srgbClr val="000000"/>
                </a:solidFill>
                <a:latin typeface="Arial"/>
                <a:ea typeface="Arial"/>
                <a:cs typeface="Arial"/>
                <a:sym typeface="Arial"/>
              </a:rPr>
              <a:t>	</a:t>
            </a:r>
            <a:r>
              <a:rPr b="0" i="1" lang="en-US" sz="2000" u="none" cap="none" strike="noStrike">
                <a:solidFill>
                  <a:srgbClr val="000000"/>
                </a:solidFill>
                <a:latin typeface="Arial"/>
                <a:ea typeface="Arial"/>
                <a:cs typeface="Arial"/>
                <a:sym typeface="Arial"/>
              </a:rPr>
              <a:t>node</a:t>
            </a:r>
            <a:r>
              <a:rPr b="0" i="0" lang="en-US" sz="2000" u="none" cap="none" strike="noStrike">
                <a:solidFill>
                  <a:srgbClr val="000000"/>
                </a:solidFill>
                <a:latin typeface="Arial"/>
                <a:ea typeface="Arial"/>
                <a:cs typeface="Arial"/>
                <a:sym typeface="Arial"/>
              </a:rPr>
              <a:t> ← REMOVE-FIRST(</a:t>
            </a:r>
            <a:r>
              <a:rPr b="0" i="1" lang="en-US" sz="2000" u="none" cap="none" strike="noStrike">
                <a:solidFill>
                  <a:srgbClr val="000000"/>
                </a:solidFill>
                <a:latin typeface="Arial"/>
                <a:ea typeface="Arial"/>
                <a:cs typeface="Arial"/>
                <a:sym typeface="Arial"/>
              </a:rPr>
              <a:t>frontier</a:t>
            </a:r>
            <a:r>
              <a:rPr b="0" i="0" lang="en-US" sz="2000" u="none" cap="none" strike="noStrike">
                <a:solidFill>
                  <a:srgbClr val="000000"/>
                </a:solidFill>
                <a:latin typeface="Arial"/>
                <a:ea typeface="Arial"/>
                <a:cs typeface="Arial"/>
                <a:sym typeface="Arial"/>
              </a:rPr>
              <a:t>)</a:t>
            </a:r>
            <a:endParaRPr/>
          </a:p>
          <a:p>
            <a:pPr indent="0" lvl="0" marL="0" marR="0" rtl="0" algn="l">
              <a:lnSpc>
                <a:spcPct val="100000"/>
              </a:lnSpc>
              <a:spcBef>
                <a:spcPts val="400"/>
              </a:spcBef>
              <a:spcAft>
                <a:spcPts val="0"/>
              </a:spcAft>
              <a:buClr>
                <a:srgbClr val="3C0000"/>
              </a:buClr>
              <a:buSzPts val="2000"/>
              <a:buFont typeface="Noto Sans Symbols"/>
              <a:buNone/>
            </a:pPr>
            <a:r>
              <a:rPr b="0" i="0" lang="en-US" sz="2000" u="none" cap="none" strike="noStrike">
                <a:solidFill>
                  <a:srgbClr val="000000"/>
                </a:solidFill>
                <a:latin typeface="Arial"/>
                <a:ea typeface="Arial"/>
                <a:cs typeface="Arial"/>
                <a:sym typeface="Arial"/>
              </a:rPr>
              <a:t>	</a:t>
            </a:r>
            <a:r>
              <a:rPr b="1" i="0" lang="en-US" sz="2000" u="none" cap="none" strike="noStrike">
                <a:solidFill>
                  <a:srgbClr val="000000"/>
                </a:solidFill>
                <a:latin typeface="Arial"/>
                <a:ea typeface="Arial"/>
                <a:cs typeface="Arial"/>
                <a:sym typeface="Arial"/>
              </a:rPr>
              <a:t>if</a:t>
            </a:r>
            <a:r>
              <a:rPr b="0" i="0" lang="en-US" sz="2000" u="none" cap="none" strike="noStrike">
                <a:solidFill>
                  <a:srgbClr val="000000"/>
                </a:solidFill>
                <a:latin typeface="Arial"/>
                <a:ea typeface="Arial"/>
                <a:cs typeface="Arial"/>
                <a:sym typeface="Arial"/>
              </a:rPr>
              <a:t> problem.GOAL-TEST applied to node.STATE succeeds</a:t>
            </a:r>
            <a:endParaRPr/>
          </a:p>
          <a:p>
            <a:pPr indent="0" lvl="0" marL="0" marR="0" rtl="0" algn="l">
              <a:lnSpc>
                <a:spcPct val="100000"/>
              </a:lnSpc>
              <a:spcBef>
                <a:spcPts val="400"/>
              </a:spcBef>
              <a:spcAft>
                <a:spcPts val="0"/>
              </a:spcAft>
              <a:buClr>
                <a:srgbClr val="3C0000"/>
              </a:buClr>
              <a:buSzPts val="2000"/>
              <a:buFont typeface="Noto Sans Symbols"/>
              <a:buNone/>
            </a:pPr>
            <a:r>
              <a:rPr b="0" i="0" lang="en-US" sz="2000" u="none" cap="none" strike="noStrike">
                <a:solidFill>
                  <a:srgbClr val="000000"/>
                </a:solidFill>
                <a:latin typeface="Arial"/>
                <a:ea typeface="Arial"/>
                <a:cs typeface="Arial"/>
                <a:sym typeface="Arial"/>
              </a:rPr>
              <a:t>		</a:t>
            </a:r>
            <a:r>
              <a:rPr b="1" i="0" lang="en-US" sz="2000" u="none" cap="none" strike="noStrike">
                <a:solidFill>
                  <a:srgbClr val="000000"/>
                </a:solidFill>
                <a:latin typeface="Arial"/>
                <a:ea typeface="Arial"/>
                <a:cs typeface="Arial"/>
                <a:sym typeface="Arial"/>
              </a:rPr>
              <a:t>then return</a:t>
            </a:r>
            <a:r>
              <a:rPr b="0" i="0" lang="en-US" sz="2000" u="none" cap="none" strike="noStrike">
                <a:solidFill>
                  <a:srgbClr val="000000"/>
                </a:solidFill>
                <a:latin typeface="Arial"/>
                <a:ea typeface="Arial"/>
                <a:cs typeface="Arial"/>
                <a:sym typeface="Arial"/>
              </a:rPr>
              <a:t> SOLUTION(</a:t>
            </a:r>
            <a:r>
              <a:rPr b="0" i="1" lang="en-US" sz="2000" u="none" cap="none" strike="noStrike">
                <a:solidFill>
                  <a:srgbClr val="000000"/>
                </a:solidFill>
                <a:latin typeface="Arial"/>
                <a:ea typeface="Arial"/>
                <a:cs typeface="Arial"/>
                <a:sym typeface="Arial"/>
              </a:rPr>
              <a:t>node</a:t>
            </a:r>
            <a:r>
              <a:rPr b="0" i="0" lang="en-US" sz="2000" u="none" cap="none" strike="noStrike">
                <a:solidFill>
                  <a:srgbClr val="000000"/>
                </a:solidFill>
                <a:latin typeface="Arial"/>
                <a:ea typeface="Arial"/>
                <a:cs typeface="Arial"/>
                <a:sym typeface="Arial"/>
              </a:rPr>
              <a:t>)</a:t>
            </a:r>
            <a:endParaRPr/>
          </a:p>
          <a:p>
            <a:pPr indent="0" lvl="0" marL="0" marR="0" rtl="0" algn="l">
              <a:lnSpc>
                <a:spcPct val="100000"/>
              </a:lnSpc>
              <a:spcBef>
                <a:spcPts val="400"/>
              </a:spcBef>
              <a:spcAft>
                <a:spcPts val="0"/>
              </a:spcAft>
              <a:buClr>
                <a:srgbClr val="3C0000"/>
              </a:buClr>
              <a:buSzPts val="2000"/>
              <a:buFont typeface="Noto Sans Symbols"/>
              <a:buNone/>
            </a:pPr>
            <a:r>
              <a:rPr b="0" i="0" lang="en-US" sz="2000" u="none" cap="none" strike="noStrike">
                <a:solidFill>
                  <a:srgbClr val="000000"/>
                </a:solidFill>
                <a:latin typeface="Arial"/>
                <a:ea typeface="Arial"/>
                <a:cs typeface="Arial"/>
                <a:sym typeface="Arial"/>
              </a:rPr>
              <a:t>	</a:t>
            </a:r>
            <a:r>
              <a:rPr b="0" i="1" lang="en-US" sz="2000" u="none" cap="none" strike="noStrike">
                <a:solidFill>
                  <a:srgbClr val="FF0000"/>
                </a:solidFill>
                <a:latin typeface="Arial"/>
                <a:ea typeface="Arial"/>
                <a:cs typeface="Arial"/>
                <a:sym typeface="Arial"/>
              </a:rPr>
              <a:t>explored_set </a:t>
            </a:r>
            <a:r>
              <a:rPr b="0" i="0" lang="en-US" sz="2000" u="none" cap="none" strike="noStrike">
                <a:solidFill>
                  <a:srgbClr val="FF0000"/>
                </a:solidFill>
                <a:latin typeface="Arial"/>
                <a:ea typeface="Arial"/>
                <a:cs typeface="Arial"/>
                <a:sym typeface="Arial"/>
              </a:rPr>
              <a:t>← INSERT(</a:t>
            </a:r>
            <a:r>
              <a:rPr b="0" i="1" lang="en-US" sz="2000" u="none" cap="none" strike="noStrike">
                <a:solidFill>
                  <a:srgbClr val="FF0000"/>
                </a:solidFill>
                <a:latin typeface="Arial"/>
                <a:ea typeface="Arial"/>
                <a:cs typeface="Arial"/>
                <a:sym typeface="Arial"/>
              </a:rPr>
              <a:t>node, explored_set</a:t>
            </a:r>
            <a:r>
              <a:rPr b="0" i="1" lang="en-US" sz="2000" u="none" cap="none" strike="noStrike">
                <a:solidFill>
                  <a:srgbClr val="000000"/>
                </a:solidFill>
                <a:latin typeface="Arial"/>
                <a:ea typeface="Arial"/>
                <a:cs typeface="Arial"/>
                <a:sym typeface="Arial"/>
              </a:rPr>
              <a:t>)</a:t>
            </a:r>
            <a:br>
              <a:rPr b="0" i="1" lang="en-US" sz="2000" u="none" cap="none" strike="noStrike">
                <a:solidFill>
                  <a:srgbClr val="000000"/>
                </a:solidFill>
                <a:latin typeface="Arial"/>
                <a:ea typeface="Arial"/>
                <a:cs typeface="Arial"/>
                <a:sym typeface="Arial"/>
              </a:rPr>
            </a:br>
            <a:r>
              <a:rPr b="0" i="1" lang="en-US" sz="2000" u="none" cap="none" strike="noStrike">
                <a:solidFill>
                  <a:srgbClr val="000000"/>
                </a:solidFill>
                <a:latin typeface="Arial"/>
                <a:ea typeface="Arial"/>
                <a:cs typeface="Arial"/>
                <a:sym typeface="Arial"/>
              </a:rPr>
              <a:t>	</a:t>
            </a:r>
            <a:r>
              <a:rPr b="1" i="0" lang="en-US" sz="2000" u="none" cap="none" strike="noStrike">
                <a:solidFill>
                  <a:srgbClr val="000000"/>
                </a:solidFill>
                <a:latin typeface="Arial"/>
                <a:ea typeface="Arial"/>
                <a:cs typeface="Arial"/>
                <a:sym typeface="Arial"/>
              </a:rPr>
              <a:t>for each </a:t>
            </a:r>
            <a:r>
              <a:rPr b="0" i="1" lang="en-US" sz="2000" u="none" cap="none" strike="noStrike">
                <a:solidFill>
                  <a:srgbClr val="000000"/>
                </a:solidFill>
                <a:latin typeface="Arial"/>
                <a:ea typeface="Arial"/>
                <a:cs typeface="Arial"/>
                <a:sym typeface="Arial"/>
              </a:rPr>
              <a:t>new_node </a:t>
            </a:r>
            <a:r>
              <a:rPr b="1" i="0" lang="en-US" sz="2000" u="none" cap="none" strike="noStrike">
                <a:solidFill>
                  <a:srgbClr val="000000"/>
                </a:solidFill>
                <a:latin typeface="Arial"/>
                <a:ea typeface="Arial"/>
                <a:cs typeface="Arial"/>
                <a:sym typeface="Arial"/>
              </a:rPr>
              <a:t>in </a:t>
            </a:r>
            <a:r>
              <a:rPr b="0" i="0" lang="en-US" sz="2000" u="none" cap="none" strike="noStrike">
                <a:solidFill>
                  <a:srgbClr val="000000"/>
                </a:solidFill>
                <a:latin typeface="Arial"/>
                <a:ea typeface="Arial"/>
                <a:cs typeface="Arial"/>
                <a:sym typeface="Arial"/>
              </a:rPr>
              <a:t>EXPAND(</a:t>
            </a:r>
            <a:r>
              <a:rPr b="0" i="1" lang="en-US" sz="2000" u="none" cap="none" strike="noStrike">
                <a:solidFill>
                  <a:srgbClr val="000000"/>
                </a:solidFill>
                <a:latin typeface="Arial"/>
                <a:ea typeface="Arial"/>
                <a:cs typeface="Arial"/>
                <a:sym typeface="Arial"/>
              </a:rPr>
              <a:t>node</a:t>
            </a:r>
            <a:r>
              <a:rPr b="0" i="0" lang="en-US" sz="2000" u="none" cap="none" strike="noStrike">
                <a:solidFill>
                  <a:srgbClr val="000000"/>
                </a:solidFill>
                <a:latin typeface="Arial"/>
                <a:ea typeface="Arial"/>
                <a:cs typeface="Arial"/>
                <a:sym typeface="Arial"/>
              </a:rPr>
              <a:t>, </a:t>
            </a:r>
            <a:r>
              <a:rPr b="0" i="1" lang="en-US" sz="2000" u="none" cap="none" strike="noStrike">
                <a:solidFill>
                  <a:srgbClr val="000000"/>
                </a:solidFill>
                <a:latin typeface="Arial"/>
                <a:ea typeface="Arial"/>
                <a:cs typeface="Arial"/>
                <a:sym typeface="Arial"/>
              </a:rPr>
              <a:t>problem</a:t>
            </a:r>
            <a:r>
              <a:rPr b="0" i="0" lang="en-US" sz="2000" u="none" cap="none" strike="noStrike">
                <a:solidFill>
                  <a:srgbClr val="000000"/>
                </a:solidFill>
                <a:latin typeface="Arial"/>
                <a:ea typeface="Arial"/>
                <a:cs typeface="Arial"/>
                <a:sym typeface="Arial"/>
              </a:rPr>
              <a:t>) </a:t>
            </a:r>
            <a:r>
              <a:rPr b="1" i="0" lang="en-US" sz="2000" u="none" cap="none" strike="noStrike">
                <a:solidFill>
                  <a:srgbClr val="000000"/>
                </a:solidFill>
                <a:latin typeface="Arial"/>
                <a:ea typeface="Arial"/>
                <a:cs typeface="Arial"/>
                <a:sym typeface="Arial"/>
              </a:rPr>
              <a:t>do</a:t>
            </a:r>
            <a:br>
              <a:rPr b="1" i="0" lang="en-US" sz="2000" u="none" cap="none" strike="noStrike">
                <a:solidFill>
                  <a:srgbClr val="000000"/>
                </a:solidFill>
                <a:latin typeface="Arial"/>
                <a:ea typeface="Arial"/>
                <a:cs typeface="Arial"/>
                <a:sym typeface="Arial"/>
              </a:rPr>
            </a:br>
            <a:r>
              <a:rPr b="1" i="0" lang="en-US" sz="2000" u="none" cap="none" strike="noStrike">
                <a:solidFill>
                  <a:srgbClr val="000000"/>
                </a:solidFill>
                <a:latin typeface="Arial"/>
                <a:ea typeface="Arial"/>
                <a:cs typeface="Arial"/>
                <a:sym typeface="Arial"/>
              </a:rPr>
              <a:t>		</a:t>
            </a:r>
            <a:r>
              <a:rPr b="1" i="0" lang="en-US" sz="2000" u="none" cap="none" strike="noStrike">
                <a:solidFill>
                  <a:srgbClr val="FF0000"/>
                </a:solidFill>
                <a:latin typeface="Arial"/>
                <a:ea typeface="Arial"/>
                <a:cs typeface="Arial"/>
                <a:sym typeface="Arial"/>
              </a:rPr>
              <a:t>if </a:t>
            </a:r>
            <a:r>
              <a:rPr b="0" i="0" lang="en-US" sz="2000" u="none" cap="none" strike="noStrike">
                <a:solidFill>
                  <a:srgbClr val="FF0000"/>
                </a:solidFill>
                <a:latin typeface="Arial"/>
                <a:ea typeface="Arial"/>
                <a:cs typeface="Arial"/>
                <a:sym typeface="Arial"/>
              </a:rPr>
              <a:t>NOT(MEMBER?(</a:t>
            </a:r>
            <a:r>
              <a:rPr b="0" i="1" lang="en-US" sz="2000" u="none" cap="none" strike="noStrike">
                <a:solidFill>
                  <a:srgbClr val="FF0000"/>
                </a:solidFill>
                <a:latin typeface="Arial"/>
                <a:ea typeface="Arial"/>
                <a:cs typeface="Arial"/>
                <a:sym typeface="Arial"/>
              </a:rPr>
              <a:t>new_node, frontier</a:t>
            </a:r>
            <a:r>
              <a:rPr b="0" i="0" lang="en-US" sz="2000" u="none" cap="none" strike="noStrike">
                <a:solidFill>
                  <a:srgbClr val="FF0000"/>
                </a:solidFill>
                <a:latin typeface="Arial"/>
                <a:ea typeface="Arial"/>
                <a:cs typeface="Arial"/>
                <a:sym typeface="Arial"/>
              </a:rPr>
              <a:t>)) and</a:t>
            </a:r>
            <a:br>
              <a:rPr b="0" i="0" lang="en-US" sz="2000" u="none" cap="none" strike="noStrike">
                <a:solidFill>
                  <a:srgbClr val="FF0000"/>
                </a:solidFill>
                <a:latin typeface="Arial"/>
                <a:ea typeface="Arial"/>
                <a:cs typeface="Arial"/>
                <a:sym typeface="Arial"/>
              </a:rPr>
            </a:br>
            <a:r>
              <a:rPr b="0" i="0" lang="en-US" sz="2000" u="none" cap="none" strike="noStrike">
                <a:solidFill>
                  <a:srgbClr val="FF0000"/>
                </a:solidFill>
                <a:latin typeface="Arial"/>
                <a:ea typeface="Arial"/>
                <a:cs typeface="Arial"/>
                <a:sym typeface="Arial"/>
              </a:rPr>
              <a:t>		   NOT(MEMBER?(</a:t>
            </a:r>
            <a:r>
              <a:rPr b="0" i="1" lang="en-US" sz="2000" u="none" cap="none" strike="noStrike">
                <a:solidFill>
                  <a:srgbClr val="FF0000"/>
                </a:solidFill>
                <a:latin typeface="Arial"/>
                <a:ea typeface="Arial"/>
                <a:cs typeface="Arial"/>
                <a:sym typeface="Arial"/>
              </a:rPr>
              <a:t>new_node, explored_set</a:t>
            </a:r>
            <a:r>
              <a:rPr b="0" i="0" lang="en-US" sz="2000" u="none" cap="none" strike="noStrike">
                <a:solidFill>
                  <a:srgbClr val="FF0000"/>
                </a:solidFill>
                <a:latin typeface="Arial"/>
                <a:ea typeface="Arial"/>
                <a:cs typeface="Arial"/>
                <a:sym typeface="Arial"/>
              </a:rPr>
              <a:t>))</a:t>
            </a:r>
            <a:endParaRPr/>
          </a:p>
          <a:p>
            <a:pPr indent="0" lvl="0" marL="0" marR="0" rtl="0" algn="l">
              <a:lnSpc>
                <a:spcPct val="100000"/>
              </a:lnSpc>
              <a:spcBef>
                <a:spcPts val="400"/>
              </a:spcBef>
              <a:spcAft>
                <a:spcPts val="0"/>
              </a:spcAft>
              <a:buClr>
                <a:srgbClr val="3C0000"/>
              </a:buClr>
              <a:buSzPts val="2000"/>
              <a:buFont typeface="Noto Sans Symbols"/>
              <a:buNone/>
            </a:pPr>
            <a:r>
              <a:rPr b="0" i="0" lang="en-US" sz="2000" u="none" cap="none" strike="noStrike">
                <a:solidFill>
                  <a:srgbClr val="000000"/>
                </a:solidFill>
                <a:latin typeface="Arial"/>
                <a:ea typeface="Arial"/>
                <a:cs typeface="Arial"/>
                <a:sym typeface="Arial"/>
              </a:rPr>
              <a:t>		   </a:t>
            </a:r>
            <a:r>
              <a:rPr b="1" i="0" lang="en-US" sz="2000" u="none" cap="none" strike="noStrike">
                <a:solidFill>
                  <a:srgbClr val="000000"/>
                </a:solidFill>
                <a:latin typeface="Arial"/>
                <a:ea typeface="Arial"/>
                <a:cs typeface="Arial"/>
                <a:sym typeface="Arial"/>
              </a:rPr>
              <a:t>then </a:t>
            </a:r>
            <a:r>
              <a:rPr b="0" i="1" lang="en-US" sz="2000" u="none" cap="none" strike="noStrike">
                <a:solidFill>
                  <a:srgbClr val="FF0000"/>
                </a:solidFill>
                <a:latin typeface="Arial"/>
                <a:ea typeface="Arial"/>
                <a:cs typeface="Arial"/>
                <a:sym typeface="Arial"/>
              </a:rPr>
              <a:t>frontier</a:t>
            </a:r>
            <a:r>
              <a:rPr b="0" i="1" lang="en-US" sz="2000" u="none" cap="none" strike="noStrike">
                <a:solidFill>
                  <a:srgbClr val="000000"/>
                </a:solidFill>
                <a:latin typeface="Arial"/>
                <a:ea typeface="Arial"/>
                <a:cs typeface="Arial"/>
                <a:sym typeface="Arial"/>
              </a:rPr>
              <a:t> </a:t>
            </a:r>
            <a:r>
              <a:rPr b="0" i="0" lang="en-US" sz="2000" u="none" cap="none" strike="noStrike">
                <a:solidFill>
                  <a:srgbClr val="000000"/>
                </a:solidFill>
                <a:latin typeface="Arial"/>
                <a:ea typeface="Arial"/>
                <a:cs typeface="Arial"/>
                <a:sym typeface="Arial"/>
              </a:rPr>
              <a:t>← INSERT(</a:t>
            </a:r>
            <a:r>
              <a:rPr b="0" i="1" lang="en-US" sz="2000" u="none" cap="none" strike="noStrike">
                <a:solidFill>
                  <a:srgbClr val="000000"/>
                </a:solidFill>
                <a:latin typeface="Arial"/>
                <a:ea typeface="Arial"/>
                <a:cs typeface="Arial"/>
                <a:sym typeface="Arial"/>
              </a:rPr>
              <a:t>new_node, frontier)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3C0000"/>
              </a:buClr>
              <a:buSzPts val="2000"/>
              <a:buFont typeface="Noto Sans Symbols"/>
              <a:buNone/>
            </a:pPr>
            <a:r>
              <a:rPr b="0" i="0" lang="en-US" sz="2000" u="none" cap="none" strike="noStrike">
                <a:solidFill>
                  <a:srgbClr val="000000"/>
                </a:solidFill>
                <a:latin typeface="Arial"/>
                <a:ea typeface="Arial"/>
                <a:cs typeface="Arial"/>
                <a:sym typeface="Arial"/>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7"/>
          <p:cNvSpPr txBox="1"/>
          <p:nvPr>
            <p:ph type="title"/>
          </p:nvPr>
        </p:nvSpPr>
        <p:spPr>
          <a:xfrm>
            <a:off x="457200" y="152718"/>
            <a:ext cx="5791200" cy="99028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en-US"/>
              <a:t>GRAPH SEARCH</a:t>
            </a:r>
            <a:endParaRPr/>
          </a:p>
        </p:txBody>
      </p:sp>
      <p:sp>
        <p:nvSpPr>
          <p:cNvPr id="165" name="Google Shape;165;p7"/>
          <p:cNvSpPr/>
          <p:nvPr/>
        </p:nvSpPr>
        <p:spPr>
          <a:xfrm>
            <a:off x="3267277" y="1280093"/>
            <a:ext cx="5162954" cy="2970216"/>
          </a:xfrm>
          <a:prstGeom prst="rect">
            <a:avLst/>
          </a:prstGeom>
          <a:solidFill>
            <a:srgbClr val="FFFFFF"/>
          </a:soli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C0000"/>
              </a:buClr>
              <a:buSzPts val="1200"/>
              <a:buFont typeface="Noto Sans Symbols"/>
              <a:buNone/>
            </a:pPr>
            <a:r>
              <a:rPr b="1" i="0" lang="en-US" sz="1200" u="none" cap="none" strike="noStrike">
                <a:solidFill>
                  <a:srgbClr val="000000"/>
                </a:solidFill>
                <a:latin typeface="Arial"/>
                <a:ea typeface="Arial"/>
                <a:cs typeface="Arial"/>
                <a:sym typeface="Arial"/>
              </a:rPr>
              <a:t>function</a:t>
            </a:r>
            <a:r>
              <a:rPr b="0" i="0" lang="en-US" sz="1200" u="none" cap="none" strike="noStrike">
                <a:solidFill>
                  <a:srgbClr val="000000"/>
                </a:solidFill>
                <a:latin typeface="Arial"/>
                <a:ea typeface="Arial"/>
                <a:cs typeface="Arial"/>
                <a:sym typeface="Arial"/>
              </a:rPr>
              <a:t> GRAPH-SEARCH(</a:t>
            </a:r>
            <a:r>
              <a:rPr b="0" i="1" lang="en-US" sz="1200" u="none" cap="none" strike="noStrike">
                <a:solidFill>
                  <a:srgbClr val="000000"/>
                </a:solidFill>
                <a:latin typeface="Arial"/>
                <a:ea typeface="Arial"/>
                <a:cs typeface="Arial"/>
                <a:sym typeface="Arial"/>
              </a:rPr>
              <a:t>problem</a:t>
            </a:r>
            <a:r>
              <a:rPr b="0" i="0" lang="en-US" sz="1200" u="none" cap="none" strike="noStrike">
                <a:solidFill>
                  <a:srgbClr val="000000"/>
                </a:solidFill>
                <a:latin typeface="Arial"/>
                <a:ea typeface="Arial"/>
                <a:cs typeface="Arial"/>
                <a:sym typeface="Arial"/>
              </a:rPr>
              <a:t>) </a:t>
            </a:r>
            <a:r>
              <a:rPr b="1" i="0" lang="en-US" sz="1200" u="none" cap="none" strike="noStrike">
                <a:solidFill>
                  <a:srgbClr val="000000"/>
                </a:solidFill>
                <a:latin typeface="Arial"/>
                <a:ea typeface="Arial"/>
                <a:cs typeface="Arial"/>
                <a:sym typeface="Arial"/>
              </a:rPr>
              <a:t>return</a:t>
            </a:r>
            <a:r>
              <a:rPr b="0" i="0" lang="en-US" sz="1200" u="none" cap="none" strike="noStrike">
                <a:solidFill>
                  <a:srgbClr val="000000"/>
                </a:solidFill>
                <a:latin typeface="Arial"/>
                <a:ea typeface="Arial"/>
                <a:cs typeface="Arial"/>
                <a:sym typeface="Arial"/>
              </a:rPr>
              <a:t> a solution or failure</a:t>
            </a:r>
            <a:endParaRPr/>
          </a:p>
          <a:p>
            <a:pPr indent="0" lvl="0" marL="0" marR="0" rtl="0" algn="l">
              <a:lnSpc>
                <a:spcPct val="100000"/>
              </a:lnSpc>
              <a:spcBef>
                <a:spcPts val="240"/>
              </a:spcBef>
              <a:spcAft>
                <a:spcPts val="0"/>
              </a:spcAft>
              <a:buClr>
                <a:srgbClr val="3C0000"/>
              </a:buClr>
              <a:buSzPts val="1200"/>
              <a:buFont typeface="Noto Sans Symbols"/>
              <a:buNone/>
            </a:pPr>
            <a:r>
              <a:rPr b="0" i="0" lang="en-US" sz="1200" u="none" cap="none" strike="noStrike">
                <a:solidFill>
                  <a:srgbClr val="000000"/>
                </a:solidFill>
                <a:latin typeface="Arial"/>
                <a:ea typeface="Arial"/>
                <a:cs typeface="Arial"/>
                <a:sym typeface="Arial"/>
              </a:rPr>
              <a:t>    </a:t>
            </a:r>
            <a:r>
              <a:rPr b="0" i="1" lang="en-US" sz="1200" u="none" cap="none" strike="noStrike">
                <a:solidFill>
                  <a:srgbClr val="000000"/>
                </a:solidFill>
                <a:latin typeface="Arial"/>
                <a:ea typeface="Arial"/>
                <a:cs typeface="Arial"/>
                <a:sym typeface="Arial"/>
              </a:rPr>
              <a:t>frontier</a:t>
            </a:r>
            <a:r>
              <a:rPr b="0" i="0" lang="en-US" sz="1200" u="none" cap="none" strike="noStrike">
                <a:solidFill>
                  <a:srgbClr val="000000"/>
                </a:solidFill>
                <a:latin typeface="Arial"/>
                <a:ea typeface="Arial"/>
                <a:cs typeface="Arial"/>
                <a:sym typeface="Arial"/>
              </a:rPr>
              <a:t> ← MAKE-QUEUE(MAKE-NODE(problem.INITIAL-STATE))</a:t>
            </a:r>
            <a:endParaRPr/>
          </a:p>
          <a:p>
            <a:pPr indent="0" lvl="0" marL="0" marR="0" rtl="0" algn="l">
              <a:lnSpc>
                <a:spcPct val="100000"/>
              </a:lnSpc>
              <a:spcBef>
                <a:spcPts val="240"/>
              </a:spcBef>
              <a:spcAft>
                <a:spcPts val="0"/>
              </a:spcAft>
              <a:buClr>
                <a:srgbClr val="3C0000"/>
              </a:buClr>
              <a:buSzPts val="1200"/>
              <a:buFont typeface="Noto Sans Symbols"/>
              <a:buNone/>
            </a:pPr>
            <a:r>
              <a:rPr b="0" i="0" lang="en-US" sz="1200" u="none" cap="none" strike="noStrike">
                <a:solidFill>
                  <a:srgbClr val="000000"/>
                </a:solidFill>
                <a:latin typeface="Arial"/>
                <a:ea typeface="Arial"/>
                <a:cs typeface="Arial"/>
                <a:sym typeface="Arial"/>
              </a:rPr>
              <a:t>  </a:t>
            </a:r>
            <a:r>
              <a:rPr b="0" i="0" lang="en-US" sz="1200" u="none" cap="none" strike="noStrike">
                <a:solidFill>
                  <a:srgbClr val="FF0000"/>
                </a:solidFill>
                <a:latin typeface="Arial"/>
                <a:ea typeface="Arial"/>
                <a:cs typeface="Arial"/>
                <a:sym typeface="Arial"/>
              </a:rPr>
              <a:t> </a:t>
            </a:r>
            <a:r>
              <a:rPr b="0" i="1" lang="en-US" sz="1200" u="none" cap="none" strike="noStrike">
                <a:solidFill>
                  <a:srgbClr val="FF0000"/>
                </a:solidFill>
                <a:latin typeface="Arial"/>
                <a:ea typeface="Arial"/>
                <a:cs typeface="Arial"/>
                <a:sym typeface="Arial"/>
              </a:rPr>
              <a:t>explored_set </a:t>
            </a:r>
            <a:r>
              <a:rPr b="0" i="0" lang="en-US" sz="1200" u="none" cap="none" strike="noStrike">
                <a:solidFill>
                  <a:srgbClr val="FF0000"/>
                </a:solidFill>
                <a:latin typeface="Arial"/>
                <a:ea typeface="Arial"/>
                <a:cs typeface="Arial"/>
                <a:sym typeface="Arial"/>
              </a:rPr>
              <a:t>← empty</a:t>
            </a:r>
            <a:endParaRPr b="0" i="0" sz="1200" u="none" cap="none" strike="noStrike">
              <a:solidFill>
                <a:srgbClr val="FF0000"/>
              </a:solidFill>
              <a:latin typeface="Arial"/>
              <a:ea typeface="Arial"/>
              <a:cs typeface="Arial"/>
              <a:sym typeface="Arial"/>
            </a:endParaRPr>
          </a:p>
          <a:p>
            <a:pPr indent="0" lvl="0" marL="0" marR="0" rtl="0" algn="l">
              <a:lnSpc>
                <a:spcPct val="100000"/>
              </a:lnSpc>
              <a:spcBef>
                <a:spcPts val="240"/>
              </a:spcBef>
              <a:spcAft>
                <a:spcPts val="0"/>
              </a:spcAft>
              <a:buClr>
                <a:srgbClr val="3C0000"/>
              </a:buClr>
              <a:buSzPts val="1200"/>
              <a:buFont typeface="Noto Sans Symbols"/>
              <a:buNone/>
            </a:pPr>
            <a:r>
              <a:rPr b="0" i="0" lang="en-US" sz="1200" u="none" cap="none" strike="noStrike">
                <a:solidFill>
                  <a:srgbClr val="000000"/>
                </a:solidFill>
                <a:latin typeface="Arial"/>
                <a:ea typeface="Arial"/>
                <a:cs typeface="Arial"/>
                <a:sym typeface="Arial"/>
              </a:rPr>
              <a:t>    </a:t>
            </a:r>
            <a:r>
              <a:rPr b="1" i="0" lang="en-US" sz="1200" u="none" cap="none" strike="noStrike">
                <a:solidFill>
                  <a:srgbClr val="000000"/>
                </a:solidFill>
                <a:latin typeface="Arial"/>
                <a:ea typeface="Arial"/>
                <a:cs typeface="Arial"/>
                <a:sym typeface="Arial"/>
              </a:rPr>
              <a:t>loop do</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240"/>
              </a:spcBef>
              <a:spcAft>
                <a:spcPts val="0"/>
              </a:spcAft>
              <a:buClr>
                <a:srgbClr val="3C0000"/>
              </a:buClr>
              <a:buSzPts val="1200"/>
              <a:buFont typeface="Noto Sans Symbols"/>
              <a:buNone/>
            </a:pPr>
            <a:r>
              <a:rPr b="0" i="0" lang="en-US" sz="1200" u="none" cap="none" strike="noStrike">
                <a:solidFill>
                  <a:srgbClr val="000000"/>
                </a:solidFill>
                <a:latin typeface="Arial"/>
                <a:ea typeface="Arial"/>
                <a:cs typeface="Arial"/>
                <a:sym typeface="Arial"/>
              </a:rPr>
              <a:t>	</a:t>
            </a:r>
            <a:r>
              <a:rPr b="1" i="0" lang="en-US" sz="1200" u="none" cap="none" strike="noStrike">
                <a:solidFill>
                  <a:srgbClr val="000000"/>
                </a:solidFill>
                <a:latin typeface="Arial"/>
                <a:ea typeface="Arial"/>
                <a:cs typeface="Arial"/>
                <a:sym typeface="Arial"/>
              </a:rPr>
              <a:t>if</a:t>
            </a:r>
            <a:r>
              <a:rPr b="0" i="0" lang="en-US" sz="1200" u="none" cap="none" strike="noStrike">
                <a:solidFill>
                  <a:srgbClr val="000000"/>
                </a:solidFill>
                <a:latin typeface="Arial"/>
                <a:ea typeface="Arial"/>
                <a:cs typeface="Arial"/>
                <a:sym typeface="Arial"/>
              </a:rPr>
              <a:t> EMPTY?(</a:t>
            </a:r>
            <a:r>
              <a:rPr b="0" i="1" lang="en-US" sz="1200" u="none" cap="none" strike="noStrike">
                <a:solidFill>
                  <a:srgbClr val="000000"/>
                </a:solidFill>
                <a:latin typeface="Arial"/>
                <a:ea typeface="Arial"/>
                <a:cs typeface="Arial"/>
                <a:sym typeface="Arial"/>
              </a:rPr>
              <a:t>frontier</a:t>
            </a:r>
            <a:r>
              <a:rPr b="0" i="0" lang="en-US" sz="1200" u="none" cap="none" strike="noStrike">
                <a:solidFill>
                  <a:srgbClr val="000000"/>
                </a:solidFill>
                <a:latin typeface="Arial"/>
                <a:ea typeface="Arial"/>
                <a:cs typeface="Arial"/>
                <a:sym typeface="Arial"/>
              </a:rPr>
              <a:t>) </a:t>
            </a:r>
            <a:r>
              <a:rPr b="1" i="0" lang="en-US" sz="1200" u="none" cap="none" strike="noStrike">
                <a:solidFill>
                  <a:srgbClr val="000000"/>
                </a:solidFill>
                <a:latin typeface="Arial"/>
                <a:ea typeface="Arial"/>
                <a:cs typeface="Arial"/>
                <a:sym typeface="Arial"/>
              </a:rPr>
              <a:t>then return </a:t>
            </a:r>
            <a:r>
              <a:rPr b="0" i="0" lang="en-US" sz="1200" u="none" cap="none" strike="noStrike">
                <a:solidFill>
                  <a:srgbClr val="000000"/>
                </a:solidFill>
                <a:latin typeface="Arial"/>
                <a:ea typeface="Arial"/>
                <a:cs typeface="Arial"/>
                <a:sym typeface="Arial"/>
              </a:rPr>
              <a:t>failure</a:t>
            </a:r>
            <a:endParaRPr/>
          </a:p>
          <a:p>
            <a:pPr indent="0" lvl="0" marL="0" marR="0" rtl="0" algn="l">
              <a:lnSpc>
                <a:spcPct val="100000"/>
              </a:lnSpc>
              <a:spcBef>
                <a:spcPts val="240"/>
              </a:spcBef>
              <a:spcAft>
                <a:spcPts val="0"/>
              </a:spcAft>
              <a:buClr>
                <a:srgbClr val="3C0000"/>
              </a:buClr>
              <a:buSzPts val="1200"/>
              <a:buFont typeface="Noto Sans Symbols"/>
              <a:buNone/>
            </a:pPr>
            <a:r>
              <a:rPr b="0" i="0" lang="en-US" sz="1200" u="none" cap="none" strike="noStrike">
                <a:solidFill>
                  <a:srgbClr val="000000"/>
                </a:solidFill>
                <a:latin typeface="Arial"/>
                <a:ea typeface="Arial"/>
                <a:cs typeface="Arial"/>
                <a:sym typeface="Arial"/>
              </a:rPr>
              <a:t>	</a:t>
            </a:r>
            <a:r>
              <a:rPr b="0" i="1" lang="en-US" sz="1200" u="none" cap="none" strike="noStrike">
                <a:solidFill>
                  <a:srgbClr val="000000"/>
                </a:solidFill>
                <a:latin typeface="Arial"/>
                <a:ea typeface="Arial"/>
                <a:cs typeface="Arial"/>
                <a:sym typeface="Arial"/>
              </a:rPr>
              <a:t>node</a:t>
            </a:r>
            <a:r>
              <a:rPr b="0" i="0" lang="en-US" sz="1200" u="none" cap="none" strike="noStrike">
                <a:solidFill>
                  <a:srgbClr val="000000"/>
                </a:solidFill>
                <a:latin typeface="Arial"/>
                <a:ea typeface="Arial"/>
                <a:cs typeface="Arial"/>
                <a:sym typeface="Arial"/>
              </a:rPr>
              <a:t> ← REMOVE-FIRST(</a:t>
            </a:r>
            <a:r>
              <a:rPr b="0" i="1" lang="en-US" sz="1200" u="none" cap="none" strike="noStrike">
                <a:solidFill>
                  <a:srgbClr val="000000"/>
                </a:solidFill>
                <a:latin typeface="Arial"/>
                <a:ea typeface="Arial"/>
                <a:cs typeface="Arial"/>
                <a:sym typeface="Arial"/>
              </a:rPr>
              <a:t>frontier</a:t>
            </a:r>
            <a:r>
              <a:rPr b="0" i="0" lang="en-US" sz="1200" u="none" cap="none" strike="noStrike">
                <a:solidFill>
                  <a:srgbClr val="000000"/>
                </a:solidFill>
                <a:latin typeface="Arial"/>
                <a:ea typeface="Arial"/>
                <a:cs typeface="Arial"/>
                <a:sym typeface="Arial"/>
              </a:rPr>
              <a:t>)</a:t>
            </a:r>
            <a:endParaRPr/>
          </a:p>
          <a:p>
            <a:pPr indent="0" lvl="0" marL="0" marR="0" rtl="0" algn="l">
              <a:lnSpc>
                <a:spcPct val="100000"/>
              </a:lnSpc>
              <a:spcBef>
                <a:spcPts val="240"/>
              </a:spcBef>
              <a:spcAft>
                <a:spcPts val="0"/>
              </a:spcAft>
              <a:buClr>
                <a:srgbClr val="3C0000"/>
              </a:buClr>
              <a:buSzPts val="1200"/>
              <a:buFont typeface="Noto Sans Symbols"/>
              <a:buNone/>
            </a:pPr>
            <a:r>
              <a:rPr b="0" i="0" lang="en-US" sz="1200" u="none" cap="none" strike="noStrike">
                <a:solidFill>
                  <a:srgbClr val="000000"/>
                </a:solidFill>
                <a:latin typeface="Arial"/>
                <a:ea typeface="Arial"/>
                <a:cs typeface="Arial"/>
                <a:sym typeface="Arial"/>
              </a:rPr>
              <a:t>	</a:t>
            </a:r>
            <a:r>
              <a:rPr b="1" i="0" lang="en-US" sz="1200" u="none" cap="none" strike="noStrike">
                <a:solidFill>
                  <a:srgbClr val="000000"/>
                </a:solidFill>
                <a:latin typeface="Arial"/>
                <a:ea typeface="Arial"/>
                <a:cs typeface="Arial"/>
                <a:sym typeface="Arial"/>
              </a:rPr>
              <a:t>if</a:t>
            </a:r>
            <a:r>
              <a:rPr b="0" i="0" lang="en-US" sz="1200" u="none" cap="none" strike="noStrike">
                <a:solidFill>
                  <a:srgbClr val="000000"/>
                </a:solidFill>
                <a:latin typeface="Arial"/>
                <a:ea typeface="Arial"/>
                <a:cs typeface="Arial"/>
                <a:sym typeface="Arial"/>
              </a:rPr>
              <a:t> problem.GOAL-TEST applied to node.STATE succeeds</a:t>
            </a:r>
            <a:endParaRPr/>
          </a:p>
          <a:p>
            <a:pPr indent="0" lvl="0" marL="0" marR="0" rtl="0" algn="l">
              <a:lnSpc>
                <a:spcPct val="100000"/>
              </a:lnSpc>
              <a:spcBef>
                <a:spcPts val="240"/>
              </a:spcBef>
              <a:spcAft>
                <a:spcPts val="0"/>
              </a:spcAft>
              <a:buClr>
                <a:srgbClr val="3C0000"/>
              </a:buClr>
              <a:buSzPts val="1200"/>
              <a:buFont typeface="Noto Sans Symbols"/>
              <a:buNone/>
            </a:pPr>
            <a:r>
              <a:rPr b="0" i="0" lang="en-US" sz="1200" u="none" cap="none" strike="noStrike">
                <a:solidFill>
                  <a:srgbClr val="000000"/>
                </a:solidFill>
                <a:latin typeface="Arial"/>
                <a:ea typeface="Arial"/>
                <a:cs typeface="Arial"/>
                <a:sym typeface="Arial"/>
              </a:rPr>
              <a:t>		</a:t>
            </a:r>
            <a:r>
              <a:rPr b="1" i="0" lang="en-US" sz="1200" u="none" cap="none" strike="noStrike">
                <a:solidFill>
                  <a:srgbClr val="000000"/>
                </a:solidFill>
                <a:latin typeface="Arial"/>
                <a:ea typeface="Arial"/>
                <a:cs typeface="Arial"/>
                <a:sym typeface="Arial"/>
              </a:rPr>
              <a:t>then return</a:t>
            </a:r>
            <a:r>
              <a:rPr b="0" i="0" lang="en-US" sz="1200" u="none" cap="none" strike="noStrike">
                <a:solidFill>
                  <a:srgbClr val="000000"/>
                </a:solidFill>
                <a:latin typeface="Arial"/>
                <a:ea typeface="Arial"/>
                <a:cs typeface="Arial"/>
                <a:sym typeface="Arial"/>
              </a:rPr>
              <a:t> SOLUTION(</a:t>
            </a:r>
            <a:r>
              <a:rPr b="0" i="1" lang="en-US" sz="1200" u="none" cap="none" strike="noStrike">
                <a:solidFill>
                  <a:srgbClr val="000000"/>
                </a:solidFill>
                <a:latin typeface="Arial"/>
                <a:ea typeface="Arial"/>
                <a:cs typeface="Arial"/>
                <a:sym typeface="Arial"/>
              </a:rPr>
              <a:t>node</a:t>
            </a:r>
            <a:r>
              <a:rPr b="0" i="0" lang="en-US" sz="1200" u="none" cap="none" strike="noStrike">
                <a:solidFill>
                  <a:srgbClr val="000000"/>
                </a:solidFill>
                <a:latin typeface="Arial"/>
                <a:ea typeface="Arial"/>
                <a:cs typeface="Arial"/>
                <a:sym typeface="Arial"/>
              </a:rPr>
              <a:t>)</a:t>
            </a:r>
            <a:endParaRPr/>
          </a:p>
          <a:p>
            <a:pPr indent="0" lvl="0" marL="0" marR="0" rtl="0" algn="l">
              <a:lnSpc>
                <a:spcPct val="100000"/>
              </a:lnSpc>
              <a:spcBef>
                <a:spcPts val="240"/>
              </a:spcBef>
              <a:spcAft>
                <a:spcPts val="0"/>
              </a:spcAft>
              <a:buClr>
                <a:srgbClr val="3C0000"/>
              </a:buClr>
              <a:buSzPts val="1200"/>
              <a:buFont typeface="Noto Sans Symbols"/>
              <a:buNone/>
            </a:pPr>
            <a:r>
              <a:rPr b="0" i="0" lang="en-US" sz="1200" u="none" cap="none" strike="noStrike">
                <a:solidFill>
                  <a:srgbClr val="000000"/>
                </a:solidFill>
                <a:latin typeface="Arial"/>
                <a:ea typeface="Arial"/>
                <a:cs typeface="Arial"/>
                <a:sym typeface="Arial"/>
              </a:rPr>
              <a:t>	</a:t>
            </a:r>
            <a:r>
              <a:rPr b="0" i="1" lang="en-US" sz="1200" u="none" cap="none" strike="noStrike">
                <a:solidFill>
                  <a:srgbClr val="FF0000"/>
                </a:solidFill>
                <a:latin typeface="Arial"/>
                <a:ea typeface="Arial"/>
                <a:cs typeface="Arial"/>
                <a:sym typeface="Arial"/>
              </a:rPr>
              <a:t>explored_set </a:t>
            </a:r>
            <a:r>
              <a:rPr b="0" i="0" lang="en-US" sz="1200" u="none" cap="none" strike="noStrike">
                <a:solidFill>
                  <a:srgbClr val="FF0000"/>
                </a:solidFill>
                <a:latin typeface="Arial"/>
                <a:ea typeface="Arial"/>
                <a:cs typeface="Arial"/>
                <a:sym typeface="Arial"/>
              </a:rPr>
              <a:t>← INSERT(</a:t>
            </a:r>
            <a:r>
              <a:rPr b="0" i="1" lang="en-US" sz="1200" u="none" cap="none" strike="noStrike">
                <a:solidFill>
                  <a:srgbClr val="FF0000"/>
                </a:solidFill>
                <a:latin typeface="Arial"/>
                <a:ea typeface="Arial"/>
                <a:cs typeface="Arial"/>
                <a:sym typeface="Arial"/>
              </a:rPr>
              <a:t>node, explored_set</a:t>
            </a:r>
            <a:r>
              <a:rPr b="0" i="1" lang="en-US" sz="1200" u="none" cap="none" strike="noStrike">
                <a:solidFill>
                  <a:srgbClr val="000000"/>
                </a:solidFill>
                <a:latin typeface="Arial"/>
                <a:ea typeface="Arial"/>
                <a:cs typeface="Arial"/>
                <a:sym typeface="Arial"/>
              </a:rPr>
              <a:t>)</a:t>
            </a:r>
            <a:br>
              <a:rPr b="0" i="1" lang="en-US" sz="1200" u="none" cap="none" strike="noStrike">
                <a:solidFill>
                  <a:srgbClr val="000000"/>
                </a:solidFill>
                <a:latin typeface="Arial"/>
                <a:ea typeface="Arial"/>
                <a:cs typeface="Arial"/>
                <a:sym typeface="Arial"/>
              </a:rPr>
            </a:br>
            <a:r>
              <a:rPr b="0" i="1" lang="en-US" sz="1200" u="none" cap="none" strike="noStrike">
                <a:solidFill>
                  <a:srgbClr val="000000"/>
                </a:solidFill>
                <a:latin typeface="Arial"/>
                <a:ea typeface="Arial"/>
                <a:cs typeface="Arial"/>
                <a:sym typeface="Arial"/>
              </a:rPr>
              <a:t>	</a:t>
            </a:r>
            <a:r>
              <a:rPr b="1" i="0" lang="en-US" sz="1200" u="none" cap="none" strike="noStrike">
                <a:solidFill>
                  <a:srgbClr val="000000"/>
                </a:solidFill>
                <a:latin typeface="Arial"/>
                <a:ea typeface="Arial"/>
                <a:cs typeface="Arial"/>
                <a:sym typeface="Arial"/>
              </a:rPr>
              <a:t>for each </a:t>
            </a:r>
            <a:r>
              <a:rPr b="0" i="1" lang="en-US" sz="1200" u="none" cap="none" strike="noStrike">
                <a:solidFill>
                  <a:srgbClr val="000000"/>
                </a:solidFill>
                <a:latin typeface="Arial"/>
                <a:ea typeface="Arial"/>
                <a:cs typeface="Arial"/>
                <a:sym typeface="Arial"/>
              </a:rPr>
              <a:t>new_node </a:t>
            </a:r>
            <a:r>
              <a:rPr b="1" i="0" lang="en-US" sz="1200" u="none" cap="none" strike="noStrike">
                <a:solidFill>
                  <a:srgbClr val="000000"/>
                </a:solidFill>
                <a:latin typeface="Arial"/>
                <a:ea typeface="Arial"/>
                <a:cs typeface="Arial"/>
                <a:sym typeface="Arial"/>
              </a:rPr>
              <a:t>in </a:t>
            </a:r>
            <a:r>
              <a:rPr b="0" i="0" lang="en-US" sz="1200" u="none" cap="none" strike="noStrike">
                <a:solidFill>
                  <a:srgbClr val="000000"/>
                </a:solidFill>
                <a:latin typeface="Arial"/>
                <a:ea typeface="Arial"/>
                <a:cs typeface="Arial"/>
                <a:sym typeface="Arial"/>
              </a:rPr>
              <a:t>EXPAND(</a:t>
            </a:r>
            <a:r>
              <a:rPr b="0" i="1" lang="en-US" sz="1200" u="none" cap="none" strike="noStrike">
                <a:solidFill>
                  <a:srgbClr val="000000"/>
                </a:solidFill>
                <a:latin typeface="Arial"/>
                <a:ea typeface="Arial"/>
                <a:cs typeface="Arial"/>
                <a:sym typeface="Arial"/>
              </a:rPr>
              <a:t>node</a:t>
            </a:r>
            <a:r>
              <a:rPr b="0" i="0" lang="en-US" sz="1200" u="none" cap="none" strike="noStrike">
                <a:solidFill>
                  <a:srgbClr val="000000"/>
                </a:solidFill>
                <a:latin typeface="Arial"/>
                <a:ea typeface="Arial"/>
                <a:cs typeface="Arial"/>
                <a:sym typeface="Arial"/>
              </a:rPr>
              <a:t>, </a:t>
            </a:r>
            <a:r>
              <a:rPr b="0" i="1" lang="en-US" sz="1200" u="none" cap="none" strike="noStrike">
                <a:solidFill>
                  <a:srgbClr val="000000"/>
                </a:solidFill>
                <a:latin typeface="Arial"/>
                <a:ea typeface="Arial"/>
                <a:cs typeface="Arial"/>
                <a:sym typeface="Arial"/>
              </a:rPr>
              <a:t>problem</a:t>
            </a:r>
            <a:r>
              <a:rPr b="0" i="0" lang="en-US" sz="1200" u="none" cap="none" strike="noStrike">
                <a:solidFill>
                  <a:srgbClr val="000000"/>
                </a:solidFill>
                <a:latin typeface="Arial"/>
                <a:ea typeface="Arial"/>
                <a:cs typeface="Arial"/>
                <a:sym typeface="Arial"/>
              </a:rPr>
              <a:t>) </a:t>
            </a:r>
            <a:r>
              <a:rPr b="1" i="0" lang="en-US" sz="1200" u="none" cap="none" strike="noStrike">
                <a:solidFill>
                  <a:srgbClr val="000000"/>
                </a:solidFill>
                <a:latin typeface="Arial"/>
                <a:ea typeface="Arial"/>
                <a:cs typeface="Arial"/>
                <a:sym typeface="Arial"/>
              </a:rPr>
              <a:t>do</a:t>
            </a:r>
            <a:br>
              <a:rPr b="1" i="0" lang="en-US" sz="1200" u="none" cap="none" strike="noStrike">
                <a:solidFill>
                  <a:srgbClr val="000000"/>
                </a:solidFill>
                <a:latin typeface="Arial"/>
                <a:ea typeface="Arial"/>
                <a:cs typeface="Arial"/>
                <a:sym typeface="Arial"/>
              </a:rPr>
            </a:br>
            <a:r>
              <a:rPr b="1" i="0" lang="en-US" sz="1200" u="none" cap="none" strike="noStrike">
                <a:solidFill>
                  <a:srgbClr val="000000"/>
                </a:solidFill>
                <a:latin typeface="Arial"/>
                <a:ea typeface="Arial"/>
                <a:cs typeface="Arial"/>
                <a:sym typeface="Arial"/>
              </a:rPr>
              <a:t>		</a:t>
            </a:r>
            <a:r>
              <a:rPr b="1" i="0" lang="en-US" sz="1200" u="none" cap="none" strike="noStrike">
                <a:solidFill>
                  <a:srgbClr val="FF0000"/>
                </a:solidFill>
                <a:latin typeface="Arial"/>
                <a:ea typeface="Arial"/>
                <a:cs typeface="Arial"/>
                <a:sym typeface="Arial"/>
              </a:rPr>
              <a:t>if </a:t>
            </a:r>
            <a:r>
              <a:rPr b="0" i="0" lang="en-US" sz="1200" u="none" cap="none" strike="noStrike">
                <a:solidFill>
                  <a:srgbClr val="FF0000"/>
                </a:solidFill>
                <a:latin typeface="Arial"/>
                <a:ea typeface="Arial"/>
                <a:cs typeface="Arial"/>
                <a:sym typeface="Arial"/>
              </a:rPr>
              <a:t>NOT(MEMBER?(</a:t>
            </a:r>
            <a:r>
              <a:rPr b="0" i="1" lang="en-US" sz="1200" u="none" cap="none" strike="noStrike">
                <a:solidFill>
                  <a:srgbClr val="FF0000"/>
                </a:solidFill>
                <a:latin typeface="Arial"/>
                <a:ea typeface="Arial"/>
                <a:cs typeface="Arial"/>
                <a:sym typeface="Arial"/>
              </a:rPr>
              <a:t>new_node, frontier</a:t>
            </a:r>
            <a:r>
              <a:rPr b="0" i="0" lang="en-US" sz="1200" u="none" cap="none" strike="noStrike">
                <a:solidFill>
                  <a:srgbClr val="FF0000"/>
                </a:solidFill>
                <a:latin typeface="Arial"/>
                <a:ea typeface="Arial"/>
                <a:cs typeface="Arial"/>
                <a:sym typeface="Arial"/>
              </a:rPr>
              <a:t>)) and</a:t>
            </a:r>
            <a:br>
              <a:rPr b="0" i="0" lang="en-US" sz="1200" u="none" cap="none" strike="noStrike">
                <a:solidFill>
                  <a:srgbClr val="FF0000"/>
                </a:solidFill>
                <a:latin typeface="Arial"/>
                <a:ea typeface="Arial"/>
                <a:cs typeface="Arial"/>
                <a:sym typeface="Arial"/>
              </a:rPr>
            </a:br>
            <a:r>
              <a:rPr b="0" i="0" lang="en-US" sz="1200" u="none" cap="none" strike="noStrike">
                <a:solidFill>
                  <a:srgbClr val="FF0000"/>
                </a:solidFill>
                <a:latin typeface="Arial"/>
                <a:ea typeface="Arial"/>
                <a:cs typeface="Arial"/>
                <a:sym typeface="Arial"/>
              </a:rPr>
              <a:t>		   NOT(MEMBER?(</a:t>
            </a:r>
            <a:r>
              <a:rPr b="0" i="1" lang="en-US" sz="1200" u="none" cap="none" strike="noStrike">
                <a:solidFill>
                  <a:srgbClr val="FF0000"/>
                </a:solidFill>
                <a:latin typeface="Arial"/>
                <a:ea typeface="Arial"/>
                <a:cs typeface="Arial"/>
                <a:sym typeface="Arial"/>
              </a:rPr>
              <a:t>new_node, explored_set</a:t>
            </a:r>
            <a:r>
              <a:rPr b="0" i="0" lang="en-US" sz="1200" u="none" cap="none" strike="noStrike">
                <a:solidFill>
                  <a:srgbClr val="FF0000"/>
                </a:solidFill>
                <a:latin typeface="Arial"/>
                <a:ea typeface="Arial"/>
                <a:cs typeface="Arial"/>
                <a:sym typeface="Arial"/>
              </a:rPr>
              <a:t>))</a:t>
            </a:r>
            <a:endParaRPr/>
          </a:p>
          <a:p>
            <a:pPr indent="0" lvl="0" marL="0" marR="0" rtl="0" algn="l">
              <a:lnSpc>
                <a:spcPct val="100000"/>
              </a:lnSpc>
              <a:spcBef>
                <a:spcPts val="240"/>
              </a:spcBef>
              <a:spcAft>
                <a:spcPts val="0"/>
              </a:spcAft>
              <a:buClr>
                <a:srgbClr val="3C0000"/>
              </a:buClr>
              <a:buSzPts val="1200"/>
              <a:buFont typeface="Noto Sans Symbols"/>
              <a:buNone/>
            </a:pPr>
            <a:r>
              <a:rPr b="0" i="0" lang="en-US" sz="1200" u="none" cap="none" strike="noStrike">
                <a:solidFill>
                  <a:srgbClr val="000000"/>
                </a:solidFill>
                <a:latin typeface="Arial"/>
                <a:ea typeface="Arial"/>
                <a:cs typeface="Arial"/>
                <a:sym typeface="Arial"/>
              </a:rPr>
              <a:t>		   </a:t>
            </a:r>
            <a:r>
              <a:rPr b="1" i="0" lang="en-US" sz="1200" u="none" cap="none" strike="noStrike">
                <a:solidFill>
                  <a:srgbClr val="000000"/>
                </a:solidFill>
                <a:latin typeface="Arial"/>
                <a:ea typeface="Arial"/>
                <a:cs typeface="Arial"/>
                <a:sym typeface="Arial"/>
              </a:rPr>
              <a:t>then </a:t>
            </a:r>
            <a:r>
              <a:rPr b="0" i="1" lang="en-US" sz="1200" u="none" cap="none" strike="noStrike">
                <a:solidFill>
                  <a:srgbClr val="000000"/>
                </a:solidFill>
                <a:latin typeface="Arial"/>
                <a:ea typeface="Arial"/>
                <a:cs typeface="Arial"/>
                <a:sym typeface="Arial"/>
              </a:rPr>
              <a:t>frontier </a:t>
            </a:r>
            <a:r>
              <a:rPr b="0" i="0" lang="en-US" sz="1200" u="none" cap="none" strike="noStrike">
                <a:solidFill>
                  <a:srgbClr val="000000"/>
                </a:solidFill>
                <a:latin typeface="Arial"/>
                <a:ea typeface="Arial"/>
                <a:cs typeface="Arial"/>
                <a:sym typeface="Arial"/>
              </a:rPr>
              <a:t>← INSERT(</a:t>
            </a:r>
            <a:r>
              <a:rPr b="0" i="1" lang="en-US" sz="1200" u="none" cap="none" strike="noStrike">
                <a:solidFill>
                  <a:srgbClr val="000000"/>
                </a:solidFill>
                <a:latin typeface="Arial"/>
                <a:ea typeface="Arial"/>
                <a:cs typeface="Arial"/>
                <a:sym typeface="Arial"/>
              </a:rPr>
              <a:t>new_node, frontier)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240"/>
              </a:spcBef>
              <a:spcAft>
                <a:spcPts val="0"/>
              </a:spcAft>
              <a:buClr>
                <a:srgbClr val="3C0000"/>
              </a:buClr>
              <a:buSzPts val="1200"/>
              <a:buFont typeface="Noto Sans Symbols"/>
              <a:buNone/>
            </a:pPr>
            <a:r>
              <a:rPr b="0" i="0" lang="en-US" sz="1200" u="none" cap="none" strike="noStrike">
                <a:solidFill>
                  <a:srgbClr val="000000"/>
                </a:solidFill>
                <a:latin typeface="Arial"/>
                <a:ea typeface="Arial"/>
                <a:cs typeface="Arial"/>
                <a:sym typeface="Arial"/>
              </a:rPr>
              <a:t>	</a:t>
            </a:r>
            <a:endParaRPr/>
          </a:p>
        </p:txBody>
      </p:sp>
      <p:sp>
        <p:nvSpPr>
          <p:cNvPr id="166" name="Google Shape;166;p7"/>
          <p:cNvSpPr txBox="1"/>
          <p:nvPr/>
        </p:nvSpPr>
        <p:spPr>
          <a:xfrm>
            <a:off x="330009" y="4380319"/>
            <a:ext cx="5589992" cy="2308324"/>
          </a:xfrm>
          <a:prstGeom prst="rect">
            <a:avLst/>
          </a:prstGeom>
          <a:solidFill>
            <a:srgbClr val="E6797D"/>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How to modify this algorithm to become </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the following algorithms? (important!)</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	BFS</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	DFS</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	UCS</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	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type="title"/>
          </p:nvPr>
        </p:nvSpPr>
        <p:spPr>
          <a:xfrm>
            <a:off x="537286" y="279467"/>
            <a:ext cx="8206805" cy="72264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3366FF"/>
              </a:buClr>
              <a:buSzPts val="2400"/>
              <a:buFont typeface="Arial Black"/>
              <a:buNone/>
            </a:pPr>
            <a:r>
              <a:rPr lang="en-US" sz="2400">
                <a:solidFill>
                  <a:srgbClr val="3366FF"/>
                </a:solidFill>
              </a:rPr>
              <a:t>A* = BEST-FIRST (PAST + ESTIMATED FUTURE)</a:t>
            </a:r>
            <a:endParaRPr/>
          </a:p>
        </p:txBody>
      </p:sp>
      <p:sp>
        <p:nvSpPr>
          <p:cNvPr id="172" name="Google Shape;172;p8"/>
          <p:cNvSpPr/>
          <p:nvPr/>
        </p:nvSpPr>
        <p:spPr>
          <a:xfrm>
            <a:off x="513080" y="2832100"/>
            <a:ext cx="622300" cy="622300"/>
          </a:xfrm>
          <a:prstGeom prst="donut">
            <a:avLst>
              <a:gd fmla="val 8472" name="adj"/>
            </a:avLst>
          </a:prstGeom>
          <a:solidFill>
            <a:schemeClr val="accent1"/>
          </a:solidFill>
          <a:ln cap="flat" cmpd="sng" w="12700">
            <a:solidFill>
              <a:srgbClr val="777777"/>
            </a:solidFill>
            <a:prstDash val="solid"/>
            <a:round/>
            <a:headEnd len="sm" w="sm" type="none"/>
            <a:tailEnd len="sm" w="sm" type="none"/>
          </a:ln>
          <a:effectLst>
            <a:outerShdw blurRad="39999" rotWithShape="0" algn="bl" dist="23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S</a:t>
            </a:r>
            <a:r>
              <a:rPr baseline="-25000" lang="en-US" sz="1800">
                <a:solidFill>
                  <a:schemeClr val="dk1"/>
                </a:solidFill>
                <a:latin typeface="Arial"/>
                <a:ea typeface="Arial"/>
                <a:cs typeface="Arial"/>
                <a:sym typeface="Arial"/>
              </a:rPr>
              <a:t>0</a:t>
            </a:r>
            <a:endParaRPr/>
          </a:p>
        </p:txBody>
      </p:sp>
      <p:sp>
        <p:nvSpPr>
          <p:cNvPr id="173" name="Google Shape;173;p8"/>
          <p:cNvSpPr/>
          <p:nvPr/>
        </p:nvSpPr>
        <p:spPr>
          <a:xfrm>
            <a:off x="2482637" y="2861790"/>
            <a:ext cx="743163" cy="592610"/>
          </a:xfrm>
          <a:prstGeom prst="donut">
            <a:avLst>
              <a:gd fmla="val 8472" name="adj"/>
            </a:avLst>
          </a:prstGeom>
          <a:solidFill>
            <a:schemeClr val="accent1"/>
          </a:solidFill>
          <a:ln cap="flat" cmpd="sng" w="12700">
            <a:solidFill>
              <a:srgbClr val="777777"/>
            </a:solidFill>
            <a:prstDash val="solid"/>
            <a:round/>
            <a:headEnd len="sm" w="sm" type="none"/>
            <a:tailEnd len="sm" w="sm" type="none"/>
          </a:ln>
          <a:effectLst>
            <a:outerShdw blurRad="39999" rotWithShape="0" algn="bl" dist="23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Arial"/>
                <a:ea typeface="Arial"/>
                <a:cs typeface="Arial"/>
                <a:sym typeface="Arial"/>
              </a:rPr>
              <a:t>n-1</a:t>
            </a:r>
            <a:endParaRPr/>
          </a:p>
        </p:txBody>
      </p:sp>
      <p:sp>
        <p:nvSpPr>
          <p:cNvPr id="174" name="Google Shape;174;p8"/>
          <p:cNvSpPr/>
          <p:nvPr/>
        </p:nvSpPr>
        <p:spPr>
          <a:xfrm>
            <a:off x="7839217" y="5071972"/>
            <a:ext cx="904875" cy="622300"/>
          </a:xfrm>
          <a:prstGeom prst="donut">
            <a:avLst>
              <a:gd fmla="val 8472" name="adj"/>
            </a:avLst>
          </a:prstGeom>
          <a:solidFill>
            <a:schemeClr val="accent1"/>
          </a:solidFill>
          <a:ln cap="flat" cmpd="sng" w="12700">
            <a:solidFill>
              <a:srgbClr val="777777"/>
            </a:solidFill>
            <a:prstDash val="solid"/>
            <a:round/>
            <a:headEnd len="sm" w="sm" type="none"/>
            <a:tailEnd len="sm" w="sm" type="none"/>
          </a:ln>
          <a:effectLst>
            <a:outerShdw blurRad="39999" rotWithShape="0" algn="bl" dist="23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G</a:t>
            </a:r>
            <a:r>
              <a:rPr baseline="-25000" lang="en-US" sz="1800">
                <a:solidFill>
                  <a:schemeClr val="dk1"/>
                </a:solidFill>
                <a:latin typeface="Arial"/>
                <a:ea typeface="Arial"/>
                <a:cs typeface="Arial"/>
                <a:sym typeface="Arial"/>
              </a:rPr>
              <a:t>3</a:t>
            </a:r>
            <a:endParaRPr/>
          </a:p>
        </p:txBody>
      </p:sp>
      <p:sp>
        <p:nvSpPr>
          <p:cNvPr id="175" name="Google Shape;175;p8"/>
          <p:cNvSpPr/>
          <p:nvPr/>
        </p:nvSpPr>
        <p:spPr>
          <a:xfrm>
            <a:off x="5767020" y="2861790"/>
            <a:ext cx="810260" cy="622300"/>
          </a:xfrm>
          <a:prstGeom prst="donut">
            <a:avLst>
              <a:gd fmla="val 8472" name="adj"/>
            </a:avLst>
          </a:prstGeom>
          <a:solidFill>
            <a:schemeClr val="accent1"/>
          </a:solidFill>
          <a:ln cap="flat" cmpd="sng" w="12700">
            <a:solidFill>
              <a:srgbClr val="777777"/>
            </a:solidFill>
            <a:prstDash val="solid"/>
            <a:round/>
            <a:headEnd len="sm" w="sm" type="none"/>
            <a:tailEnd len="sm" w="sm" type="none"/>
          </a:ln>
          <a:effectLst>
            <a:outerShdw blurRad="39999" rotWithShape="0" algn="bl" dist="23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G</a:t>
            </a:r>
            <a:r>
              <a:rPr baseline="-25000" lang="en-US" sz="1800">
                <a:solidFill>
                  <a:schemeClr val="dk1"/>
                </a:solidFill>
                <a:latin typeface="Arial"/>
                <a:ea typeface="Arial"/>
                <a:cs typeface="Arial"/>
                <a:sym typeface="Arial"/>
              </a:rPr>
              <a:t>2</a:t>
            </a:r>
            <a:endParaRPr/>
          </a:p>
        </p:txBody>
      </p:sp>
      <p:sp>
        <p:nvSpPr>
          <p:cNvPr id="176" name="Google Shape;176;p8"/>
          <p:cNvSpPr/>
          <p:nvPr/>
        </p:nvSpPr>
        <p:spPr>
          <a:xfrm>
            <a:off x="6705600" y="1384300"/>
            <a:ext cx="741680" cy="622300"/>
          </a:xfrm>
          <a:prstGeom prst="donut">
            <a:avLst>
              <a:gd fmla="val 8472" name="adj"/>
            </a:avLst>
          </a:prstGeom>
          <a:solidFill>
            <a:schemeClr val="accent1"/>
          </a:solidFill>
          <a:ln cap="flat" cmpd="sng" w="12700">
            <a:solidFill>
              <a:srgbClr val="777777"/>
            </a:solidFill>
            <a:prstDash val="solid"/>
            <a:round/>
            <a:headEnd len="sm" w="sm" type="none"/>
            <a:tailEnd len="sm" w="sm" type="none"/>
          </a:ln>
          <a:effectLst>
            <a:outerShdw blurRad="39999" rotWithShape="0" algn="bl" dist="23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G</a:t>
            </a:r>
            <a:r>
              <a:rPr baseline="-25000" lang="en-US" sz="1800">
                <a:solidFill>
                  <a:schemeClr val="dk1"/>
                </a:solidFill>
                <a:latin typeface="Arial"/>
                <a:ea typeface="Arial"/>
                <a:cs typeface="Arial"/>
                <a:sym typeface="Arial"/>
              </a:rPr>
              <a:t>1</a:t>
            </a:r>
            <a:endParaRPr/>
          </a:p>
        </p:txBody>
      </p:sp>
      <p:sp>
        <p:nvSpPr>
          <p:cNvPr id="177" name="Google Shape;177;p8"/>
          <p:cNvSpPr txBox="1"/>
          <p:nvPr/>
        </p:nvSpPr>
        <p:spPr>
          <a:xfrm>
            <a:off x="2605117" y="2425700"/>
            <a:ext cx="6206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now</a:t>
            </a:r>
            <a:endParaRPr/>
          </a:p>
        </p:txBody>
      </p:sp>
      <p:cxnSp>
        <p:nvCxnSpPr>
          <p:cNvPr id="178" name="Google Shape;178;p8"/>
          <p:cNvCxnSpPr>
            <a:stCxn id="173" idx="6"/>
            <a:endCxn id="179" idx="2"/>
          </p:cNvCxnSpPr>
          <p:nvPr/>
        </p:nvCxnSpPr>
        <p:spPr>
          <a:xfrm flipH="1" rot="10800000">
            <a:off x="3225800" y="2477095"/>
            <a:ext cx="930900" cy="681000"/>
          </a:xfrm>
          <a:prstGeom prst="straightConnector1">
            <a:avLst/>
          </a:prstGeom>
          <a:noFill/>
          <a:ln cap="flat" cmpd="sng" w="28575">
            <a:solidFill>
              <a:schemeClr val="accent1"/>
            </a:solidFill>
            <a:prstDash val="solid"/>
            <a:round/>
            <a:headEnd len="sm" w="sm" type="none"/>
            <a:tailEnd len="med" w="med" type="stealth"/>
          </a:ln>
        </p:spPr>
      </p:cxnSp>
      <p:cxnSp>
        <p:nvCxnSpPr>
          <p:cNvPr id="180" name="Google Shape;180;p8"/>
          <p:cNvCxnSpPr>
            <a:stCxn id="173" idx="6"/>
            <a:endCxn id="181" idx="2"/>
          </p:cNvCxnSpPr>
          <p:nvPr/>
        </p:nvCxnSpPr>
        <p:spPr>
          <a:xfrm flipH="1" rot="10800000">
            <a:off x="3225800" y="3108895"/>
            <a:ext cx="930900" cy="49200"/>
          </a:xfrm>
          <a:prstGeom prst="straightConnector1">
            <a:avLst/>
          </a:prstGeom>
          <a:noFill/>
          <a:ln cap="flat" cmpd="sng" w="28575">
            <a:solidFill>
              <a:schemeClr val="accent1"/>
            </a:solidFill>
            <a:prstDash val="solid"/>
            <a:round/>
            <a:headEnd len="sm" w="sm" type="none"/>
            <a:tailEnd len="med" w="med" type="stealth"/>
          </a:ln>
        </p:spPr>
      </p:cxnSp>
      <p:cxnSp>
        <p:nvCxnSpPr>
          <p:cNvPr id="182" name="Google Shape;182;p8"/>
          <p:cNvCxnSpPr>
            <a:stCxn id="173" idx="6"/>
            <a:endCxn id="183" idx="2"/>
          </p:cNvCxnSpPr>
          <p:nvPr/>
        </p:nvCxnSpPr>
        <p:spPr>
          <a:xfrm>
            <a:off x="3225800" y="3158095"/>
            <a:ext cx="930900" cy="543300"/>
          </a:xfrm>
          <a:prstGeom prst="straightConnector1">
            <a:avLst/>
          </a:prstGeom>
          <a:noFill/>
          <a:ln cap="flat" cmpd="sng" w="28575">
            <a:solidFill>
              <a:schemeClr val="accent1"/>
            </a:solidFill>
            <a:prstDash val="solid"/>
            <a:round/>
            <a:headEnd len="sm" w="sm" type="none"/>
            <a:tailEnd len="med" w="med" type="stealth"/>
          </a:ln>
        </p:spPr>
      </p:cxnSp>
      <p:cxnSp>
        <p:nvCxnSpPr>
          <p:cNvPr id="184" name="Google Shape;184;p8"/>
          <p:cNvCxnSpPr>
            <a:stCxn id="172" idx="6"/>
            <a:endCxn id="173" idx="2"/>
          </p:cNvCxnSpPr>
          <p:nvPr/>
        </p:nvCxnSpPr>
        <p:spPr>
          <a:xfrm>
            <a:off x="1135380" y="3143250"/>
            <a:ext cx="1347300" cy="14700"/>
          </a:xfrm>
          <a:prstGeom prst="straightConnector1">
            <a:avLst/>
          </a:prstGeom>
          <a:noFill/>
          <a:ln cap="flat" cmpd="sng" w="28575">
            <a:solidFill>
              <a:schemeClr val="accent1"/>
            </a:solidFill>
            <a:prstDash val="solid"/>
            <a:round/>
            <a:headEnd len="sm" w="sm" type="none"/>
            <a:tailEnd len="med" w="med" type="stealth"/>
          </a:ln>
        </p:spPr>
      </p:cxnSp>
      <p:sp>
        <p:nvSpPr>
          <p:cNvPr id="185" name="Google Shape;185;p8"/>
          <p:cNvSpPr txBox="1"/>
          <p:nvPr/>
        </p:nvSpPr>
        <p:spPr>
          <a:xfrm>
            <a:off x="965200" y="3437890"/>
            <a:ext cx="210091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Past Cost </a:t>
            </a:r>
            <a:r>
              <a:rPr i="1" lang="en-US" sz="1800">
                <a:solidFill>
                  <a:schemeClr val="dk1"/>
                </a:solidFill>
                <a:latin typeface="Arial"/>
                <a:ea typeface="Arial"/>
                <a:cs typeface="Arial"/>
                <a:sym typeface="Arial"/>
              </a:rPr>
              <a:t>g</a:t>
            </a:r>
            <a:r>
              <a:rPr lang="en-US" sz="1800">
                <a:solidFill>
                  <a:schemeClr val="dk1"/>
                </a:solidFill>
                <a:latin typeface="Arial"/>
                <a:ea typeface="Arial"/>
                <a:cs typeface="Arial"/>
                <a:sym typeface="Arial"/>
              </a:rPr>
              <a:t>(</a:t>
            </a:r>
            <a:r>
              <a:rPr i="1" lang="en-US" sz="1800">
                <a:solidFill>
                  <a:schemeClr val="dk1"/>
                </a:solidFill>
                <a:latin typeface="Arial"/>
                <a:ea typeface="Arial"/>
                <a:cs typeface="Arial"/>
                <a:sym typeface="Arial"/>
              </a:rPr>
              <a:t>n-1</a:t>
            </a:r>
            <a:r>
              <a:rPr lang="en-US" sz="18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you know it</a:t>
            </a:r>
            <a:endParaRPr/>
          </a:p>
        </p:txBody>
      </p:sp>
      <p:sp>
        <p:nvSpPr>
          <p:cNvPr id="186" name="Google Shape;186;p8"/>
          <p:cNvSpPr txBox="1"/>
          <p:nvPr/>
        </p:nvSpPr>
        <p:spPr>
          <a:xfrm>
            <a:off x="3913236" y="4453553"/>
            <a:ext cx="3796495" cy="1754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Future Cost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Unknown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Can only be estimated by </a:t>
            </a:r>
            <a:r>
              <a:rPr i="1" lang="en-US" sz="1800">
                <a:solidFill>
                  <a:schemeClr val="dk1"/>
                </a:solidFill>
                <a:latin typeface="Arial"/>
                <a:ea typeface="Arial"/>
                <a:cs typeface="Arial"/>
                <a:sym typeface="Arial"/>
              </a:rPr>
              <a:t>h</a:t>
            </a:r>
            <a:r>
              <a:rPr lang="en-US" sz="1800">
                <a:solidFill>
                  <a:schemeClr val="dk1"/>
                </a:solidFill>
                <a:latin typeface="Arial"/>
                <a:ea typeface="Arial"/>
                <a:cs typeface="Arial"/>
                <a:sym typeface="Arial"/>
              </a:rPr>
              <a:t>(</a:t>
            </a:r>
            <a:r>
              <a:rPr i="1" lang="en-US" sz="1800">
                <a:solidFill>
                  <a:schemeClr val="dk1"/>
                </a:solidFill>
                <a:latin typeface="Arial"/>
                <a:ea typeface="Arial"/>
                <a:cs typeface="Arial"/>
                <a:sym typeface="Arial"/>
              </a:rPr>
              <a:t>n</a:t>
            </a:r>
            <a:r>
              <a:rPr lang="en-US" sz="18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Never over-estimate!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r>
              <a:rPr lang="en-US" sz="1800">
                <a:solidFill>
                  <a:srgbClr val="0000FF"/>
                </a:solidFill>
                <a:latin typeface="Arial"/>
                <a:ea typeface="Arial"/>
                <a:cs typeface="Arial"/>
                <a:sym typeface="Arial"/>
              </a:rPr>
              <a:t>Is it good to have h(</a:t>
            </a:r>
            <a:r>
              <a:rPr i="1" lang="en-US" sz="1800">
                <a:solidFill>
                  <a:srgbClr val="0000FF"/>
                </a:solidFill>
                <a:latin typeface="Arial"/>
                <a:ea typeface="Arial"/>
                <a:cs typeface="Arial"/>
                <a:sym typeface="Arial"/>
              </a:rPr>
              <a:t>x</a:t>
            </a:r>
            <a:r>
              <a:rPr lang="en-US" sz="1800">
                <a:solidFill>
                  <a:srgbClr val="0000FF"/>
                </a:solidFill>
                <a:latin typeface="Arial"/>
                <a:ea typeface="Arial"/>
                <a:cs typeface="Arial"/>
                <a:sym typeface="Arial"/>
              </a:rPr>
              <a:t>)=0 for all </a:t>
            </a:r>
            <a:r>
              <a:rPr i="1" lang="en-US" sz="1800">
                <a:solidFill>
                  <a:srgbClr val="0000FF"/>
                </a:solidFill>
                <a:latin typeface="Arial"/>
                <a:ea typeface="Arial"/>
                <a:cs typeface="Arial"/>
                <a:sym typeface="Arial"/>
              </a:rPr>
              <a:t>x</a:t>
            </a:r>
            <a:r>
              <a:rPr lang="en-US" sz="1800">
                <a:solidFill>
                  <a:srgbClr val="0000FF"/>
                </a:solidFill>
                <a:latin typeface="Arial"/>
                <a:ea typeface="Arial"/>
                <a:cs typeface="Arial"/>
                <a:sym typeface="Arial"/>
              </a:rPr>
              <a:t>?</a:t>
            </a:r>
            <a:endParaRPr/>
          </a:p>
        </p:txBody>
      </p:sp>
      <p:sp>
        <p:nvSpPr>
          <p:cNvPr id="179" name="Google Shape;179;p8"/>
          <p:cNvSpPr/>
          <p:nvPr/>
        </p:nvSpPr>
        <p:spPr>
          <a:xfrm>
            <a:off x="4156654" y="2229955"/>
            <a:ext cx="658786" cy="494268"/>
          </a:xfrm>
          <a:prstGeom prst="ellipse">
            <a:avLst/>
          </a:prstGeom>
          <a:noFill/>
          <a:ln cap="flat" cmpd="sng" w="12700">
            <a:solidFill>
              <a:srgbClr val="777777"/>
            </a:solidFill>
            <a:prstDash val="solid"/>
            <a:round/>
            <a:headEnd len="sm" w="sm" type="none"/>
            <a:tailEnd len="sm" w="sm" type="none"/>
          </a:ln>
          <a:effectLst>
            <a:outerShdw blurRad="39999" rotWithShape="0" algn="bl" dist="23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600">
                <a:solidFill>
                  <a:schemeClr val="dk1"/>
                </a:solidFill>
                <a:latin typeface="Arial"/>
                <a:ea typeface="Arial"/>
                <a:cs typeface="Arial"/>
                <a:sym typeface="Arial"/>
              </a:rPr>
              <a:t>i</a:t>
            </a:r>
            <a:endParaRPr/>
          </a:p>
        </p:txBody>
      </p:sp>
      <p:sp>
        <p:nvSpPr>
          <p:cNvPr id="181" name="Google Shape;181;p8"/>
          <p:cNvSpPr/>
          <p:nvPr/>
        </p:nvSpPr>
        <p:spPr>
          <a:xfrm>
            <a:off x="4156654" y="2861790"/>
            <a:ext cx="658786" cy="494268"/>
          </a:xfrm>
          <a:prstGeom prst="ellipse">
            <a:avLst/>
          </a:prstGeom>
          <a:noFill/>
          <a:ln cap="flat" cmpd="sng" w="12700">
            <a:solidFill>
              <a:srgbClr val="777777"/>
            </a:solidFill>
            <a:prstDash val="solid"/>
            <a:round/>
            <a:headEnd len="sm" w="sm" type="none"/>
            <a:tailEnd len="sm" w="sm" type="none"/>
          </a:ln>
          <a:effectLst>
            <a:outerShdw blurRad="39999" rotWithShape="0" algn="bl" dist="23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j</a:t>
            </a:r>
            <a:endParaRPr/>
          </a:p>
        </p:txBody>
      </p:sp>
      <p:sp>
        <p:nvSpPr>
          <p:cNvPr id="183" name="Google Shape;183;p8"/>
          <p:cNvSpPr/>
          <p:nvPr/>
        </p:nvSpPr>
        <p:spPr>
          <a:xfrm>
            <a:off x="4156654" y="3454400"/>
            <a:ext cx="658786" cy="494268"/>
          </a:xfrm>
          <a:prstGeom prst="ellipse">
            <a:avLst/>
          </a:prstGeom>
          <a:noFill/>
          <a:ln cap="flat" cmpd="sng" w="12700">
            <a:solidFill>
              <a:srgbClr val="777777"/>
            </a:solidFill>
            <a:prstDash val="solid"/>
            <a:round/>
            <a:headEnd len="sm" w="sm" type="none"/>
            <a:tailEnd len="sm" w="sm" type="none"/>
          </a:ln>
          <a:effectLst>
            <a:outerShdw blurRad="39999" rotWithShape="0" algn="bl" dist="23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600">
                <a:solidFill>
                  <a:schemeClr val="dk1"/>
                </a:solidFill>
                <a:latin typeface="Arial"/>
                <a:ea typeface="Arial"/>
                <a:cs typeface="Arial"/>
                <a:sym typeface="Arial"/>
              </a:rPr>
              <a:t>k</a:t>
            </a:r>
            <a:endParaRPr/>
          </a:p>
        </p:txBody>
      </p:sp>
      <p:cxnSp>
        <p:nvCxnSpPr>
          <p:cNvPr id="187" name="Google Shape;187;p8"/>
          <p:cNvCxnSpPr>
            <a:stCxn id="179" idx="6"/>
            <a:endCxn id="176" idx="2"/>
          </p:cNvCxnSpPr>
          <p:nvPr/>
        </p:nvCxnSpPr>
        <p:spPr>
          <a:xfrm flipH="1" rot="10800000">
            <a:off x="4815440" y="1695589"/>
            <a:ext cx="1890300" cy="781500"/>
          </a:xfrm>
          <a:prstGeom prst="straightConnector1">
            <a:avLst/>
          </a:prstGeom>
          <a:noFill/>
          <a:ln cap="flat" cmpd="sng" w="28575">
            <a:solidFill>
              <a:schemeClr val="accent1"/>
            </a:solidFill>
            <a:prstDash val="dash"/>
            <a:round/>
            <a:headEnd len="sm" w="sm" type="none"/>
            <a:tailEnd len="med" w="med" type="stealth"/>
          </a:ln>
        </p:spPr>
      </p:cxnSp>
      <p:cxnSp>
        <p:nvCxnSpPr>
          <p:cNvPr id="188" name="Google Shape;188;p8"/>
          <p:cNvCxnSpPr>
            <a:stCxn id="181" idx="6"/>
            <a:endCxn id="175" idx="2"/>
          </p:cNvCxnSpPr>
          <p:nvPr/>
        </p:nvCxnSpPr>
        <p:spPr>
          <a:xfrm>
            <a:off x="4815440" y="3108924"/>
            <a:ext cx="951600" cy="63900"/>
          </a:xfrm>
          <a:prstGeom prst="straightConnector1">
            <a:avLst/>
          </a:prstGeom>
          <a:noFill/>
          <a:ln cap="flat" cmpd="sng" w="28575">
            <a:solidFill>
              <a:schemeClr val="accent1"/>
            </a:solidFill>
            <a:prstDash val="dash"/>
            <a:round/>
            <a:headEnd len="sm" w="sm" type="none"/>
            <a:tailEnd len="med" w="med" type="stealth"/>
          </a:ln>
        </p:spPr>
      </p:cxnSp>
      <p:cxnSp>
        <p:nvCxnSpPr>
          <p:cNvPr id="189" name="Google Shape;189;p8"/>
          <p:cNvCxnSpPr>
            <a:stCxn id="183" idx="6"/>
            <a:endCxn id="174" idx="1"/>
          </p:cNvCxnSpPr>
          <p:nvPr/>
        </p:nvCxnSpPr>
        <p:spPr>
          <a:xfrm>
            <a:off x="4815440" y="3701534"/>
            <a:ext cx="3156300" cy="1461600"/>
          </a:xfrm>
          <a:prstGeom prst="straightConnector1">
            <a:avLst/>
          </a:prstGeom>
          <a:noFill/>
          <a:ln cap="flat" cmpd="sng" w="28575">
            <a:solidFill>
              <a:schemeClr val="accent1"/>
            </a:solidFill>
            <a:prstDash val="dash"/>
            <a:round/>
            <a:headEnd len="sm" w="sm" type="none"/>
            <a:tailEnd len="med" w="med" type="stealth"/>
          </a:ln>
        </p:spPr>
      </p:cxnSp>
      <p:sp>
        <p:nvSpPr>
          <p:cNvPr id="190" name="Google Shape;190;p8"/>
          <p:cNvSpPr txBox="1"/>
          <p:nvPr/>
        </p:nvSpPr>
        <p:spPr>
          <a:xfrm>
            <a:off x="4228335" y="1809870"/>
            <a:ext cx="6123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FF0000"/>
                </a:solidFill>
                <a:latin typeface="Arial"/>
                <a:ea typeface="Arial"/>
                <a:cs typeface="Arial"/>
                <a:sym typeface="Arial"/>
              </a:rPr>
              <a:t>n</a:t>
            </a:r>
            <a:r>
              <a:rPr b="1" lang="en-US" sz="1800">
                <a:solidFill>
                  <a:srgbClr val="FF0000"/>
                </a:solidFill>
                <a:latin typeface="Arial"/>
                <a:ea typeface="Arial"/>
                <a:cs typeface="Arial"/>
                <a:sym typeface="Arial"/>
              </a:rPr>
              <a:t>=?</a:t>
            </a:r>
            <a:endParaRPr/>
          </a:p>
        </p:txBody>
      </p:sp>
      <p:sp>
        <p:nvSpPr>
          <p:cNvPr id="191" name="Google Shape;191;p8"/>
          <p:cNvSpPr txBox="1"/>
          <p:nvPr/>
        </p:nvSpPr>
        <p:spPr>
          <a:xfrm>
            <a:off x="5282538" y="1714084"/>
            <a:ext cx="5289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h</a:t>
            </a:r>
            <a:r>
              <a:rPr lang="en-US" sz="1800">
                <a:solidFill>
                  <a:schemeClr val="dk1"/>
                </a:solidFill>
                <a:latin typeface="Arial"/>
                <a:ea typeface="Arial"/>
                <a:cs typeface="Arial"/>
                <a:sym typeface="Arial"/>
              </a:rPr>
              <a:t>(</a:t>
            </a:r>
            <a:r>
              <a:rPr i="1" lang="en-US" sz="1800">
                <a:solidFill>
                  <a:schemeClr val="dk1"/>
                </a:solidFill>
                <a:latin typeface="Arial"/>
                <a:ea typeface="Arial"/>
                <a:cs typeface="Arial"/>
                <a:sym typeface="Arial"/>
              </a:rPr>
              <a:t>i</a:t>
            </a:r>
            <a:r>
              <a:rPr lang="en-US" sz="1800">
                <a:solidFill>
                  <a:schemeClr val="dk1"/>
                </a:solidFill>
                <a:latin typeface="Arial"/>
                <a:ea typeface="Arial"/>
                <a:cs typeface="Arial"/>
                <a:sym typeface="Arial"/>
              </a:rPr>
              <a:t>)</a:t>
            </a:r>
            <a:endParaRPr/>
          </a:p>
        </p:txBody>
      </p:sp>
      <p:sp>
        <p:nvSpPr>
          <p:cNvPr id="192" name="Google Shape;192;p8"/>
          <p:cNvSpPr txBox="1"/>
          <p:nvPr/>
        </p:nvSpPr>
        <p:spPr>
          <a:xfrm>
            <a:off x="5019998" y="2755272"/>
            <a:ext cx="5289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h</a:t>
            </a:r>
            <a:r>
              <a:rPr lang="en-US" sz="1800">
                <a:solidFill>
                  <a:schemeClr val="dk1"/>
                </a:solidFill>
                <a:latin typeface="Arial"/>
                <a:ea typeface="Arial"/>
                <a:cs typeface="Arial"/>
                <a:sym typeface="Arial"/>
              </a:rPr>
              <a:t>(</a:t>
            </a:r>
            <a:r>
              <a:rPr i="1" lang="en-US" sz="1800">
                <a:solidFill>
                  <a:schemeClr val="dk1"/>
                </a:solidFill>
                <a:latin typeface="Arial"/>
                <a:ea typeface="Arial"/>
                <a:cs typeface="Arial"/>
                <a:sym typeface="Arial"/>
              </a:rPr>
              <a:t>j</a:t>
            </a:r>
            <a:r>
              <a:rPr lang="en-US" sz="1800">
                <a:solidFill>
                  <a:schemeClr val="dk1"/>
                </a:solidFill>
                <a:latin typeface="Arial"/>
                <a:ea typeface="Arial"/>
                <a:cs typeface="Arial"/>
                <a:sym typeface="Arial"/>
              </a:rPr>
              <a:t>)</a:t>
            </a:r>
            <a:endParaRPr/>
          </a:p>
        </p:txBody>
      </p:sp>
      <p:sp>
        <p:nvSpPr>
          <p:cNvPr id="193" name="Google Shape;193;p8"/>
          <p:cNvSpPr txBox="1"/>
          <p:nvPr/>
        </p:nvSpPr>
        <p:spPr>
          <a:xfrm>
            <a:off x="6172150" y="4084221"/>
            <a:ext cx="5930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h</a:t>
            </a:r>
            <a:r>
              <a:rPr lang="en-US" sz="1800">
                <a:solidFill>
                  <a:schemeClr val="dk1"/>
                </a:solidFill>
                <a:latin typeface="Arial"/>
                <a:ea typeface="Arial"/>
                <a:cs typeface="Arial"/>
                <a:sym typeface="Arial"/>
              </a:rPr>
              <a:t>(</a:t>
            </a:r>
            <a:r>
              <a:rPr i="1" lang="en-US" sz="1800">
                <a:solidFill>
                  <a:schemeClr val="dk1"/>
                </a:solidFill>
                <a:latin typeface="Arial"/>
                <a:ea typeface="Arial"/>
                <a:cs typeface="Arial"/>
                <a:sym typeface="Arial"/>
              </a:rPr>
              <a:t>k</a:t>
            </a:r>
            <a:r>
              <a:rPr lang="en-US" sz="1800">
                <a:solidFill>
                  <a:schemeClr val="dk1"/>
                </a:solidFill>
                <a:latin typeface="Arial"/>
                <a:ea typeface="Arial"/>
                <a:cs typeface="Arial"/>
                <a:sym typeface="Arial"/>
              </a:rPr>
              <a:t>)</a:t>
            </a:r>
            <a:endParaRPr/>
          </a:p>
        </p:txBody>
      </p:sp>
      <p:sp>
        <p:nvSpPr>
          <p:cNvPr id="194" name="Google Shape;194;p8"/>
          <p:cNvSpPr txBox="1"/>
          <p:nvPr/>
        </p:nvSpPr>
        <p:spPr>
          <a:xfrm>
            <a:off x="3512302" y="2334151"/>
            <a:ext cx="3342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a:t>
            </a:r>
            <a:r>
              <a:rPr baseline="-25000" lang="en-US" sz="1800">
                <a:solidFill>
                  <a:schemeClr val="dk1"/>
                </a:solidFill>
                <a:latin typeface="Arial"/>
                <a:ea typeface="Arial"/>
                <a:cs typeface="Arial"/>
                <a:sym typeface="Arial"/>
              </a:rPr>
              <a:t>i</a:t>
            </a:r>
            <a:endParaRPr/>
          </a:p>
        </p:txBody>
      </p:sp>
      <p:sp>
        <p:nvSpPr>
          <p:cNvPr id="195" name="Google Shape;195;p8"/>
          <p:cNvSpPr txBox="1"/>
          <p:nvPr/>
        </p:nvSpPr>
        <p:spPr>
          <a:xfrm>
            <a:off x="3641820" y="2749717"/>
            <a:ext cx="3342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a:t>
            </a:r>
            <a:r>
              <a:rPr baseline="-25000" lang="en-US" sz="1800">
                <a:solidFill>
                  <a:schemeClr val="dk1"/>
                </a:solidFill>
                <a:latin typeface="Arial"/>
                <a:ea typeface="Arial"/>
                <a:cs typeface="Arial"/>
                <a:sym typeface="Arial"/>
              </a:rPr>
              <a:t>j</a:t>
            </a:r>
            <a:endParaRPr/>
          </a:p>
        </p:txBody>
      </p:sp>
      <p:sp>
        <p:nvSpPr>
          <p:cNvPr id="196" name="Google Shape;196;p8"/>
          <p:cNvSpPr txBox="1"/>
          <p:nvPr/>
        </p:nvSpPr>
        <p:spPr>
          <a:xfrm>
            <a:off x="3485313" y="3291145"/>
            <a:ext cx="3770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a:t>
            </a:r>
            <a:r>
              <a:rPr baseline="-25000" lang="en-US" sz="1800">
                <a:solidFill>
                  <a:schemeClr val="dk1"/>
                </a:solidFill>
                <a:latin typeface="Arial"/>
                <a:ea typeface="Arial"/>
                <a:cs typeface="Arial"/>
                <a:sym typeface="Arial"/>
              </a:rPr>
              <a:t>k</a:t>
            </a:r>
            <a:endParaRPr/>
          </a:p>
        </p:txBody>
      </p:sp>
      <p:sp>
        <p:nvSpPr>
          <p:cNvPr id="197" name="Google Shape;197;p8"/>
          <p:cNvSpPr txBox="1"/>
          <p:nvPr/>
        </p:nvSpPr>
        <p:spPr>
          <a:xfrm>
            <a:off x="780406" y="4558506"/>
            <a:ext cx="235192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Arial"/>
                <a:ea typeface="Arial"/>
                <a:cs typeface="Arial"/>
                <a:sym typeface="Arial"/>
              </a:rPr>
              <a:t>A* Choses the best </a:t>
            </a:r>
            <a:endParaRPr/>
          </a:p>
          <a:p>
            <a:pPr indent="0" lvl="0" marL="0" marR="0" rtl="0" algn="l">
              <a:spcBef>
                <a:spcPts val="0"/>
              </a:spcBef>
              <a:spcAft>
                <a:spcPts val="0"/>
              </a:spcAft>
              <a:buNone/>
            </a:pPr>
            <a:r>
              <a:rPr lang="en-US" sz="1800">
                <a:solidFill>
                  <a:srgbClr val="FF0000"/>
                </a:solidFill>
                <a:latin typeface="Arial"/>
                <a:ea typeface="Arial"/>
                <a:cs typeface="Arial"/>
                <a:sym typeface="Arial"/>
              </a:rPr>
              <a:t>    </a:t>
            </a:r>
            <a:r>
              <a:rPr i="1" lang="en-US" sz="1800">
                <a:solidFill>
                  <a:srgbClr val="FF0000"/>
                </a:solidFill>
                <a:latin typeface="Arial"/>
                <a:ea typeface="Arial"/>
                <a:cs typeface="Arial"/>
                <a:sym typeface="Arial"/>
              </a:rPr>
              <a:t>g</a:t>
            </a:r>
            <a:r>
              <a:rPr lang="en-US" sz="1800">
                <a:solidFill>
                  <a:srgbClr val="FF0000"/>
                </a:solidFill>
                <a:latin typeface="Arial"/>
                <a:ea typeface="Arial"/>
                <a:cs typeface="Arial"/>
                <a:sym typeface="Arial"/>
              </a:rPr>
              <a:t>(</a:t>
            </a:r>
            <a:r>
              <a:rPr i="1" lang="en-US" sz="1800">
                <a:solidFill>
                  <a:srgbClr val="FF0000"/>
                </a:solidFill>
                <a:latin typeface="Arial"/>
                <a:ea typeface="Arial"/>
                <a:cs typeface="Arial"/>
                <a:sym typeface="Arial"/>
              </a:rPr>
              <a:t>n</a:t>
            </a:r>
            <a:r>
              <a:rPr lang="en-US" sz="1800">
                <a:solidFill>
                  <a:srgbClr val="FF0000"/>
                </a:solidFill>
                <a:latin typeface="Arial"/>
                <a:ea typeface="Arial"/>
                <a:cs typeface="Arial"/>
                <a:sym typeface="Arial"/>
              </a:rPr>
              <a:t>)+</a:t>
            </a:r>
            <a:r>
              <a:rPr i="1" lang="en-US" sz="1800">
                <a:solidFill>
                  <a:srgbClr val="FF0000"/>
                </a:solidFill>
                <a:latin typeface="Arial"/>
                <a:ea typeface="Arial"/>
                <a:cs typeface="Arial"/>
                <a:sym typeface="Arial"/>
              </a:rPr>
              <a:t>h</a:t>
            </a:r>
            <a:r>
              <a:rPr lang="en-US" sz="1800">
                <a:solidFill>
                  <a:srgbClr val="FF0000"/>
                </a:solidFill>
                <a:latin typeface="Arial"/>
                <a:ea typeface="Arial"/>
                <a:cs typeface="Arial"/>
                <a:sym typeface="Arial"/>
              </a:rPr>
              <a:t>(</a:t>
            </a:r>
            <a:r>
              <a:rPr i="1" lang="en-US" sz="1800">
                <a:solidFill>
                  <a:srgbClr val="FF0000"/>
                </a:solidFill>
                <a:latin typeface="Arial"/>
                <a:ea typeface="Arial"/>
                <a:cs typeface="Arial"/>
                <a:sym typeface="Arial"/>
              </a:rPr>
              <a:t>n</a:t>
            </a:r>
            <a:r>
              <a:rPr lang="en-US" sz="1800">
                <a:solidFill>
                  <a:srgbClr val="FF0000"/>
                </a:solidFill>
                <a:latin typeface="Arial"/>
                <a:ea typeface="Arial"/>
                <a:cs typeface="Arial"/>
                <a:sym typeface="Arial"/>
              </a:rPr>
              <a:t>)</a:t>
            </a:r>
            <a:endParaRPr/>
          </a:p>
        </p:txBody>
      </p:sp>
      <p:sp>
        <p:nvSpPr>
          <p:cNvPr id="198" name="Google Shape;198;p8"/>
          <p:cNvSpPr txBox="1"/>
          <p:nvPr/>
        </p:nvSpPr>
        <p:spPr>
          <a:xfrm>
            <a:off x="172315" y="5864205"/>
            <a:ext cx="292900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Note: Uniform-cost search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uses only </a:t>
            </a:r>
            <a:r>
              <a:rPr i="1" lang="en-US" sz="1800">
                <a:solidFill>
                  <a:schemeClr val="dk1"/>
                </a:solidFill>
                <a:latin typeface="Arial"/>
                <a:ea typeface="Arial"/>
                <a:cs typeface="Arial"/>
                <a:sym typeface="Arial"/>
              </a:rPr>
              <a:t>g</a:t>
            </a:r>
            <a:r>
              <a:rPr lang="en-US" sz="1800">
                <a:solidFill>
                  <a:schemeClr val="dk1"/>
                </a:solidFill>
                <a:latin typeface="Arial"/>
                <a:ea typeface="Arial"/>
                <a:cs typeface="Arial"/>
                <a:sym typeface="Arial"/>
              </a:rPr>
              <a:t>(</a:t>
            </a:r>
            <a:r>
              <a:rPr i="1" lang="en-US" sz="1800">
                <a:solidFill>
                  <a:schemeClr val="dk1"/>
                </a:solidFill>
                <a:latin typeface="Arial"/>
                <a:ea typeface="Arial"/>
                <a:cs typeface="Arial"/>
                <a:sym typeface="Arial"/>
              </a:rPr>
              <a:t>n</a:t>
            </a:r>
            <a:r>
              <a:rPr lang="en-US" sz="1800">
                <a:solidFill>
                  <a:schemeClr val="dk1"/>
                </a:solidFill>
                <a:latin typeface="Arial"/>
                <a:ea typeface="Arial"/>
                <a:cs typeface="Arial"/>
                <a:sym typeface="Arial"/>
              </a:rPr>
              <a:t>), no </a:t>
            </a:r>
            <a:r>
              <a:rPr i="1" lang="en-US" sz="1800">
                <a:solidFill>
                  <a:schemeClr val="dk1"/>
                </a:solidFill>
                <a:latin typeface="Arial"/>
                <a:ea typeface="Arial"/>
                <a:cs typeface="Arial"/>
                <a:sym typeface="Arial"/>
              </a:rPr>
              <a:t>h</a:t>
            </a:r>
            <a:r>
              <a:rPr lang="en-US" sz="1800">
                <a:solidFill>
                  <a:schemeClr val="dk1"/>
                </a:solidFill>
                <a:latin typeface="Arial"/>
                <a:ea typeface="Arial"/>
                <a:cs typeface="Arial"/>
                <a:sym typeface="Arial"/>
              </a:rPr>
              <a:t>(</a:t>
            </a:r>
            <a:r>
              <a:rPr i="1" lang="en-US" sz="1800">
                <a:solidFill>
                  <a:schemeClr val="dk1"/>
                </a:solidFill>
                <a:latin typeface="Arial"/>
                <a:ea typeface="Arial"/>
                <a:cs typeface="Arial"/>
                <a:sym typeface="Arial"/>
              </a:rPr>
              <a:t>n</a:t>
            </a:r>
            <a:r>
              <a:rPr lang="en-US" sz="1800">
                <a:solidFill>
                  <a:schemeClr val="dk1"/>
                </a:solidFill>
                <a:latin typeface="Arial"/>
                <a:ea typeface="Arial"/>
                <a:cs typeface="Arial"/>
                <a:sym typeface="Arial"/>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9"/>
          <p:cNvSpPr txBox="1"/>
          <p:nvPr>
            <p:ph type="title"/>
          </p:nvPr>
        </p:nvSpPr>
        <p:spPr>
          <a:xfrm>
            <a:off x="457200" y="152718"/>
            <a:ext cx="5791200" cy="1371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t/>
            </a:r>
            <a:endParaRPr/>
          </a:p>
        </p:txBody>
      </p:sp>
      <p:pic>
        <p:nvPicPr>
          <p:cNvPr id="205" name="Google Shape;205;p9"/>
          <p:cNvPicPr preferRelativeResize="0"/>
          <p:nvPr>
            <p:ph idx="1" type="body"/>
          </p:nvPr>
        </p:nvPicPr>
        <p:blipFill rotWithShape="1">
          <a:blip r:embed="rId3">
            <a:alphaModFix/>
          </a:blip>
          <a:srcRect b="3631" l="-27072" r="-33037" t="0"/>
          <a:stretch/>
        </p:blipFill>
        <p:spPr>
          <a:xfrm>
            <a:off x="-2557171" y="-721503"/>
            <a:ext cx="13386628" cy="6394474"/>
          </a:xfrm>
          <a:prstGeom prst="rect">
            <a:avLst/>
          </a:prstGeom>
          <a:noFill/>
          <a:ln>
            <a:noFill/>
          </a:ln>
        </p:spPr>
      </p:pic>
      <p:sp>
        <p:nvSpPr>
          <p:cNvPr id="206" name="Google Shape;206;p9"/>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9"/>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08" name="Google Shape;208;p9"/>
          <p:cNvSpPr txBox="1"/>
          <p:nvPr/>
        </p:nvSpPr>
        <p:spPr>
          <a:xfrm>
            <a:off x="4751581" y="564521"/>
            <a:ext cx="414883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FF"/>
                </a:solidFill>
                <a:latin typeface="Arial"/>
                <a:ea typeface="Arial"/>
                <a:cs typeface="Arial"/>
                <a:sym typeface="Arial"/>
              </a:rPr>
              <a:t>“real cost” are shown on edge</a:t>
            </a:r>
            <a:endParaRPr/>
          </a:p>
          <a:p>
            <a:pPr indent="0" lvl="0" marL="0" marR="0" rtl="0" algn="l">
              <a:spcBef>
                <a:spcPts val="0"/>
              </a:spcBef>
              <a:spcAft>
                <a:spcPts val="0"/>
              </a:spcAft>
              <a:buNone/>
            </a:pPr>
            <a:r>
              <a:rPr lang="en-US" sz="1800">
                <a:solidFill>
                  <a:srgbClr val="0000FF"/>
                </a:solidFill>
                <a:latin typeface="Arial"/>
                <a:ea typeface="Arial"/>
                <a:cs typeface="Arial"/>
                <a:sym typeface="Arial"/>
              </a:rPr>
              <a:t>“estimated future cost” are inside circle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2014-08-23T20:52:29Z</dcterms:created>
  <dc:creator>Sheila Tejada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0x010100414A10AA8828C24FA9878178CBCC03B5</vt:lpwstr>
  </property>
  <property fmtid="{D5CDD505-2E9C-101B-9397-08002B2CF9AE}" pid="3" name="IsMyDocuments">
    <vt:bool>true</vt:bool>
  </property>
</Properties>
</file>