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g/eeI4VUf0R4YmVwGiLXEhBVL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customschemas.google.com/relationships/presentationmetadata" Target="metadata"/><Relationship Id="rId16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V(1,1) = R(1,1) + max_a_in_A { 0 + 0.5*sum( P(s’|a,s) * V(s’) )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a=N      {0 + 0.5* (1.0 * V(1,2)) = 0 + 0.5 *(1.0 * 0) = 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 Black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59" name="Google Shape;59;p18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67" name="Google Shape;67;p20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 Black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7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8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8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8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28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16" name="Google Shape;116;p31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 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24" name="Google Shape;124;p33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5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9001124" y="0"/>
            <a:ext cx="142877" cy="137160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9001124" y="1371600"/>
            <a:ext cx="142877" cy="54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en@usc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idx="4294967295" type="ctrTitle"/>
          </p:nvPr>
        </p:nvSpPr>
        <p:spPr>
          <a:xfrm>
            <a:off x="957734" y="2265834"/>
            <a:ext cx="6815425" cy="1204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Black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Discussion Section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(Week 4)</a:t>
            </a:r>
            <a:endParaRPr/>
          </a:p>
        </p:txBody>
      </p:sp>
      <p:sp>
        <p:nvSpPr>
          <p:cNvPr id="132" name="Google Shape;132;p1"/>
          <p:cNvSpPr txBox="1"/>
          <p:nvPr>
            <p:ph idx="4294967295" type="subTitle"/>
          </p:nvPr>
        </p:nvSpPr>
        <p:spPr>
          <a:xfrm>
            <a:off x="797426" y="4214952"/>
            <a:ext cx="7848600" cy="8037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PROF WEI-MIN SHEN </a:t>
            </a:r>
            <a:r>
              <a:rPr b="0" i="0" lang="en-US" sz="2400" u="sng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WMSHEN@USC.EDU</a:t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35700" lIns="35700" spcFirstLastPara="1" rIns="76350" wrap="square" tIns="35700">
            <a:noAutofit/>
          </a:bodyPr>
          <a:lstStyle/>
          <a:p>
            <a:pPr indent="-6350" lvl="0" marL="63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CSCI 561 </a:t>
            </a:r>
            <a:b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Foundation for Artificial Intelligence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idx="1" type="body"/>
          </p:nvPr>
        </p:nvSpPr>
        <p:spPr>
          <a:xfrm>
            <a:off x="199812" y="945968"/>
            <a:ext cx="8903960" cy="4945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Given a Gridworld domain, where terminal states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(1,3), (4,3), and (4,2) have rewards 50, 500, and -50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respectively, the set of possible actions are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{N,E,S,W, or X for terminal states},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the agent moves deterministically,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all V and Q values for non-terminal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states have been initialized to 0.0,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answer the questions below.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Circle the letter that corresponds to the best answer for the question.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What are the optimal utilitu values V  for each state in the above grid if γ = 0.5, c(a)=0, R(s)=0 for the non-terminal states?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/>
              <a:t>(Remember V</a:t>
            </a:r>
            <a:r>
              <a:rPr baseline="-25000" lang="en-US" sz="1400"/>
              <a:t>t+1</a:t>
            </a:r>
            <a:r>
              <a:rPr lang="en-US" sz="1400"/>
              <a:t>(s) = R(s) + Max</a:t>
            </a:r>
            <a:r>
              <a:rPr baseline="-25000" lang="en-US" sz="1400"/>
              <a:t>aεA</a:t>
            </a:r>
            <a:r>
              <a:rPr lang="en-US" sz="1400"/>
              <a:t>{c(a) + γΣ</a:t>
            </a:r>
            <a:r>
              <a:rPr baseline="-25000" lang="en-US" sz="1400"/>
              <a:t>s’εS</a:t>
            </a:r>
            <a:r>
              <a:rPr lang="en-US" sz="1400"/>
              <a:t> P(s’|a,s) V</a:t>
            </a:r>
            <a:r>
              <a:rPr baseline="-25000" lang="en-US" sz="1400"/>
              <a:t>t</a:t>
            </a:r>
            <a:r>
              <a:rPr lang="en-US" sz="1400"/>
              <a:t>(s’)} )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400"/>
          </a:p>
          <a:p>
            <a:pPr indent="-355600" lvl="1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D1282E"/>
              </a:buClr>
              <a:buSzPts val="1400"/>
              <a:buFont typeface="Arial"/>
              <a:buAutoNum type="alphaLcPeriod"/>
            </a:pPr>
            <a:r>
              <a:rPr lang="en-US" sz="1400"/>
              <a:t>V</a:t>
            </a:r>
            <a:r>
              <a:rPr baseline="-25000" lang="en-US" sz="1400"/>
              <a:t>(1,1)</a:t>
            </a:r>
            <a:r>
              <a:rPr lang="en-US" sz="1400"/>
              <a:t>=15.75, V</a:t>
            </a:r>
            <a:r>
              <a:rPr baseline="-25000" lang="en-US" sz="1400"/>
              <a:t>(1,2)</a:t>
            </a:r>
            <a:r>
              <a:rPr lang="en-US" sz="1400"/>
              <a:t>=25, V</a:t>
            </a:r>
            <a:r>
              <a:rPr baseline="-25000" lang="en-US" sz="1400"/>
              <a:t>(2,1)</a:t>
            </a:r>
            <a:r>
              <a:rPr lang="en-US" sz="1400"/>
              <a:t>=31.25, V</a:t>
            </a:r>
            <a:r>
              <a:rPr baseline="-25000" lang="en-US" sz="1400"/>
              <a:t>(2,3)</a:t>
            </a:r>
            <a:r>
              <a:rPr lang="en-US" sz="1400"/>
              <a:t>=125, V</a:t>
            </a:r>
            <a:r>
              <a:rPr baseline="-25000" lang="en-US" sz="1400"/>
              <a:t>(3,1)</a:t>
            </a:r>
            <a:r>
              <a:rPr lang="en-US" sz="1400"/>
              <a:t>=62.5, V</a:t>
            </a:r>
            <a:r>
              <a:rPr baseline="-25000" lang="en-US" sz="1400"/>
              <a:t>(3,2)</a:t>
            </a:r>
            <a:r>
              <a:rPr lang="en-US" sz="1400"/>
              <a:t>=125, V</a:t>
            </a:r>
            <a:r>
              <a:rPr baseline="-25000" lang="en-US" sz="1400"/>
              <a:t>(3,3)</a:t>
            </a:r>
            <a:r>
              <a:rPr lang="en-US" sz="1400"/>
              <a:t>=250, V</a:t>
            </a:r>
            <a:r>
              <a:rPr baseline="-25000" lang="en-US" sz="1400"/>
              <a:t>(4,1)</a:t>
            </a:r>
            <a:r>
              <a:rPr lang="en-US" sz="1400"/>
              <a:t>=25</a:t>
            </a:r>
            <a:endParaRPr sz="1400"/>
          </a:p>
          <a:p>
            <a:pPr indent="-355600" lvl="1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D1282E"/>
              </a:buClr>
              <a:buSzPts val="1400"/>
              <a:buFont typeface="Arial"/>
              <a:buAutoNum type="alphaLcPeriod"/>
            </a:pPr>
            <a:r>
              <a:rPr lang="en-US" sz="1400"/>
              <a:t>V</a:t>
            </a:r>
            <a:r>
              <a:rPr baseline="-25000" lang="en-US" sz="1400"/>
              <a:t>(1,1)</a:t>
            </a:r>
            <a:r>
              <a:rPr lang="en-US" sz="1400"/>
              <a:t>=12.5, V</a:t>
            </a:r>
            <a:r>
              <a:rPr baseline="-25000" lang="en-US" sz="1400"/>
              <a:t>(1,2)</a:t>
            </a:r>
            <a:r>
              <a:rPr lang="en-US" sz="1400"/>
              <a:t>=25, V</a:t>
            </a:r>
            <a:r>
              <a:rPr baseline="-25000" lang="en-US" sz="1400"/>
              <a:t>(2,1)</a:t>
            </a:r>
            <a:r>
              <a:rPr lang="en-US" sz="1400"/>
              <a:t>=31.25, V</a:t>
            </a:r>
            <a:r>
              <a:rPr baseline="-25000" lang="en-US" sz="1400"/>
              <a:t>(2,3)</a:t>
            </a:r>
            <a:r>
              <a:rPr lang="en-US" sz="1400"/>
              <a:t>=125, V</a:t>
            </a:r>
            <a:r>
              <a:rPr baseline="-25000" lang="en-US" sz="1400"/>
              <a:t>(3,1)</a:t>
            </a:r>
            <a:r>
              <a:rPr lang="en-US" sz="1400"/>
              <a:t>=62.5, V</a:t>
            </a:r>
            <a:r>
              <a:rPr baseline="-25000" lang="en-US" sz="1400"/>
              <a:t>(3,2)</a:t>
            </a:r>
            <a:r>
              <a:rPr lang="en-US" sz="1400"/>
              <a:t>=125, V</a:t>
            </a:r>
            <a:r>
              <a:rPr baseline="-25000" lang="en-US" sz="1400"/>
              <a:t>(3,3)</a:t>
            </a:r>
            <a:r>
              <a:rPr lang="en-US" sz="1400"/>
              <a:t>=250, V</a:t>
            </a:r>
            <a:r>
              <a:rPr baseline="-25000" lang="en-US" sz="1400"/>
              <a:t>(4,1)</a:t>
            </a:r>
            <a:r>
              <a:rPr lang="en-US" sz="1400"/>
              <a:t>=31.25</a:t>
            </a:r>
            <a:endParaRPr sz="1400"/>
          </a:p>
          <a:p>
            <a:pPr indent="-355600" lvl="1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D1282E"/>
              </a:buClr>
              <a:buSzPts val="1400"/>
              <a:buFont typeface="Arial"/>
              <a:buAutoNum type="alphaLcPeriod"/>
            </a:pPr>
            <a:r>
              <a:rPr lang="en-US" sz="1400"/>
              <a:t>V</a:t>
            </a:r>
            <a:r>
              <a:rPr baseline="-25000" lang="en-US" sz="1400"/>
              <a:t>(1,1)</a:t>
            </a:r>
            <a:r>
              <a:rPr lang="en-US" sz="1400"/>
              <a:t>=15.625, V</a:t>
            </a:r>
            <a:r>
              <a:rPr baseline="-25000" lang="en-US" sz="1400"/>
              <a:t>(1,2)</a:t>
            </a:r>
            <a:r>
              <a:rPr lang="en-US" sz="1400"/>
              <a:t>=25, V</a:t>
            </a:r>
            <a:r>
              <a:rPr baseline="-25000" lang="en-US" sz="1400"/>
              <a:t>(2,1)</a:t>
            </a:r>
            <a:r>
              <a:rPr lang="en-US" sz="1400"/>
              <a:t>=31.25, V</a:t>
            </a:r>
            <a:r>
              <a:rPr baseline="-25000" lang="en-US" sz="1400"/>
              <a:t>(2,3)</a:t>
            </a:r>
            <a:r>
              <a:rPr lang="en-US" sz="1400"/>
              <a:t>=125, V</a:t>
            </a:r>
            <a:r>
              <a:rPr baseline="-25000" lang="en-US" sz="1400"/>
              <a:t>(3,1)</a:t>
            </a:r>
            <a:r>
              <a:rPr lang="en-US" sz="1400"/>
              <a:t>=62.5, V</a:t>
            </a:r>
            <a:r>
              <a:rPr baseline="-25000" lang="en-US" sz="1400"/>
              <a:t>(3,2)</a:t>
            </a:r>
            <a:r>
              <a:rPr lang="en-US" sz="1400"/>
              <a:t>=125, V</a:t>
            </a:r>
            <a:r>
              <a:rPr baseline="-25000" lang="en-US" sz="1400"/>
              <a:t>(3,3)</a:t>
            </a:r>
            <a:r>
              <a:rPr lang="en-US" sz="1400"/>
              <a:t>=250, V</a:t>
            </a:r>
            <a:r>
              <a:rPr baseline="-25000" lang="en-US" sz="1400"/>
              <a:t>(4,1)</a:t>
            </a:r>
            <a:r>
              <a:rPr lang="en-US" sz="1400"/>
              <a:t>=31.25</a:t>
            </a:r>
            <a:endParaRPr sz="1400"/>
          </a:p>
          <a:p>
            <a:pPr indent="-355600" lvl="1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D1282E"/>
              </a:buClr>
              <a:buSzPts val="1400"/>
              <a:buFont typeface="Arial"/>
              <a:buAutoNum type="alphaLcPeriod"/>
            </a:pPr>
            <a:r>
              <a:rPr lang="en-US" sz="1400"/>
              <a:t>V</a:t>
            </a:r>
            <a:r>
              <a:rPr baseline="-25000" lang="en-US" sz="1400"/>
              <a:t>(1,1)</a:t>
            </a:r>
            <a:r>
              <a:rPr lang="en-US" sz="1400"/>
              <a:t>=12.5, V</a:t>
            </a:r>
            <a:r>
              <a:rPr baseline="-25000" lang="en-US" sz="1400"/>
              <a:t>(1,2)</a:t>
            </a:r>
            <a:r>
              <a:rPr lang="en-US" sz="1400"/>
              <a:t>=25, V</a:t>
            </a:r>
            <a:r>
              <a:rPr baseline="-25000" lang="en-US" sz="1400"/>
              <a:t>(2,1)</a:t>
            </a:r>
            <a:r>
              <a:rPr lang="en-US" sz="1400"/>
              <a:t>=25, V</a:t>
            </a:r>
            <a:r>
              <a:rPr baseline="-25000" lang="en-US" sz="1400"/>
              <a:t>(2,3)</a:t>
            </a:r>
            <a:r>
              <a:rPr lang="en-US" sz="1400"/>
              <a:t>=25, V</a:t>
            </a:r>
            <a:r>
              <a:rPr baseline="-25000" lang="en-US" sz="1400"/>
              <a:t>(3,1)</a:t>
            </a:r>
            <a:r>
              <a:rPr lang="en-US" sz="1400"/>
              <a:t>=50, V</a:t>
            </a:r>
            <a:r>
              <a:rPr baseline="-25000" lang="en-US" sz="1400"/>
              <a:t>(3,2)</a:t>
            </a:r>
            <a:r>
              <a:rPr lang="en-US" sz="1400"/>
              <a:t>=100, V</a:t>
            </a:r>
            <a:r>
              <a:rPr baseline="-25000" lang="en-US" sz="1400"/>
              <a:t>(3,3)</a:t>
            </a:r>
            <a:r>
              <a:rPr lang="en-US" sz="1400"/>
              <a:t>=250, V</a:t>
            </a:r>
            <a:r>
              <a:rPr baseline="-25000" lang="en-US" sz="1400"/>
              <a:t>(4,1)</a:t>
            </a:r>
            <a:r>
              <a:rPr lang="en-US" sz="1400"/>
              <a:t>=25</a:t>
            </a:r>
            <a:endParaRPr sz="1400"/>
          </a:p>
          <a:p>
            <a:pPr indent="-355600" lvl="1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D1282E"/>
              </a:buClr>
              <a:buSzPts val="1400"/>
              <a:buFont typeface="Arial"/>
              <a:buAutoNum type="alphaLcPeriod"/>
            </a:pPr>
            <a:r>
              <a:rPr lang="en-US" sz="1400"/>
              <a:t>None of the above</a:t>
            </a:r>
            <a:endParaRPr sz="1400"/>
          </a:p>
        </p:txBody>
      </p:sp>
      <p:sp>
        <p:nvSpPr>
          <p:cNvPr id="139" name="Google Shape;139;p2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322586" y="5843522"/>
            <a:ext cx="269228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grpSp>
        <p:nvGrpSpPr>
          <p:cNvPr id="141" name="Google Shape;141;p2"/>
          <p:cNvGrpSpPr/>
          <p:nvPr/>
        </p:nvGrpSpPr>
        <p:grpSpPr>
          <a:xfrm>
            <a:off x="5097953" y="385126"/>
            <a:ext cx="3451226" cy="2790191"/>
            <a:chOff x="5371222" y="75926"/>
            <a:chExt cx="3451226" cy="2790191"/>
          </a:xfrm>
        </p:grpSpPr>
        <p:pic>
          <p:nvPicPr>
            <p:cNvPr descr="Picture 5" id="142" name="Google Shape;14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1222" y="75926"/>
              <a:ext cx="3451226" cy="27901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" name="Google Shape;143;p2"/>
            <p:cNvGrpSpPr/>
            <p:nvPr/>
          </p:nvGrpSpPr>
          <p:grpSpPr>
            <a:xfrm>
              <a:off x="5800900" y="446749"/>
              <a:ext cx="2828883" cy="1955222"/>
              <a:chOff x="5800900" y="446749"/>
              <a:chExt cx="2828883" cy="1955222"/>
            </a:xfrm>
          </p:grpSpPr>
          <p:sp>
            <p:nvSpPr>
              <p:cNvPr id="144" name="Google Shape;144;p2"/>
              <p:cNvSpPr txBox="1"/>
              <p:nvPr/>
            </p:nvSpPr>
            <p:spPr>
              <a:xfrm>
                <a:off x="5893604" y="467875"/>
                <a:ext cx="479066" cy="3506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525068" y="558149"/>
                <a:ext cx="571768" cy="3693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249235" y="525883"/>
                <a:ext cx="625895" cy="3693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7249235" y="1256404"/>
                <a:ext cx="571768" cy="3693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8058015" y="2032638"/>
                <a:ext cx="571768" cy="3693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7249235" y="2032638"/>
                <a:ext cx="571768" cy="3693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525068" y="2032638"/>
                <a:ext cx="571768" cy="3693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800900" y="2032638"/>
                <a:ext cx="571768" cy="3693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800900" y="1230565"/>
                <a:ext cx="571768" cy="3693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 txBox="1"/>
              <p:nvPr/>
            </p:nvSpPr>
            <p:spPr>
              <a:xfrm>
                <a:off x="8058015" y="446749"/>
                <a:ext cx="571768" cy="3506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500</a:t>
                </a:r>
                <a:endParaRPr/>
              </a:p>
            </p:txBody>
          </p:sp>
          <p:sp>
            <p:nvSpPr>
              <p:cNvPr id="154" name="Google Shape;154;p2"/>
              <p:cNvSpPr txBox="1"/>
              <p:nvPr/>
            </p:nvSpPr>
            <p:spPr>
              <a:xfrm>
                <a:off x="8058015" y="1227695"/>
                <a:ext cx="571768" cy="35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-50</a:t>
                </a:r>
                <a:endParaRPr/>
              </a:p>
            </p:txBody>
          </p:sp>
        </p:grpSp>
      </p:grpSp>
      <p:sp>
        <p:nvSpPr>
          <p:cNvPr id="155" name="Google Shape;155;p2"/>
          <p:cNvSpPr txBox="1"/>
          <p:nvPr>
            <p:ph type="title"/>
          </p:nvPr>
        </p:nvSpPr>
        <p:spPr>
          <a:xfrm>
            <a:off x="457200" y="152719"/>
            <a:ext cx="4489086" cy="74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b="0" i="0" lang="en-US" sz="3564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Q-Learning</a:t>
            </a:r>
            <a:endParaRPr b="0" i="0" sz="3564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178256" y="1100627"/>
            <a:ext cx="8656582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What are the Q values of state (3,2) in the above grid if </a:t>
            </a:r>
            <a:br>
              <a:rPr lang="en-US" sz="2000"/>
            </a:br>
            <a:r>
              <a:rPr lang="en-US" sz="2000"/>
              <a:t>γ = 0.5, c(a)=0, R(s)=-2 for non-terminal states?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(Remember Q</a:t>
            </a:r>
            <a:r>
              <a:rPr baseline="-25000" lang="en-US" sz="2000"/>
              <a:t>t+1</a:t>
            </a:r>
            <a:r>
              <a:rPr lang="en-US" sz="2000"/>
              <a:t>(a,s) = R(s) + c(a)+γΣ</a:t>
            </a:r>
            <a:r>
              <a:rPr baseline="-25000" lang="en-US" sz="2000"/>
              <a:t>s’εS</a:t>
            </a:r>
            <a:r>
              <a:rPr lang="en-US" sz="2000"/>
              <a:t> P(s’|a,s)max</a:t>
            </a:r>
            <a:r>
              <a:rPr baseline="-25000" lang="en-US" sz="2000"/>
              <a:t>a’εA</a:t>
            </a:r>
            <a:r>
              <a:rPr lang="en-US" sz="2000"/>
              <a:t> Q</a:t>
            </a:r>
            <a:r>
              <a:rPr baseline="-25000" lang="en-US" sz="2000"/>
              <a:t>t</a:t>
            </a:r>
            <a:r>
              <a:rPr lang="en-US" sz="2000"/>
              <a:t>(a’s’) 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=122,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=59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=122,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=27.5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=125, Q</a:t>
            </a:r>
            <a:r>
              <a:rPr baseline="-25000" lang="en-US" sz="2000"/>
              <a:t>((3,2),E)</a:t>
            </a:r>
            <a:r>
              <a:rPr lang="en-US" sz="2000"/>
              <a:t>=-25, Q</a:t>
            </a:r>
            <a:r>
              <a:rPr baseline="-25000" lang="en-US" sz="2000"/>
              <a:t>((3,2),S)</a:t>
            </a:r>
            <a:r>
              <a:rPr lang="en-US" sz="2000"/>
              <a:t>=62.5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=120,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=31.5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None of the above</a:t>
            </a:r>
            <a:endParaRPr sz="2000"/>
          </a:p>
        </p:txBody>
      </p:sp>
      <p:sp>
        <p:nvSpPr>
          <p:cNvPr id="162" name="Google Shape;162;p3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Picture 5"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9146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557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5735563" y="2902822"/>
            <a:ext cx="479065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6367026" y="2870555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7091192" y="2838289"/>
            <a:ext cx="625895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7091192" y="3568810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7899974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7091192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6367026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5642859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5642859" y="3654373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7899974" y="2870555"/>
            <a:ext cx="571768" cy="350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7899974" y="3651503"/>
            <a:ext cx="571768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-50</a:t>
            </a:r>
            <a:endParaRPr/>
          </a:p>
        </p:txBody>
      </p:sp>
      <p:pic>
        <p:nvPicPr>
          <p:cNvPr descr="Picture 43"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9146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/>
        </p:nvSpPr>
        <p:spPr>
          <a:xfrm>
            <a:off x="5726150" y="2902822"/>
            <a:ext cx="479065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6357613" y="2870555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081780" y="2838289"/>
            <a:ext cx="625895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7081780" y="3568810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7890561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7081780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6357613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5633446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5633446" y="3654373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7890561" y="2870555"/>
            <a:ext cx="571768" cy="350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>
            <a:off x="7890561" y="3651503"/>
            <a:ext cx="571768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b="0" i="0" lang="en-US" sz="3564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Q-Learning</a:t>
            </a:r>
            <a:endParaRPr b="0" i="0" sz="3564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278527" y="1100627"/>
            <a:ext cx="8754062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What are the Q values of state (3,2) in the above grid if γ = 0.5, c(a)=0, R(s)=-2 for non terminal states?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(Remember Q</a:t>
            </a:r>
            <a:r>
              <a:rPr baseline="-25000" lang="en-US" sz="2000"/>
              <a:t>t+1</a:t>
            </a:r>
            <a:r>
              <a:rPr lang="en-US" sz="2000"/>
              <a:t>(a,s) = R(s) + c(a)+γΣ</a:t>
            </a:r>
            <a:r>
              <a:rPr baseline="-25000" lang="en-US" sz="2000"/>
              <a:t>s’εS</a:t>
            </a:r>
            <a:r>
              <a:rPr lang="en-US" sz="2000"/>
              <a:t> P(s’|a,s)max</a:t>
            </a:r>
            <a:r>
              <a:rPr baseline="-25000" lang="en-US" sz="2000"/>
              <a:t>a’εA</a:t>
            </a:r>
            <a:r>
              <a:rPr lang="en-US" sz="2000"/>
              <a:t> Q</a:t>
            </a:r>
            <a:r>
              <a:rPr baseline="-25000" lang="en-US" sz="2000"/>
              <a:t>t</a:t>
            </a:r>
            <a:r>
              <a:rPr lang="en-US" sz="2000"/>
              <a:t>(a’s’) 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=122,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=59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=122,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=27.5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=125, Q</a:t>
            </a:r>
            <a:r>
              <a:rPr baseline="-25000" lang="en-US" sz="2000"/>
              <a:t>((3,2),E)</a:t>
            </a:r>
            <a:r>
              <a:rPr lang="en-US" sz="2000"/>
              <a:t>=-25, Q</a:t>
            </a:r>
            <a:r>
              <a:rPr baseline="-25000" lang="en-US" sz="2000"/>
              <a:t>((3,2),S)</a:t>
            </a:r>
            <a:r>
              <a:rPr lang="en-US" sz="2000"/>
              <a:t>=62.5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=120,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=31.5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None of the above</a:t>
            </a:r>
            <a:endParaRPr sz="2000"/>
          </a:p>
        </p:txBody>
      </p:sp>
      <p:sp>
        <p:nvSpPr>
          <p:cNvPr id="194" name="Google Shape;194;p4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Picture 5"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9146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557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 txBox="1"/>
          <p:nvPr/>
        </p:nvSpPr>
        <p:spPr>
          <a:xfrm>
            <a:off x="5735563" y="2902822"/>
            <a:ext cx="479065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6367026" y="2870555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7091192" y="2915156"/>
            <a:ext cx="651824" cy="313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E248</a:t>
            </a:r>
            <a:endParaRPr/>
          </a:p>
        </p:txBody>
      </p:sp>
      <p:sp>
        <p:nvSpPr>
          <p:cNvPr id="200" name="Google Shape;200;p4"/>
          <p:cNvSpPr/>
          <p:nvPr/>
        </p:nvSpPr>
        <p:spPr>
          <a:xfrm>
            <a:off x="7899974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7091192" y="4345046"/>
            <a:ext cx="571768" cy="3231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367026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5642859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5642859" y="3654373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7899974" y="2870555"/>
            <a:ext cx="571768" cy="350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7899974" y="3651503"/>
            <a:ext cx="571768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-50</a:t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7091192" y="3631317"/>
            <a:ext cx="651824" cy="3231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b="0" i="0" lang="en-US" sz="3564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Q-Learning</a:t>
            </a:r>
            <a:endParaRPr b="0" i="0" sz="3564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p5"/>
          <p:cNvSpPr txBox="1"/>
          <p:nvPr>
            <p:ph idx="1" type="body"/>
          </p:nvPr>
        </p:nvSpPr>
        <p:spPr>
          <a:xfrm>
            <a:off x="278527" y="1100627"/>
            <a:ext cx="8754062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What are the Q values of state (3,2) in the above grid if γ = 0.5, c(a)=0, R(s)=-2 for non terminal states?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(Remember Q</a:t>
            </a:r>
            <a:r>
              <a:rPr baseline="-25000" lang="en-US" sz="2000"/>
              <a:t>t+1</a:t>
            </a:r>
            <a:r>
              <a:rPr lang="en-US" sz="2000"/>
              <a:t>(a,s) = R(s) + c(a)+γΣ</a:t>
            </a:r>
            <a:r>
              <a:rPr baseline="-25000" lang="en-US" sz="2000"/>
              <a:t>s’εS</a:t>
            </a:r>
            <a:r>
              <a:rPr lang="en-US" sz="2000"/>
              <a:t> P(s’|a,s)max</a:t>
            </a:r>
            <a:r>
              <a:rPr baseline="-25000" lang="en-US" sz="2000"/>
              <a:t>a’εA</a:t>
            </a:r>
            <a:r>
              <a:rPr lang="en-US" sz="2000"/>
              <a:t> Q</a:t>
            </a:r>
            <a:r>
              <a:rPr baseline="-25000" lang="en-US" sz="2000"/>
              <a:t>t</a:t>
            </a:r>
            <a:r>
              <a:rPr lang="en-US" sz="2000"/>
              <a:t>(a’s’) 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b="0" lang="en-US" sz="2000"/>
              <a:t>Q</a:t>
            </a:r>
            <a:r>
              <a:rPr baseline="-25000" lang="en-US" sz="2000"/>
              <a:t>((3,2),N)</a:t>
            </a:r>
            <a:r>
              <a:rPr b="0" lang="en-US" sz="2000"/>
              <a:t>=122, Q</a:t>
            </a:r>
            <a:r>
              <a:rPr baseline="-25000" lang="en-US" sz="2000"/>
              <a:t>((3,2),E)</a:t>
            </a:r>
            <a:r>
              <a:rPr b="0" lang="en-US" sz="2000"/>
              <a:t>=-27, Q</a:t>
            </a:r>
            <a:r>
              <a:rPr baseline="-25000" lang="en-US" sz="2000"/>
              <a:t>((3,2),S)</a:t>
            </a:r>
            <a:r>
              <a:rPr b="0" lang="en-US" sz="2000"/>
              <a:t>=59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b="0" lang="en-US" sz="2000"/>
              <a:t>Q</a:t>
            </a:r>
            <a:r>
              <a:rPr baseline="-25000" lang="en-US" sz="2000"/>
              <a:t>((3,2),N)</a:t>
            </a:r>
            <a:r>
              <a:rPr b="0" lang="en-US" sz="2000"/>
              <a:t>=122, Q</a:t>
            </a:r>
            <a:r>
              <a:rPr baseline="-25000" lang="en-US" sz="2000"/>
              <a:t>((3,2),E)</a:t>
            </a:r>
            <a:r>
              <a:rPr b="0" lang="en-US" sz="2000"/>
              <a:t>=-27, Q</a:t>
            </a:r>
            <a:r>
              <a:rPr baseline="-25000" lang="en-US" sz="2000"/>
              <a:t>((3,2),S)</a:t>
            </a:r>
            <a:r>
              <a:rPr b="0" lang="en-US" sz="2000"/>
              <a:t>=27.5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b="0" lang="en-US" sz="2000"/>
              <a:t>Q</a:t>
            </a:r>
            <a:r>
              <a:rPr baseline="-25000" lang="en-US" sz="2000"/>
              <a:t>((3,2),N)</a:t>
            </a:r>
            <a:r>
              <a:rPr b="0" lang="en-US" sz="2000"/>
              <a:t>=125, Q</a:t>
            </a:r>
            <a:r>
              <a:rPr baseline="-25000" lang="en-US" sz="2000"/>
              <a:t>((3,2),E)</a:t>
            </a:r>
            <a:r>
              <a:rPr b="0" lang="en-US" sz="2000"/>
              <a:t>=-25, Q</a:t>
            </a:r>
            <a:r>
              <a:rPr baseline="-25000" lang="en-US" sz="2000"/>
              <a:t>((3,2),S)</a:t>
            </a:r>
            <a:r>
              <a:rPr b="0" lang="en-US" sz="2000"/>
              <a:t>=62.5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b="0" lang="en-US" sz="2000"/>
              <a:t>Q</a:t>
            </a:r>
            <a:r>
              <a:rPr baseline="-25000" lang="en-US" sz="2000"/>
              <a:t>((3,2),N)</a:t>
            </a:r>
            <a:r>
              <a:rPr b="0" lang="en-US" sz="2000"/>
              <a:t>=120, Q</a:t>
            </a:r>
            <a:r>
              <a:rPr baseline="-25000" lang="en-US" sz="2000"/>
              <a:t>((3,2),E)</a:t>
            </a:r>
            <a:r>
              <a:rPr b="0" lang="en-US" sz="2000"/>
              <a:t>=-27, Q</a:t>
            </a:r>
            <a:r>
              <a:rPr baseline="-25000" lang="en-US" sz="2000"/>
              <a:t>((3,2),S)</a:t>
            </a:r>
            <a:r>
              <a:rPr b="0" lang="en-US" sz="2000"/>
              <a:t>=31.5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b="0" lang="en-US" sz="2000"/>
              <a:t>None of the above</a:t>
            </a:r>
            <a:endParaRPr sz="2000"/>
          </a:p>
        </p:txBody>
      </p:sp>
      <p:sp>
        <p:nvSpPr>
          <p:cNvPr id="214" name="Google Shape;214;p5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Picture 5" id="215" name="Google Shape;2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9146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16" name="Google Shape;2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557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/>
          <p:nvPr/>
        </p:nvSpPr>
        <p:spPr>
          <a:xfrm>
            <a:off x="5735563" y="2902822"/>
            <a:ext cx="479065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6367026" y="2870555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7091192" y="2915156"/>
            <a:ext cx="651824" cy="313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E248</a:t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>
            <a:off x="7899974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7091192" y="4345046"/>
            <a:ext cx="571768" cy="3231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6367026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5642859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5642859" y="3654373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7899974" y="2870555"/>
            <a:ext cx="571768" cy="350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7899974" y="3651503"/>
            <a:ext cx="571768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-50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7091192" y="3585355"/>
            <a:ext cx="651824" cy="3011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N122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b="0" i="0" lang="en-US" sz="3564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Q-Learning</a:t>
            </a:r>
            <a:endParaRPr b="0" i="0" sz="3564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278527" y="1100627"/>
            <a:ext cx="8754062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What are the Q values of state (3,2) in the above grid if γ = 0.5, c(a)=0, R(s)=-2 for non terminal states?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(Remember Q</a:t>
            </a:r>
            <a:r>
              <a:rPr baseline="-25000" lang="en-US" sz="2000"/>
              <a:t>t+1</a:t>
            </a:r>
            <a:r>
              <a:rPr lang="en-US" sz="2000"/>
              <a:t>(a,s) = R(s) + c(a)+γΣ</a:t>
            </a:r>
            <a:r>
              <a:rPr baseline="-25000" lang="en-US" sz="2000"/>
              <a:t>s’εS</a:t>
            </a:r>
            <a:r>
              <a:rPr lang="en-US" sz="2000"/>
              <a:t> P(s’|a,s)max</a:t>
            </a:r>
            <a:r>
              <a:rPr baseline="-25000" lang="en-US" sz="2000"/>
              <a:t>a’εA</a:t>
            </a:r>
            <a:r>
              <a:rPr lang="en-US" sz="2000"/>
              <a:t> Q</a:t>
            </a:r>
            <a:r>
              <a:rPr baseline="-25000" lang="en-US" sz="2000"/>
              <a:t>t</a:t>
            </a:r>
            <a:r>
              <a:rPr lang="en-US" sz="2000"/>
              <a:t>(a’s’) 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=122,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=59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=122,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=27.5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=125, Q</a:t>
            </a:r>
            <a:r>
              <a:rPr baseline="-25000" lang="en-US" sz="2000"/>
              <a:t>((3,2),E)</a:t>
            </a:r>
            <a:r>
              <a:rPr lang="en-US" sz="2000"/>
              <a:t>=-25, Q</a:t>
            </a:r>
            <a:r>
              <a:rPr baseline="-25000" lang="en-US" sz="2000"/>
              <a:t>((3,2),S)</a:t>
            </a:r>
            <a:r>
              <a:rPr lang="en-US" sz="2000"/>
              <a:t>=62.5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Q</a:t>
            </a:r>
            <a:r>
              <a:rPr baseline="-25000" lang="en-US" sz="2000"/>
              <a:t>((3,2),N)</a:t>
            </a:r>
            <a:r>
              <a:rPr lang="en-US" sz="2000"/>
              <a:t>=120, Q</a:t>
            </a:r>
            <a:r>
              <a:rPr baseline="-25000" lang="en-US" sz="2000"/>
              <a:t>((3,2),E)</a:t>
            </a:r>
            <a:r>
              <a:rPr lang="en-US" sz="2000"/>
              <a:t>=-27, Q</a:t>
            </a:r>
            <a:r>
              <a:rPr baseline="-25000" lang="en-US" sz="2000"/>
              <a:t>((3,2),S)</a:t>
            </a:r>
            <a:r>
              <a:rPr lang="en-US" sz="2000"/>
              <a:t>=31.5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lphaLcPeriod"/>
            </a:pPr>
            <a:r>
              <a:rPr lang="en-US" sz="2000"/>
              <a:t>None of the above</a:t>
            </a:r>
            <a:endParaRPr sz="2000"/>
          </a:p>
        </p:txBody>
      </p:sp>
      <p:sp>
        <p:nvSpPr>
          <p:cNvPr id="234" name="Google Shape;234;p6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Picture 5"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9146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"/>
          <p:cNvSpPr txBox="1"/>
          <p:nvPr/>
        </p:nvSpPr>
        <p:spPr>
          <a:xfrm>
            <a:off x="457200" y="4917698"/>
            <a:ext cx="280725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descr="Picture 7" id="237" name="Google Shape;2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557" y="2501786"/>
            <a:ext cx="3451226" cy="279019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"/>
          <p:cNvSpPr txBox="1"/>
          <p:nvPr/>
        </p:nvSpPr>
        <p:spPr>
          <a:xfrm>
            <a:off x="5735563" y="2902822"/>
            <a:ext cx="479065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6367026" y="2870555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7091192" y="2915156"/>
            <a:ext cx="651824" cy="313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E248</a:t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7899974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7091192" y="4345046"/>
            <a:ext cx="571768" cy="301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N59</a:t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6367026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5642859" y="4345046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5642859" y="3654373"/>
            <a:ext cx="571768" cy="369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 txBox="1"/>
          <p:nvPr/>
        </p:nvSpPr>
        <p:spPr>
          <a:xfrm>
            <a:off x="7899974" y="2870555"/>
            <a:ext cx="571768" cy="350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7899974" y="3651503"/>
            <a:ext cx="571768" cy="35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-50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7091192" y="3585355"/>
            <a:ext cx="651824" cy="3011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N122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7057769" y="3849156"/>
            <a:ext cx="804224" cy="30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S27.5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