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6S61Uhz86i0xAqwQFq4Qn9cs0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1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2" name="Google Shape;62;p32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0" name="Google Shape;70;p34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5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2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3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3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43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4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3" name="Google Shape;123;p46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46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1" name="Google Shape;131;p48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9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9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2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Week 8 Discussion Section</a:t>
            </a:r>
            <a:endParaRPr b="0" i="0" sz="36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SHEN@ISI.EDU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CSCI 561 - Foundation for Artificial Intelligence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457200" y="152718"/>
            <a:ext cx="74676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6. Distribute ⋁ over ⋀ </a:t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148590" y="1752600"/>
            <a:ext cx="899541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000"/>
              <a:t>Use </a:t>
            </a:r>
            <a:r>
              <a:rPr b="1" lang="en-US" sz="2000"/>
              <a:t>Distributivity of ⋁ over ⋀ </a:t>
            </a:r>
            <a:r>
              <a:rPr b="0" lang="en-US" sz="2000"/>
              <a:t>in order to push ⋁ downward and ⋀ upward, just as we did in propositional logic.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000"/>
              <a:t>This step may also require “flattening out” nested conjunctions and disjunctions, removing unnecessary parentheses using </a:t>
            </a:r>
            <a:r>
              <a:rPr b="1" lang="en-US" sz="2000"/>
              <a:t>Associativity</a:t>
            </a:r>
            <a:r>
              <a:rPr b="0" lang="en-US" sz="2000"/>
              <a:t> tautologies.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000">
                <a:solidFill>
                  <a:srgbClr val="D1282E"/>
                </a:solidFill>
              </a:rPr>
              <a:t>8    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i="1" lang="en-US" sz="2000">
                <a:solidFill>
                  <a:srgbClr val="000000"/>
                </a:solidFill>
              </a:rPr>
              <a:t>Animal(F(x)) </a:t>
            </a:r>
            <a:r>
              <a:rPr lang="en-US" sz="2000">
                <a:solidFill>
                  <a:srgbClr val="000000"/>
                </a:solidFill>
              </a:rPr>
              <a:t>⋀</a:t>
            </a:r>
            <a:r>
              <a:rPr i="1" lang="en-US" sz="2000">
                <a:solidFill>
                  <a:srgbClr val="000000"/>
                </a:solidFill>
              </a:rPr>
              <a:t> ¬Loves(x, F(x))) </a:t>
            </a:r>
            <a:r>
              <a:rPr lang="en-US" sz="2000">
                <a:solidFill>
                  <a:srgbClr val="000000"/>
                </a:solidFill>
              </a:rPr>
              <a:t>⋁</a:t>
            </a:r>
            <a:r>
              <a:rPr i="1" lang="en-US" sz="2000">
                <a:solidFill>
                  <a:srgbClr val="000000"/>
                </a:solidFill>
              </a:rPr>
              <a:t> Loves(G(x), x)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000">
                <a:solidFill>
                  <a:srgbClr val="D1282E"/>
                </a:solidFill>
              </a:rPr>
              <a:t>9    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i="1" lang="en-US" sz="2000">
                <a:solidFill>
                  <a:srgbClr val="000000"/>
                </a:solidFill>
              </a:rPr>
              <a:t>Animal(F(x)) </a:t>
            </a:r>
            <a:r>
              <a:rPr lang="en-US" sz="2000">
                <a:solidFill>
                  <a:srgbClr val="000000"/>
                </a:solidFill>
              </a:rPr>
              <a:t>⋁ </a:t>
            </a:r>
            <a:r>
              <a:rPr i="1" lang="en-US" sz="2000">
                <a:solidFill>
                  <a:srgbClr val="000000"/>
                </a:solidFill>
              </a:rPr>
              <a:t>Loves(G(x), x)) </a:t>
            </a:r>
            <a:r>
              <a:rPr lang="en-US" sz="2000">
                <a:solidFill>
                  <a:srgbClr val="000000"/>
                </a:solidFill>
              </a:rPr>
              <a:t>⋀</a:t>
            </a:r>
            <a:r>
              <a:rPr i="1" lang="en-US" sz="2000">
                <a:solidFill>
                  <a:srgbClr val="000000"/>
                </a:solidFill>
              </a:rPr>
              <a:t> (¬Loves(x, F(x)) </a:t>
            </a:r>
            <a:r>
              <a:rPr lang="en-US" sz="2000">
                <a:solidFill>
                  <a:srgbClr val="000000"/>
                </a:solidFill>
              </a:rPr>
              <a:t>⋁</a:t>
            </a:r>
            <a:r>
              <a:rPr i="1" lang="en-US" sz="2000">
                <a:solidFill>
                  <a:srgbClr val="000000"/>
                </a:solidFill>
              </a:rPr>
              <a:t> Loves(G(x), x)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US" sz="2000"/>
              <a:t>Done! </a:t>
            </a:r>
            <a:r>
              <a:rPr b="0" i="0" lang="en-US" sz="2000"/>
              <a:t>The resulting sentence is in first-order Conjunctive Normal Form. It is unsatisfiable exactly when the original sentence is unsatisfiable.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685800" y="-203451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Example 9.4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585413" y="914399"/>
            <a:ext cx="8558588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For each pair of atomic sentences, give the most general unifier if it exists: </a:t>
            </a:r>
            <a:endParaRPr sz="1800"/>
          </a:p>
          <a:p>
            <a:pPr indent="-514350" lvl="0" marL="5143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arenR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P(A,B,B), P(x,y,z). 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45DFF"/>
              </a:buClr>
              <a:buSzPts val="2400"/>
              <a:buFont typeface="Arial"/>
              <a:buNone/>
            </a:pPr>
            <a:r>
              <a:rPr lang="en-US">
                <a:solidFill>
                  <a:srgbClr val="345DFF"/>
                </a:solidFill>
              </a:rPr>
              <a:t>{x/A, y/B, z/B} (or some permutation of this).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Q(y,G(A,B)),Q(G(x,x),y). 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45DFF"/>
              </a:buClr>
              <a:buSzPts val="2400"/>
              <a:buFont typeface="Arial"/>
              <a:buNone/>
            </a:pPr>
            <a:r>
              <a:rPr lang="en-US">
                <a:solidFill>
                  <a:srgbClr val="345DFF"/>
                </a:solidFill>
              </a:rPr>
              <a:t>No unifier (x cannot bind to both A and B).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Older(Father(y),y),Older(Father(x),John). 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45DFF"/>
              </a:buClr>
              <a:buSzPts val="2400"/>
              <a:buFont typeface="Arial"/>
              <a:buNone/>
            </a:pPr>
            <a:r>
              <a:rPr lang="en-US">
                <a:solidFill>
                  <a:srgbClr val="345DFF"/>
                </a:solidFill>
              </a:rPr>
              <a:t>{y/John,x/John}.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Knows(Father(y),y), Knows(x,x). 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45DFF"/>
              </a:buClr>
              <a:buSzPts val="2300"/>
              <a:buFont typeface="Arial"/>
              <a:buNone/>
            </a:pPr>
            <a:r>
              <a:rPr lang="en-US" sz="2300">
                <a:solidFill>
                  <a:srgbClr val="345DFF"/>
                </a:solidFill>
              </a:rPr>
              <a:t>No unifier (prevents unification of y with Father(y)). </a:t>
            </a:r>
            <a:endParaRPr/>
          </a:p>
        </p:txBody>
      </p:sp>
      <p:sp>
        <p:nvSpPr>
          <p:cNvPr id="201" name="Google Shape;201;p11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378794" y="-214591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Example 9.13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378794" y="914399"/>
            <a:ext cx="7965107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rPr lang="en-US" sz="2040"/>
              <a:t>In this exercise, use the sentences you wrote in Exercise 9.6 to answer a question by using a backward-chaining algorithm.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Horse(x) ⇒ Mammal(x)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Cow(x) ⇒ Mammal(x)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Pig(x) ⇒ Mammal(x)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Offspring(x,y)∧Horse(y) ⇒ Horse(x)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Horse(Bluebeard)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Parent(Bluebeard, Charlie)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Offspring(x,y) ⇒ Parent(y,x)</a:t>
            </a:r>
            <a:br>
              <a:rPr lang="en-US" sz="2040">
                <a:solidFill>
                  <a:schemeClr val="accent3"/>
                </a:solidFill>
              </a:rPr>
            </a:br>
            <a:r>
              <a:rPr lang="en-US" sz="2040">
                <a:solidFill>
                  <a:schemeClr val="accent3"/>
                </a:solidFill>
              </a:rPr>
              <a:t>Parent(x,y) ⇒ Offspring(y,x)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40"/>
              <a:buFont typeface="Arial"/>
              <a:buNone/>
            </a:pPr>
            <a:r>
              <a:rPr lang="en-US" sz="2040">
                <a:solidFill>
                  <a:schemeClr val="accent3"/>
                </a:solidFill>
              </a:rPr>
              <a:t>Mammal(x) ⇒ Parent(G(x), x)</a:t>
            </a:r>
            <a:endParaRPr/>
          </a:p>
        </p:txBody>
      </p:sp>
      <p:sp>
        <p:nvSpPr>
          <p:cNvPr id="208" name="Google Shape;208;p12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1125244" y="2493037"/>
            <a:ext cx="6406093" cy="403521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822960" y="-172252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Example 9.13</a:t>
            </a:r>
            <a:endParaRPr/>
          </a:p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822959" y="934457"/>
            <a:ext cx="7520942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Draw the proof tree generated by an exhaustive backward-chaining algorithm for the query </a:t>
            </a:r>
            <a:br>
              <a:rPr lang="en-US"/>
            </a:br>
            <a:r>
              <a:rPr lang="en-US"/>
              <a:t>∃</a:t>
            </a:r>
            <a:r>
              <a:rPr i="1" lang="en-US"/>
              <a:t>h</a:t>
            </a:r>
            <a:r>
              <a:rPr lang="en-US"/>
              <a:t> Horse(</a:t>
            </a:r>
            <a:r>
              <a:rPr i="1" lang="en-US"/>
              <a:t>h</a:t>
            </a:r>
            <a:r>
              <a:rPr lang="en-US"/>
              <a:t>), where clauses are matched in the order given. </a:t>
            </a:r>
            <a:endParaRPr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grpSp>
        <p:nvGrpSpPr>
          <p:cNvPr id="217" name="Google Shape;217;p13"/>
          <p:cNvGrpSpPr/>
          <p:nvPr/>
        </p:nvGrpSpPr>
        <p:grpSpPr>
          <a:xfrm>
            <a:off x="1125244" y="2493037"/>
            <a:ext cx="6406094" cy="4035212"/>
            <a:chOff x="0" y="0"/>
            <a:chExt cx="6406092" cy="4035210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0"/>
              <a:ext cx="6406092" cy="4035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2.pdf" id="219" name="Google Shape;21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406092" cy="40352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457200" y="452794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800"/>
              <a:buFont typeface="Arial Black"/>
              <a:buNone/>
            </a:pPr>
            <a:r>
              <a:rPr lang="en-US"/>
              <a:t>Club Example (Problem Statement)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85800" y="1080569"/>
            <a:ext cx="7772400" cy="4253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Tony, Claude and Ellen belong to the Zymba Club. Every member of the Zymba Club is either a skier or a mountain climber or both. No mountain climber likes rain, and all skiers like snow. Ellen dislikes whatever Tony likes and likes whatever Tony dislikes. Tony likes rain and snow. 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We want to answer the following queries: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· Is there a member of the Zymba Club who is a mountain climber but not a skier? 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 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· Who is it?</a:t>
            </a:r>
            <a:endParaRPr/>
          </a:p>
          <a:p>
            <a:pPr indent="53492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216272" y="279401"/>
            <a:ext cx="8711456" cy="1154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20"/>
              <a:buFont typeface="Arial Black"/>
              <a:buNone/>
            </a:pPr>
            <a:r>
              <a:rPr lang="en-US" sz="2920"/>
              <a:t>a. Translate the problem into FOL Sentences </a:t>
            </a:r>
            <a:br>
              <a:rPr lang="en-US" sz="2920"/>
            </a:b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(∀x) S(x) v M(x)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~(Ex) M(x) ^ L(x, Rain)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(∀x) S(x) =&gt; L(x, Snow)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(∀y) L(Ellen, y) &lt;=&gt; ~L(Tony, y)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Rain)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Snow)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Query: (Ex) M(x) ^ ~S(x)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Negation of the Query: ~(Ex) M(x) ^ ~S(x) 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228600" y="274638"/>
            <a:ext cx="8915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44"/>
              <a:buFont typeface="Arial Black"/>
              <a:buNone/>
            </a:pPr>
            <a:r>
              <a:rPr lang="en-US" sz="2944"/>
              <a:t>b. Convert to Conjunctive Normal Form </a:t>
            </a:r>
            <a:br>
              <a:rPr lang="en-US" sz="2944"/>
            </a:b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525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S(x1) v M(x1)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~M(x2) v ~L(x2, Rain)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~S(x3) v L(x3, Snow)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~L(Tony, x4) v ~L(Ellen, x4)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x5) v L(Ellen, x5)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Rain)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Snow) </a:t>
            </a:r>
            <a:endParaRPr/>
          </a:p>
          <a:p>
            <a:pPr indent="-457200" lvl="0" marL="5257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Negation of the Query: ~M(x7) v S(x7) </a:t>
            </a:r>
            <a:endParaRPr/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66278" y="114300"/>
            <a:ext cx="88082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44"/>
              <a:buFont typeface="Arial Black"/>
              <a:buNone/>
            </a:pPr>
            <a:r>
              <a:rPr lang="en-US" sz="2944"/>
              <a:t>c. Produce an answer to the first query using Proof by Contradiction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47324" y="3842668"/>
            <a:ext cx="9049352" cy="2609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Clause 1	 Clause 2 	Resolvent 		MGU 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8			1 	9. S(x1)			{x7/x1}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9			3	10. L(x1, Snow)		{x3/x1}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10			4	11.~L(Tony, Snow)	{x4/Snow,x1/Ellen}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11			7	False			{}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/>
              <a:t>answer: Ellen</a:t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 rot="-5400000">
            <a:off x="8748409" y="6370557"/>
            <a:ext cx="273657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2204336" y="1393312"/>
            <a:ext cx="4322588" cy="2166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9768" lvl="0" marL="49423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S(x1) v M(x1)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~M(x2) v ~L(x2, Rain)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~S(x3) v L(x3, Snow)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~L(Tony, x4) v ~L(Ellen, x4)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x5) v L(Ellen, x5)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Rain)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L(Tony, Snow)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49423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AutoNum type="arabicPeriod"/>
            </a:pPr>
            <a:r>
              <a:rPr b="0" i="0" lang="en-US" sz="1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Negation of the Query: ~M(x7) v S(x7)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552108" y="-228600"/>
            <a:ext cx="7772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What you should know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67115" y="914400"/>
            <a:ext cx="897688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How does first-order logic differ from propositional logic? How are objects, relations, functions, variables, quantifiers and equality used in first-order logic?</a:t>
            </a:r>
            <a:endParaRPr sz="2200"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Know how to translate from English to logic</a:t>
            </a:r>
            <a:endParaRPr sz="2200"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Know how to translate from logic into English</a:t>
            </a:r>
            <a:endParaRPr sz="2200"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What is Unification?  How is it different than pattern matching?  When is to used?  What is the algorithm? Why is it important for Generalized Modus Ponens?</a:t>
            </a:r>
            <a:endParaRPr sz="2200"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What is Forward Chaining? What is Backward Chaining?  What is the differences between them?</a:t>
            </a:r>
            <a:endParaRPr sz="2200"/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lang="en-US" sz="2500"/>
              <a:t>Know how to translate to CNF and Horn clauses</a:t>
            </a:r>
            <a:endParaRPr/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Want More?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60969" y="1100627"/>
            <a:ext cx="8983031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/>
              <a:t>Check out some of these exercises in the book: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 8.1-3, 8.6, 8.9-10, 8.14, 8.17, 8.28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 9.3, 10, 15, 20, 23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 rot="-5400000">
            <a:off x="8663652" y="6285800"/>
            <a:ext cx="443171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457200" y="-270598"/>
            <a:ext cx="76200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Conjunctive Normal Form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221350" y="1184475"/>
            <a:ext cx="85968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A sentence in </a:t>
            </a:r>
            <a:r>
              <a:rPr b="1" lang="en-US"/>
              <a:t>Conjunctive Normal Form </a:t>
            </a:r>
            <a:r>
              <a:rPr b="0" lang="en-US" sz="2000"/>
              <a:t>is a conjunction of clauses, where each clause is a disjunction of literals.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Every sentence of first-order logic can be converted into an inferentially equivalent CNF sentence.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The CNF sentence will be unsatisfiable just when the original sentence is unsatisfiable.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Example: </a:t>
            </a:r>
            <a:r>
              <a:rPr i="1" lang="en-US"/>
              <a:t>“</a:t>
            </a:r>
            <a:r>
              <a:rPr i="1" lang="en-US" sz="2100"/>
              <a:t>Everyone who loves all animals is loved by someone</a:t>
            </a:r>
            <a:r>
              <a:rPr i="1" lang="en-US"/>
              <a:t>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Original: ∀</a:t>
            </a:r>
            <a:r>
              <a:rPr i="1" lang="en-US"/>
              <a:t>x</a:t>
            </a:r>
            <a:r>
              <a:rPr b="0" lang="en-US" sz="2000"/>
              <a:t> . (∀</a:t>
            </a:r>
            <a:r>
              <a:rPr i="1" lang="en-US"/>
              <a:t>y</a:t>
            </a:r>
            <a:r>
              <a:rPr b="0" lang="en-US" sz="2000"/>
              <a:t> . </a:t>
            </a:r>
            <a:r>
              <a:rPr i="1" lang="en-US"/>
              <a:t>Animal</a:t>
            </a:r>
            <a:r>
              <a:rPr b="0" lang="en-US" sz="2000"/>
              <a:t>(</a:t>
            </a:r>
            <a:r>
              <a:rPr i="1" lang="en-US"/>
              <a:t>y</a:t>
            </a:r>
            <a:r>
              <a:rPr b="0" lang="en-US" sz="2000"/>
              <a:t>) ⇒ </a:t>
            </a:r>
            <a:r>
              <a:rPr i="1" lang="en-US"/>
              <a:t>Loves</a:t>
            </a:r>
            <a:r>
              <a:rPr b="0" lang="en-US" sz="2000"/>
              <a:t>(</a:t>
            </a:r>
            <a:r>
              <a:rPr i="1" lang="en-US"/>
              <a:t>x</a:t>
            </a:r>
            <a:r>
              <a:rPr b="0" lang="en-US" sz="2000"/>
              <a:t>, </a:t>
            </a:r>
            <a:r>
              <a:rPr i="1" lang="en-US"/>
              <a:t>y</a:t>
            </a:r>
            <a:r>
              <a:rPr b="0" lang="en-US" sz="2000"/>
              <a:t>)) ⇒ (∃</a:t>
            </a:r>
            <a:r>
              <a:rPr i="1" lang="en-US"/>
              <a:t>y</a:t>
            </a:r>
            <a:r>
              <a:rPr b="0" lang="en-US" sz="2000"/>
              <a:t> . </a:t>
            </a:r>
            <a:r>
              <a:rPr i="1" lang="en-US"/>
              <a:t>Loves</a:t>
            </a:r>
            <a:r>
              <a:rPr b="0" lang="en-US" sz="2000"/>
              <a:t>(</a:t>
            </a:r>
            <a:r>
              <a:rPr i="1" lang="en-US"/>
              <a:t>y</a:t>
            </a:r>
            <a:r>
              <a:rPr b="0" lang="en-US" sz="2000"/>
              <a:t>, </a:t>
            </a:r>
            <a:r>
              <a:rPr i="1" lang="en-US"/>
              <a:t>x</a:t>
            </a:r>
            <a:r>
              <a:rPr b="0" lang="en-US" sz="2000"/>
              <a:t>))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CNF: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     </a:t>
            </a:r>
            <a:r>
              <a:rPr i="1" lang="en-US" sz="2000"/>
              <a:t>(Animal(F(x)) </a:t>
            </a:r>
            <a:r>
              <a:rPr b="0" lang="en-US" sz="2000"/>
              <a:t>⋁ </a:t>
            </a:r>
            <a:r>
              <a:rPr i="1" lang="en-US" sz="2000"/>
              <a:t>Loves(G(x), x)) </a:t>
            </a:r>
            <a:r>
              <a:rPr b="0" lang="en-US" sz="2000"/>
              <a:t>⋀ </a:t>
            </a:r>
            <a:r>
              <a:rPr i="1" lang="en-US" sz="2000"/>
              <a:t>(</a:t>
            </a:r>
            <a:r>
              <a:rPr b="0" lang="en-US" sz="2000"/>
              <a:t>¬</a:t>
            </a:r>
            <a:r>
              <a:rPr i="1" lang="en-US" sz="2000"/>
              <a:t>Loves(x, F(x)) </a:t>
            </a:r>
            <a:r>
              <a:rPr b="0" lang="en-US" sz="2000"/>
              <a:t>⋁ </a:t>
            </a:r>
            <a:r>
              <a:rPr i="1" lang="en-US" sz="2000"/>
              <a:t>Loves(G(x), x))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CNF Conversion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/>
              <a:t>Eliminate implications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/>
              <a:t>Move ¬ inward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/>
              <a:t>Standardize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lang="en-US"/>
              <a:t>Skolemization</a:t>
            </a:r>
            <a:r>
              <a:rPr lang="en-US"/>
              <a:t> (removing </a:t>
            </a:r>
            <a:r>
              <a:rPr lang="en-US"/>
              <a:t>existential</a:t>
            </a:r>
            <a:r>
              <a:rPr lang="en-US"/>
              <a:t> </a:t>
            </a:r>
            <a:r>
              <a:rPr lang="en-US"/>
              <a:t>quantifiers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/>
              <a:t>Drop universal quantifiers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/>
              <a:t>Distribute ⋁ over ⋀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457200" y="152718"/>
            <a:ext cx="76200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1. Eliminate implications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257575" y="1752600"/>
            <a:ext cx="84864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Turn biconditionals into a conjunction of implications using the </a:t>
            </a:r>
            <a:r>
              <a:rPr b="1" lang="en-US"/>
              <a:t>Biconditional Elimination </a:t>
            </a:r>
            <a:r>
              <a:rPr lang="en-US"/>
              <a:t>rule.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/>
              <a:t>Turn implications into disjunctions using the </a:t>
            </a:r>
            <a:r>
              <a:rPr b="1" lang="en-US"/>
              <a:t>Implication Elimination </a:t>
            </a:r>
            <a:r>
              <a:rPr lang="en-US"/>
              <a:t>rule.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lang="en-US"/>
              <a:t>0</a:t>
            </a:r>
            <a:r>
              <a:rPr lang="en-US">
                <a:solidFill>
                  <a:srgbClr val="000000"/>
                </a:solidFill>
              </a:rPr>
              <a:t> 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(∀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⇒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⇒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lang="en-US"/>
              <a:t>1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(∀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¬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⋁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⇒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lang="en-US"/>
              <a:t>2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¬(∀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¬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⋁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2. Move ¬ inward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457200" y="1752600"/>
            <a:ext cx="82281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None/>
            </a:pPr>
            <a:r>
              <a:rPr lang="en-US"/>
              <a:t>Apply the </a:t>
            </a:r>
            <a:r>
              <a:rPr b="1" lang="en-US"/>
              <a:t>De Morgan laws </a:t>
            </a:r>
            <a:r>
              <a:rPr lang="en-US"/>
              <a:t>to move negations inward down to the literals. Apply </a:t>
            </a:r>
            <a:r>
              <a:rPr b="1" lang="en-US"/>
              <a:t>Double Negation Elimination </a:t>
            </a:r>
            <a:r>
              <a:rPr lang="en-US"/>
              <a:t>as needed.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None/>
            </a:pPr>
            <a:r>
              <a:rPr lang="en-US"/>
              <a:t>Apply these two tautologies for negated quantifiers: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None/>
            </a:pPr>
            <a:r>
              <a:rPr lang="en-US"/>
              <a:t>	¬∀</a:t>
            </a:r>
            <a:r>
              <a:rPr i="1" lang="en-US"/>
              <a:t>x</a:t>
            </a:r>
            <a:r>
              <a:rPr lang="en-US"/>
              <a:t> . </a:t>
            </a:r>
            <a:r>
              <a:rPr i="1" lang="en-US"/>
              <a:t>p</a:t>
            </a:r>
            <a:r>
              <a:rPr lang="en-US"/>
              <a:t>   </a:t>
            </a:r>
            <a:r>
              <a:rPr b="1" lang="en-US"/>
              <a:t>⟺</a:t>
            </a:r>
            <a:r>
              <a:rPr lang="en-US"/>
              <a:t>   ∃</a:t>
            </a:r>
            <a:r>
              <a:rPr i="1" lang="en-US"/>
              <a:t>x</a:t>
            </a:r>
            <a:r>
              <a:rPr lang="en-US"/>
              <a:t> . ¬</a:t>
            </a:r>
            <a:r>
              <a:rPr i="1" lang="en-US"/>
              <a:t>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None/>
            </a:pPr>
            <a:r>
              <a:rPr lang="en-US"/>
              <a:t>	¬∃</a:t>
            </a:r>
            <a:r>
              <a:rPr i="1" lang="en-US"/>
              <a:t>x</a:t>
            </a:r>
            <a:r>
              <a:rPr lang="en-US"/>
              <a:t> . </a:t>
            </a:r>
            <a:r>
              <a:rPr i="1" lang="en-US"/>
              <a:t>p</a:t>
            </a:r>
            <a:r>
              <a:rPr lang="en-US"/>
              <a:t>   </a:t>
            </a:r>
            <a:r>
              <a:rPr b="1" lang="en-US"/>
              <a:t>⟺</a:t>
            </a:r>
            <a:r>
              <a:rPr lang="en-US"/>
              <a:t>   ∀</a:t>
            </a:r>
            <a:r>
              <a:rPr i="1" lang="en-US"/>
              <a:t>x .</a:t>
            </a:r>
            <a:r>
              <a:rPr lang="en-US"/>
              <a:t> ¬</a:t>
            </a:r>
            <a:r>
              <a:rPr i="1" lang="en-US"/>
              <a:t>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ct val="83333"/>
              <a:buFont typeface="Arial"/>
              <a:buNone/>
            </a:pPr>
            <a:r>
              <a:rPr lang="en-US"/>
              <a:t>2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¬(∀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¬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⋁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ct val="83333"/>
              <a:buFont typeface="Arial"/>
              <a:buNone/>
            </a:pPr>
            <a:r>
              <a:rPr lang="en-US"/>
              <a:t>3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¬(¬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⋁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ct val="83333"/>
              <a:buFont typeface="Arial"/>
              <a:buNone/>
            </a:pPr>
            <a:r>
              <a:rPr lang="en-US"/>
              <a:t>4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¬¬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⋀ ¬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ct val="83333"/>
              <a:buFont typeface="Arial"/>
              <a:buNone/>
            </a:pPr>
            <a:r>
              <a:rPr lang="en-US"/>
              <a:t>5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⋀ ¬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152718"/>
            <a:ext cx="74676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3. Standardize variables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7200" y="1752600"/>
            <a:ext cx="83688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/>
              <a:t>Where the same variable name is used across different quantifiers, change the name of one of them to something unique.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/>
              <a:t>For example, </a:t>
            </a:r>
            <a:r>
              <a:rPr i="1" lang="en-US"/>
              <a:t>y</a:t>
            </a:r>
            <a:r>
              <a:rPr b="0" lang="en-US" sz="2200"/>
              <a:t> is an animal in the first part, and a lover in the second. The scopes do not overlap. Just change the second </a:t>
            </a:r>
            <a:r>
              <a:rPr i="1" lang="en-US"/>
              <a:t>y</a:t>
            </a:r>
            <a:r>
              <a:rPr b="0" lang="en-US" sz="2200"/>
              <a:t> to something else.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D1282E"/>
                </a:solidFill>
              </a:rPr>
              <a:t>5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⋀ ¬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D1282E"/>
                </a:solidFill>
              </a:rPr>
              <a:t>6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⋀ ¬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z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z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4. Skolemization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457200" y="1176950"/>
            <a:ext cx="83730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Skolemization</a:t>
            </a:r>
            <a:r>
              <a:rPr b="0" lang="en-US"/>
              <a:t> is the process of removing existential quantifiers by elimination.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Remember, we used </a:t>
            </a:r>
            <a:r>
              <a:rPr b="1" lang="en-US"/>
              <a:t>Skolem Constants </a:t>
            </a:r>
            <a:r>
              <a:rPr b="0" lang="en-US" sz="1800"/>
              <a:t>to remove existential quantifiers when the sentence was in a specific form: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	∃</a:t>
            </a:r>
            <a:r>
              <a:rPr i="1" lang="en-US"/>
              <a:t>x</a:t>
            </a:r>
            <a:r>
              <a:rPr b="0" lang="en-US" sz="1800"/>
              <a:t> . </a:t>
            </a:r>
            <a:r>
              <a:rPr i="1" lang="en-US"/>
              <a:t>P(x)</a:t>
            </a:r>
            <a:r>
              <a:rPr b="0" lang="en-US" sz="1800"/>
              <a:t> </a:t>
            </a:r>
            <a:r>
              <a:rPr b="1" lang="en-US"/>
              <a:t>⟺</a:t>
            </a:r>
            <a:r>
              <a:rPr b="0" lang="en-US" sz="1800"/>
              <a:t> </a:t>
            </a:r>
            <a:r>
              <a:rPr i="1" lang="en-US"/>
              <a:t>P(A)</a:t>
            </a:r>
            <a:r>
              <a:rPr b="0" lang="en-US" sz="1800"/>
              <a:t>    where A is a new constant symbol.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However, we </a:t>
            </a:r>
            <a:r>
              <a:rPr b="1" lang="en-US"/>
              <a:t>cannot</a:t>
            </a:r>
            <a:r>
              <a:rPr b="0" lang="en-US" sz="1800"/>
              <a:t> apply this rule to our current sentence: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None/>
            </a:pPr>
            <a:r>
              <a:rPr b="0" lang="en-US" sz="1800">
                <a:solidFill>
                  <a:srgbClr val="D1282E"/>
                </a:solidFill>
              </a:rPr>
              <a:t>6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(∃y . </a:t>
            </a:r>
            <a:r>
              <a:rPr i="1" lang="en-US">
                <a:solidFill>
                  <a:srgbClr val="000000"/>
                </a:solidFill>
              </a:rPr>
              <a:t>Animal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 ⋀ ¬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)) ⋁ (∃</a:t>
            </a:r>
            <a:r>
              <a:rPr i="1" lang="en-US">
                <a:solidFill>
                  <a:srgbClr val="000000"/>
                </a:solidFill>
              </a:rPr>
              <a:t>z</a:t>
            </a:r>
            <a:r>
              <a:rPr lang="en-US">
                <a:solidFill>
                  <a:srgbClr val="000000"/>
                </a:solidFill>
              </a:rPr>
              <a:t> . </a:t>
            </a:r>
            <a:r>
              <a:rPr i="1" lang="en-US">
                <a:solidFill>
                  <a:srgbClr val="000000"/>
                </a:solidFill>
              </a:rPr>
              <a:t>Loves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z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None/>
            </a:pPr>
            <a:r>
              <a:rPr b="0" lang="en-US" sz="1800" strike="sngStrike">
                <a:solidFill>
                  <a:srgbClr val="D1282E"/>
                </a:solidFill>
              </a:rPr>
              <a:t>7</a:t>
            </a:r>
            <a:r>
              <a:rPr lang="en-US" strike="noStrike">
                <a:solidFill>
                  <a:srgbClr val="000000"/>
                </a:solidFill>
              </a:rPr>
              <a:t>	∀</a:t>
            </a:r>
            <a:r>
              <a:rPr i="1" lang="en-US" strike="noStrike">
                <a:solidFill>
                  <a:srgbClr val="000000"/>
                </a:solidFill>
              </a:rPr>
              <a:t>x</a:t>
            </a:r>
            <a:r>
              <a:rPr lang="en-US" strike="noStrike">
                <a:solidFill>
                  <a:srgbClr val="000000"/>
                </a:solidFill>
              </a:rPr>
              <a:t> . (</a:t>
            </a:r>
            <a:r>
              <a:rPr i="1" lang="en-US" strike="noStrike">
                <a:solidFill>
                  <a:srgbClr val="000000"/>
                </a:solidFill>
              </a:rPr>
              <a:t>Animal</a:t>
            </a:r>
            <a:r>
              <a:rPr lang="en-US" strike="noStrike">
                <a:solidFill>
                  <a:srgbClr val="000000"/>
                </a:solidFill>
              </a:rPr>
              <a:t>(</a:t>
            </a:r>
            <a:r>
              <a:rPr i="1" lang="en-US" strike="noStrike">
                <a:solidFill>
                  <a:srgbClr val="000000"/>
                </a:solidFill>
              </a:rPr>
              <a:t>A</a:t>
            </a:r>
            <a:r>
              <a:rPr lang="en-US" strike="noStrike">
                <a:solidFill>
                  <a:srgbClr val="000000"/>
                </a:solidFill>
              </a:rPr>
              <a:t>) ⋀ ¬</a:t>
            </a:r>
            <a:r>
              <a:rPr i="1" lang="en-US" strike="noStrike">
                <a:solidFill>
                  <a:srgbClr val="000000"/>
                </a:solidFill>
              </a:rPr>
              <a:t>Loves</a:t>
            </a:r>
            <a:r>
              <a:rPr lang="en-US" strike="noStrike">
                <a:solidFill>
                  <a:srgbClr val="000000"/>
                </a:solidFill>
              </a:rPr>
              <a:t>(</a:t>
            </a:r>
            <a:r>
              <a:rPr i="1" lang="en-US" strike="noStrike">
                <a:solidFill>
                  <a:srgbClr val="000000"/>
                </a:solidFill>
              </a:rPr>
              <a:t>x</a:t>
            </a:r>
            <a:r>
              <a:rPr lang="en-US" strike="noStrike">
                <a:solidFill>
                  <a:srgbClr val="000000"/>
                </a:solidFill>
              </a:rPr>
              <a:t>, </a:t>
            </a:r>
            <a:r>
              <a:rPr i="1" lang="en-US" strike="noStrike">
                <a:solidFill>
                  <a:srgbClr val="000000"/>
                </a:solidFill>
              </a:rPr>
              <a:t>A</a:t>
            </a:r>
            <a:r>
              <a:rPr lang="en-US" strike="noStrike">
                <a:solidFill>
                  <a:srgbClr val="000000"/>
                </a:solidFill>
              </a:rPr>
              <a:t>)) ⋁ </a:t>
            </a:r>
            <a:r>
              <a:rPr i="1" lang="en-US" strike="noStrike">
                <a:solidFill>
                  <a:srgbClr val="000000"/>
                </a:solidFill>
              </a:rPr>
              <a:t>Loves</a:t>
            </a:r>
            <a:r>
              <a:rPr lang="en-US" strike="noStrike">
                <a:solidFill>
                  <a:srgbClr val="000000"/>
                </a:solidFill>
              </a:rPr>
              <a:t>(</a:t>
            </a:r>
            <a:r>
              <a:rPr i="1" lang="en-US" strike="noStrike">
                <a:solidFill>
                  <a:srgbClr val="000000"/>
                </a:solidFill>
              </a:rPr>
              <a:t>B</a:t>
            </a:r>
            <a:r>
              <a:rPr lang="en-US" strike="noStrike">
                <a:solidFill>
                  <a:srgbClr val="000000"/>
                </a:solidFill>
              </a:rPr>
              <a:t>, </a:t>
            </a:r>
            <a:r>
              <a:rPr i="1" lang="en-US" strike="noStrike">
                <a:solidFill>
                  <a:srgbClr val="000000"/>
                </a:solidFill>
              </a:rPr>
              <a:t>x</a:t>
            </a:r>
            <a:r>
              <a:rPr lang="en-US" strike="noStrike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None/>
            </a:pPr>
            <a:r>
              <a:rPr b="0" i="1" lang="en-US" sz="1800">
                <a:solidFill>
                  <a:srgbClr val="D1282E"/>
                </a:solidFill>
              </a:rPr>
              <a:t>Wrong wrong wrong!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This reads: All objects do not love a particular animal (A), or they are loved by a particular object B. That is not what we want.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The problem is that </a:t>
            </a:r>
            <a:r>
              <a:rPr i="1" lang="en-US"/>
              <a:t>y</a:t>
            </a:r>
            <a:r>
              <a:rPr b="0" lang="en-US" sz="1800"/>
              <a:t> and </a:t>
            </a:r>
            <a:r>
              <a:rPr i="1" lang="en-US"/>
              <a:t>z</a:t>
            </a:r>
            <a:r>
              <a:rPr b="0" lang="en-US" sz="1800"/>
              <a:t> are </a:t>
            </a:r>
            <a:r>
              <a:rPr b="1" lang="en-US"/>
              <a:t>inside the scope </a:t>
            </a:r>
            <a:r>
              <a:rPr b="0" lang="en-US" sz="1800"/>
              <a:t>of </a:t>
            </a:r>
            <a:r>
              <a:rPr i="1" lang="en-US"/>
              <a:t>x</a:t>
            </a:r>
            <a:r>
              <a:rPr b="0" lang="en-US" sz="1800"/>
              <a:t>. We want the new Skolem Constants to depend on the value of </a:t>
            </a:r>
            <a:r>
              <a:rPr i="1" lang="en-US"/>
              <a:t>x</a:t>
            </a:r>
            <a:r>
              <a:rPr b="0" lang="en-US" sz="1800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4. Skolemization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457200" y="1752600"/>
            <a:ext cx="8272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/>
              <a:t>Now, we can replace all existentially quantified variables with </a:t>
            </a:r>
            <a:r>
              <a:rPr b="1" lang="en-US" sz="2000"/>
              <a:t>Skolem Constants</a:t>
            </a:r>
            <a:r>
              <a:rPr b="0" lang="en-US" sz="2000"/>
              <a:t> or </a:t>
            </a:r>
            <a:r>
              <a:rPr b="1" lang="en-US" sz="2000"/>
              <a:t>Skolem Functions</a:t>
            </a:r>
            <a:r>
              <a:rPr b="0" lang="en-US" sz="2000"/>
              <a:t>, as needed.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D1282E"/>
                </a:solidFill>
              </a:rPr>
              <a:t>6</a:t>
            </a:r>
            <a:r>
              <a:rPr lang="en-US" sz="2000">
                <a:solidFill>
                  <a:srgbClr val="000000"/>
                </a:solidFill>
              </a:rPr>
              <a:t>	∀</a:t>
            </a:r>
            <a:r>
              <a:rPr i="1" lang="en-US" sz="2000">
                <a:solidFill>
                  <a:srgbClr val="000000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</a:rPr>
              <a:t> . (∃y . </a:t>
            </a:r>
            <a:r>
              <a:rPr i="1" lang="en-US" sz="2000">
                <a:solidFill>
                  <a:srgbClr val="000000"/>
                </a:solidFill>
              </a:rPr>
              <a:t>Animal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i="1" lang="en-US" sz="2000">
                <a:solidFill>
                  <a:srgbClr val="000000"/>
                </a:solidFill>
              </a:rPr>
              <a:t>y</a:t>
            </a:r>
            <a:r>
              <a:rPr lang="en-US" sz="2000">
                <a:solidFill>
                  <a:srgbClr val="000000"/>
                </a:solidFill>
              </a:rPr>
              <a:t>) ⋀ ¬</a:t>
            </a:r>
            <a:r>
              <a:rPr i="1" lang="en-US" sz="2000">
                <a:solidFill>
                  <a:srgbClr val="000000"/>
                </a:solidFill>
              </a:rPr>
              <a:t>Loves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i="1" lang="en-US" sz="2000">
                <a:solidFill>
                  <a:srgbClr val="000000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i="1" lang="en-US" sz="2000">
                <a:solidFill>
                  <a:srgbClr val="000000"/>
                </a:solidFill>
              </a:rPr>
              <a:t>y</a:t>
            </a:r>
            <a:r>
              <a:rPr lang="en-US" sz="2000">
                <a:solidFill>
                  <a:srgbClr val="000000"/>
                </a:solidFill>
              </a:rPr>
              <a:t>)) ⋁ (∃</a:t>
            </a:r>
            <a:r>
              <a:rPr i="1" lang="en-US" sz="2000">
                <a:solidFill>
                  <a:srgbClr val="000000"/>
                </a:solidFill>
              </a:rPr>
              <a:t>z</a:t>
            </a:r>
            <a:r>
              <a:rPr lang="en-US" sz="2000">
                <a:solidFill>
                  <a:srgbClr val="000000"/>
                </a:solidFill>
              </a:rPr>
              <a:t> . </a:t>
            </a:r>
            <a:r>
              <a:rPr i="1" lang="en-US" sz="2000">
                <a:solidFill>
                  <a:srgbClr val="000000"/>
                </a:solidFill>
              </a:rPr>
              <a:t>Loves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i="1" lang="en-US" sz="2000">
                <a:solidFill>
                  <a:srgbClr val="000000"/>
                </a:solidFill>
              </a:rPr>
              <a:t>z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i="1" lang="en-US" sz="2000">
                <a:solidFill>
                  <a:srgbClr val="000000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</a:rPr>
              <a:t>))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D1282E"/>
                </a:solidFill>
              </a:rPr>
              <a:t>7</a:t>
            </a:r>
            <a:r>
              <a:rPr lang="en-US" sz="2000">
                <a:solidFill>
                  <a:srgbClr val="000000"/>
                </a:solidFill>
              </a:rPr>
              <a:t>	∀</a:t>
            </a:r>
            <a:r>
              <a:rPr i="1" lang="en-US" sz="2000">
                <a:solidFill>
                  <a:srgbClr val="000000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</a:rPr>
              <a:t> . (</a:t>
            </a:r>
            <a:r>
              <a:rPr i="1" lang="en-US" sz="2000">
                <a:solidFill>
                  <a:srgbClr val="000000"/>
                </a:solidFill>
              </a:rPr>
              <a:t>Animal(F(x)) </a:t>
            </a:r>
            <a:r>
              <a:rPr lang="en-US" sz="2000">
                <a:solidFill>
                  <a:srgbClr val="000000"/>
                </a:solidFill>
              </a:rPr>
              <a:t>⋀</a:t>
            </a:r>
            <a:r>
              <a:rPr i="1" lang="en-US" sz="2000">
                <a:solidFill>
                  <a:srgbClr val="000000"/>
                </a:solidFill>
              </a:rPr>
              <a:t> ¬Loves(x, F(x))) </a:t>
            </a:r>
            <a:r>
              <a:rPr lang="en-US" sz="2000">
                <a:solidFill>
                  <a:srgbClr val="000000"/>
                </a:solidFill>
              </a:rPr>
              <a:t>⋁</a:t>
            </a:r>
            <a:r>
              <a:rPr i="1" lang="en-US" sz="2000">
                <a:solidFill>
                  <a:srgbClr val="000000"/>
                </a:solidFill>
              </a:rPr>
              <a:t> Loves(G(x), x)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8C8B1"/>
              </a:buClr>
              <a:buSzPts val="1300"/>
              <a:buFont typeface="Arial"/>
              <a:buNone/>
            </a:pPr>
            <a:r>
              <a:rPr b="0" lang="en-US" sz="2000">
                <a:solidFill>
                  <a:srgbClr val="C8C8B1"/>
                </a:solidFill>
              </a:rPr>
              <a:t>* The AIMA 3</a:t>
            </a:r>
            <a:r>
              <a:rPr baseline="30000" lang="en-US" sz="2000"/>
              <a:t>rd</a:t>
            </a:r>
            <a:r>
              <a:rPr b="0" lang="en-US" sz="2000">
                <a:solidFill>
                  <a:srgbClr val="C8C8B1"/>
                </a:solidFill>
              </a:rPr>
              <a:t> Ed. incorrectly skolemizes the first argument of </a:t>
            </a:r>
            <a:r>
              <a:rPr i="1" lang="en-US" sz="2000"/>
              <a:t>Loves</a:t>
            </a:r>
            <a:r>
              <a:rPr b="0" lang="en-US" sz="2000">
                <a:solidFill>
                  <a:srgbClr val="C8C8B1"/>
                </a:solidFill>
              </a:rPr>
              <a:t> as </a:t>
            </a:r>
            <a:r>
              <a:rPr i="1" lang="en-US" sz="2000"/>
              <a:t>G(z)</a:t>
            </a:r>
            <a:r>
              <a:rPr b="0" lang="en-US" sz="2000">
                <a:solidFill>
                  <a:srgbClr val="C8C8B1"/>
                </a:solidFill>
              </a:rPr>
              <a:t>, when it should be </a:t>
            </a:r>
            <a:r>
              <a:rPr i="1" lang="en-US" sz="2000"/>
              <a:t>G(x)</a:t>
            </a:r>
            <a:r>
              <a:rPr b="0" lang="en-US" sz="2000">
                <a:solidFill>
                  <a:srgbClr val="C8C8B1"/>
                </a:solidFill>
              </a:rPr>
              <a:t>, on page 346-347, but is correct on page 349.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152718"/>
            <a:ext cx="76200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5. Drop universal quantifiers 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57199" y="1752600"/>
            <a:ext cx="8355332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/>
              <a:t>At this point, all remaining variables are universally quantified.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/>
              <a:t>Furthermore, the current sentence is equivalent to one where all of the quantifiers are moved to the left (</a:t>
            </a:r>
            <a:r>
              <a:rPr b="1" lang="en-US">
                <a:solidFill>
                  <a:srgbClr val="D1282E"/>
                </a:solidFill>
              </a:rPr>
              <a:t>Prenex Normal Form</a:t>
            </a:r>
            <a:r>
              <a:rPr b="0" lang="en-US" sz="2200"/>
              <a:t>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/>
              <a:t>Accordingly, we can drop all of the universal quantifiers, as long as we remember that these variables are all still universally quantified.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D1282E"/>
                </a:solidFill>
              </a:rPr>
              <a:t>7</a:t>
            </a:r>
            <a:r>
              <a:rPr lang="en-US">
                <a:solidFill>
                  <a:srgbClr val="000000"/>
                </a:solidFill>
              </a:rPr>
              <a:t>	∀</a:t>
            </a:r>
            <a:r>
              <a:rPr i="1" lang="en-US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. (</a:t>
            </a:r>
            <a:r>
              <a:rPr i="1" lang="en-US">
                <a:solidFill>
                  <a:srgbClr val="000000"/>
                </a:solidFill>
              </a:rPr>
              <a:t>Animal(F(x)) </a:t>
            </a:r>
            <a:r>
              <a:rPr lang="en-US">
                <a:solidFill>
                  <a:srgbClr val="000000"/>
                </a:solidFill>
              </a:rPr>
              <a:t>⋀</a:t>
            </a:r>
            <a:r>
              <a:rPr i="1" lang="en-US">
                <a:solidFill>
                  <a:srgbClr val="000000"/>
                </a:solidFill>
              </a:rPr>
              <a:t> ¬Loves(x, F(x))) </a:t>
            </a:r>
            <a:r>
              <a:rPr lang="en-US">
                <a:solidFill>
                  <a:srgbClr val="000000"/>
                </a:solidFill>
              </a:rPr>
              <a:t>⋁</a:t>
            </a:r>
            <a:r>
              <a:rPr i="1" lang="en-US">
                <a:solidFill>
                  <a:srgbClr val="000000"/>
                </a:solidFill>
              </a:rPr>
              <a:t> Loves(G(x), x)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D1282E"/>
                </a:solidFill>
              </a:rPr>
              <a:t>8</a:t>
            </a:r>
            <a:r>
              <a:rPr lang="en-US">
                <a:solidFill>
                  <a:srgbClr val="000000"/>
                </a:solidFill>
              </a:rPr>
              <a:t>	(</a:t>
            </a:r>
            <a:r>
              <a:rPr i="1" lang="en-US">
                <a:solidFill>
                  <a:srgbClr val="000000"/>
                </a:solidFill>
              </a:rPr>
              <a:t>Animal(F(x)) </a:t>
            </a:r>
            <a:r>
              <a:rPr lang="en-US">
                <a:solidFill>
                  <a:srgbClr val="000000"/>
                </a:solidFill>
              </a:rPr>
              <a:t>⋀</a:t>
            </a:r>
            <a:r>
              <a:rPr i="1" lang="en-US">
                <a:solidFill>
                  <a:srgbClr val="000000"/>
                </a:solidFill>
              </a:rPr>
              <a:t> ¬Loves(x, F(x))) </a:t>
            </a:r>
            <a:r>
              <a:rPr lang="en-US">
                <a:solidFill>
                  <a:srgbClr val="000000"/>
                </a:solidFill>
              </a:rPr>
              <a:t>⋁</a:t>
            </a:r>
            <a:r>
              <a:rPr i="1" lang="en-US">
                <a:solidFill>
                  <a:srgbClr val="000000"/>
                </a:solidFill>
              </a:rPr>
              <a:t> Loves(G(x), 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