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7008800" cy="9294800"/>
  <p:embeddedFontLst>
    <p:embeddedFont>
      <p:font typeface="Tahoma"/>
      <p:regular r:id="rId76"/>
      <p:bold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Arial Black"/>
      <p:regular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ikNNaYR037lHS3JHV5saRlXOn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customschemas.google.com/relationships/presentationmetadata" Target="meta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schemas.openxmlformats.org/officeDocument/2006/relationships/font" Target="fonts/ArialBlack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Tahoma-bold.fntdata"/><Relationship Id="rId32" Type="http://schemas.openxmlformats.org/officeDocument/2006/relationships/slide" Target="slides/slide27.xml"/><Relationship Id="rId76" Type="http://schemas.openxmlformats.org/officeDocument/2006/relationships/font" Target="fonts/Tahoma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406400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935038" y="4414838"/>
            <a:ext cx="51387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00" lIns="92625" spcFirstLastPara="1" rIns="92625" wrap="square" tIns="463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Syntax: says what is allowed on the LHS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Semantics: says how what is on the LHS relates to what is on the RHS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algebra example (put on board):  but don’t use “entails” instead convey the idea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&gt; n m: is this true or false?  don’t know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if n=3, m=5, and &gt; has its usual meaning, then (&gt;n m) is false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(&gt; n m) and (&gt; m p) entail (n p)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360363" y="688975"/>
            <a:ext cx="6243637" cy="3513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919163" y="4432300"/>
            <a:ext cx="5121275" cy="420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spcFirstLastPara="1" rIns="91200" wrap="square" tIns="456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block pictures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(on A B) and on(B C) entails (on A C)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(again don’t say “entails)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this as well as for number example jus t did,  need transitivity relationships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spend time on why it matters:  if build a KB want to be able to verify its answers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introduce notion of “refer” “mean” idea of mapping into world; for this slide handwave about meaning of “on(a,b)”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406400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935038" y="4414838"/>
            <a:ext cx="51387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00" lIns="92625" spcFirstLastPara="1" rIns="92625" wrap="square" tIns="463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Syntax: says what is allowed on the LHS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Semantics: says how what is on the LHS relates to what is on the RHS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algebra example (put on board):  but don’t use “entails” instead convey the idea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&gt; n m: is this true or false?  don’t know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if n=3, m=5, and &gt; has its usual meaning, then (&gt;n m) is false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(&gt; n m) and (&gt; m p) entail (n p)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6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7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914400" y="514350"/>
            <a:ext cx="7721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2133600" y="2914650"/>
            <a:ext cx="6400800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711200" y="4672012"/>
            <a:ext cx="19304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49600" y="4672012"/>
            <a:ext cx="2844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604000" y="4672012"/>
            <a:ext cx="1828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760663" y="-1331912"/>
            <a:ext cx="3571875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5427663" y="1335088"/>
            <a:ext cx="4371975" cy="20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1262063" y="-633412"/>
            <a:ext cx="4371975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5275" lvl="5" marL="27432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5275" lvl="6" marL="32004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5275" lvl="7" marL="36576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292171" y="2063204"/>
            <a:ext cx="6423079" cy="1245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9-10:  Knowledge, Reasoning, Propositional Logic</a:t>
            </a:r>
            <a:br>
              <a:rPr lang="en-US" sz="2000"/>
            </a:br>
            <a:r>
              <a:rPr lang="en-US" sz="2000"/>
              <a:t>Discussion: Review for Midterm1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752600" y="3562350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277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57300" y="564058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198" name="Google Shape;198;p10"/>
          <p:cNvGraphicFramePr/>
          <p:nvPr/>
        </p:nvGraphicFramePr>
        <p:xfrm>
          <a:off x="2514600" y="1050132"/>
          <a:ext cx="4014788" cy="4036219"/>
        </p:xfrm>
        <a:graphic>
          <a:graphicData uri="http://schemas.openxmlformats.org/presentationml/2006/ole">
            <mc:AlternateContent>
              <mc:Choice Requires="v">
                <p:oleObj r:id="rId4" imgH="4036219" imgW="4014788" progId="" spid="_x0000_s1">
                  <p:embed/>
                </p:oleObj>
              </mc:Choice>
              <mc:Fallback>
                <p:oleObj r:id="rId5" imgH="4036219" imgW="4014788" progId="">
                  <p:embed/>
                  <p:pic>
                    <p:nvPicPr>
                      <p:cNvPr id="198" name="Google Shape;198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50132"/>
                        <a:ext cx="4014788" cy="4036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Google Shape;199;p10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2514600" y="1057275"/>
          <a:ext cx="4014788" cy="4029075"/>
        </p:xfrm>
        <a:graphic>
          <a:graphicData uri="http://schemas.openxmlformats.org/presentationml/2006/ole">
            <mc:AlternateContent>
              <mc:Choice Requires="v">
                <p:oleObj r:id="rId4" imgH="4029075" imgW="4014788" progId="" spid="_x0000_s1">
                  <p:embed/>
                </p:oleObj>
              </mc:Choice>
              <mc:Fallback>
                <p:oleObj r:id="rId5" imgH="4029075" imgW="4014788" progId="">
                  <p:embed/>
                  <p:pic>
                    <p:nvPicPr>
                      <p:cNvPr id="207" name="Google Shape;207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57275"/>
                        <a:ext cx="4014788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11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16" name="Google Shape;216;p12"/>
          <p:cNvGraphicFramePr/>
          <p:nvPr/>
        </p:nvGraphicFramePr>
        <p:xfrm>
          <a:off x="2514600" y="1064419"/>
          <a:ext cx="4014788" cy="4021931"/>
        </p:xfrm>
        <a:graphic>
          <a:graphicData uri="http://schemas.openxmlformats.org/presentationml/2006/ole">
            <mc:AlternateContent>
              <mc:Choice Requires="v">
                <p:oleObj r:id="rId4" imgH="4021931" imgW="4014788" progId="" spid="_x0000_s1">
                  <p:embed/>
                </p:oleObj>
              </mc:Choice>
              <mc:Fallback>
                <p:oleObj r:id="rId5" imgH="4021931" imgW="4014788" progId="">
                  <p:embed/>
                  <p:pic>
                    <p:nvPicPr>
                      <p:cNvPr id="216" name="Google Shape;216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64419"/>
                        <a:ext cx="4014788" cy="4021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Google Shape;217;p12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25" name="Google Shape;225;p13"/>
          <p:cNvGraphicFramePr/>
          <p:nvPr/>
        </p:nvGraphicFramePr>
        <p:xfrm>
          <a:off x="2514600" y="1050132"/>
          <a:ext cx="4014788" cy="4036219"/>
        </p:xfrm>
        <a:graphic>
          <a:graphicData uri="http://schemas.openxmlformats.org/presentationml/2006/ole">
            <mc:AlternateContent>
              <mc:Choice Requires="v">
                <p:oleObj r:id="rId4" imgH="4036219" imgW="4014788" progId="" spid="_x0000_s1">
                  <p:embed/>
                </p:oleObj>
              </mc:Choice>
              <mc:Fallback>
                <p:oleObj r:id="rId5" imgH="4036219" imgW="4014788" progId="">
                  <p:embed/>
                  <p:pic>
                    <p:nvPicPr>
                      <p:cNvPr id="225" name="Google Shape;225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50132"/>
                        <a:ext cx="4014788" cy="4036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Google Shape;226;p13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34" name="Google Shape;234;p14"/>
          <p:cNvGraphicFramePr/>
          <p:nvPr/>
        </p:nvGraphicFramePr>
        <p:xfrm>
          <a:off x="2514600" y="1057275"/>
          <a:ext cx="4014788" cy="4029075"/>
        </p:xfrm>
        <a:graphic>
          <a:graphicData uri="http://schemas.openxmlformats.org/presentationml/2006/ole">
            <mc:AlternateContent>
              <mc:Choice Requires="v">
                <p:oleObj r:id="rId4" imgH="4029075" imgW="4014788" progId="" spid="_x0000_s1">
                  <p:embed/>
                </p:oleObj>
              </mc:Choice>
              <mc:Fallback>
                <p:oleObj r:id="rId5" imgH="4029075" imgW="4014788" progId="">
                  <p:embed/>
                  <p:pic>
                    <p:nvPicPr>
                      <p:cNvPr id="234" name="Google Shape;234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57275"/>
                        <a:ext cx="4014788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Google Shape;235;p14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43" name="Google Shape;243;p15"/>
          <p:cNvGraphicFramePr/>
          <p:nvPr/>
        </p:nvGraphicFramePr>
        <p:xfrm>
          <a:off x="2514600" y="1042987"/>
          <a:ext cx="4036219" cy="4043363"/>
        </p:xfrm>
        <a:graphic>
          <a:graphicData uri="http://schemas.openxmlformats.org/presentationml/2006/ole">
            <mc:AlternateContent>
              <mc:Choice Requires="v">
                <p:oleObj r:id="rId4" imgH="4043363" imgW="4036219" progId="" spid="_x0000_s1">
                  <p:embed/>
                </p:oleObj>
              </mc:Choice>
              <mc:Fallback>
                <p:oleObj r:id="rId5" imgH="4043363" imgW="4036219" progId="">
                  <p:embed/>
                  <p:pic>
                    <p:nvPicPr>
                      <p:cNvPr id="243" name="Google Shape;243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42987"/>
                        <a:ext cx="4036219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15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252" name="Google Shape;252;p16"/>
          <p:cNvGraphicFramePr/>
          <p:nvPr/>
        </p:nvGraphicFramePr>
        <p:xfrm>
          <a:off x="2514600" y="1057275"/>
          <a:ext cx="4000500" cy="4029075"/>
        </p:xfrm>
        <a:graphic>
          <a:graphicData uri="http://schemas.openxmlformats.org/presentationml/2006/ole">
            <mc:AlternateContent>
              <mc:Choice Requires="v">
                <p:oleObj r:id="rId4" imgH="4029075" imgW="4000500" progId="" spid="_x0000_s1">
                  <p:embed/>
                </p:oleObj>
              </mc:Choice>
              <mc:Fallback>
                <p:oleObj r:id="rId5" imgH="4029075" imgW="4000500" progId="">
                  <p:embed/>
                  <p:pic>
                    <p:nvPicPr>
                      <p:cNvPr id="252" name="Google Shape;252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57275"/>
                        <a:ext cx="40005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Google Shape;253;p16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Tight Spots</a:t>
            </a:r>
            <a:endParaRPr/>
          </a:p>
        </p:txBody>
      </p:sp>
      <p:graphicFrame>
        <p:nvGraphicFramePr>
          <p:cNvPr id="261" name="Google Shape;261;p17"/>
          <p:cNvGraphicFramePr/>
          <p:nvPr/>
        </p:nvGraphicFramePr>
        <p:xfrm>
          <a:off x="1143001" y="760811"/>
          <a:ext cx="6248400" cy="4001076"/>
        </p:xfrm>
        <a:graphic>
          <a:graphicData uri="http://schemas.openxmlformats.org/presentationml/2006/ole">
            <mc:AlternateContent>
              <mc:Choice Requires="v">
                <p:oleObj r:id="rId4" imgH="4001076" imgW="6248400" progId="" spid="_x0000_s1">
                  <p:embed/>
                </p:oleObj>
              </mc:Choice>
              <mc:Fallback>
                <p:oleObj r:id="rId5" imgH="4001076" imgW="6248400" progId="">
                  <p:embed/>
                  <p:pic>
                    <p:nvPicPr>
                      <p:cNvPr id="261" name="Google Shape;261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1" y="760811"/>
                        <a:ext cx="6248400" cy="4001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 Solution</a:t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28700"/>
            <a:ext cx="6858000" cy="28253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/>
        </p:nvSpPr>
        <p:spPr>
          <a:xfrm>
            <a:off x="1219200" y="3919955"/>
            <a:ext cx="28003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perception 🡪 1,2 and 2,1 OK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2,1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486400" y="3883981"/>
            <a:ext cx="25717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in 2,1 🡪 2,2 or 3,1 P?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 V 🡪 no P in 1,1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1,2 (only option)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Solution</a:t>
            </a:r>
            <a:endParaRPr/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35856"/>
            <a:ext cx="6858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1113295" y="3954732"/>
            <a:ext cx="30289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and No S when in 2,1 🡪 1,3 or 1,2 has W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 OK 🡪 1,3 W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B in 1,2 🡪 2,2 OK &amp; 3,1 P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Knowledge and Reasoning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Knowledge representation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Logic and representation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Propositional (Boolean) logic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Normal forms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Inference in propositional logic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Wumpus world example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in General</a:t>
            </a:r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1" y="1085850"/>
            <a:ext cx="6250781" cy="370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Logic</a:t>
            </a:r>
            <a:endParaRPr/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14450"/>
            <a:ext cx="6858000" cy="308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of Logic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43150" y="1371600"/>
            <a:ext cx="35433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Entailment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Soundness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Completeness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Rules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Forms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Tables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990600" y="30941"/>
            <a:ext cx="68199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Logic Representation of the Real World</a:t>
            </a:r>
            <a:endParaRPr/>
          </a:p>
        </p:txBody>
      </p:sp>
      <p:sp>
        <p:nvSpPr>
          <p:cNvPr id="310" name="Google Shape;310;p2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10-11</a:t>
            </a:r>
            <a:endParaRPr/>
          </a:p>
        </p:txBody>
      </p:sp>
      <p:sp>
        <p:nvSpPr>
          <p:cNvPr id="311" name="Google Shape;311;p2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3714750" y="4743450"/>
            <a:ext cx="1854600" cy="28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semantic wall”</a:t>
            </a:r>
            <a:endParaRPr/>
          </a:p>
        </p:txBody>
      </p:sp>
      <p:sp>
        <p:nvSpPr>
          <p:cNvPr descr="Horizontal brick" id="313" name="Google Shape;313;p23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1600200" y="914400"/>
            <a:ext cx="6000750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Systems		                 The Real World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371601" y="1714501"/>
            <a:ext cx="2884123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+BLOCKA+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+BLOCKB+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+BLOCKC+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:(IS_ON +BLOCKA+ +BLOCKB+)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:((IS_RED +BLOCKA+)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796290" y="1314450"/>
            <a:ext cx="3718560" cy="2914650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5086350" y="2191941"/>
            <a:ext cx="2286000" cy="742950"/>
          </a:xfrm>
          <a:prstGeom prst="parallelogram">
            <a:avLst>
              <a:gd fmla="val 76923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23"/>
          <p:cNvCxnSpPr/>
          <p:nvPr/>
        </p:nvCxnSpPr>
        <p:spPr>
          <a:xfrm>
            <a:off x="5086350" y="2934891"/>
            <a:ext cx="17716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3"/>
          <p:cNvCxnSpPr/>
          <p:nvPr/>
        </p:nvCxnSpPr>
        <p:spPr>
          <a:xfrm flipH="1" rot="10800000">
            <a:off x="6800850" y="2191941"/>
            <a:ext cx="571500" cy="7429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3"/>
          <p:cNvCxnSpPr/>
          <p:nvPr/>
        </p:nvCxnSpPr>
        <p:spPr>
          <a:xfrm>
            <a:off x="7372350" y="219194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50863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68008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3"/>
          <p:cNvSpPr/>
          <p:nvPr/>
        </p:nvSpPr>
        <p:spPr>
          <a:xfrm>
            <a:off x="5086350" y="2934891"/>
            <a:ext cx="1714500" cy="11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3"/>
          <p:cNvSpPr/>
          <p:nvPr/>
        </p:nvSpPr>
        <p:spPr>
          <a:xfrm rot="2214588">
            <a:off x="6965157" y="2185987"/>
            <a:ext cx="160735" cy="939404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6286500" y="2477691"/>
            <a:ext cx="285750" cy="28575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6" name="Google Shape;326;p23"/>
          <p:cNvCxnSpPr/>
          <p:nvPr/>
        </p:nvCxnSpPr>
        <p:spPr>
          <a:xfrm flipH="1" rot="10800000">
            <a:off x="628650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/>
          <p:nvPr/>
        </p:nvCxnSpPr>
        <p:spPr>
          <a:xfrm flipH="1" rot="10800000">
            <a:off x="657225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3"/>
          <p:cNvCxnSpPr/>
          <p:nvPr/>
        </p:nvCxnSpPr>
        <p:spPr>
          <a:xfrm>
            <a:off x="6457950" y="2363391"/>
            <a:ext cx="285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3"/>
          <p:cNvCxnSpPr/>
          <p:nvPr/>
        </p:nvCxnSpPr>
        <p:spPr>
          <a:xfrm>
            <a:off x="6743700" y="2363391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3"/>
          <p:cNvCxnSpPr/>
          <p:nvPr/>
        </p:nvCxnSpPr>
        <p:spPr>
          <a:xfrm flipH="1" rot="10800000">
            <a:off x="6572250" y="2591991"/>
            <a:ext cx="17145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3"/>
          <p:cNvSpPr/>
          <p:nvPr/>
        </p:nvSpPr>
        <p:spPr>
          <a:xfrm>
            <a:off x="5715000" y="2591991"/>
            <a:ext cx="2286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5715000" y="2363391"/>
            <a:ext cx="228600" cy="228600"/>
          </a:xfrm>
          <a:prstGeom prst="rect">
            <a:avLst/>
          </a:prstGeom>
          <a:solidFill>
            <a:srgbClr val="FF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3" name="Google Shape;333;p23"/>
          <p:cNvCxnSpPr/>
          <p:nvPr/>
        </p:nvCxnSpPr>
        <p:spPr>
          <a:xfrm flipH="1" rot="10800000">
            <a:off x="5943600" y="24776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3"/>
          <p:cNvCxnSpPr/>
          <p:nvPr/>
        </p:nvCxnSpPr>
        <p:spPr>
          <a:xfrm flipH="1" rot="10800000">
            <a:off x="5943600" y="27062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3"/>
          <p:cNvCxnSpPr/>
          <p:nvPr/>
        </p:nvCxnSpPr>
        <p:spPr>
          <a:xfrm flipH="1" rot="10800000">
            <a:off x="59436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3"/>
          <p:cNvCxnSpPr/>
          <p:nvPr/>
        </p:nvCxnSpPr>
        <p:spPr>
          <a:xfrm flipH="1" rot="10800000">
            <a:off x="57150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/>
          <p:nvPr/>
        </p:nvCxnSpPr>
        <p:spPr>
          <a:xfrm>
            <a:off x="6057900" y="2249091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3"/>
          <p:cNvCxnSpPr/>
          <p:nvPr/>
        </p:nvCxnSpPr>
        <p:spPr>
          <a:xfrm>
            <a:off x="5829300" y="2249091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9" name="Google Shape;339;p23"/>
          <p:cNvGrpSpPr/>
          <p:nvPr/>
        </p:nvGrpSpPr>
        <p:grpSpPr>
          <a:xfrm>
            <a:off x="6286500" y="3714750"/>
            <a:ext cx="457200" cy="457200"/>
            <a:chOff x="7239000" y="6059488"/>
            <a:chExt cx="609600" cy="609600"/>
          </a:xfrm>
        </p:grpSpPr>
        <p:sp>
          <p:nvSpPr>
            <p:cNvPr id="340" name="Google Shape;340;p23"/>
            <p:cNvSpPr/>
            <p:nvPr/>
          </p:nvSpPr>
          <p:spPr>
            <a:xfrm>
              <a:off x="7239000" y="6059488"/>
              <a:ext cx="533400" cy="609600"/>
            </a:xfrm>
            <a:prstGeom prst="triangle">
              <a:avLst>
                <a:gd fmla="val 50000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1" name="Google Shape;341;p23"/>
            <p:cNvCxnSpPr/>
            <p:nvPr/>
          </p:nvCxnSpPr>
          <p:spPr>
            <a:xfrm flipH="1" rot="10800000">
              <a:off x="7772400" y="6516688"/>
              <a:ext cx="76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3"/>
            <p:cNvCxnSpPr/>
            <p:nvPr/>
          </p:nvCxnSpPr>
          <p:spPr>
            <a:xfrm rot="10800000">
              <a:off x="7467600" y="6059488"/>
              <a:ext cx="3810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23"/>
          <p:cNvGrpSpPr/>
          <p:nvPr/>
        </p:nvGrpSpPr>
        <p:grpSpPr>
          <a:xfrm>
            <a:off x="5257800" y="3886200"/>
            <a:ext cx="514350" cy="330993"/>
            <a:chOff x="5334000" y="6135688"/>
            <a:chExt cx="685800" cy="441324"/>
          </a:xfrm>
        </p:grpSpPr>
        <p:sp>
          <p:nvSpPr>
            <p:cNvPr id="344" name="Google Shape;344;p23"/>
            <p:cNvSpPr/>
            <p:nvPr/>
          </p:nvSpPr>
          <p:spPr>
            <a:xfrm flipH="1" rot="10800000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5" name="Google Shape;345;p23"/>
            <p:cNvCxnSpPr/>
            <p:nvPr/>
          </p:nvCxnSpPr>
          <p:spPr>
            <a:xfrm>
              <a:off x="53340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3"/>
            <p:cNvCxnSpPr/>
            <p:nvPr/>
          </p:nvCxnSpPr>
          <p:spPr>
            <a:xfrm>
              <a:off x="60198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7" name="Google Shape;347;p23"/>
            <p:cNvSpPr/>
            <p:nvPr/>
          </p:nvSpPr>
          <p:spPr>
            <a:xfrm>
              <a:off x="5334000" y="6477000"/>
              <a:ext cx="671512" cy="100012"/>
            </a:xfrm>
            <a:custGeom>
              <a:rect b="b" l="l" r="r" t="t"/>
              <a:pathLst>
                <a:path extrusionOk="0" h="63" w="423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8" name="Google Shape;348;p23"/>
          <p:cNvSpPr txBox="1"/>
          <p:nvPr/>
        </p:nvSpPr>
        <p:spPr>
          <a:xfrm>
            <a:off x="391204" y="4087921"/>
            <a:ext cx="19607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“Knowledge Base”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“Robot Brain”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3714750" y="4743450"/>
            <a:ext cx="16002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4"/>
          <p:cNvSpPr txBox="1"/>
          <p:nvPr>
            <p:ph type="title"/>
          </p:nvPr>
        </p:nvSpPr>
        <p:spPr>
          <a:xfrm>
            <a:off x="1331119" y="-20241"/>
            <a:ext cx="6382941" cy="70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Truth Depends on Interpretation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485900" y="944166"/>
            <a:ext cx="6057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Representation 1			World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			</a:t>
            </a:r>
            <a:endParaRPr sz="1350"/>
          </a:p>
        </p:txBody>
      </p:sp>
      <p:grpSp>
        <p:nvGrpSpPr>
          <p:cNvPr id="359" name="Google Shape;359;p24"/>
          <p:cNvGrpSpPr/>
          <p:nvPr/>
        </p:nvGrpSpPr>
        <p:grpSpPr>
          <a:xfrm>
            <a:off x="1485901" y="990600"/>
            <a:ext cx="4785122" cy="4095750"/>
            <a:chOff x="288" y="960"/>
            <a:chExt cx="4019" cy="3440"/>
          </a:xfrm>
        </p:grpSpPr>
        <p:cxnSp>
          <p:nvCxnSpPr>
            <p:cNvPr id="360" name="Google Shape;360;p24"/>
            <p:cNvCxnSpPr/>
            <p:nvPr/>
          </p:nvCxnSpPr>
          <p:spPr>
            <a:xfrm rot="10800000">
              <a:off x="2832" y="960"/>
              <a:ext cx="0" cy="312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4"/>
            <p:cNvCxnSpPr/>
            <p:nvPr/>
          </p:nvCxnSpPr>
          <p:spPr>
            <a:xfrm>
              <a:off x="288" y="2784"/>
              <a:ext cx="259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Google Shape;362;p24"/>
            <p:cNvSpPr/>
            <p:nvPr/>
          </p:nvSpPr>
          <p:spPr>
            <a:xfrm>
              <a:off x="3456" y="1776"/>
              <a:ext cx="384" cy="384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descr="Light upward diagonal" id="363" name="Google Shape;363;p24"/>
            <p:cNvSpPr/>
            <p:nvPr/>
          </p:nvSpPr>
          <p:spPr>
            <a:xfrm>
              <a:off x="3456" y="2160"/>
              <a:ext cx="38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4" name="Google Shape;364;p24"/>
            <p:cNvCxnSpPr/>
            <p:nvPr/>
          </p:nvCxnSpPr>
          <p:spPr>
            <a:xfrm flipH="1" rot="10800000">
              <a:off x="2256" y="2592"/>
              <a:ext cx="120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2256" y="1584"/>
              <a:ext cx="120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24"/>
            <p:cNvCxnSpPr/>
            <p:nvPr/>
          </p:nvCxnSpPr>
          <p:spPr>
            <a:xfrm>
              <a:off x="2208" y="1920"/>
              <a:ext cx="1248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7" name="Google Shape;367;p24"/>
            <p:cNvSpPr/>
            <p:nvPr/>
          </p:nvSpPr>
          <p:spPr>
            <a:xfrm>
              <a:off x="2352" y="2030"/>
              <a:ext cx="1955" cy="1570"/>
            </a:xfrm>
            <a:custGeom>
              <a:rect b="b" l="l" r="r" t="t"/>
              <a:pathLst>
                <a:path extrusionOk="0" h="1570" w="1955">
                  <a:moveTo>
                    <a:pt x="0" y="1570"/>
                  </a:moveTo>
                  <a:lnTo>
                    <a:pt x="1890" y="1129"/>
                  </a:lnTo>
                  <a:lnTo>
                    <a:pt x="1955" y="877"/>
                  </a:lnTo>
                  <a:lnTo>
                    <a:pt x="1915" y="626"/>
                  </a:lnTo>
                  <a:lnTo>
                    <a:pt x="1525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657" y="1298"/>
              <a:ext cx="2548" cy="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ON(A,B) </a:t>
              </a:r>
              <a:r>
                <a:rPr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ON(B,A) </a:t>
              </a:r>
              <a:r>
                <a:rPr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ON(A,B)  </a:t>
              </a:r>
              <a:r>
                <a:rPr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	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ON(B,A)  </a:t>
              </a:r>
              <a:r>
                <a:rPr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	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1657350" y="1714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The Key Logic Concepts</a:t>
            </a:r>
            <a:endParaRPr/>
          </a:p>
        </p:txBody>
      </p:sp>
      <p:sp>
        <p:nvSpPr>
          <p:cNvPr id="375" name="Google Shape;375;p2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 rotWithShape="1">
          <a:blip r:embed="rId3">
            <a:alphaModFix/>
          </a:blip>
          <a:srcRect b="5230" l="23657" r="21172" t="18929"/>
          <a:stretch/>
        </p:blipFill>
        <p:spPr>
          <a:xfrm>
            <a:off x="4286250" y="1543050"/>
            <a:ext cx="2565838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 txBox="1"/>
          <p:nvPr/>
        </p:nvSpPr>
        <p:spPr>
          <a:xfrm>
            <a:off x="2228851" y="1771650"/>
            <a:ext cx="18998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Entailment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⊨</a:t>
            </a: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2228850" y="2628900"/>
            <a:ext cx="1905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⊢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1600200" y="0"/>
            <a:ext cx="58293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Break the Semantic Wall</a:t>
            </a:r>
            <a:endParaRPr/>
          </a:p>
        </p:txBody>
      </p:sp>
      <p:sp>
        <p:nvSpPr>
          <p:cNvPr id="385" name="Google Shape;385;p2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 561,  Sessions 10-11</a:t>
            </a:r>
            <a:endParaRPr/>
          </a:p>
        </p:txBody>
      </p:sp>
      <p:sp>
        <p:nvSpPr>
          <p:cNvPr id="386" name="Google Shape;386;p2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3714750" y="4743450"/>
            <a:ext cx="16002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Horizontal brick" id="388" name="Google Shape;388;p26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1600200" y="914400"/>
            <a:ext cx="6000750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Systems		                 The Real World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1371601" y="1714501"/>
            <a:ext cx="2884123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+BLOCKA+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+BLOCKB+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+BLOCKC+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:(IS_ON +BLOCKA+ +BLOCKB+)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:((IS_RED +BLOCKA+)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796290" y="1314450"/>
            <a:ext cx="3718560" cy="2914650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5086350" y="2191941"/>
            <a:ext cx="2286000" cy="742950"/>
          </a:xfrm>
          <a:prstGeom prst="parallelogram">
            <a:avLst>
              <a:gd fmla="val 76923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p26"/>
          <p:cNvCxnSpPr/>
          <p:nvPr/>
        </p:nvCxnSpPr>
        <p:spPr>
          <a:xfrm>
            <a:off x="5086350" y="2934891"/>
            <a:ext cx="17716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6"/>
          <p:cNvCxnSpPr/>
          <p:nvPr/>
        </p:nvCxnSpPr>
        <p:spPr>
          <a:xfrm flipH="1" rot="10800000">
            <a:off x="6800850" y="2191941"/>
            <a:ext cx="571500" cy="7429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>
            <a:off x="7372350" y="219194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6"/>
          <p:cNvCxnSpPr/>
          <p:nvPr/>
        </p:nvCxnSpPr>
        <p:spPr>
          <a:xfrm>
            <a:off x="50863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6"/>
          <p:cNvCxnSpPr/>
          <p:nvPr/>
        </p:nvCxnSpPr>
        <p:spPr>
          <a:xfrm>
            <a:off x="68008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6"/>
          <p:cNvSpPr/>
          <p:nvPr/>
        </p:nvSpPr>
        <p:spPr>
          <a:xfrm>
            <a:off x="5086350" y="2934891"/>
            <a:ext cx="1714500" cy="11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6"/>
          <p:cNvSpPr/>
          <p:nvPr/>
        </p:nvSpPr>
        <p:spPr>
          <a:xfrm rot="2214588">
            <a:off x="6965157" y="2185987"/>
            <a:ext cx="160735" cy="939404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6286500" y="2477691"/>
            <a:ext cx="285750" cy="28575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1" name="Google Shape;401;p26"/>
          <p:cNvCxnSpPr/>
          <p:nvPr/>
        </p:nvCxnSpPr>
        <p:spPr>
          <a:xfrm flipH="1" rot="10800000">
            <a:off x="628650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6"/>
          <p:cNvCxnSpPr/>
          <p:nvPr/>
        </p:nvCxnSpPr>
        <p:spPr>
          <a:xfrm flipH="1" rot="10800000">
            <a:off x="657225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/>
          <p:nvPr/>
        </p:nvCxnSpPr>
        <p:spPr>
          <a:xfrm>
            <a:off x="6457950" y="2363391"/>
            <a:ext cx="285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6"/>
          <p:cNvCxnSpPr/>
          <p:nvPr/>
        </p:nvCxnSpPr>
        <p:spPr>
          <a:xfrm>
            <a:off x="6743700" y="2363391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6"/>
          <p:cNvCxnSpPr/>
          <p:nvPr/>
        </p:nvCxnSpPr>
        <p:spPr>
          <a:xfrm flipH="1" rot="10800000">
            <a:off x="6572250" y="2591991"/>
            <a:ext cx="17145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6"/>
          <p:cNvSpPr/>
          <p:nvPr/>
        </p:nvSpPr>
        <p:spPr>
          <a:xfrm>
            <a:off x="5715000" y="2591991"/>
            <a:ext cx="2286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5715000" y="2363391"/>
            <a:ext cx="228600" cy="228600"/>
          </a:xfrm>
          <a:prstGeom prst="rect">
            <a:avLst/>
          </a:prstGeom>
          <a:solidFill>
            <a:srgbClr val="FF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26"/>
          <p:cNvCxnSpPr/>
          <p:nvPr/>
        </p:nvCxnSpPr>
        <p:spPr>
          <a:xfrm flipH="1" rot="10800000">
            <a:off x="5943600" y="24776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6"/>
          <p:cNvCxnSpPr/>
          <p:nvPr/>
        </p:nvCxnSpPr>
        <p:spPr>
          <a:xfrm flipH="1" rot="10800000">
            <a:off x="5943600" y="27062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6"/>
          <p:cNvCxnSpPr/>
          <p:nvPr/>
        </p:nvCxnSpPr>
        <p:spPr>
          <a:xfrm flipH="1" rot="10800000">
            <a:off x="59436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6"/>
          <p:cNvCxnSpPr/>
          <p:nvPr/>
        </p:nvCxnSpPr>
        <p:spPr>
          <a:xfrm flipH="1" rot="10800000">
            <a:off x="57150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6"/>
          <p:cNvCxnSpPr/>
          <p:nvPr/>
        </p:nvCxnSpPr>
        <p:spPr>
          <a:xfrm>
            <a:off x="6057900" y="2249091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6"/>
          <p:cNvCxnSpPr/>
          <p:nvPr/>
        </p:nvCxnSpPr>
        <p:spPr>
          <a:xfrm>
            <a:off x="5829300" y="2249091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" name="Google Shape;414;p26"/>
          <p:cNvGrpSpPr/>
          <p:nvPr/>
        </p:nvGrpSpPr>
        <p:grpSpPr>
          <a:xfrm>
            <a:off x="6286500" y="3714750"/>
            <a:ext cx="457200" cy="457200"/>
            <a:chOff x="7239000" y="6059488"/>
            <a:chExt cx="609600" cy="609600"/>
          </a:xfrm>
        </p:grpSpPr>
        <p:sp>
          <p:nvSpPr>
            <p:cNvPr id="415" name="Google Shape;415;p26"/>
            <p:cNvSpPr/>
            <p:nvPr/>
          </p:nvSpPr>
          <p:spPr>
            <a:xfrm>
              <a:off x="7239000" y="6059488"/>
              <a:ext cx="533400" cy="609600"/>
            </a:xfrm>
            <a:prstGeom prst="triangle">
              <a:avLst>
                <a:gd fmla="val 50000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6" name="Google Shape;416;p26"/>
            <p:cNvCxnSpPr/>
            <p:nvPr/>
          </p:nvCxnSpPr>
          <p:spPr>
            <a:xfrm flipH="1" rot="10800000">
              <a:off x="7772400" y="6516688"/>
              <a:ext cx="76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6"/>
            <p:cNvCxnSpPr/>
            <p:nvPr/>
          </p:nvCxnSpPr>
          <p:spPr>
            <a:xfrm rot="10800000">
              <a:off x="7467600" y="6059488"/>
              <a:ext cx="3810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26"/>
          <p:cNvGrpSpPr/>
          <p:nvPr/>
        </p:nvGrpSpPr>
        <p:grpSpPr>
          <a:xfrm>
            <a:off x="5257800" y="3886200"/>
            <a:ext cx="514350" cy="330993"/>
            <a:chOff x="5334000" y="6135688"/>
            <a:chExt cx="685800" cy="441324"/>
          </a:xfrm>
        </p:grpSpPr>
        <p:sp>
          <p:nvSpPr>
            <p:cNvPr id="419" name="Google Shape;419;p26"/>
            <p:cNvSpPr/>
            <p:nvPr/>
          </p:nvSpPr>
          <p:spPr>
            <a:xfrm flipH="1" rot="10800000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0" name="Google Shape;420;p26"/>
            <p:cNvCxnSpPr/>
            <p:nvPr/>
          </p:nvCxnSpPr>
          <p:spPr>
            <a:xfrm>
              <a:off x="53340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6"/>
            <p:cNvCxnSpPr/>
            <p:nvPr/>
          </p:nvCxnSpPr>
          <p:spPr>
            <a:xfrm>
              <a:off x="60198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26"/>
            <p:cNvSpPr/>
            <p:nvPr/>
          </p:nvSpPr>
          <p:spPr>
            <a:xfrm>
              <a:off x="5334000" y="6477000"/>
              <a:ext cx="671512" cy="100012"/>
            </a:xfrm>
            <a:custGeom>
              <a:rect b="b" l="l" r="r" t="t"/>
              <a:pathLst>
                <a:path extrusionOk="0" h="63" w="423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3" name="Google Shape;423;p26"/>
          <p:cNvSpPr txBox="1"/>
          <p:nvPr/>
        </p:nvSpPr>
        <p:spPr>
          <a:xfrm>
            <a:off x="1485900" y="4000500"/>
            <a:ext cx="25506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“Knowledge Base”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“Robot Brain”</a:t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4286250" y="1943100"/>
            <a:ext cx="914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4286250" y="3314700"/>
            <a:ext cx="685800" cy="34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KB</a:t>
            </a:r>
            <a:r>
              <a:rPr lang="en-US" sz="2800">
                <a:solidFill>
                  <a:schemeClr val="dk1"/>
                </a:solidFill>
              </a:rPr>
              <a:t> (“mind”) and </a:t>
            </a:r>
            <a:r>
              <a:rPr b="1" lang="en-US" sz="2800">
                <a:solidFill>
                  <a:schemeClr val="dk1"/>
                </a:solidFill>
              </a:rPr>
              <a:t>Models</a:t>
            </a:r>
            <a:r>
              <a:rPr lang="en-US" sz="2800">
                <a:solidFill>
                  <a:schemeClr val="dk1"/>
                </a:solidFill>
              </a:rPr>
              <a:t> (“real worlds”)</a:t>
            </a:r>
            <a:endParaRPr/>
          </a:p>
        </p:txBody>
      </p:sp>
      <p:sp>
        <p:nvSpPr>
          <p:cNvPr id="431" name="Google Shape;431;p2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1600200" y="1828800"/>
            <a:ext cx="2743200" cy="2150152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3" name="Google Shape;4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350" y="1771650"/>
            <a:ext cx="2362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7"/>
          <p:cNvSpPr txBox="1"/>
          <p:nvPr/>
        </p:nvSpPr>
        <p:spPr>
          <a:xfrm>
            <a:off x="5486400" y="1314450"/>
            <a:ext cx="1405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Worlds</a:t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5086350" y="2266950"/>
            <a:ext cx="266700" cy="30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2768674" y="2101274"/>
            <a:ext cx="6126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ΚΒ</a:t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>
            <a:off x="2501328" y="2686049"/>
            <a:ext cx="444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5988866" y="3999047"/>
            <a:ext cx="68961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Μ(α)</a:t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315200" y="1683782"/>
            <a:ext cx="304800" cy="2315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2342916" y="1409640"/>
            <a:ext cx="7393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type="title"/>
          </p:nvPr>
        </p:nvSpPr>
        <p:spPr>
          <a:xfrm>
            <a:off x="577454" y="424472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Entailment</a:t>
            </a:r>
            <a:endParaRPr/>
          </a:p>
        </p:txBody>
      </p:sp>
      <p:pic>
        <p:nvPicPr>
          <p:cNvPr id="448" name="Google Shape;4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307" y="1143000"/>
            <a:ext cx="6693694" cy="239672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8"/>
          <p:cNvSpPr txBox="1"/>
          <p:nvPr/>
        </p:nvSpPr>
        <p:spPr>
          <a:xfrm>
            <a:off x="1575196" y="3789180"/>
            <a:ext cx="513040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“Entailment” is different from “Inference”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455" name="Google Shape;455;p2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29"/>
          <p:cNvSpPr txBox="1"/>
          <p:nvPr>
            <p:ph type="title"/>
          </p:nvPr>
        </p:nvSpPr>
        <p:spPr>
          <a:xfrm>
            <a:off x="469900" y="345787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Logic as a Representation of the World</a:t>
            </a:r>
            <a:endParaRPr/>
          </a:p>
        </p:txBody>
      </p:sp>
      <p:sp>
        <p:nvSpPr>
          <p:cNvPr id="457" name="Google Shape;457;p2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</a:t>
            </a:r>
            <a:r>
              <a:rPr lang="en-US" sz="1350"/>
              <a:t>			</a:t>
            </a:r>
            <a:endParaRPr sz="1350">
              <a:solidFill>
                <a:srgbClr val="FF0066"/>
              </a:solidFill>
            </a:endParaRPr>
          </a:p>
        </p:txBody>
      </p:sp>
      <p:grpSp>
        <p:nvGrpSpPr>
          <p:cNvPr id="458" name="Google Shape;458;p29"/>
          <p:cNvGrpSpPr/>
          <p:nvPr/>
        </p:nvGrpSpPr>
        <p:grpSpPr>
          <a:xfrm>
            <a:off x="1964522" y="1398976"/>
            <a:ext cx="5137557" cy="2528897"/>
            <a:chOff x="690" y="1175"/>
            <a:chExt cx="4315" cy="2124"/>
          </a:xfrm>
        </p:grpSpPr>
        <p:cxnSp>
          <p:nvCxnSpPr>
            <p:cNvPr id="459" name="Google Shape;459;p29"/>
            <p:cNvCxnSpPr/>
            <p:nvPr/>
          </p:nvCxnSpPr>
          <p:spPr>
            <a:xfrm>
              <a:off x="3120" y="1536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29"/>
            <p:cNvCxnSpPr/>
            <p:nvPr/>
          </p:nvCxnSpPr>
          <p:spPr>
            <a:xfrm>
              <a:off x="4608" y="1632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2928" y="3168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352" y="1728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3" name="Google Shape;463;p29"/>
            <p:cNvSpPr txBox="1"/>
            <p:nvPr/>
          </p:nvSpPr>
          <p:spPr>
            <a:xfrm>
              <a:off x="2278" y="2989"/>
              <a:ext cx="564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Facts</a:t>
              </a:r>
              <a:endParaRPr/>
            </a:p>
          </p:txBody>
        </p:sp>
        <p:sp>
          <p:nvSpPr>
            <p:cNvPr id="464" name="Google Shape;464;p29"/>
            <p:cNvSpPr txBox="1"/>
            <p:nvPr/>
          </p:nvSpPr>
          <p:spPr>
            <a:xfrm>
              <a:off x="690" y="298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World</a:t>
              </a:r>
              <a:endParaRPr/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4364" y="2944"/>
              <a:ext cx="489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Fact</a:t>
              </a:r>
              <a:endParaRPr/>
            </a:p>
          </p:txBody>
        </p:sp>
        <p:sp>
          <p:nvSpPr>
            <p:cNvPr id="466" name="Google Shape;466;p29"/>
            <p:cNvSpPr txBox="1"/>
            <p:nvPr/>
          </p:nvSpPr>
          <p:spPr>
            <a:xfrm>
              <a:off x="3230" y="289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follows</a:t>
              </a:r>
              <a:endParaRPr/>
            </a:p>
          </p:txBody>
        </p:sp>
        <p:sp>
          <p:nvSpPr>
            <p:cNvPr id="467" name="Google Shape;467;p29"/>
            <p:cNvSpPr txBox="1"/>
            <p:nvPr/>
          </p:nvSpPr>
          <p:spPr>
            <a:xfrm>
              <a:off x="735" y="2037"/>
              <a:ext cx="1081" cy="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Refers to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(Semantics)</a:t>
              </a:r>
              <a:endParaRPr/>
            </a:p>
          </p:txBody>
        </p:sp>
        <p:sp>
          <p:nvSpPr>
            <p:cNvPr id="468" name="Google Shape;468;p29"/>
            <p:cNvSpPr txBox="1"/>
            <p:nvPr/>
          </p:nvSpPr>
          <p:spPr>
            <a:xfrm>
              <a:off x="701" y="1344"/>
              <a:ext cx="2196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Representation: Sentences</a:t>
              </a:r>
              <a:endParaRPr/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4150" y="1356"/>
              <a:ext cx="855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Sentence</a:t>
              </a:r>
              <a:endParaRPr/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3094" y="11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entails</a:t>
              </a:r>
              <a:endParaRPr/>
            </a:p>
          </p:txBody>
        </p:sp>
      </p:grpSp>
      <p:cxnSp>
        <p:nvCxnSpPr>
          <p:cNvPr id="471" name="Google Shape;471;p29"/>
          <p:cNvCxnSpPr>
            <a:stCxn id="457" idx="1"/>
          </p:cNvCxnSpPr>
          <p:nvPr/>
        </p:nvCxnSpPr>
        <p:spPr>
          <a:xfrm>
            <a:off x="457200" y="2757488"/>
            <a:ext cx="8001000" cy="42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16718" y="304726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Agent and Environment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191250" y="4672013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1905000" y="1529350"/>
            <a:ext cx="5181600" cy="2592000"/>
            <a:chOff x="1016001" y="2616189"/>
            <a:chExt cx="6908799" cy="3456000"/>
          </a:xfrm>
        </p:grpSpPr>
        <p:sp>
          <p:nvSpPr>
            <p:cNvPr id="107" name="Google Shape;107;p3"/>
            <p:cNvSpPr/>
            <p:nvPr/>
          </p:nvSpPr>
          <p:spPr>
            <a:xfrm>
              <a:off x="6051550" y="3406776"/>
              <a:ext cx="1873250" cy="1439863"/>
            </a:xfrm>
            <a:prstGeom prst="ellipse">
              <a:avLst/>
            </a:prstGeom>
            <a:solidFill>
              <a:srgbClr val="99FF3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Environment</a:t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19300" y="3479801"/>
              <a:ext cx="2160588" cy="1368425"/>
            </a:xfrm>
            <a:prstGeom prst="ellipse">
              <a:avLst/>
            </a:prstGeom>
            <a:solidFill>
              <a:srgbClr val="F2F6A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Google Shape;109;p3"/>
            <p:cNvCxnSpPr>
              <a:stCxn id="107" idx="1"/>
              <a:endCxn id="108" idx="7"/>
            </p:cNvCxnSpPr>
            <p:nvPr/>
          </p:nvCxnSpPr>
          <p:spPr>
            <a:xfrm rot="5400000">
              <a:off x="5063331" y="2417789"/>
              <a:ext cx="62700" cy="2462400"/>
            </a:xfrm>
            <a:prstGeom prst="curvedConnector3">
              <a:avLst>
                <a:gd fmla="val -775988" name="adj1"/>
              </a:avLst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3"/>
            <p:cNvCxnSpPr>
              <a:stCxn id="108" idx="5"/>
              <a:endCxn id="107" idx="3"/>
            </p:cNvCxnSpPr>
            <p:nvPr/>
          </p:nvCxnSpPr>
          <p:spPr>
            <a:xfrm rot="-5400000">
              <a:off x="5088677" y="3410625"/>
              <a:ext cx="12000" cy="2462400"/>
            </a:xfrm>
            <a:prstGeom prst="curvedConnector3">
              <a:avLst>
                <a:gd fmla="val -7137751" name="adj1"/>
              </a:avLst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3"/>
            <p:cNvSpPr txBox="1"/>
            <p:nvPr/>
          </p:nvSpPr>
          <p:spPr>
            <a:xfrm>
              <a:off x="4467224" y="3255964"/>
              <a:ext cx="1341553" cy="461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percepts</a:t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4467226" y="4552950"/>
              <a:ext cx="1135771" cy="461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actions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306633" y="3840156"/>
              <a:ext cx="1224000" cy="360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Intelligence</a:t>
              </a:r>
              <a:endParaRPr/>
            </a:p>
          </p:txBody>
        </p:sp>
        <p:pic>
          <p:nvPicPr>
            <p:cNvPr descr="HM00390_[1]" id="114" name="Google Shape;11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9163" y="3767139"/>
              <a:ext cx="498475" cy="4460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Google Shape;115;p3"/>
            <p:cNvCxnSpPr/>
            <p:nvPr/>
          </p:nvCxnSpPr>
          <p:spPr>
            <a:xfrm>
              <a:off x="3171825" y="3121026"/>
              <a:ext cx="431800" cy="576263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HM00376_[1]" id="116" name="Google Shape;11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847179">
              <a:off x="3993357" y="4039394"/>
              <a:ext cx="576262" cy="5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M00385_[1]" id="117" name="Google Shape;11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937756">
              <a:off x="3120232" y="4607720"/>
              <a:ext cx="533400" cy="598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2811469" y="2616189"/>
              <a:ext cx="1465500" cy="50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Sensors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51101" y="5567364"/>
              <a:ext cx="1655763" cy="5048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Effectors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0" name="Google Shape;120;p3"/>
            <p:cNvCxnSpPr/>
            <p:nvPr/>
          </p:nvCxnSpPr>
          <p:spPr>
            <a:xfrm flipH="1" rot="10800000">
              <a:off x="3314700" y="4640263"/>
              <a:ext cx="839788" cy="92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3"/>
            <p:cNvCxnSpPr/>
            <p:nvPr/>
          </p:nvCxnSpPr>
          <p:spPr>
            <a:xfrm rot="10800000">
              <a:off x="3316288" y="5249863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3"/>
            <p:cNvSpPr txBox="1"/>
            <p:nvPr/>
          </p:nvSpPr>
          <p:spPr>
            <a:xfrm>
              <a:off x="1016001" y="3901694"/>
              <a:ext cx="1032761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</a:t>
              </a:r>
              <a:endParaRPr/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152400" y="1345466"/>
            <a:ext cx="2285999" cy="776824"/>
          </a:xfrm>
          <a:prstGeom prst="wedgeEllipseCallout">
            <a:avLst>
              <a:gd fmla="val 83246" name="adj1"/>
              <a:gd fmla="val 91649" name="adj2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Base (next slide)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477" name="Google Shape;477;p3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30"/>
          <p:cNvSpPr txBox="1"/>
          <p:nvPr>
            <p:ph type="title"/>
          </p:nvPr>
        </p:nvSpPr>
        <p:spPr>
          <a:xfrm>
            <a:off x="469900" y="29688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Models  (the “real worlds”)</a:t>
            </a:r>
            <a:endParaRPr/>
          </a:p>
        </p:txBody>
      </p:sp>
      <p:graphicFrame>
        <p:nvGraphicFramePr>
          <p:cNvPr id="479" name="Google Shape;479;p30"/>
          <p:cNvGraphicFramePr/>
          <p:nvPr/>
        </p:nvGraphicFramePr>
        <p:xfrm>
          <a:off x="1457325" y="1179910"/>
          <a:ext cx="6543675" cy="3856434"/>
        </p:xfrm>
        <a:graphic>
          <a:graphicData uri="http://schemas.openxmlformats.org/presentationml/2006/ole">
            <mc:AlternateContent>
              <mc:Choice Requires="v">
                <p:oleObj r:id="rId4" imgH="3856434" imgW="6543675" progId="" spid="_x0000_s1">
                  <p:embed/>
                </p:oleObj>
              </mc:Choice>
              <mc:Fallback>
                <p:oleObj r:id="rId5" imgH="3856434" imgW="6543675" progId="">
                  <p:embed/>
                  <p:pic>
                    <p:nvPicPr>
                      <p:cNvPr id="479" name="Google Shape;479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57325" y="1179910"/>
                        <a:ext cx="6543675" cy="385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" name="Google Shape;480;p30"/>
          <p:cNvSpPr txBox="1"/>
          <p:nvPr/>
        </p:nvSpPr>
        <p:spPr>
          <a:xfrm>
            <a:off x="6968488" y="2501384"/>
            <a:ext cx="68961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Μ(α)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5539740" y="3309747"/>
            <a:ext cx="502920" cy="276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469900" y="3867150"/>
            <a:ext cx="3512500" cy="92333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“intelligence must have a body”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(possible worlds):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Earth, Mars,  …...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88" name="Google Shape;4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7" y="1028700"/>
            <a:ext cx="6693694" cy="239672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1"/>
          <p:cNvSpPr txBox="1"/>
          <p:nvPr/>
        </p:nvSpPr>
        <p:spPr>
          <a:xfrm>
            <a:off x="1154090" y="3543301"/>
            <a:ext cx="6698465" cy="5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Entailment means it is impossible for the following case to occur: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premise (</a:t>
            </a: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KB</a:t>
            </a: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true but the consequence (</a:t>
            </a: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α</a:t>
            </a: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false</a:t>
            </a:r>
            <a:endParaRPr/>
          </a:p>
        </p:txBody>
      </p:sp>
      <p:sp>
        <p:nvSpPr>
          <p:cNvPr id="490" name="Google Shape;490;p31"/>
          <p:cNvSpPr txBox="1"/>
          <p:nvPr>
            <p:ph type="title"/>
          </p:nvPr>
        </p:nvSpPr>
        <p:spPr>
          <a:xfrm>
            <a:off x="1227066" y="225028"/>
            <a:ext cx="5829300" cy="68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Entailment</a:t>
            </a:r>
            <a:endParaRPr/>
          </a:p>
        </p:txBody>
      </p:sp>
      <p:pic>
        <p:nvPicPr>
          <p:cNvPr id="491" name="Google Shape;49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029738"/>
            <a:ext cx="1828800" cy="4339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1485900" y="123785"/>
            <a:ext cx="6184106" cy="738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Logic as a Representation of a World</a:t>
            </a:r>
            <a:endParaRPr/>
          </a:p>
        </p:txBody>
      </p:sp>
      <p:sp>
        <p:nvSpPr>
          <p:cNvPr id="497" name="Google Shape;497;p3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</a:t>
            </a:r>
            <a:r>
              <a:rPr lang="en-US" sz="1350"/>
              <a:t>			</a:t>
            </a:r>
            <a:endParaRPr/>
          </a:p>
        </p:txBody>
      </p:sp>
      <p:grpSp>
        <p:nvGrpSpPr>
          <p:cNvPr id="498" name="Google Shape;498;p32"/>
          <p:cNvGrpSpPr/>
          <p:nvPr/>
        </p:nvGrpSpPr>
        <p:grpSpPr>
          <a:xfrm>
            <a:off x="1964522" y="1398976"/>
            <a:ext cx="5137557" cy="2528897"/>
            <a:chOff x="690" y="1175"/>
            <a:chExt cx="4315" cy="2124"/>
          </a:xfrm>
        </p:grpSpPr>
        <p:cxnSp>
          <p:nvCxnSpPr>
            <p:cNvPr id="499" name="Google Shape;499;p32"/>
            <p:cNvCxnSpPr/>
            <p:nvPr/>
          </p:nvCxnSpPr>
          <p:spPr>
            <a:xfrm>
              <a:off x="2748" y="1536"/>
              <a:ext cx="13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0" name="Google Shape;500;p32"/>
            <p:cNvCxnSpPr/>
            <p:nvPr/>
          </p:nvCxnSpPr>
          <p:spPr>
            <a:xfrm>
              <a:off x="4608" y="1632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2888" y="3128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2" name="Google Shape;502;p32"/>
            <p:cNvCxnSpPr/>
            <p:nvPr/>
          </p:nvCxnSpPr>
          <p:spPr>
            <a:xfrm>
              <a:off x="2496" y="1728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03" name="Google Shape;503;p32"/>
            <p:cNvSpPr txBox="1"/>
            <p:nvPr/>
          </p:nvSpPr>
          <p:spPr>
            <a:xfrm>
              <a:off x="2278" y="2989"/>
              <a:ext cx="564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Facts</a:t>
              </a:r>
              <a:endParaRPr/>
            </a:p>
          </p:txBody>
        </p:sp>
        <p:sp>
          <p:nvSpPr>
            <p:cNvPr id="504" name="Google Shape;504;p32"/>
            <p:cNvSpPr txBox="1"/>
            <p:nvPr/>
          </p:nvSpPr>
          <p:spPr>
            <a:xfrm>
              <a:off x="690" y="298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World</a:t>
              </a:r>
              <a:endParaRPr/>
            </a:p>
          </p:txBody>
        </p:sp>
        <p:sp>
          <p:nvSpPr>
            <p:cNvPr id="505" name="Google Shape;505;p32"/>
            <p:cNvSpPr txBox="1"/>
            <p:nvPr/>
          </p:nvSpPr>
          <p:spPr>
            <a:xfrm>
              <a:off x="4364" y="2944"/>
              <a:ext cx="564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Facts</a:t>
              </a:r>
              <a:endParaRPr/>
            </a:p>
          </p:txBody>
        </p:sp>
        <p:sp>
          <p:nvSpPr>
            <p:cNvPr id="506" name="Google Shape;506;p32"/>
            <p:cNvSpPr txBox="1"/>
            <p:nvPr/>
          </p:nvSpPr>
          <p:spPr>
            <a:xfrm>
              <a:off x="3230" y="289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follows</a:t>
              </a:r>
              <a:endParaRPr/>
            </a:p>
          </p:txBody>
        </p:sp>
        <p:sp>
          <p:nvSpPr>
            <p:cNvPr id="507" name="Google Shape;507;p32"/>
            <p:cNvSpPr txBox="1"/>
            <p:nvPr/>
          </p:nvSpPr>
          <p:spPr>
            <a:xfrm>
              <a:off x="735" y="2005"/>
              <a:ext cx="1081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Refers to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(Semantics)</a:t>
              </a:r>
              <a:endParaRPr/>
            </a:p>
          </p:txBody>
        </p:sp>
        <p:sp>
          <p:nvSpPr>
            <p:cNvPr id="508" name="Google Shape;508;p32"/>
            <p:cNvSpPr txBox="1"/>
            <p:nvPr/>
          </p:nvSpPr>
          <p:spPr>
            <a:xfrm>
              <a:off x="701" y="1344"/>
              <a:ext cx="2293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Representation:   Sentences</a:t>
              </a:r>
              <a:endParaRPr/>
            </a:p>
          </p:txBody>
        </p:sp>
        <p:sp>
          <p:nvSpPr>
            <p:cNvPr id="509" name="Google Shape;509;p32"/>
            <p:cNvSpPr txBox="1"/>
            <p:nvPr/>
          </p:nvSpPr>
          <p:spPr>
            <a:xfrm>
              <a:off x="4150" y="1356"/>
              <a:ext cx="855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Sentence</a:t>
              </a:r>
              <a:endParaRPr/>
            </a:p>
          </p:txBody>
        </p:sp>
        <p:sp>
          <p:nvSpPr>
            <p:cNvPr id="510" name="Google Shape;510;p32"/>
            <p:cNvSpPr txBox="1"/>
            <p:nvPr/>
          </p:nvSpPr>
          <p:spPr>
            <a:xfrm>
              <a:off x="3094" y="11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entails</a:t>
              </a:r>
              <a:endParaRPr/>
            </a:p>
          </p:txBody>
        </p:sp>
      </p:grpSp>
      <p:cxnSp>
        <p:nvCxnSpPr>
          <p:cNvPr id="511" name="Google Shape;511;p32"/>
          <p:cNvCxnSpPr/>
          <p:nvPr/>
        </p:nvCxnSpPr>
        <p:spPr>
          <a:xfrm>
            <a:off x="1771650" y="2743200"/>
            <a:ext cx="57721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2" name="Google Shape;512;p32"/>
          <p:cNvSpPr txBox="1"/>
          <p:nvPr/>
        </p:nvSpPr>
        <p:spPr>
          <a:xfrm>
            <a:off x="556454" y="1058597"/>
            <a:ext cx="287254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“John has three brains.”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392363" y="4244340"/>
            <a:ext cx="409694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Really? Need to do a scan of John’s head!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4137702" y="1029653"/>
            <a:ext cx="462529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many brains did Argentinosaurus had?”</a:t>
            </a:r>
            <a:endParaRPr/>
          </a:p>
        </p:txBody>
      </p:sp>
      <p:pic>
        <p:nvPicPr>
          <p:cNvPr descr="Argentinosaurus" id="515" name="Google Shape;5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038" y="3874295"/>
            <a:ext cx="2059222" cy="11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Entailment: How to Check?</a:t>
            </a:r>
            <a:endParaRPr/>
          </a:p>
        </p:txBody>
      </p:sp>
      <p:sp>
        <p:nvSpPr>
          <p:cNvPr id="521" name="Google Shape;521;p3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i="1" lang="en-US"/>
              <a:t>KB</a:t>
            </a:r>
            <a:r>
              <a:rPr lang="en-US"/>
              <a:t> |=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/>
              <a:t> ?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Is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KB </a:t>
            </a:r>
            <a:r>
              <a:rPr lang="en-US"/>
              <a:t>) a subset of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i="1" lang="en-US"/>
              <a:t> </a:t>
            </a:r>
            <a:r>
              <a:rPr lang="en-US"/>
              <a:t>) ?</a:t>
            </a:r>
            <a:endParaRPr/>
          </a:p>
        </p:txBody>
      </p:sp>
      <p:sp>
        <p:nvSpPr>
          <p:cNvPr id="522" name="Google Shape;522;p3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23" name="Google Shape;5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914650"/>
            <a:ext cx="39338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Check Entailment in Wumpus World</a:t>
            </a:r>
            <a:endParaRPr/>
          </a:p>
        </p:txBody>
      </p:sp>
      <p:sp>
        <p:nvSpPr>
          <p:cNvPr id="529" name="Google Shape;529;p3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0" name="Google Shape;5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173345"/>
            <a:ext cx="5715000" cy="339865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4"/>
          <p:cNvSpPr txBox="1"/>
          <p:nvPr/>
        </p:nvSpPr>
        <p:spPr>
          <a:xfrm>
            <a:off x="1943101" y="1943100"/>
            <a:ext cx="524503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M(KB)</a:t>
            </a:r>
            <a:endParaRPr/>
          </a:p>
        </p:txBody>
      </p:sp>
      <p:sp>
        <p:nvSpPr>
          <p:cNvPr id="532" name="Google Shape;532;p34"/>
          <p:cNvSpPr txBox="1"/>
          <p:nvPr/>
        </p:nvSpPr>
        <p:spPr>
          <a:xfrm>
            <a:off x="3049981" y="1943100"/>
            <a:ext cx="482824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M(α1)</a:t>
            </a:r>
            <a:endParaRPr/>
          </a:p>
        </p:txBody>
      </p:sp>
      <p:sp>
        <p:nvSpPr>
          <p:cNvPr id="533" name="Google Shape;533;p34"/>
          <p:cNvSpPr txBox="1"/>
          <p:nvPr/>
        </p:nvSpPr>
        <p:spPr>
          <a:xfrm>
            <a:off x="4400551" y="1943100"/>
            <a:ext cx="524503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M(KB)</a:t>
            </a:r>
            <a:endParaRPr/>
          </a:p>
        </p:txBody>
      </p:sp>
      <p:sp>
        <p:nvSpPr>
          <p:cNvPr id="534" name="Google Shape;534;p34"/>
          <p:cNvSpPr txBox="1"/>
          <p:nvPr/>
        </p:nvSpPr>
        <p:spPr>
          <a:xfrm>
            <a:off x="6629400" y="1771650"/>
            <a:ext cx="482824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M(α2)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540" name="Google Shape;540;p3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35"/>
          <p:cNvSpPr txBox="1"/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Inference</a:t>
            </a:r>
            <a:endParaRPr/>
          </a:p>
        </p:txBody>
      </p:sp>
      <p:pic>
        <p:nvPicPr>
          <p:cNvPr id="542" name="Google Shape;5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28700"/>
            <a:ext cx="6858000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/>
          <p:nvPr>
            <p:ph type="title"/>
          </p:nvPr>
        </p:nvSpPr>
        <p:spPr>
          <a:xfrm>
            <a:off x="1485900" y="11430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“Entailment” =\= “Inference”</a:t>
            </a:r>
            <a:endParaRPr/>
          </a:p>
        </p:txBody>
      </p:sp>
      <p:sp>
        <p:nvSpPr>
          <p:cNvPr id="548" name="Google Shape;548;p3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2514600" y="1082501"/>
            <a:ext cx="3902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inference α: derived by a procedure </a:t>
            </a:r>
            <a:endParaRPr/>
          </a:p>
        </p:txBody>
      </p:sp>
      <p:cxnSp>
        <p:nvCxnSpPr>
          <p:cNvPr id="550" name="Google Shape;550;p36"/>
          <p:cNvCxnSpPr/>
          <p:nvPr/>
        </p:nvCxnSpPr>
        <p:spPr>
          <a:xfrm>
            <a:off x="457200" y="2864540"/>
            <a:ext cx="7029450" cy="1201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51" name="Google Shape;551;p36"/>
          <p:cNvSpPr txBox="1"/>
          <p:nvPr/>
        </p:nvSpPr>
        <p:spPr>
          <a:xfrm>
            <a:off x="2971800" y="3432349"/>
            <a:ext cx="311335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of symbols: M(KB), M(α),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“possible worlds”</a:t>
            </a:r>
            <a:endParaRPr/>
          </a:p>
        </p:txBody>
      </p:sp>
      <p:sp>
        <p:nvSpPr>
          <p:cNvPr id="552" name="Google Shape;552;p36"/>
          <p:cNvSpPr txBox="1"/>
          <p:nvPr/>
        </p:nvSpPr>
        <p:spPr>
          <a:xfrm>
            <a:off x="2971801" y="1485900"/>
            <a:ext cx="2832891" cy="36933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robot’s head (or on paper)</a:t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6743701" y="176830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endParaRPr/>
          </a:p>
        </p:txBody>
      </p:sp>
      <p:cxnSp>
        <p:nvCxnSpPr>
          <p:cNvPr id="554" name="Google Shape;554;p36"/>
          <p:cNvCxnSpPr>
            <a:stCxn id="549" idx="3"/>
            <a:endCxn id="553" idx="0"/>
          </p:cNvCxnSpPr>
          <p:nvPr/>
        </p:nvCxnSpPr>
        <p:spPr>
          <a:xfrm>
            <a:off x="6416630" y="1267167"/>
            <a:ext cx="695100" cy="5010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55" name="Google Shape;555;p36"/>
          <p:cNvCxnSpPr>
            <a:stCxn id="553" idx="2"/>
          </p:cNvCxnSpPr>
          <p:nvPr/>
        </p:nvCxnSpPr>
        <p:spPr>
          <a:xfrm rot="5400000">
            <a:off x="5683751" y="1197433"/>
            <a:ext cx="487800" cy="23682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56" name="Google Shape;556;p36"/>
          <p:cNvSpPr txBox="1"/>
          <p:nvPr/>
        </p:nvSpPr>
        <p:spPr>
          <a:xfrm>
            <a:off x="1485901" y="1882601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/>
          </a:p>
        </p:txBody>
      </p:sp>
      <p:cxnSp>
        <p:nvCxnSpPr>
          <p:cNvPr id="557" name="Google Shape;557;p36"/>
          <p:cNvCxnSpPr>
            <a:endCxn id="556" idx="2"/>
          </p:cNvCxnSpPr>
          <p:nvPr/>
        </p:nvCxnSpPr>
        <p:spPr>
          <a:xfrm rot="10800000">
            <a:off x="2001427" y="2251933"/>
            <a:ext cx="1141800" cy="3165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58" name="Google Shape;558;p36"/>
          <p:cNvCxnSpPr>
            <a:stCxn id="556" idx="0"/>
            <a:endCxn id="549" idx="1"/>
          </p:cNvCxnSpPr>
          <p:nvPr/>
        </p:nvCxnSpPr>
        <p:spPr>
          <a:xfrm rot="-5400000">
            <a:off x="1950427" y="1318301"/>
            <a:ext cx="615300" cy="5133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59" name="Google Shape;559;p36"/>
          <p:cNvSpPr txBox="1"/>
          <p:nvPr/>
        </p:nvSpPr>
        <p:spPr>
          <a:xfrm>
            <a:off x="2571750" y="3025601"/>
            <a:ext cx="405765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of KB is a subset of Model of α </a:t>
            </a:r>
            <a:endParaRPr/>
          </a:p>
        </p:txBody>
      </p:sp>
      <p:sp>
        <p:nvSpPr>
          <p:cNvPr id="560" name="Google Shape;560;p36"/>
          <p:cNvSpPr txBox="1"/>
          <p:nvPr/>
        </p:nvSpPr>
        <p:spPr>
          <a:xfrm>
            <a:off x="3314700" y="2400300"/>
            <a:ext cx="1401346" cy="3693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entails α </a:t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962400" y="2700130"/>
            <a:ext cx="152400" cy="32882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583932" y="2251933"/>
            <a:ext cx="8515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  <p:sp>
        <p:nvSpPr>
          <p:cNvPr id="563" name="Google Shape;563;p36"/>
          <p:cNvSpPr txBox="1"/>
          <p:nvPr/>
        </p:nvSpPr>
        <p:spPr>
          <a:xfrm>
            <a:off x="338791" y="3051094"/>
            <a:ext cx="1699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569" name="Google Shape;569;p3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3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Basic Symbols</a:t>
            </a:r>
            <a:endParaRPr/>
          </a:p>
        </p:txBody>
      </p:sp>
      <p:sp>
        <p:nvSpPr>
          <p:cNvPr id="571" name="Google Shape;571;p37"/>
          <p:cNvSpPr txBox="1"/>
          <p:nvPr>
            <p:ph idx="1" type="body"/>
          </p:nvPr>
        </p:nvSpPr>
        <p:spPr>
          <a:xfrm>
            <a:off x="533400" y="971550"/>
            <a:ext cx="8077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Expressions only evaluate to either “true” or “false.”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		“P is true”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¬P		“P is false”				</a:t>
            </a:r>
            <a:r>
              <a:rPr lang="en-US">
                <a:solidFill>
                  <a:srgbClr val="0066FF"/>
                </a:solidFill>
              </a:rPr>
              <a:t>negation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 V Q		“either P is true or Q is true or both”	</a:t>
            </a:r>
            <a:r>
              <a:rPr lang="en-US">
                <a:solidFill>
                  <a:srgbClr val="0066FF"/>
                </a:solidFill>
              </a:rPr>
              <a:t>disjunction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 ^ Q		“both P and Q are true”		</a:t>
            </a:r>
            <a:r>
              <a:rPr lang="en-US">
                <a:solidFill>
                  <a:srgbClr val="0066FF"/>
                </a:solidFill>
              </a:rPr>
              <a:t>conjunction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 =&gt; Q		“if P is true, then Q is true”		</a:t>
            </a:r>
            <a:r>
              <a:rPr lang="en-US">
                <a:solidFill>
                  <a:srgbClr val="0066FF"/>
                </a:solidFill>
              </a:rPr>
              <a:t>implication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 ⬄ Q		“P and Q are either both true or both false” </a:t>
            </a:r>
            <a:r>
              <a:rPr lang="en-US">
                <a:solidFill>
                  <a:srgbClr val="0066FF"/>
                </a:solidFill>
              </a:rPr>
              <a:t>equivalence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577" name="Google Shape;577;p3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Logic: Syntax</a:t>
            </a:r>
            <a:endParaRPr/>
          </a:p>
        </p:txBody>
      </p:sp>
      <p:pic>
        <p:nvPicPr>
          <p:cNvPr id="579" name="Google Shape;579;p38"/>
          <p:cNvPicPr preferRelativeResize="0"/>
          <p:nvPr/>
        </p:nvPicPr>
        <p:blipFill rotWithShape="1">
          <a:blip r:embed="rId3">
            <a:alphaModFix/>
          </a:blip>
          <a:srcRect b="0" l="0" r="-3040" t="0"/>
          <a:stretch/>
        </p:blipFill>
        <p:spPr>
          <a:xfrm>
            <a:off x="1143000" y="1085850"/>
            <a:ext cx="6057900" cy="362426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8"/>
          <p:cNvSpPr/>
          <p:nvPr/>
        </p:nvSpPr>
        <p:spPr>
          <a:xfrm>
            <a:off x="5543550" y="1143000"/>
            <a:ext cx="16002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586" name="Google Shape;586;p3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3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Logic: Semantics   (must be checked in real worlds)</a:t>
            </a:r>
            <a:endParaRPr/>
          </a:p>
        </p:txBody>
      </p:sp>
      <p:pic>
        <p:nvPicPr>
          <p:cNvPr id="588" name="Google Shape;5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28700"/>
            <a:ext cx="6743700" cy="355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Knowledge-Based Agent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3973116" y="767358"/>
            <a:ext cx="47371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Agent that uses </a:t>
            </a:r>
            <a:r>
              <a:rPr b="1" lang="en-US"/>
              <a:t>prior</a:t>
            </a:r>
            <a:r>
              <a:rPr lang="en-US"/>
              <a:t> or </a:t>
            </a:r>
            <a:r>
              <a:rPr b="1" lang="en-US"/>
              <a:t>acquired</a:t>
            </a:r>
            <a:r>
              <a:rPr lang="en-US"/>
              <a:t> knowledge to achieve its goals</a:t>
            </a:r>
            <a:endParaRPr/>
          </a:p>
          <a:p>
            <a:pPr indent="-214312" lvl="1" marL="557213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Can make more efficient decisions</a:t>
            </a:r>
            <a:endParaRPr/>
          </a:p>
          <a:p>
            <a:pPr indent="-214312" lvl="1" marL="557213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Can make informed decisions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Knowledge Base (KB): contains a set of </a:t>
            </a:r>
            <a:r>
              <a:rPr lang="en-US" u="sng"/>
              <a:t>representations</a:t>
            </a:r>
            <a:r>
              <a:rPr lang="en-US"/>
              <a:t> of facts about the Agent’s environment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Each representation is called a </a:t>
            </a:r>
            <a:r>
              <a:rPr b="1" lang="en-US"/>
              <a:t>sentence 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Use some </a:t>
            </a:r>
            <a:r>
              <a:rPr b="1" lang="en-US"/>
              <a:t>knowledge representation language (KRL)</a:t>
            </a:r>
            <a:r>
              <a:rPr lang="en-US"/>
              <a:t>, to TELL it what to know,</a:t>
            </a:r>
            <a:br>
              <a:rPr lang="en-US"/>
            </a:br>
            <a:r>
              <a:rPr lang="en-US"/>
              <a:t>e.g., (temperature 72F)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ASK agent to query what to do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Agent can use inference to deduce new facts from the TELLed facts</a:t>
            </a:r>
            <a:endParaRPr b="1"/>
          </a:p>
        </p:txBody>
      </p:sp>
      <p:grpSp>
        <p:nvGrpSpPr>
          <p:cNvPr id="132" name="Google Shape;132;p4"/>
          <p:cNvGrpSpPr/>
          <p:nvPr/>
        </p:nvGrpSpPr>
        <p:grpSpPr>
          <a:xfrm>
            <a:off x="819150" y="1410295"/>
            <a:ext cx="3028951" cy="2322910"/>
            <a:chOff x="322" y="1440"/>
            <a:chExt cx="2544" cy="1951"/>
          </a:xfrm>
        </p:grpSpPr>
        <p:grpSp>
          <p:nvGrpSpPr>
            <p:cNvPr id="133" name="Google Shape;133;p4"/>
            <p:cNvGrpSpPr/>
            <p:nvPr/>
          </p:nvGrpSpPr>
          <p:grpSpPr>
            <a:xfrm>
              <a:off x="994" y="2016"/>
              <a:ext cx="1152" cy="768"/>
              <a:chOff x="384" y="2064"/>
              <a:chExt cx="1152" cy="768"/>
            </a:xfrm>
          </p:grpSpPr>
          <p:grpSp>
            <p:nvGrpSpPr>
              <p:cNvPr id="134" name="Google Shape;134;p4"/>
              <p:cNvGrpSpPr/>
              <p:nvPr/>
            </p:nvGrpSpPr>
            <p:grpSpPr>
              <a:xfrm>
                <a:off x="384" y="2064"/>
                <a:ext cx="1152" cy="768"/>
                <a:chOff x="288" y="1056"/>
                <a:chExt cx="1152" cy="768"/>
              </a:xfrm>
            </p:grpSpPr>
            <p:sp>
              <p:nvSpPr>
                <p:cNvPr id="135" name="Google Shape;135;p4"/>
                <p:cNvSpPr/>
                <p:nvPr/>
              </p:nvSpPr>
              <p:spPr>
                <a:xfrm>
                  <a:off x="288" y="1056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88" y="1440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37" name="Google Shape;137;p4"/>
              <p:cNvSpPr txBox="1"/>
              <p:nvPr/>
            </p:nvSpPr>
            <p:spPr>
              <a:xfrm>
                <a:off x="480" y="2496"/>
                <a:ext cx="10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Knowledge Base</a:t>
                </a:r>
                <a:endParaRPr/>
              </a:p>
            </p:txBody>
          </p:sp>
          <p:sp>
            <p:nvSpPr>
              <p:cNvPr id="138" name="Google Shape;138;p4"/>
              <p:cNvSpPr txBox="1"/>
              <p:nvPr/>
            </p:nvSpPr>
            <p:spPr>
              <a:xfrm>
                <a:off x="480" y="2160"/>
                <a:ext cx="1023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Inference engine</a:t>
                </a:r>
                <a:endParaRPr/>
              </a:p>
            </p:txBody>
          </p:sp>
        </p:grpSp>
        <p:sp>
          <p:nvSpPr>
            <p:cNvPr id="139" name="Google Shape;139;p4"/>
            <p:cNvSpPr txBox="1"/>
            <p:nvPr/>
          </p:nvSpPr>
          <p:spPr>
            <a:xfrm>
              <a:off x="322" y="1440"/>
              <a:ext cx="223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Domain independent algorithms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418" y="3120"/>
              <a:ext cx="1730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Domain specific content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 flipH="1">
              <a:off x="1474" y="2639"/>
              <a:ext cx="80" cy="5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 rot="10800000">
              <a:off x="1362" y="1680"/>
              <a:ext cx="192" cy="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3" name="Google Shape;143;p4"/>
            <p:cNvSpPr txBox="1"/>
            <p:nvPr/>
          </p:nvSpPr>
          <p:spPr>
            <a:xfrm>
              <a:off x="2082" y="2574"/>
              <a:ext cx="51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TELL</a:t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2068" y="1999"/>
              <a:ext cx="44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ASK</a:t>
              </a:r>
              <a:endParaRPr/>
            </a:p>
          </p:txBody>
        </p:sp>
        <p:cxnSp>
          <p:nvCxnSpPr>
            <p:cNvPr id="145" name="Google Shape;145;p4"/>
            <p:cNvCxnSpPr/>
            <p:nvPr/>
          </p:nvCxnSpPr>
          <p:spPr>
            <a:xfrm>
              <a:off x="2117" y="2238"/>
              <a:ext cx="749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2138" y="2588"/>
              <a:ext cx="673" cy="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47" name="Google Shape;147;p4"/>
          <p:cNvSpPr/>
          <p:nvPr/>
        </p:nvSpPr>
        <p:spPr>
          <a:xfrm>
            <a:off x="762000" y="1276350"/>
            <a:ext cx="2895600" cy="274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594" name="Google Shape;594;p4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4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Truth Tables</a:t>
            </a:r>
            <a:endParaRPr/>
          </a:p>
        </p:txBody>
      </p:sp>
      <p:sp>
        <p:nvSpPr>
          <p:cNvPr id="596" name="Google Shape;596;p40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Truth value: whether a statement is true or false.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Truth table: complete list of truth values for a statement given all possible values of the individual atomic expressions.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Example: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P	Q	P V Q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T	T	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T	F	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F	T	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F	F	F</a:t>
            </a:r>
            <a:endParaRPr/>
          </a:p>
        </p:txBody>
      </p:sp>
      <p:cxnSp>
        <p:nvCxnSpPr>
          <p:cNvPr id="597" name="Google Shape;597;p40"/>
          <p:cNvCxnSpPr/>
          <p:nvPr/>
        </p:nvCxnSpPr>
        <p:spPr>
          <a:xfrm>
            <a:off x="990600" y="2857500"/>
            <a:ext cx="312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03" name="Google Shape;603;p4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4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Truth tables for basic connectives</a:t>
            </a:r>
            <a:endParaRPr/>
          </a:p>
        </p:txBody>
      </p:sp>
      <p:sp>
        <p:nvSpPr>
          <p:cNvPr id="605" name="Google Shape;605;p4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P	Q	¬P	¬Q	P V Q	P ^ Q	P=&gt;Q	P⬄Q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T	F	F	T	T	T	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F	F	T	T	F	F	F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T	T	F	T	F	T	F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F	T	T	F	F	T	T</a:t>
            </a:r>
            <a:endParaRPr/>
          </a:p>
        </p:txBody>
      </p:sp>
      <p:cxnSp>
        <p:nvCxnSpPr>
          <p:cNvPr id="606" name="Google Shape;606;p41"/>
          <p:cNvCxnSpPr/>
          <p:nvPr/>
        </p:nvCxnSpPr>
        <p:spPr>
          <a:xfrm>
            <a:off x="304800" y="2171700"/>
            <a:ext cx="647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12" name="Google Shape;612;p4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4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logic: basic manipulation rules</a:t>
            </a:r>
            <a:endParaRPr/>
          </a:p>
        </p:txBody>
      </p:sp>
      <p:sp>
        <p:nvSpPr>
          <p:cNvPr id="614" name="Google Shape;614;p4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¬(¬A) = A			Double negation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¬(A ^ B) = (¬A) V (¬B)		Negated “and”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¬(A V B) = (¬A) ^ (¬B)		Negated “or”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^ (B V C) = (A ^ B) V (A ^ C)	Distributivity of ^ on V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V (B ^ C) = (A V B) ^ (A V C)	Distributivity of V on ^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=&gt; B = (¬A) V B		by definition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¬(A =&gt; B) = A ^ (¬B)		using negated or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⬄ B = (A =&gt; B) ^ (B =&gt; A)	by definition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¬(A ⬄ B) = (A ^ (¬B))V(B ^ (¬A))	using negated and &amp; or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20" name="Google Shape;620;p4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4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inference: enumeration method</a:t>
            </a:r>
            <a:endParaRPr/>
          </a:p>
        </p:txBody>
      </p:sp>
      <p:pic>
        <p:nvPicPr>
          <p:cNvPr id="622" name="Google Shape;6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971550"/>
            <a:ext cx="5236369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3"/>
          <p:cNvSpPr txBox="1"/>
          <p:nvPr/>
        </p:nvSpPr>
        <p:spPr>
          <a:xfrm>
            <a:off x="6619061" y="1543050"/>
            <a:ext cx="54373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Entailment Check by Enumeration</a:t>
            </a:r>
            <a:endParaRPr/>
          </a:p>
        </p:txBody>
      </p:sp>
      <p:sp>
        <p:nvSpPr>
          <p:cNvPr id="629" name="Google Shape;629;p4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630" name="Google Shape;6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1871662"/>
            <a:ext cx="5643563" cy="247173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4"/>
          <p:cNvSpPr txBox="1"/>
          <p:nvPr/>
        </p:nvSpPr>
        <p:spPr>
          <a:xfrm>
            <a:off x="2566737" y="1303421"/>
            <a:ext cx="1059906" cy="3693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|= α?</a:t>
            </a:r>
            <a:endParaRPr/>
          </a:p>
        </p:txBody>
      </p:sp>
      <p:sp>
        <p:nvSpPr>
          <p:cNvPr id="632" name="Google Shape;632;p44"/>
          <p:cNvSpPr txBox="1"/>
          <p:nvPr/>
        </p:nvSpPr>
        <p:spPr>
          <a:xfrm>
            <a:off x="3886201" y="4457700"/>
            <a:ext cx="864339" cy="3693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M(KB)</a:t>
            </a:r>
            <a:endParaRPr/>
          </a:p>
        </p:txBody>
      </p:sp>
      <p:sp>
        <p:nvSpPr>
          <p:cNvPr id="633" name="Google Shape;633;p44"/>
          <p:cNvSpPr txBox="1"/>
          <p:nvPr/>
        </p:nvSpPr>
        <p:spPr>
          <a:xfrm>
            <a:off x="7258051" y="2914650"/>
            <a:ext cx="671979" cy="3693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4" name="Google Shape;634;p44"/>
          <p:cNvCxnSpPr>
            <a:stCxn id="633" idx="1"/>
          </p:cNvCxnSpPr>
          <p:nvPr/>
        </p:nvCxnSpPr>
        <p:spPr>
          <a:xfrm rot="10800000">
            <a:off x="6457951" y="2800216"/>
            <a:ext cx="800100" cy="299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5" name="Google Shape;635;p44"/>
          <p:cNvCxnSpPr>
            <a:stCxn id="633" idx="1"/>
          </p:cNvCxnSpPr>
          <p:nvPr/>
        </p:nvCxnSpPr>
        <p:spPr>
          <a:xfrm flipH="1">
            <a:off x="6514951" y="3099316"/>
            <a:ext cx="743100" cy="84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6" name="Google Shape;636;p44"/>
          <p:cNvCxnSpPr>
            <a:stCxn id="632" idx="3"/>
          </p:cNvCxnSpPr>
          <p:nvPr/>
        </p:nvCxnSpPr>
        <p:spPr>
          <a:xfrm flipH="1" rot="10800000">
            <a:off x="4750540" y="2914666"/>
            <a:ext cx="450000" cy="1727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7" name="Google Shape;637;p44"/>
          <p:cNvCxnSpPr>
            <a:stCxn id="632" idx="3"/>
          </p:cNvCxnSpPr>
          <p:nvPr/>
        </p:nvCxnSpPr>
        <p:spPr>
          <a:xfrm flipH="1" rot="10800000">
            <a:off x="4750540" y="3200266"/>
            <a:ext cx="507300" cy="1442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8" name="Google Shape;638;p44"/>
          <p:cNvCxnSpPr>
            <a:stCxn id="632" idx="3"/>
          </p:cNvCxnSpPr>
          <p:nvPr/>
        </p:nvCxnSpPr>
        <p:spPr>
          <a:xfrm flipH="1" rot="10800000">
            <a:off x="4750540" y="3714766"/>
            <a:ext cx="507300" cy="927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9" name="Google Shape;639;p44"/>
          <p:cNvCxnSpPr>
            <a:stCxn id="632" idx="3"/>
          </p:cNvCxnSpPr>
          <p:nvPr/>
        </p:nvCxnSpPr>
        <p:spPr>
          <a:xfrm flipH="1" rot="10800000">
            <a:off x="4750540" y="4057666"/>
            <a:ext cx="507300" cy="58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0" name="Google Shape;640;p44"/>
          <p:cNvCxnSpPr>
            <a:stCxn id="633" idx="1"/>
          </p:cNvCxnSpPr>
          <p:nvPr/>
        </p:nvCxnSpPr>
        <p:spPr>
          <a:xfrm rot="10800000">
            <a:off x="6457951" y="3028816"/>
            <a:ext cx="800100" cy="70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1" name="Google Shape;641;p44"/>
          <p:cNvCxnSpPr>
            <a:stCxn id="633" idx="1"/>
          </p:cNvCxnSpPr>
          <p:nvPr/>
        </p:nvCxnSpPr>
        <p:spPr>
          <a:xfrm flipH="1">
            <a:off x="6457951" y="3099316"/>
            <a:ext cx="800100" cy="158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2" name="Google Shape;642;p44"/>
          <p:cNvCxnSpPr>
            <a:stCxn id="633" idx="1"/>
          </p:cNvCxnSpPr>
          <p:nvPr/>
        </p:nvCxnSpPr>
        <p:spPr>
          <a:xfrm flipH="1">
            <a:off x="6457951" y="3099316"/>
            <a:ext cx="800100" cy="3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3" name="Google Shape;643;p44"/>
          <p:cNvCxnSpPr>
            <a:stCxn id="633" idx="1"/>
          </p:cNvCxnSpPr>
          <p:nvPr/>
        </p:nvCxnSpPr>
        <p:spPr>
          <a:xfrm flipH="1">
            <a:off x="6457951" y="3099316"/>
            <a:ext cx="800100" cy="615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44" name="Google Shape;644;p44"/>
          <p:cNvSpPr txBox="1"/>
          <p:nvPr/>
        </p:nvSpPr>
        <p:spPr>
          <a:xfrm>
            <a:off x="5086351" y="1314450"/>
            <a:ext cx="2794355" cy="3693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M(KB) a subset of M(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α)?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"/>
          <p:cNvSpPr txBox="1"/>
          <p:nvPr>
            <p:ph idx="11" type="ftr"/>
          </p:nvPr>
        </p:nvSpPr>
        <p:spPr>
          <a:xfrm>
            <a:off x="3124200" y="45196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50" name="Google Shape;650;p4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4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Logic: Normal Forms</a:t>
            </a:r>
            <a:endParaRPr/>
          </a:p>
        </p:txBody>
      </p:sp>
      <p:pic>
        <p:nvPicPr>
          <p:cNvPr id="652" name="Google Shape;6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19150"/>
            <a:ext cx="6115050" cy="410289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5"/>
          <p:cNvSpPr txBox="1"/>
          <p:nvPr/>
        </p:nvSpPr>
        <p:spPr>
          <a:xfrm>
            <a:off x="5600700" y="2464594"/>
            <a:ext cx="23546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“sum of products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simple variables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negated simple variables”</a:t>
            </a:r>
            <a:endParaRPr/>
          </a:p>
        </p:txBody>
      </p:sp>
      <p:sp>
        <p:nvSpPr>
          <p:cNvPr id="654" name="Google Shape;654;p45"/>
          <p:cNvSpPr txBox="1"/>
          <p:nvPr/>
        </p:nvSpPr>
        <p:spPr>
          <a:xfrm>
            <a:off x="5600700" y="1390650"/>
            <a:ext cx="23546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“product of sums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simple variables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negated simple variables”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4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Deriving expressions from functions</a:t>
            </a:r>
            <a:endParaRPr/>
          </a:p>
        </p:txBody>
      </p:sp>
      <p:sp>
        <p:nvSpPr>
          <p:cNvPr id="662" name="Google Shape;662;p4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Given a Boolean function in truth table form, find a propositional logic expression for it that uses only V, ^ and ¬.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>
                <a:solidFill>
                  <a:srgbClr val="0066FF"/>
                </a:solidFill>
              </a:rPr>
              <a:t>Idea:</a:t>
            </a:r>
            <a:r>
              <a:rPr lang="en-US"/>
              <a:t> We can easily do it by disjoining the “T” rows of the truth table.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Example: Given a truth table for a function, how to write the results in logic?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P	Q	RESULT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T	F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F	T		P ^ (¬Q)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T	T		(¬P) ^ Q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F	F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RESULT = (P ^ (¬Q)) V ((¬P) ^ Q)</a:t>
            </a:r>
            <a:endParaRPr/>
          </a:p>
        </p:txBody>
      </p:sp>
      <p:sp>
        <p:nvSpPr>
          <p:cNvPr id="663" name="Google Shape;663;p46"/>
          <p:cNvSpPr/>
          <p:nvPr/>
        </p:nvSpPr>
        <p:spPr>
          <a:xfrm>
            <a:off x="3200400" y="2952750"/>
            <a:ext cx="971550" cy="6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485900" y="3790950"/>
            <a:ext cx="3371850" cy="6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6"/>
          <p:cNvSpPr txBox="1"/>
          <p:nvPr/>
        </p:nvSpPr>
        <p:spPr>
          <a:xfrm>
            <a:off x="1325439" y="3848547"/>
            <a:ext cx="3209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71" name="Google Shape;671;p4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4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Deriving expressions from functions</a:t>
            </a:r>
            <a:endParaRPr/>
          </a:p>
        </p:txBody>
      </p:sp>
      <p:sp>
        <p:nvSpPr>
          <p:cNvPr id="673" name="Google Shape;673;p4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Given a boolean function in truth table form, find a propositional logic expression for it that uses only V, ^ and ¬.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>
                <a:solidFill>
                  <a:srgbClr val="0066FF"/>
                </a:solidFill>
              </a:rPr>
              <a:t>Idea:</a:t>
            </a:r>
            <a:r>
              <a:rPr lang="en-US"/>
              <a:t> We can easily do it by disjoining the “T” rows of the truth table.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Example: XOR function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P	Q	RESULT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T	F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	F	T		P ^ (¬Q)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T	T		(¬P) ^ Q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	F	F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RESULT = (P ^ (¬Q)) V ((¬P) ^ Q)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79" name="Google Shape;679;p4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4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more formal approach</a:t>
            </a:r>
            <a:endParaRPr/>
          </a:p>
        </p:txBody>
      </p:sp>
      <p:sp>
        <p:nvSpPr>
          <p:cNvPr id="681" name="Google Shape;681;p4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To construct a logical expression in disjunctive normal form from a truth table: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</a:pPr>
            <a:r>
              <a:rPr lang="en-US"/>
              <a:t>Build a </a:t>
            </a:r>
            <a:r>
              <a:rPr b="1" lang="en-US">
                <a:solidFill>
                  <a:srgbClr val="0066FF"/>
                </a:solidFill>
              </a:rPr>
              <a:t>“minterm”</a:t>
            </a:r>
            <a:r>
              <a:rPr lang="en-US"/>
              <a:t> for each row of the table, where: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- For each variable whose value is T in that row, include 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	the variable in the minterm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- For each variable whose value is F in that row, include 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	the negation of the variable in the minterm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- Link variables in minterm by conjunctions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</a:pPr>
            <a:r>
              <a:rPr lang="en-US"/>
              <a:t>The expression consists of the </a:t>
            </a:r>
            <a:r>
              <a:rPr lang="en-US">
                <a:solidFill>
                  <a:srgbClr val="0066FF"/>
                </a:solidFill>
              </a:rPr>
              <a:t>disjunction of all minterms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87" name="Google Shape;687;p4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4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adder with carry</a:t>
            </a:r>
            <a:endParaRPr/>
          </a:p>
        </p:txBody>
      </p:sp>
      <p:sp>
        <p:nvSpPr>
          <p:cNvPr id="689" name="Google Shape;689;p4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Takes 3 variables in: x, y and ci (carry-in); yields 2 results: sum (s) and carry-out (co).  To get you used to other notations, here we assume T = 1, F = 0, V = OR, ^ = AND, ¬ = NOT.</a:t>
            </a:r>
            <a:endParaRPr/>
          </a:p>
        </p:txBody>
      </p:sp>
      <p:pic>
        <p:nvPicPr>
          <p:cNvPr descr="adder" id="690" name="Google Shape;6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1658541"/>
            <a:ext cx="4629150" cy="3452813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9"/>
          <p:cNvSpPr txBox="1"/>
          <p:nvPr/>
        </p:nvSpPr>
        <p:spPr>
          <a:xfrm>
            <a:off x="4343401" y="3399235"/>
            <a:ext cx="595035" cy="323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 is:</a:t>
            </a:r>
            <a:endParaRPr/>
          </a:p>
        </p:txBody>
      </p:sp>
      <p:sp>
        <p:nvSpPr>
          <p:cNvPr id="692" name="Google Shape;692;p49"/>
          <p:cNvSpPr txBox="1"/>
          <p:nvPr/>
        </p:nvSpPr>
        <p:spPr>
          <a:xfrm>
            <a:off x="4305300" y="4229100"/>
            <a:ext cx="489236" cy="323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Knowledge-Based Agent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71550"/>
            <a:ext cx="6858000" cy="20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657350" y="2971800"/>
            <a:ext cx="58864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t/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 KB what was perceived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a KRL to insert new sentences, representations of facts, into KB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KB what to do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logical reasoning to examine actions and select the best action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698" name="Google Shape;698;p5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5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Tautologies</a:t>
            </a:r>
            <a:endParaRPr/>
          </a:p>
        </p:txBody>
      </p:sp>
      <p:sp>
        <p:nvSpPr>
          <p:cNvPr id="700" name="Google Shape;700;p50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Logical expressions that are always true. Can be simplified out.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Examples: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 V A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A V (¬A)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¬(A ^ (¬A))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A ⬄ A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((P V Q) ⬄ P) V (¬P ^ Q)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(P ⬄ Q) =&gt; (P =&gt; Q)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06" name="Google Shape;706;p5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5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Validity and Satisfiability </a:t>
            </a:r>
            <a:endParaRPr/>
          </a:p>
        </p:txBody>
      </p:sp>
      <p:pic>
        <p:nvPicPr>
          <p:cNvPr id="708" name="Google Shape;7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971550"/>
            <a:ext cx="5372100" cy="384691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1"/>
          <p:cNvSpPr txBox="1"/>
          <p:nvPr/>
        </p:nvSpPr>
        <p:spPr>
          <a:xfrm>
            <a:off x="6172200" y="1543050"/>
            <a:ext cx="120015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endParaRPr/>
          </a:p>
        </p:txBody>
      </p:sp>
      <p:sp>
        <p:nvSpPr>
          <p:cNvPr id="710" name="Google Shape;710;p51"/>
          <p:cNvSpPr txBox="1"/>
          <p:nvPr/>
        </p:nvSpPr>
        <p:spPr>
          <a:xfrm>
            <a:off x="6972300" y="117633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16" name="Google Shape;716;p5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5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methods</a:t>
            </a:r>
            <a:endParaRPr/>
          </a:p>
        </p:txBody>
      </p:sp>
      <p:graphicFrame>
        <p:nvGraphicFramePr>
          <p:cNvPr id="718" name="Google Shape;718;p52"/>
          <p:cNvGraphicFramePr/>
          <p:nvPr/>
        </p:nvGraphicFramePr>
        <p:xfrm>
          <a:off x="1325166" y="1143000"/>
          <a:ext cx="6493669" cy="3143250"/>
        </p:xfrm>
        <a:graphic>
          <a:graphicData uri="http://schemas.openxmlformats.org/presentationml/2006/ole">
            <mc:AlternateContent>
              <mc:Choice Requires="v">
                <p:oleObj r:id="rId4" imgH="3143250" imgW="6493669" progId="" spid="_x0000_s1">
                  <p:embed/>
                </p:oleObj>
              </mc:Choice>
              <mc:Fallback>
                <p:oleObj r:id="rId5" imgH="3143250" imgW="6493669" progId="">
                  <p:embed/>
                  <p:pic>
                    <p:nvPicPr>
                      <p:cNvPr id="718" name="Google Shape;718;p5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25166" y="1143000"/>
                        <a:ext cx="6493669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1" id="723" name="Google Shape;723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94" y="971550"/>
            <a:ext cx="6788944" cy="3746897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25" name="Google Shape;725;p5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6" name="Google Shape;726;p53"/>
          <p:cNvSpPr txBox="1"/>
          <p:nvPr>
            <p:ph type="title"/>
          </p:nvPr>
        </p:nvSpPr>
        <p:spPr>
          <a:xfrm>
            <a:off x="1295400" y="377481"/>
            <a:ext cx="6115050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Inference Rules (1-4)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32" name="Google Shape;732;p5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54"/>
          <p:cNvSpPr txBox="1"/>
          <p:nvPr>
            <p:ph type="title"/>
          </p:nvPr>
        </p:nvSpPr>
        <p:spPr>
          <a:xfrm>
            <a:off x="1295400" y="239315"/>
            <a:ext cx="611505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Inference Rules (5-7)</a:t>
            </a:r>
            <a:endParaRPr/>
          </a:p>
        </p:txBody>
      </p:sp>
      <p:pic>
        <p:nvPicPr>
          <p:cNvPr descr="IR2" id="734" name="Google Shape;734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71550"/>
            <a:ext cx="6777038" cy="351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5"/>
          <p:cNvSpPr txBox="1"/>
          <p:nvPr>
            <p:ph type="title"/>
          </p:nvPr>
        </p:nvSpPr>
        <p:spPr>
          <a:xfrm>
            <a:off x="1485900" y="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Inference Rules (1 – 7)</a:t>
            </a:r>
            <a:endParaRPr/>
          </a:p>
        </p:txBody>
      </p:sp>
      <p:sp>
        <p:nvSpPr>
          <p:cNvPr id="740" name="Google Shape;740;p5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 561,  Session 12-13</a:t>
            </a:r>
            <a:endParaRPr/>
          </a:p>
        </p:txBody>
      </p:sp>
      <p:sp>
        <p:nvSpPr>
          <p:cNvPr id="741" name="Google Shape;741;p5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inference-rules" id="742" name="Google Shape;742;p55"/>
          <p:cNvPicPr preferRelativeResize="0"/>
          <p:nvPr/>
        </p:nvPicPr>
        <p:blipFill rotWithShape="1">
          <a:blip r:embed="rId3">
            <a:alphaModFix/>
          </a:blip>
          <a:srcRect b="0" l="0" r="22340" t="0"/>
          <a:stretch/>
        </p:blipFill>
        <p:spPr>
          <a:xfrm>
            <a:off x="2343150" y="742951"/>
            <a:ext cx="4400550" cy="425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Example</a:t>
            </a:r>
            <a:endParaRPr/>
          </a:p>
        </p:txBody>
      </p:sp>
      <p:sp>
        <p:nvSpPr>
          <p:cNvPr id="748" name="Google Shape;748;p5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49" name="Google Shape;749;p5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50" name="Google Shape;750;p5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56" name="Google Shape;756;p5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57"/>
          <p:cNvSpPr txBox="1"/>
          <p:nvPr>
            <p:ph type="title"/>
          </p:nvPr>
        </p:nvSpPr>
        <p:spPr>
          <a:xfrm>
            <a:off x="1257300" y="2095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759" name="Google Shape;75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57"/>
          <p:cNvSpPr/>
          <p:nvPr/>
        </p:nvSpPr>
        <p:spPr>
          <a:xfrm>
            <a:off x="7200900" y="914400"/>
            <a:ext cx="8001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5314950" y="1200150"/>
            <a:ext cx="8001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57"/>
          <p:cNvSpPr/>
          <p:nvPr/>
        </p:nvSpPr>
        <p:spPr>
          <a:xfrm>
            <a:off x="6972300" y="1485900"/>
            <a:ext cx="8001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57"/>
          <p:cNvSpPr/>
          <p:nvPr/>
        </p:nvSpPr>
        <p:spPr>
          <a:xfrm>
            <a:off x="6800850" y="1828800"/>
            <a:ext cx="8001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57"/>
          <p:cNvSpPr/>
          <p:nvPr/>
        </p:nvSpPr>
        <p:spPr>
          <a:xfrm>
            <a:off x="4572000" y="2343150"/>
            <a:ext cx="8001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57"/>
          <p:cNvSpPr/>
          <p:nvPr/>
        </p:nvSpPr>
        <p:spPr>
          <a:xfrm>
            <a:off x="1143000" y="2628900"/>
            <a:ext cx="6858000" cy="25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57"/>
          <p:cNvSpPr/>
          <p:nvPr/>
        </p:nvSpPr>
        <p:spPr>
          <a:xfrm>
            <a:off x="4972050" y="4914900"/>
            <a:ext cx="302895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72" name="Google Shape;772;p5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3" name="Google Shape;773;p58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774" name="Google Shape;774;p58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775" name="Google Shape;7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8"/>
          <p:cNvSpPr/>
          <p:nvPr/>
        </p:nvSpPr>
        <p:spPr>
          <a:xfrm>
            <a:off x="1143000" y="2628900"/>
            <a:ext cx="4114800" cy="25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4972050" y="4914900"/>
            <a:ext cx="302895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83" name="Google Shape;783;p5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4" name="Google Shape;784;p59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785" name="Google Shape;785;p59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786" name="Google Shape;78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9"/>
          <p:cNvSpPr/>
          <p:nvPr/>
        </p:nvSpPr>
        <p:spPr>
          <a:xfrm>
            <a:off x="1143000" y="3257550"/>
            <a:ext cx="4229100" cy="1885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59"/>
          <p:cNvSpPr/>
          <p:nvPr/>
        </p:nvSpPr>
        <p:spPr>
          <a:xfrm>
            <a:off x="4972050" y="4914900"/>
            <a:ext cx="302895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 Example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13741"/>
            <a:ext cx="5600700" cy="3890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umpus" id="165" name="Google Shape;165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684" y="2491798"/>
            <a:ext cx="1264444" cy="1378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794" name="Google Shape;794;p6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60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797" name="Google Shape;7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60"/>
          <p:cNvSpPr/>
          <p:nvPr/>
        </p:nvSpPr>
        <p:spPr>
          <a:xfrm>
            <a:off x="1143000" y="3486150"/>
            <a:ext cx="4171950" cy="1657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05" name="Google Shape;805;p6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6" name="Google Shape;806;p61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07" name="Google Shape;807;p61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08" name="Google Shape;80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1"/>
          <p:cNvSpPr/>
          <p:nvPr/>
        </p:nvSpPr>
        <p:spPr>
          <a:xfrm>
            <a:off x="1143000" y="3771900"/>
            <a:ext cx="417195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16" name="Google Shape;816;p6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7" name="Google Shape;817;p62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18" name="Google Shape;818;p62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19" name="Google Shape;8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2"/>
          <p:cNvSpPr/>
          <p:nvPr/>
        </p:nvSpPr>
        <p:spPr>
          <a:xfrm>
            <a:off x="1143000" y="4057650"/>
            <a:ext cx="4171950" cy="1085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27" name="Google Shape;827;p6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8" name="Google Shape;828;p63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30" name="Google Shape;83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3"/>
          <p:cNvSpPr/>
          <p:nvPr/>
        </p:nvSpPr>
        <p:spPr>
          <a:xfrm>
            <a:off x="1143000" y="4343400"/>
            <a:ext cx="4171950" cy="8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63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38" name="Google Shape;838;p6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9" name="Google Shape;839;p64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40" name="Google Shape;840;p64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41" name="Google Shape;8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4"/>
          <p:cNvSpPr/>
          <p:nvPr/>
        </p:nvSpPr>
        <p:spPr>
          <a:xfrm>
            <a:off x="1143000" y="4572000"/>
            <a:ext cx="4171950" cy="57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64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49" name="Google Shape;849;p6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0" name="Google Shape;850;p65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52" name="Google Shape;8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5"/>
          <p:cNvSpPr/>
          <p:nvPr/>
        </p:nvSpPr>
        <p:spPr>
          <a:xfrm>
            <a:off x="1143000" y="4857750"/>
            <a:ext cx="41719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5143500" y="4914900"/>
            <a:ext cx="2857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60" name="Google Shape;860;p6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1" name="Google Shape;861;p66"/>
          <p:cNvSpPr txBox="1"/>
          <p:nvPr>
            <p:ph type="title"/>
          </p:nvPr>
        </p:nvSpPr>
        <p:spPr>
          <a:xfrm>
            <a:off x="1257300" y="171450"/>
            <a:ext cx="6353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Inference example</a:t>
            </a: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2686050" y="0"/>
            <a:ext cx="53149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http://www.site.uottawa.ca/~lucia/courses/2101-10/lecturenotes/04InferenceRulesProofMethods.pdf</a:t>
            </a:r>
            <a:endParaRPr/>
          </a:p>
        </p:txBody>
      </p:sp>
      <p:pic>
        <p:nvPicPr>
          <p:cNvPr descr="Screen shot 2014-08-20 at 3.04.16 PM.png" id="863" name="Google Shape;86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02457"/>
            <a:ext cx="6858001" cy="45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6"/>
          <p:cNvSpPr/>
          <p:nvPr/>
        </p:nvSpPr>
        <p:spPr>
          <a:xfrm>
            <a:off x="5257800" y="4914900"/>
            <a:ext cx="27432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70" name="Google Shape;870;p6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1" name="Google Shape;871;p6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world: example</a:t>
            </a:r>
            <a:endParaRPr/>
          </a:p>
        </p:txBody>
      </p:sp>
      <p:pic>
        <p:nvPicPr>
          <p:cNvPr descr="Screen shot 2014-08-20 at 3.30.51 PM.png" id="872" name="Google Shape;87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111" y="133350"/>
            <a:ext cx="1473889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Facts:</a:t>
            </a:r>
            <a:r>
              <a:rPr lang="en-US" sz="1800"/>
              <a:t> Percepts inject (TELL) facts into the KB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[stench at 1,1 and 2,1]  🡪 S1,1 ;  S2,1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Rules:</a:t>
            </a:r>
            <a:r>
              <a:rPr lang="en-US" sz="1800"/>
              <a:t>  if square has no stench then neither the square or adjacent squares contain the Wumpus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R1:  ¬S1,1 ⇒¬W1,1 </a:t>
            </a:r>
            <a:r>
              <a:rPr lang="en-US"/>
              <a:t>∧</a:t>
            </a:r>
            <a:r>
              <a:rPr lang="en-US" sz="1500"/>
              <a:t> ¬W1,2 </a:t>
            </a:r>
            <a:r>
              <a:rPr lang="en-US"/>
              <a:t>∧</a:t>
            </a:r>
            <a:r>
              <a:rPr lang="en-US" sz="1500"/>
              <a:t> ¬W2,1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R2:  ¬S2,1 ⇒¬W1,1 </a:t>
            </a:r>
            <a:r>
              <a:rPr lang="en-US"/>
              <a:t>∧</a:t>
            </a:r>
            <a:r>
              <a:rPr lang="en-US" sz="1500"/>
              <a:t>¬W2,1 </a:t>
            </a:r>
            <a:r>
              <a:rPr lang="en-US"/>
              <a:t>∧ </a:t>
            </a:r>
            <a:r>
              <a:rPr lang="en-US" sz="1500"/>
              <a:t>¬W2,2 </a:t>
            </a:r>
            <a:r>
              <a:rPr lang="en-US"/>
              <a:t>∧ </a:t>
            </a:r>
            <a:r>
              <a:rPr lang="en-US" sz="1500"/>
              <a:t>¬W3,1 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…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Inference: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KB contains ¬S1,1 then using Modus Ponens we infer</a:t>
            </a:r>
            <a:br>
              <a:rPr lang="en-US" sz="1500"/>
            </a:br>
            <a:r>
              <a:rPr lang="en-US" sz="1500"/>
              <a:t>¬W1,1 </a:t>
            </a:r>
            <a:r>
              <a:rPr lang="en-US"/>
              <a:t>∧</a:t>
            </a:r>
            <a:r>
              <a:rPr lang="en-US" sz="1500"/>
              <a:t> ¬W1,2 </a:t>
            </a:r>
            <a:r>
              <a:rPr lang="en-US"/>
              <a:t>∧</a:t>
            </a:r>
            <a:r>
              <a:rPr lang="en-US" sz="1500"/>
              <a:t> ¬W2,1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Using And-Elimination we get: ¬W1,1    ¬W1,2    ¬W2,1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…</a:t>
            </a:r>
            <a:endParaRPr sz="15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79" name="Google Shape;879;p6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0" name="Google Shape;880;p6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Propositional Logic</a:t>
            </a:r>
            <a:endParaRPr/>
          </a:p>
        </p:txBody>
      </p:sp>
      <p:sp>
        <p:nvSpPr>
          <p:cNvPr id="881" name="Google Shape;881;p6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1. It is too weak, i.e., has very limited expressiveness: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Each rule has to be represented for each situation:</a:t>
            </a:r>
            <a:br>
              <a:rPr lang="en-US"/>
            </a:br>
            <a:r>
              <a:rPr lang="en-US"/>
              <a:t>e.g., “don’t go forward if the Wumpus is in front of you” takes 64 rules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2. It cannot keep track of changes: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If one needs to track changes, e.g., where the agent has been before then we need a timed-version of each rule.  To track 100 steps we’ll then need 6400 rules for the previous example.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</a:t>
            </a:r>
            <a:r>
              <a:rPr lang="en-US"/>
              <a:t>Its </a:t>
            </a:r>
            <a:r>
              <a:rPr b="1" lang="en-US"/>
              <a:t>hard to write and maintain</a:t>
            </a:r>
            <a:r>
              <a:rPr lang="en-US"/>
              <a:t> such a huge rule-base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b="1" lang="en-US"/>
              <a:t>	Inference becomes intractable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  <p:sp>
        <p:nvSpPr>
          <p:cNvPr id="882" name="Google Shape;882;p68"/>
          <p:cNvSpPr/>
          <p:nvPr/>
        </p:nvSpPr>
        <p:spPr>
          <a:xfrm>
            <a:off x="609600" y="3371850"/>
            <a:ext cx="5543550" cy="800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888" name="Google Shape;888;p6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9" name="Google Shape;889;p6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graphicFrame>
        <p:nvGraphicFramePr>
          <p:cNvPr id="890" name="Google Shape;890;p69"/>
          <p:cNvGraphicFramePr/>
          <p:nvPr/>
        </p:nvGraphicFramePr>
        <p:xfrm>
          <a:off x="1543050" y="742950"/>
          <a:ext cx="6361510" cy="3981450"/>
        </p:xfrm>
        <a:graphic>
          <a:graphicData uri="http://schemas.openxmlformats.org/presentationml/2006/ole">
            <mc:AlternateContent>
              <mc:Choice Requires="v">
                <p:oleObj r:id="rId4" imgH="3981450" imgW="6361510" progId="" spid="_x0000_s1">
                  <p:embed/>
                </p:oleObj>
              </mc:Choice>
              <mc:Fallback>
                <p:oleObj r:id="rId5" imgH="3981450" imgW="6361510" progId="">
                  <p:embed/>
                  <p:pic>
                    <p:nvPicPr>
                      <p:cNvPr id="890" name="Google Shape;890;p6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43050" y="742950"/>
                        <a:ext cx="636151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 Characterization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Deterministic?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Accessible?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Static?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Discrete?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Episodic?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Summary: Logic and Reasoning</a:t>
            </a:r>
            <a:endParaRPr/>
          </a:p>
        </p:txBody>
      </p:sp>
      <p:sp>
        <p:nvSpPr>
          <p:cNvPr id="896" name="Google Shape;896;p70"/>
          <p:cNvSpPr txBox="1"/>
          <p:nvPr>
            <p:ph idx="1" type="body"/>
          </p:nvPr>
        </p:nvSpPr>
        <p:spPr>
          <a:xfrm>
            <a:off x="1485900" y="10858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7" lvl="1" marL="557213" rtl="0" algn="l">
              <a:spcBef>
                <a:spcPts val="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b="1" sz="1350"/>
          </a:p>
          <a:p>
            <a:pPr indent="-128587" lvl="1" marL="557213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 u="sng"/>
          </a:p>
        </p:txBody>
      </p:sp>
      <p:sp>
        <p:nvSpPr>
          <p:cNvPr id="897" name="Google Shape;897;p7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98" name="Google Shape;898;p70"/>
          <p:cNvSpPr/>
          <p:nvPr/>
        </p:nvSpPr>
        <p:spPr>
          <a:xfrm>
            <a:off x="1485900" y="9715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637" lvl="1" marL="557213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257175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r>
              <a:t/>
            </a:r>
            <a:endParaRPr sz="10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70"/>
          <p:cNvSpPr/>
          <p:nvPr/>
        </p:nvSpPr>
        <p:spPr>
          <a:xfrm>
            <a:off x="1600200" y="1085850"/>
            <a:ext cx="622935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Base (KB): contains a set of </a:t>
            </a:r>
            <a:r>
              <a:rPr lang="en-US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sentences</a:t>
            </a: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expressed </a:t>
            </a:r>
            <a:b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a Knowledge Representation Language (KRL)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TELL: operator to add a sentence to the KB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ASK: to query the KB </a:t>
            </a:r>
            <a:endParaRPr/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Logics are KRLs where conclusions can be drawn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Semantics</a:t>
            </a:r>
            <a:endParaRPr/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Entailment: KB |= a  iff  “a is true in all worlds where KB is true”</a:t>
            </a:r>
            <a:endParaRPr/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Inference: KB |–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= sentence a can be derived from KB using a procedure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557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Sound: whenever KB |–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then KB |= a is true</a:t>
            </a:r>
            <a:endParaRPr/>
          </a:p>
          <a:p>
            <a:pPr indent="-214312" lvl="1" marL="557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Complete: whenever KB |= a, then KB |–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endParaRPr/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79" name="Google Shape;179;p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 Characterization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Deterministic?		Yes – outcome exactly specified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Accessible?		No – only local perception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Static?			Yes – Wumpus and pits do not move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Discrete?		Yes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Episodic?		(No) – because static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9-10</a:t>
            </a:r>
            <a:endParaRPr/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 Wumpus World</a:t>
            </a:r>
            <a:endParaRPr/>
          </a:p>
        </p:txBody>
      </p:sp>
      <p:graphicFrame>
        <p:nvGraphicFramePr>
          <p:cNvPr id="189" name="Google Shape;189;p9"/>
          <p:cNvGraphicFramePr/>
          <p:nvPr/>
        </p:nvGraphicFramePr>
        <p:xfrm>
          <a:off x="2514600" y="1085850"/>
          <a:ext cx="4014788" cy="4036219"/>
        </p:xfrm>
        <a:graphic>
          <a:graphicData uri="http://schemas.openxmlformats.org/presentationml/2006/ole">
            <mc:AlternateContent>
              <mc:Choice Requires="v">
                <p:oleObj r:id="rId4" imgH="4036219" imgW="4014788" progId="" spid="_x0000_s1">
                  <p:embed/>
                </p:oleObj>
              </mc:Choice>
              <mc:Fallback>
                <p:oleObj r:id="rId5" imgH="4036219" imgW="4014788" progId="">
                  <p:embed/>
                  <p:pic>
                    <p:nvPicPr>
                      <p:cNvPr id="189" name="Google Shape;189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085850"/>
                        <a:ext cx="4014788" cy="4036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Google Shape;190;p9"/>
          <p:cNvSpPr txBox="1"/>
          <p:nvPr/>
        </p:nvSpPr>
        <p:spPr>
          <a:xfrm>
            <a:off x="6678216" y="1429941"/>
            <a:ext cx="129689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2014-09-24T22:28:55Z</dcterms:created>
  <dc:creator>Paolo Pirjanian</dc:creator>
</cp:coreProperties>
</file>