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7008800" cy="9294800"/>
  <p:embeddedFontLst>
    <p:embeddedFont>
      <p:font typeface="Tahoma"/>
      <p:regular r:id="rId52"/>
      <p:bold r:id="rId53"/>
    </p:embeddedFont>
    <p:embeddedFont>
      <p:font typeface="Helvetica Neue"/>
      <p:regular r:id="rId54"/>
      <p:bold r:id="rId55"/>
      <p:italic r:id="rId56"/>
      <p:boldItalic r:id="rId57"/>
    </p:embeddedFont>
    <p:embeddedFont>
      <p:font typeface="Arial Black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i/Jvl8w1srTo9qg/UaNB2kYOA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ArialBlack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3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406400" y="698500"/>
            <a:ext cx="6192838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935038" y="4414838"/>
            <a:ext cx="51387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00" lIns="92625" spcFirstLastPara="1" rIns="92625" wrap="square" tIns="463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Syntax: says what is allowed on the LHS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Semantics: says how what is on the LHS relates to what is on the RHS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Inference: says how you can manipulate (formally, i.e., with no reference to the RHS) the symbols. [remember PSSH]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/>
              <a:t>Want to be able to trust the results</a:t>
            </a:r>
            <a:r>
              <a:rPr lang="en-US"/>
              <a:t>:  want whatever the inference procedure does to “respect” what’s true or what follows in the world.    So this is where we’re headed;  good to keep in mind as we go through all the definitions now to follow.  There is a method in this madness...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algebra example (put on board):  but don’t use “entails” instead convey the idea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&gt; n m: is this true or false?  don’t know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if n=3, m=5, and &gt; has its usual meaning, then (&gt;n m) is false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(&gt; n m) and (&gt; m p) entail (n p)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0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1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2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4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anchorCtr="0" anchor="t" bIns="46750" lIns="93500" spcFirstLastPara="1" rIns="93500" wrap="square" tIns="46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7350" y="701675"/>
            <a:ext cx="6238875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2" type="sldNum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00" spcFirstLastPara="1" rIns="93500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58775" y="687388"/>
            <a:ext cx="6248400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915988" y="4432300"/>
            <a:ext cx="512445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75" spcFirstLastPara="1" rIns="91175" wrap="square" tIns="4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formally, this is how build interpretation of whole from interpretation of parts.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predicate and relation used interchangeably; here predicate is the formal symbol and relation the real world relation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give example of tuples for functions and relations (e.g. son-of, son)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/>
          <p:nvPr>
            <p:ph type="ctrTitle"/>
          </p:nvPr>
        </p:nvSpPr>
        <p:spPr>
          <a:xfrm>
            <a:off x="914400" y="514350"/>
            <a:ext cx="7721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" type="subTitle"/>
          </p:nvPr>
        </p:nvSpPr>
        <p:spPr>
          <a:xfrm>
            <a:off x="2133600" y="2914650"/>
            <a:ext cx="6400800" cy="132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5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0" type="dt"/>
          </p:nvPr>
        </p:nvSpPr>
        <p:spPr>
          <a:xfrm>
            <a:off x="711200" y="4672012"/>
            <a:ext cx="19304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1" type="ftr"/>
          </p:nvPr>
        </p:nvSpPr>
        <p:spPr>
          <a:xfrm>
            <a:off x="3149600" y="4672012"/>
            <a:ext cx="28448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6604000" y="4672012"/>
            <a:ext cx="18288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" type="body"/>
          </p:nvPr>
        </p:nvSpPr>
        <p:spPr>
          <a:xfrm rot="5400000">
            <a:off x="2760663" y="-1331912"/>
            <a:ext cx="3571875" cy="8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 rot="5400000">
            <a:off x="5427663" y="1335088"/>
            <a:ext cx="4371975" cy="20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" type="body"/>
          </p:nvPr>
        </p:nvSpPr>
        <p:spPr>
          <a:xfrm rot="5400000">
            <a:off x="1262063" y="-633412"/>
            <a:ext cx="4371975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9pPr>
          </a:lstStyle>
          <a:p/>
        </p:txBody>
      </p:sp>
      <p:sp>
        <p:nvSpPr>
          <p:cNvPr id="35" name="Google Shape;35;p51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" type="body"/>
          </p:nvPr>
        </p:nvSpPr>
        <p:spPr>
          <a:xfrm>
            <a:off x="4572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/>
        </p:txBody>
      </p:sp>
      <p:sp>
        <p:nvSpPr>
          <p:cNvPr id="41" name="Google Shape;41;p52"/>
          <p:cNvSpPr txBox="1"/>
          <p:nvPr>
            <p:ph idx="2" type="body"/>
          </p:nvPr>
        </p:nvSpPr>
        <p:spPr>
          <a:xfrm>
            <a:off x="46228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/>
        </p:txBody>
      </p:sp>
      <p:sp>
        <p:nvSpPr>
          <p:cNvPr id="42" name="Google Shape;42;p52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48" name="Google Shape;48;p5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/>
        </p:txBody>
      </p:sp>
      <p:sp>
        <p:nvSpPr>
          <p:cNvPr id="49" name="Google Shape;49;p5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50" name="Google Shape;50;p5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/>
        </p:txBody>
      </p:sp>
      <p:sp>
        <p:nvSpPr>
          <p:cNvPr id="51" name="Google Shape;51;p53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9pPr>
          </a:lstStyle>
          <a:p/>
        </p:txBody>
      </p:sp>
      <p:sp>
        <p:nvSpPr>
          <p:cNvPr id="61" name="Google Shape;61;p5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/>
        </p:txBody>
      </p:sp>
      <p:sp>
        <p:nvSpPr>
          <p:cNvPr id="62" name="Google Shape;62;p55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/>
        </p:txBody>
      </p:sp>
      <p:sp>
        <p:nvSpPr>
          <p:cNvPr id="69" name="Google Shape;69;p56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•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5275" lvl="5" marL="27432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5275" lvl="6" marL="32004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5275" lvl="7" marL="36576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5275" lvl="8" marL="4114800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47"/>
          <p:cNvSpPr txBox="1"/>
          <p:nvPr>
            <p:ph idx="10" type="dt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525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322510" y="1700474"/>
            <a:ext cx="6103519" cy="117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11-12: The First-Order Logic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741070" y="3161214"/>
            <a:ext cx="5886450" cy="602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b="1" lang="en-US" sz="1800">
                <a:solidFill>
                  <a:srgbClr val="7F7F7F"/>
                </a:solidFill>
              </a:rPr>
              <a:t>Professor Wei-Min Shen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b="1" lang="en-US" sz="1800">
                <a:solidFill>
                  <a:srgbClr val="7F7F7F"/>
                </a:solidFill>
              </a:rPr>
              <a:t>University of Southern California</a:t>
            </a:r>
            <a:endParaRPr/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 sz="18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 sz="18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277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43025" y="285750"/>
            <a:ext cx="6457950" cy="124569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26775" lIns="26775" spcFirstLastPara="1" rIns="57250" wrap="square" tIns="26775">
            <a:noAutofit/>
          </a:bodyPr>
          <a:lstStyle/>
          <a:p>
            <a:pPr indent="-6350" lvl="0" marL="63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CSCI 561 </a:t>
            </a:r>
            <a:b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65" name="Google Shape;165;p1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“One plus two equals three”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Objects: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Relations: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Properties: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Functions: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“Squares neighboring the Wumpus are smelly”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Objects: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Relations: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Properties: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Functions: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“One plus two equals three”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Objects:	one, two, three, one plus two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Relations:	equals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Properties:	--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Functions:	plus (“one plus two” is the name of the object 				obtained by applying function plus to one and two;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	three is another name for this object)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“Squares neighboring the Wumpus are smelly”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Objects:	Wumpus, square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Relations:	neighboring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Properties:	smelly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Functions:	--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FOL: Syntax of basic elements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1257300" y="971550"/>
            <a:ext cx="67437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Constant symbols:</a:t>
            </a:r>
            <a:r>
              <a:rPr lang="en-US" sz="1800"/>
              <a:t>  1, 5, A, B, USC, JPL, Alex, Manos, …</a:t>
            </a:r>
            <a:endParaRPr/>
          </a:p>
          <a:p>
            <a:pPr indent="-1809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b="1" sz="12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Predicate symbols:</a:t>
            </a:r>
            <a:r>
              <a:rPr lang="en-US" sz="1800"/>
              <a:t> &gt;, Friend, Student, Colleague, …</a:t>
            </a:r>
            <a:endParaRPr/>
          </a:p>
          <a:p>
            <a:pPr indent="-1809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b="1" sz="12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Function symbols:</a:t>
            </a:r>
            <a:r>
              <a:rPr lang="en-US" sz="1800"/>
              <a:t> +, sqrt, SchoolOf, TeacherOf, ClassOf, …</a:t>
            </a:r>
            <a:endParaRPr/>
          </a:p>
          <a:p>
            <a:pPr indent="-1809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b="1" sz="12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Variables: </a:t>
            </a:r>
            <a:r>
              <a:rPr i="1" lang="en-US" sz="1800"/>
              <a:t>x, y, z, next, first, last, …</a:t>
            </a:r>
            <a:endParaRPr/>
          </a:p>
          <a:p>
            <a:pPr indent="-180975" lvl="0" marL="25717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r>
              <a:t/>
            </a:r>
            <a:endParaRPr b="1" sz="1200"/>
          </a:p>
          <a:p>
            <a:pPr indent="-257175" lvl="0" marL="257175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Connectives:</a:t>
            </a:r>
            <a:r>
              <a:rPr lang="en-US" sz="1800"/>
              <a:t>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∧, ∨, ⇒, ⇔</a:t>
            </a:r>
            <a:b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Quantifiers: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∀, ∃</a:t>
            </a:r>
            <a:endParaRPr/>
          </a:p>
          <a:p>
            <a:pPr indent="-171450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b="1"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257175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Equality: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  =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FOL: Atomic sentences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AtomicSentence → Predicate(Term, …) | Term = Term</a:t>
            </a:r>
            <a:endParaRPr/>
          </a:p>
          <a:p>
            <a:pPr indent="-285750" lvl="0" marL="285750" rtl="0" algn="ctr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85750" lvl="0" marL="285750" rtl="0" algn="ctr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Term → Function(Term, …) | Constant | Variable</a:t>
            </a:r>
            <a:endParaRPr/>
          </a:p>
          <a:p>
            <a:pPr indent="-285750" lvl="0" marL="285750" rtl="0" algn="ctr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Examples:  	</a:t>
            </a:r>
            <a:endParaRPr/>
          </a:p>
          <a:p>
            <a:pPr indent="-257175" lvl="1" marL="6000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SchoolOf(Manos)</a:t>
            </a:r>
            <a:endParaRPr/>
          </a:p>
          <a:p>
            <a:pPr indent="-257175" lvl="1" marL="6000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Colleague(TeacherOf(Alex), TeacherOf(Manos))</a:t>
            </a:r>
            <a:endParaRPr/>
          </a:p>
          <a:p>
            <a:pPr indent="-257175" lvl="1" marL="6000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&gt;((+ x y), x) </a:t>
            </a:r>
            <a:br>
              <a:rPr lang="en-US" sz="1500"/>
            </a:br>
            <a:r>
              <a:rPr lang="en-US" sz="1500"/>
              <a:t>				</a:t>
            </a:r>
            <a:br>
              <a:rPr lang="en-US" sz="1500"/>
            </a:br>
            <a:r>
              <a:rPr lang="en-US" sz="1500"/>
              <a:t>	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FOL: Complex sentences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Sentence →  AtomicSentence </a:t>
            </a:r>
            <a:br>
              <a:rPr lang="en-US" sz="1800"/>
            </a:br>
            <a:r>
              <a:rPr lang="en-US" sz="1800"/>
              <a:t>		| Sentence Connective Sentence</a:t>
            </a:r>
            <a:br>
              <a:rPr lang="en-US" sz="1800"/>
            </a:br>
            <a:r>
              <a:rPr lang="en-US" sz="1800"/>
              <a:t>		| Quantifier Variable, … Sentence</a:t>
            </a:r>
            <a:br>
              <a:rPr lang="en-US" sz="1800"/>
            </a:br>
            <a:r>
              <a:rPr lang="en-US" sz="1800"/>
              <a:t>		| </a:t>
            </a:r>
            <a:r>
              <a:rPr b="1" lang="en-US" sz="1800"/>
              <a:t>¬ </a:t>
            </a:r>
            <a:r>
              <a:rPr lang="en-US" sz="1800"/>
              <a:t>Sentence</a:t>
            </a:r>
            <a:br>
              <a:rPr lang="en-US" sz="1800"/>
            </a:br>
            <a:r>
              <a:rPr lang="en-US" sz="1800"/>
              <a:t>		| (Sentence)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Examples:  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S1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∧ </a:t>
            </a:r>
            <a:r>
              <a:rPr lang="en-US" sz="1500"/>
              <a:t>S2,  S1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1500"/>
              <a:t> S2,  (S1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sz="1500"/>
              <a:t> S2)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1500"/>
              <a:t> S3, S1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⇒ </a:t>
            </a:r>
            <a:r>
              <a:rPr lang="en-US" sz="1500"/>
              <a:t>S2, S1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⇔ </a:t>
            </a:r>
            <a:r>
              <a:rPr lang="en-US" sz="1500"/>
              <a:t>S3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Colleague(Paolo, Maja)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⇒ </a:t>
            </a:r>
            <a:r>
              <a:rPr lang="en-US" sz="1500"/>
              <a:t>Colleague(Maja, Paolo)</a:t>
            </a:r>
            <a:r>
              <a:rPr lang="en-US" sz="1800"/>
              <a:t> </a:t>
            </a:r>
            <a:br>
              <a:rPr lang="en-US" sz="1500"/>
            </a:br>
            <a:r>
              <a:rPr lang="en-US" sz="1500"/>
              <a:t>Student(Alex, Paolo)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⇒ </a:t>
            </a:r>
            <a:r>
              <a:rPr lang="en-US" sz="1500"/>
              <a:t>Teacher(Paolo, Alex)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Semantics of atomic sentences</a:t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469900" y="971550"/>
            <a:ext cx="75311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Sentences in FOL are interpreted with respect to a </a:t>
            </a:r>
            <a:r>
              <a:rPr lang="en-US" sz="1800">
                <a:solidFill>
                  <a:schemeClr val="hlink"/>
                </a:solidFill>
              </a:rPr>
              <a:t>model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Model contains objects and relations among them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Terms: refer to objects (e.g., Door, Alex, StudentOf(Paolo))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u="sng">
                <a:solidFill>
                  <a:schemeClr val="hlink"/>
                </a:solidFill>
              </a:rPr>
              <a:t>Constant symbols</a:t>
            </a:r>
            <a:r>
              <a:rPr lang="en-US" sz="1500">
                <a:solidFill>
                  <a:schemeClr val="hlink"/>
                </a:solidFill>
              </a:rPr>
              <a:t>:</a:t>
            </a:r>
            <a:r>
              <a:rPr lang="en-US" sz="1500"/>
              <a:t> refer to </a:t>
            </a:r>
            <a:r>
              <a:rPr lang="en-US" sz="1500" u="sng"/>
              <a:t>objects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u="sng">
                <a:solidFill>
                  <a:schemeClr val="hlink"/>
                </a:solidFill>
              </a:rPr>
              <a:t>Predicate symbols:</a:t>
            </a:r>
            <a:r>
              <a:rPr lang="en-US" sz="1500"/>
              <a:t> refer to </a:t>
            </a:r>
            <a:r>
              <a:rPr lang="en-US" sz="1500" u="sng"/>
              <a:t>relations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u="sng">
                <a:solidFill>
                  <a:schemeClr val="hlink"/>
                </a:solidFill>
              </a:rPr>
              <a:t>Function symbols:</a:t>
            </a:r>
            <a:r>
              <a:rPr lang="en-US" sz="1500"/>
              <a:t> refer to </a:t>
            </a:r>
            <a:r>
              <a:rPr lang="en-US" sz="1500" u="sng"/>
              <a:t>functions</a:t>
            </a:r>
            <a:endParaRPr/>
          </a:p>
          <a:p>
            <a:pPr indent="-11906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sz="1500" u="sng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An atomic sentence </a:t>
            </a:r>
            <a:r>
              <a:rPr i="1" lang="en-US" sz="1800"/>
              <a:t>predicate(term</a:t>
            </a:r>
            <a:r>
              <a:rPr baseline="-25000" i="1" lang="en-US" sz="1800"/>
              <a:t>1</a:t>
            </a:r>
            <a:r>
              <a:rPr i="1" lang="en-US" sz="1800"/>
              <a:t>, …, term</a:t>
            </a:r>
            <a:r>
              <a:rPr baseline="-25000" i="1" lang="en-US" sz="1800"/>
              <a:t>n</a:t>
            </a:r>
            <a:r>
              <a:rPr i="1" lang="en-US" sz="1800"/>
              <a:t>)</a:t>
            </a:r>
            <a:r>
              <a:rPr lang="en-US" sz="1800"/>
              <a:t> is </a:t>
            </a:r>
            <a:r>
              <a:rPr b="1" lang="en-US" sz="1800"/>
              <a:t>true</a:t>
            </a:r>
            <a:r>
              <a:rPr lang="en-US" sz="1800"/>
              <a:t> iff the relation referred to by </a:t>
            </a:r>
            <a:r>
              <a:rPr i="1" lang="en-US" sz="1800"/>
              <a:t>predicate </a:t>
            </a:r>
            <a:r>
              <a:rPr lang="en-US" sz="1800"/>
              <a:t>holds between the objects referred to by </a:t>
            </a:r>
            <a:r>
              <a:rPr i="1" lang="en-US" sz="1800"/>
              <a:t>term</a:t>
            </a:r>
            <a:r>
              <a:rPr baseline="-25000" i="1" lang="en-US" sz="1800"/>
              <a:t>1</a:t>
            </a:r>
            <a:r>
              <a:rPr i="1" lang="en-US" sz="1800"/>
              <a:t>, …, term</a:t>
            </a:r>
            <a:r>
              <a:rPr baseline="-25000" i="1" lang="en-US" sz="1800"/>
              <a:t>n</a:t>
            </a:r>
            <a:endParaRPr baseline="-25000" i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Logic (mind) and </a:t>
            </a:r>
            <a:r>
              <a:rPr b="1" lang="en-US">
                <a:solidFill>
                  <a:schemeClr val="dk1"/>
                </a:solidFill>
              </a:rPr>
              <a:t>Models</a:t>
            </a:r>
            <a:r>
              <a:rPr lang="en-US">
                <a:solidFill>
                  <a:schemeClr val="dk1"/>
                </a:solidFill>
              </a:rPr>
              <a:t> (real worlds)</a:t>
            </a:r>
            <a:endParaRPr/>
          </a:p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600200" y="1828800"/>
            <a:ext cx="2743200" cy="2150152"/>
          </a:xfrm>
          <a:custGeom>
            <a:rect b="b" l="l" r="r" t="t"/>
            <a:pathLst>
              <a:path extrusionOk="0" h="21600" w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extrusionOk="0" fill="none" h="21600" w="2160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extrusionOk="0" fill="none" h="21600" w="2160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extrusionOk="0" fill="none" h="21600" w="2160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extrusionOk="0" fill="none" h="21600" w="2160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extrusionOk="0" fill="none" h="21600" w="2160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extrusionOk="0" fill="none" h="21600" w="2160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extrusionOk="0" fill="none" h="21600" w="2160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extrusionOk="0" fill="none" h="21600" w="2160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extrusionOk="0" fill="none" h="21600" w="2160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extrusionOk="0" fill="none" h="21600" w="2160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extrusionOk="0" fill="none" h="21600" w="2160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350" y="1771650"/>
            <a:ext cx="2362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6"/>
          <p:cNvSpPr txBox="1"/>
          <p:nvPr/>
        </p:nvSpPr>
        <p:spPr>
          <a:xfrm>
            <a:off x="5359153" y="1121283"/>
            <a:ext cx="14052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5086350" y="2266950"/>
            <a:ext cx="266700" cy="30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2768674" y="2101274"/>
            <a:ext cx="6126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ΚΒ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2501328" y="2686049"/>
            <a:ext cx="4443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5988866" y="3999047"/>
            <a:ext cx="68961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Μ(α)</a:t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7315200" y="1683782"/>
            <a:ext cx="304800" cy="2315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2342916" y="1409640"/>
            <a:ext cx="7393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3714750" y="4724400"/>
            <a:ext cx="19050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semantic wall”</a:t>
            </a:r>
            <a:endParaRPr/>
          </a:p>
        </p:txBody>
      </p:sp>
      <p:sp>
        <p:nvSpPr>
          <p:cNvPr descr="Horizontal brick" id="224" name="Google Shape;224;p16"/>
          <p:cNvSpPr/>
          <p:nvPr/>
        </p:nvSpPr>
        <p:spPr>
          <a:xfrm>
            <a:off x="4629150" y="1143000"/>
            <a:ext cx="171450" cy="35373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990600" y="30941"/>
            <a:ext cx="68199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Logic Representation of the Real World</a:t>
            </a:r>
            <a:endParaRPr/>
          </a:p>
        </p:txBody>
      </p:sp>
      <p:sp>
        <p:nvSpPr>
          <p:cNvPr id="231" name="Google Shape;231;p1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10-11</a:t>
            </a:r>
            <a:endParaRPr/>
          </a:p>
        </p:txBody>
      </p:sp>
      <p:sp>
        <p:nvSpPr>
          <p:cNvPr id="232" name="Google Shape;232;p1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714750" y="4743450"/>
            <a:ext cx="160020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semantic wall”</a:t>
            </a:r>
            <a:endParaRPr/>
          </a:p>
        </p:txBody>
      </p:sp>
      <p:sp>
        <p:nvSpPr>
          <p:cNvPr descr="Horizontal brick" id="234" name="Google Shape;234;p17"/>
          <p:cNvSpPr/>
          <p:nvPr/>
        </p:nvSpPr>
        <p:spPr>
          <a:xfrm>
            <a:off x="4629150" y="1143000"/>
            <a:ext cx="171450" cy="35373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1600200" y="914400"/>
            <a:ext cx="6000750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Systems		                 The Real World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1371601" y="1714501"/>
            <a:ext cx="2484976" cy="21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-US" sz="15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+BLOCKA+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+BLOCKB+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+BLOCKC+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</a:t>
            </a:r>
            <a:r>
              <a:rPr lang="en-US" sz="15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( +BLOCKA+ +BLOCKB+)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IS_RED (+BLOCKA+)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796290" y="1314450"/>
            <a:ext cx="3718560" cy="2914650"/>
          </a:xfrm>
          <a:custGeom>
            <a:rect b="b" l="l" r="r" t="t"/>
            <a:pathLst>
              <a:path extrusionOk="0" h="21600" w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extrusionOk="0" fill="none" h="21600" w="2160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extrusionOk="0" fill="none" h="21600" w="2160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extrusionOk="0" fill="none" h="21600" w="2160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extrusionOk="0" fill="none" h="21600" w="2160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extrusionOk="0" fill="none" h="21600" w="2160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extrusionOk="0" fill="none" h="21600" w="2160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extrusionOk="0" fill="none" h="21600" w="2160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extrusionOk="0" fill="none" h="21600" w="2160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extrusionOk="0" fill="none" h="21600" w="2160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extrusionOk="0" fill="none" h="21600" w="2160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extrusionOk="0" fill="none" h="21600" w="2160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5086350" y="2191941"/>
            <a:ext cx="2286000" cy="742950"/>
          </a:xfrm>
          <a:prstGeom prst="parallelogram">
            <a:avLst>
              <a:gd fmla="val 76923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p17"/>
          <p:cNvCxnSpPr/>
          <p:nvPr/>
        </p:nvCxnSpPr>
        <p:spPr>
          <a:xfrm>
            <a:off x="5086350" y="2934891"/>
            <a:ext cx="177165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7"/>
          <p:cNvCxnSpPr/>
          <p:nvPr/>
        </p:nvCxnSpPr>
        <p:spPr>
          <a:xfrm flipH="1" rot="10800000">
            <a:off x="6800850" y="2191941"/>
            <a:ext cx="571500" cy="7429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7"/>
          <p:cNvCxnSpPr/>
          <p:nvPr/>
        </p:nvCxnSpPr>
        <p:spPr>
          <a:xfrm>
            <a:off x="7372350" y="219194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7"/>
          <p:cNvCxnSpPr/>
          <p:nvPr/>
        </p:nvCxnSpPr>
        <p:spPr>
          <a:xfrm>
            <a:off x="5086350" y="293489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7"/>
          <p:cNvCxnSpPr/>
          <p:nvPr/>
        </p:nvCxnSpPr>
        <p:spPr>
          <a:xfrm>
            <a:off x="6800850" y="2934891"/>
            <a:ext cx="0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7"/>
          <p:cNvSpPr/>
          <p:nvPr/>
        </p:nvSpPr>
        <p:spPr>
          <a:xfrm>
            <a:off x="5086350" y="2934891"/>
            <a:ext cx="1714500" cy="11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7"/>
          <p:cNvSpPr/>
          <p:nvPr/>
        </p:nvSpPr>
        <p:spPr>
          <a:xfrm rot="2214588">
            <a:off x="6965157" y="2185987"/>
            <a:ext cx="160735" cy="939404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286500" y="2477691"/>
            <a:ext cx="285750" cy="28575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17"/>
          <p:cNvCxnSpPr/>
          <p:nvPr/>
        </p:nvCxnSpPr>
        <p:spPr>
          <a:xfrm flipH="1" rot="10800000">
            <a:off x="6286500" y="2363391"/>
            <a:ext cx="17145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7"/>
          <p:cNvCxnSpPr/>
          <p:nvPr/>
        </p:nvCxnSpPr>
        <p:spPr>
          <a:xfrm flipH="1" rot="10800000">
            <a:off x="6572250" y="2363391"/>
            <a:ext cx="17145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7"/>
          <p:cNvCxnSpPr/>
          <p:nvPr/>
        </p:nvCxnSpPr>
        <p:spPr>
          <a:xfrm>
            <a:off x="6457950" y="2363391"/>
            <a:ext cx="285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7"/>
          <p:cNvCxnSpPr/>
          <p:nvPr/>
        </p:nvCxnSpPr>
        <p:spPr>
          <a:xfrm>
            <a:off x="6743700" y="2363391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7"/>
          <p:cNvCxnSpPr/>
          <p:nvPr/>
        </p:nvCxnSpPr>
        <p:spPr>
          <a:xfrm flipH="1" rot="10800000">
            <a:off x="6572250" y="2591991"/>
            <a:ext cx="171450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17"/>
          <p:cNvSpPr/>
          <p:nvPr/>
        </p:nvSpPr>
        <p:spPr>
          <a:xfrm>
            <a:off x="5715000" y="2591991"/>
            <a:ext cx="228600" cy="22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715000" y="2363391"/>
            <a:ext cx="228600" cy="228600"/>
          </a:xfrm>
          <a:prstGeom prst="rect">
            <a:avLst/>
          </a:prstGeom>
          <a:solidFill>
            <a:srgbClr val="FF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17"/>
          <p:cNvCxnSpPr/>
          <p:nvPr/>
        </p:nvCxnSpPr>
        <p:spPr>
          <a:xfrm flipH="1" rot="10800000">
            <a:off x="5943600" y="24776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7"/>
          <p:cNvCxnSpPr/>
          <p:nvPr/>
        </p:nvCxnSpPr>
        <p:spPr>
          <a:xfrm flipH="1" rot="10800000">
            <a:off x="5943600" y="27062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7"/>
          <p:cNvCxnSpPr/>
          <p:nvPr/>
        </p:nvCxnSpPr>
        <p:spPr>
          <a:xfrm flipH="1" rot="10800000">
            <a:off x="5943600" y="22490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7"/>
          <p:cNvCxnSpPr/>
          <p:nvPr/>
        </p:nvCxnSpPr>
        <p:spPr>
          <a:xfrm flipH="1" rot="10800000">
            <a:off x="5715000" y="2249091"/>
            <a:ext cx="1143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7"/>
          <p:cNvCxnSpPr/>
          <p:nvPr/>
        </p:nvCxnSpPr>
        <p:spPr>
          <a:xfrm>
            <a:off x="6057900" y="2249091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7"/>
          <p:cNvCxnSpPr/>
          <p:nvPr/>
        </p:nvCxnSpPr>
        <p:spPr>
          <a:xfrm>
            <a:off x="5829300" y="2249091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0" name="Google Shape;260;p17"/>
          <p:cNvGrpSpPr/>
          <p:nvPr/>
        </p:nvGrpSpPr>
        <p:grpSpPr>
          <a:xfrm>
            <a:off x="6286500" y="3714750"/>
            <a:ext cx="457200" cy="457200"/>
            <a:chOff x="7239000" y="6059488"/>
            <a:chExt cx="609600" cy="609600"/>
          </a:xfrm>
        </p:grpSpPr>
        <p:sp>
          <p:nvSpPr>
            <p:cNvPr id="261" name="Google Shape;261;p17"/>
            <p:cNvSpPr/>
            <p:nvPr/>
          </p:nvSpPr>
          <p:spPr>
            <a:xfrm>
              <a:off x="7239000" y="6059488"/>
              <a:ext cx="533400" cy="609600"/>
            </a:xfrm>
            <a:prstGeom prst="triangle">
              <a:avLst>
                <a:gd fmla="val 50000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2" name="Google Shape;262;p17"/>
            <p:cNvCxnSpPr/>
            <p:nvPr/>
          </p:nvCxnSpPr>
          <p:spPr>
            <a:xfrm flipH="1" rot="10800000">
              <a:off x="7772400" y="6516688"/>
              <a:ext cx="762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7"/>
            <p:cNvCxnSpPr/>
            <p:nvPr/>
          </p:nvCxnSpPr>
          <p:spPr>
            <a:xfrm rot="10800000">
              <a:off x="7467600" y="6059488"/>
              <a:ext cx="3810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4" name="Google Shape;264;p17"/>
          <p:cNvGrpSpPr/>
          <p:nvPr/>
        </p:nvGrpSpPr>
        <p:grpSpPr>
          <a:xfrm>
            <a:off x="5257800" y="3886200"/>
            <a:ext cx="514350" cy="330993"/>
            <a:chOff x="5334000" y="6135688"/>
            <a:chExt cx="685800" cy="441324"/>
          </a:xfrm>
        </p:grpSpPr>
        <p:sp>
          <p:nvSpPr>
            <p:cNvPr id="265" name="Google Shape;265;p17"/>
            <p:cNvSpPr/>
            <p:nvPr/>
          </p:nvSpPr>
          <p:spPr>
            <a:xfrm flipH="1" rot="10800000">
              <a:off x="5334000" y="6135688"/>
              <a:ext cx="685800" cy="304800"/>
            </a:xfrm>
            <a:prstGeom prst="ellipse">
              <a:avLst/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6" name="Google Shape;266;p17"/>
            <p:cNvCxnSpPr/>
            <p:nvPr/>
          </p:nvCxnSpPr>
          <p:spPr>
            <a:xfrm>
              <a:off x="5334000" y="6288088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6019800" y="6288088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17"/>
            <p:cNvSpPr/>
            <p:nvPr/>
          </p:nvSpPr>
          <p:spPr>
            <a:xfrm>
              <a:off x="5334000" y="6477000"/>
              <a:ext cx="671512" cy="100012"/>
            </a:xfrm>
            <a:custGeom>
              <a:rect b="b" l="l" r="r" t="t"/>
              <a:pathLst>
                <a:path extrusionOk="0" h="63" w="423">
                  <a:moveTo>
                    <a:pt x="0" y="0"/>
                  </a:moveTo>
                  <a:lnTo>
                    <a:pt x="108" y="63"/>
                  </a:lnTo>
                  <a:lnTo>
                    <a:pt x="216" y="63"/>
                  </a:lnTo>
                  <a:lnTo>
                    <a:pt x="351" y="54"/>
                  </a:lnTo>
                  <a:lnTo>
                    <a:pt x="4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9" name="Google Shape;269;p17"/>
          <p:cNvSpPr txBox="1"/>
          <p:nvPr/>
        </p:nvSpPr>
        <p:spPr>
          <a:xfrm>
            <a:off x="391204" y="4087921"/>
            <a:ext cx="19607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“Knowledge Base”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“Robot Brain”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model</a:t>
            </a:r>
            <a:endParaRPr/>
          </a:p>
        </p:txBody>
      </p:sp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1485900" y="971550"/>
            <a:ext cx="6286500" cy="3571875"/>
          </a:xfrm>
          <a:prstGeom prst="rect">
            <a:avLst/>
          </a:pr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Objects:</a:t>
            </a:r>
            <a:r>
              <a:rPr lang="en-US"/>
              <a:t> John, James, Marry, Alex, Dan, Joe, Anne, Rich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Relation:</a:t>
            </a:r>
            <a:r>
              <a:rPr lang="en-US"/>
              <a:t>  sets of tuples of objects</a:t>
            </a:r>
            <a:br>
              <a:rPr lang="en-US"/>
            </a:br>
            <a:r>
              <a:rPr lang="en-US"/>
              <a:t>{&lt;John, James&gt;, &lt;Marry, Alex&gt;, &lt;Marry, James&gt;, …}</a:t>
            </a:r>
            <a:br>
              <a:rPr lang="en-US"/>
            </a:br>
            <a:r>
              <a:rPr lang="en-US"/>
              <a:t>{&lt;Dan, Joe&gt;, &lt;Anne, Marry&gt;, &lt;Marry, Joe&gt;, …}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E.g.: </a:t>
            </a:r>
            <a:br>
              <a:rPr lang="en-US"/>
            </a:br>
            <a:r>
              <a:rPr lang="en-US"/>
              <a:t>Parent relation -- {</a:t>
            </a:r>
            <a:r>
              <a:rPr lang="en-US">
                <a:solidFill>
                  <a:srgbClr val="0066FF"/>
                </a:solidFill>
              </a:rPr>
              <a:t>&lt;John, James&gt;</a:t>
            </a:r>
            <a:r>
              <a:rPr lang="en-US"/>
              <a:t>, &lt;Marry, Alex&gt;, &lt;Marry, James&gt;}</a:t>
            </a:r>
            <a:br>
              <a:rPr lang="en-US"/>
            </a:br>
            <a:br>
              <a:rPr lang="en-US"/>
            </a:br>
            <a:r>
              <a:rPr lang="en-US"/>
              <a:t>then the predicate </a:t>
            </a:r>
            <a:r>
              <a:rPr lang="en-US">
                <a:solidFill>
                  <a:srgbClr val="0066FF"/>
                </a:solidFill>
              </a:rPr>
              <a:t>Parent(John, James)</a:t>
            </a:r>
            <a:r>
              <a:rPr lang="en-US"/>
              <a:t> is true</a:t>
            </a:r>
            <a:br>
              <a:rPr lang="en-US"/>
            </a:br>
            <a:r>
              <a:rPr lang="en-US"/>
              <a:t>	the predicate </a:t>
            </a:r>
            <a:r>
              <a:rPr lang="en-US">
                <a:solidFill>
                  <a:srgbClr val="CC3300"/>
                </a:solidFill>
              </a:rPr>
              <a:t>Parent(John, Marry)</a:t>
            </a:r>
            <a:r>
              <a:rPr lang="en-US"/>
              <a:t> is false</a:t>
            </a:r>
            <a:br>
              <a:rPr lang="en-US"/>
            </a:br>
            <a:endParaRPr/>
          </a:p>
        </p:txBody>
      </p:sp>
      <p:cxnSp>
        <p:nvCxnSpPr>
          <p:cNvPr id="278" name="Google Shape;278;p18"/>
          <p:cNvCxnSpPr/>
          <p:nvPr/>
        </p:nvCxnSpPr>
        <p:spPr>
          <a:xfrm>
            <a:off x="469900" y="3105150"/>
            <a:ext cx="8140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8"/>
          <p:cNvSpPr txBox="1"/>
          <p:nvPr/>
        </p:nvSpPr>
        <p:spPr>
          <a:xfrm>
            <a:off x="589085" y="3613638"/>
            <a:ext cx="8515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285" name="Google Shape;285;p1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Quantifiers</a:t>
            </a:r>
            <a:endParaRPr/>
          </a:p>
        </p:txBody>
      </p:sp>
      <p:sp>
        <p:nvSpPr>
          <p:cNvPr id="287" name="Google Shape;287;p19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Expressing sentences about </a:t>
            </a:r>
            <a:r>
              <a:rPr b="1" lang="en-US" sz="1800"/>
              <a:t>collections</a:t>
            </a:r>
            <a:r>
              <a:rPr lang="en-US" sz="1800"/>
              <a:t> of objects without enumeration (naming individuals)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E.g., All Trojans are clever</a:t>
            </a:r>
            <a:br>
              <a:rPr lang="en-US" sz="1800"/>
            </a:br>
            <a:br>
              <a:rPr lang="en-US" sz="1800"/>
            </a:br>
            <a:r>
              <a:rPr lang="en-US" sz="1800"/>
              <a:t>	Someone in the class is sleeping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Universal quantification (for all):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Existential quantification (there exists):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Logic and Reasoning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1485900" y="1085850"/>
            <a:ext cx="61341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7" lvl="1" marL="557213" rtl="0" algn="l">
              <a:spcBef>
                <a:spcPts val="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b="1" sz="1350"/>
          </a:p>
          <a:p>
            <a:pPr indent="-128587" lvl="1" marL="557213" rtl="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r>
              <a:t/>
            </a:r>
            <a:endParaRPr sz="1350" u="sng"/>
          </a:p>
        </p:txBody>
      </p:sp>
      <p:sp>
        <p:nvSpPr>
          <p:cNvPr id="100" name="Google Shape;100;p2"/>
          <p:cNvSpPr/>
          <p:nvPr/>
        </p:nvSpPr>
        <p:spPr>
          <a:xfrm>
            <a:off x="1485900" y="971550"/>
            <a:ext cx="61341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637" lvl="1" marL="557213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257175" marR="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33400" y="1085850"/>
            <a:ext cx="729615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Base (KB): contains a set of </a:t>
            </a:r>
            <a:r>
              <a:rPr b="0" i="0" lang="en-US" sz="15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sentences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expressed using a </a:t>
            </a:r>
            <a:r>
              <a:rPr b="1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representation language</a:t>
            </a:r>
            <a:endParaRPr/>
          </a:p>
          <a:p>
            <a:pPr indent="-214312" lvl="1" marL="55721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TELL: operator to add a sentence to the KB</a:t>
            </a:r>
            <a:endParaRPr/>
          </a:p>
          <a:p>
            <a:pPr indent="-214312" lvl="1" marL="55721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ASK: to query the KB </a:t>
            </a:r>
            <a:endParaRPr/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Logics are KRLs where conclusions can be drawn</a:t>
            </a:r>
            <a:endParaRPr/>
          </a:p>
          <a:p>
            <a:pPr indent="-214312" lvl="1" marL="55721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  <a:p>
            <a:pPr indent="-214312" lvl="1" marL="55721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Semantics</a:t>
            </a:r>
            <a:endParaRPr/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Entailment: KB |=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iff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true in all worlds where KB is true</a:t>
            </a:r>
            <a:endParaRPr/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Inference: KB |–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= sentence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be derived from KB using procedure </a:t>
            </a:r>
            <a:r>
              <a:rPr b="0" i="1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1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5572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Sound: whenever KB |–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α,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then KB |=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true</a:t>
            </a:r>
            <a:endParaRPr/>
          </a:p>
          <a:p>
            <a:pPr indent="-214312" lvl="1" marL="5572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Complete: whenever KB |=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α,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then KB |–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293" name="Google Shape;293;p2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Universal quantification (for all): </a:t>
            </a:r>
            <a:r>
              <a:rPr b="0" lang="en-US" sz="2100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endParaRPr/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533400" y="971550"/>
            <a:ext cx="7086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b="1" lang="en-US" sz="1800"/>
              <a:t>∀ </a:t>
            </a:r>
            <a:r>
              <a:rPr i="1" lang="en-US" sz="1800"/>
              <a:t>&lt;variables&gt; &lt;sentence&gt;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i="1"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i="1" lang="en-US" sz="1800"/>
              <a:t>“Everyone in the </a:t>
            </a:r>
            <a:r>
              <a:rPr lang="en-US" sz="1800"/>
              <a:t>CS561</a:t>
            </a:r>
            <a:r>
              <a:rPr i="1" lang="en-US" sz="1800"/>
              <a:t> class is smart”</a:t>
            </a:r>
            <a:r>
              <a:rPr lang="en-US" sz="1800"/>
              <a:t>:</a:t>
            </a:r>
            <a:br>
              <a:rPr lang="en-US" sz="1800"/>
            </a:br>
            <a:r>
              <a:rPr lang="en-US" sz="1800"/>
              <a:t> </a:t>
            </a:r>
            <a:r>
              <a:rPr b="1" lang="en-US" sz="1800"/>
              <a:t>∀ </a:t>
            </a:r>
            <a:r>
              <a:rPr i="1" lang="en-US" sz="1800"/>
              <a:t>x</a:t>
            </a:r>
            <a:r>
              <a:rPr b="1" lang="en-US" sz="1800"/>
              <a:t>   </a:t>
            </a:r>
            <a:r>
              <a:rPr lang="en-US" sz="1800"/>
              <a:t>In(</a:t>
            </a:r>
            <a:r>
              <a:rPr i="1" lang="en-US" sz="1800"/>
              <a:t>x, </a:t>
            </a:r>
            <a:r>
              <a:rPr lang="en-US" sz="1800"/>
              <a:t>CS561) </a:t>
            </a:r>
            <a:r>
              <a:rPr b="1" lang="en-US" sz="1800"/>
              <a:t>⇒ </a:t>
            </a:r>
            <a:r>
              <a:rPr lang="en-US" sz="1800"/>
              <a:t>Smart(</a:t>
            </a:r>
            <a:r>
              <a:rPr i="1" lang="en-US" sz="1800"/>
              <a:t>x</a:t>
            </a:r>
            <a:r>
              <a:rPr lang="en-US" sz="1800"/>
              <a:t>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>
                <a:solidFill>
                  <a:schemeClr val="hlink"/>
                </a:solidFill>
              </a:rPr>
              <a:t>∀ P corresponds to the conjunction of instantiations of P</a:t>
            </a:r>
            <a:br>
              <a:rPr b="1" lang="en-US" sz="1800">
                <a:solidFill>
                  <a:schemeClr val="hlink"/>
                </a:solidFill>
              </a:rPr>
            </a:br>
            <a:r>
              <a:rPr lang="en-US" sz="1800"/>
              <a:t>(In(Manos, CS561) </a:t>
            </a:r>
            <a:r>
              <a:rPr b="1" lang="en-US" sz="1800"/>
              <a:t>⇒ </a:t>
            </a:r>
            <a:r>
              <a:rPr lang="en-US" sz="1800"/>
              <a:t>Smart(Manos)) </a:t>
            </a:r>
            <a:r>
              <a:rPr b="1" lang="en-US" sz="1800"/>
              <a:t>∧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(In(Dan, CS561) </a:t>
            </a:r>
            <a:r>
              <a:rPr b="1" lang="en-US" sz="1800"/>
              <a:t>⇒ </a:t>
            </a:r>
            <a:r>
              <a:rPr lang="en-US" sz="1800"/>
              <a:t>Smart(Dan)) </a:t>
            </a:r>
            <a:r>
              <a:rPr b="1" lang="en-US" sz="1800"/>
              <a:t>∧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…</a:t>
            </a:r>
            <a:br>
              <a:rPr lang="en-US" sz="1800"/>
            </a:br>
            <a:r>
              <a:rPr lang="en-US" sz="1800"/>
              <a:t>(In(Bush, CS561) </a:t>
            </a:r>
            <a:r>
              <a:rPr b="1" lang="en-US" sz="1800"/>
              <a:t>⇒ </a:t>
            </a:r>
            <a:r>
              <a:rPr lang="en-US" sz="1800"/>
              <a:t>Smart(Bush)) </a:t>
            </a:r>
            <a:br>
              <a:rPr lang="en-US" sz="1800"/>
            </a:br>
            <a:endParaRPr sz="13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01" name="Google Shape;301;p2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Universal quantification (for all): </a:t>
            </a:r>
            <a:r>
              <a:rPr b="0" lang="en-US" sz="2100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endParaRPr/>
          </a:p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469900" y="971550"/>
            <a:ext cx="71501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⇒ </a:t>
            </a:r>
            <a:r>
              <a:rPr lang="en-US" sz="1800"/>
              <a:t>is a natural connective to use with</a:t>
            </a:r>
            <a:r>
              <a:rPr b="1" lang="en-US" sz="1800"/>
              <a:t> ∀ 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b="1"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>
                <a:solidFill>
                  <a:srgbClr val="0066FF"/>
                </a:solidFill>
              </a:rPr>
              <a:t>Common mistake:</a:t>
            </a:r>
            <a:r>
              <a:rPr lang="en-US" sz="1800"/>
              <a:t> to use </a:t>
            </a:r>
            <a:r>
              <a:rPr b="1" lang="en-US" sz="1800"/>
              <a:t>∧</a:t>
            </a:r>
            <a:r>
              <a:rPr lang="en-US" sz="1800"/>
              <a:t> in conjunction with </a:t>
            </a:r>
            <a:r>
              <a:rPr b="1" lang="en-US" sz="1800"/>
              <a:t>∀ </a:t>
            </a:r>
            <a:br>
              <a:rPr b="1" lang="en-US" sz="1800"/>
            </a:br>
            <a:r>
              <a:rPr lang="en-US" sz="1800"/>
              <a:t>e.g.:  </a:t>
            </a:r>
            <a:r>
              <a:rPr b="1" lang="en-US" sz="1800"/>
              <a:t> ∀ </a:t>
            </a:r>
            <a:r>
              <a:rPr i="1" lang="en-US" sz="1800"/>
              <a:t>x</a:t>
            </a:r>
            <a:r>
              <a:rPr b="1" lang="en-US" sz="1800"/>
              <a:t>   </a:t>
            </a:r>
            <a:r>
              <a:rPr lang="en-US" sz="1800"/>
              <a:t>In(</a:t>
            </a:r>
            <a:r>
              <a:rPr i="1" lang="en-US" sz="1800"/>
              <a:t>x</a:t>
            </a:r>
            <a:r>
              <a:rPr lang="en-US" sz="1800"/>
              <a:t>, CS561) </a:t>
            </a:r>
            <a:r>
              <a:rPr b="1" lang="en-US" sz="1800"/>
              <a:t>∧ </a:t>
            </a:r>
            <a:r>
              <a:rPr lang="en-US" sz="1800"/>
              <a:t>Smart(</a:t>
            </a:r>
            <a:r>
              <a:rPr i="1" lang="en-US" sz="1800"/>
              <a:t>x</a:t>
            </a:r>
            <a:r>
              <a:rPr lang="en-US" sz="1800"/>
              <a:t>)</a:t>
            </a:r>
            <a:br>
              <a:rPr lang="en-US" sz="1800"/>
            </a:br>
            <a:r>
              <a:rPr lang="en-US" sz="1800"/>
              <a:t>means </a:t>
            </a:r>
            <a:r>
              <a:rPr i="1" lang="en-US" sz="1800"/>
              <a:t>“everyone is in </a:t>
            </a:r>
            <a:r>
              <a:rPr lang="en-US" sz="1800"/>
              <a:t>CS56</a:t>
            </a:r>
            <a:r>
              <a:rPr i="1" lang="en-US" sz="1800"/>
              <a:t>1 and everyone is smart”</a:t>
            </a:r>
            <a:endParaRPr sz="13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09" name="Google Shape;309;p2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Existential quantification (there exists): </a:t>
            </a:r>
            <a:r>
              <a:rPr b="0" lang="en-US" sz="2100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endParaRPr/>
          </a:p>
        </p:txBody>
      </p:sp>
      <p:sp>
        <p:nvSpPr>
          <p:cNvPr id="311" name="Google Shape;311;p22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b="1" lang="en-US" sz="1800"/>
              <a:t>∃ </a:t>
            </a:r>
            <a:r>
              <a:rPr i="1" lang="en-US" sz="1800"/>
              <a:t>&lt;variables&gt; &lt;sentence&gt;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i="1"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i="1" lang="en-US" sz="1800"/>
              <a:t>“Someone in the CS561 class is smart”</a:t>
            </a:r>
            <a:r>
              <a:rPr lang="en-US" sz="1800"/>
              <a:t>:</a:t>
            </a:r>
            <a:br>
              <a:rPr lang="en-US" sz="1800"/>
            </a:br>
            <a:r>
              <a:rPr lang="en-US" sz="1800"/>
              <a:t> </a:t>
            </a:r>
            <a:r>
              <a:rPr b="1" lang="en-US" sz="1800"/>
              <a:t>∃ </a:t>
            </a:r>
            <a:r>
              <a:rPr i="1" lang="en-US" sz="1800"/>
              <a:t>x</a:t>
            </a:r>
            <a:r>
              <a:rPr b="1" lang="en-US" sz="1800"/>
              <a:t>   </a:t>
            </a:r>
            <a:r>
              <a:rPr lang="en-US" sz="1800"/>
              <a:t>In(</a:t>
            </a:r>
            <a:r>
              <a:rPr i="1" lang="en-US" sz="1800"/>
              <a:t>x, </a:t>
            </a:r>
            <a:r>
              <a:rPr lang="en-US" sz="1800"/>
              <a:t>CS561) </a:t>
            </a:r>
            <a:r>
              <a:rPr b="1" lang="en-US" sz="1800"/>
              <a:t>∧ </a:t>
            </a:r>
            <a:r>
              <a:rPr lang="en-US" sz="1800"/>
              <a:t>Smart(</a:t>
            </a:r>
            <a:r>
              <a:rPr i="1" lang="en-US" sz="1800"/>
              <a:t>x</a:t>
            </a:r>
            <a:r>
              <a:rPr lang="en-US" sz="1800"/>
              <a:t>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>
                <a:solidFill>
                  <a:schemeClr val="hlink"/>
                </a:solidFill>
              </a:rPr>
              <a:t>∃ P corresponds to the disjunction of instantiations of P</a:t>
            </a:r>
            <a:br>
              <a:rPr b="1" lang="en-US" sz="1800">
                <a:solidFill>
                  <a:schemeClr val="hlink"/>
                </a:solidFill>
              </a:rPr>
            </a:br>
            <a:r>
              <a:rPr lang="en-US" sz="1800"/>
              <a:t>(In(Manos, CS561) </a:t>
            </a:r>
            <a:r>
              <a:rPr b="1" lang="en-US" sz="1800"/>
              <a:t>∧ </a:t>
            </a:r>
            <a:r>
              <a:rPr lang="en-US" sz="1800"/>
              <a:t>Smart(Manos)) </a:t>
            </a:r>
            <a:r>
              <a:rPr b="1" lang="en-US" sz="1800"/>
              <a:t>∨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(In(Dan, CS561) </a:t>
            </a:r>
            <a:r>
              <a:rPr b="1" lang="en-US" sz="1800"/>
              <a:t>∧ </a:t>
            </a:r>
            <a:r>
              <a:rPr lang="en-US" sz="1800"/>
              <a:t>Smart(Dan)) </a:t>
            </a:r>
            <a:r>
              <a:rPr b="1" lang="en-US" sz="1800"/>
              <a:t>∨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…</a:t>
            </a:r>
            <a:br>
              <a:rPr lang="en-US" sz="1800"/>
            </a:br>
            <a:r>
              <a:rPr lang="en-US" sz="1800"/>
              <a:t>(In(Bush, CS561) </a:t>
            </a:r>
            <a:r>
              <a:rPr b="1" lang="en-US" sz="1800"/>
              <a:t>∧ </a:t>
            </a:r>
            <a:r>
              <a:rPr lang="en-US" sz="1800"/>
              <a:t>Smart(Bush))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Existential quantification (there exists): </a:t>
            </a:r>
            <a:r>
              <a:rPr b="0" lang="en-US" sz="2100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endParaRPr/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b="1"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∧ </a:t>
            </a:r>
            <a:r>
              <a:rPr lang="en-US" sz="1800"/>
              <a:t>is a natural connective to use with</a:t>
            </a:r>
            <a:r>
              <a:rPr b="1" lang="en-US" sz="1800"/>
              <a:t> ∃ 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b="1"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>
                <a:solidFill>
                  <a:srgbClr val="0066FF"/>
                </a:solidFill>
              </a:rPr>
              <a:t>Common mistake:</a:t>
            </a:r>
            <a:r>
              <a:rPr lang="en-US" sz="1800"/>
              <a:t> to use </a:t>
            </a:r>
            <a:r>
              <a:rPr b="1" lang="en-US" sz="1800"/>
              <a:t>⇒ </a:t>
            </a:r>
            <a:r>
              <a:rPr lang="en-US" sz="1800"/>
              <a:t>in conjunction with </a:t>
            </a:r>
            <a:r>
              <a:rPr b="1" lang="en-US" sz="1800"/>
              <a:t>∃ </a:t>
            </a:r>
            <a:br>
              <a:rPr b="1" lang="en-US" sz="1800"/>
            </a:br>
            <a:r>
              <a:rPr lang="en-US" sz="1800"/>
              <a:t>e.g:</a:t>
            </a:r>
            <a:r>
              <a:rPr b="1" lang="en-US" sz="1800"/>
              <a:t> ∃ </a:t>
            </a:r>
            <a:r>
              <a:rPr i="1" lang="en-US" sz="1800"/>
              <a:t>x</a:t>
            </a:r>
            <a:r>
              <a:rPr b="1" lang="en-US" sz="1800"/>
              <a:t>   </a:t>
            </a:r>
            <a:r>
              <a:rPr lang="en-US" sz="1800"/>
              <a:t>In(</a:t>
            </a:r>
            <a:r>
              <a:rPr i="1" lang="en-US" sz="1800"/>
              <a:t>x</a:t>
            </a:r>
            <a:r>
              <a:rPr lang="en-US" sz="1800"/>
              <a:t>, CS561) </a:t>
            </a:r>
            <a:r>
              <a:rPr b="1" lang="en-US" sz="1800"/>
              <a:t>⇒ </a:t>
            </a:r>
            <a:r>
              <a:rPr lang="en-US" sz="1800"/>
              <a:t>Smart(</a:t>
            </a:r>
            <a:r>
              <a:rPr i="1" lang="en-US" sz="1800"/>
              <a:t>x</a:t>
            </a:r>
            <a:r>
              <a:rPr lang="en-US" sz="1800"/>
              <a:t>)</a:t>
            </a:r>
            <a:br>
              <a:rPr lang="en-US" sz="1800"/>
            </a:br>
            <a:r>
              <a:rPr lang="en-US" sz="1800"/>
              <a:t>is true if there is anyone that is not in CS561!  // </a:t>
            </a:r>
            <a:r>
              <a:rPr lang="en-US" sz="1800">
                <a:solidFill>
                  <a:srgbClr val="FF0000"/>
                </a:solidFill>
              </a:rPr>
              <a:t>~In(x,CS561) </a:t>
            </a:r>
            <a:r>
              <a:rPr b="1" lang="en-US" sz="1800">
                <a:solidFill>
                  <a:srgbClr val="FF0000"/>
                </a:solidFill>
              </a:rPr>
              <a:t>∨</a:t>
            </a:r>
            <a:r>
              <a:rPr lang="en-US" sz="1800">
                <a:solidFill>
                  <a:srgbClr val="FF0000"/>
                </a:solidFill>
              </a:rPr>
              <a:t> Smart(x)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remember: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	false ⇒ true is valid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	P=&gt;Q is the same as ~P</a:t>
            </a:r>
            <a:r>
              <a:rPr b="1" lang="en-US" sz="1800">
                <a:solidFill>
                  <a:srgbClr val="FF0000"/>
                </a:solidFill>
              </a:rPr>
              <a:t> </a:t>
            </a:r>
            <a:r>
              <a:rPr b="1" lang="en-US" sz="1800"/>
              <a:t>∨</a:t>
            </a:r>
            <a:r>
              <a:rPr lang="en-US" sz="1800"/>
              <a:t> Q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quantifiers</a:t>
            </a:r>
            <a:endParaRPr/>
          </a:p>
        </p:txBody>
      </p:sp>
      <p:pic>
        <p:nvPicPr>
          <p:cNvPr id="328" name="Google Shape;3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77" y="966146"/>
            <a:ext cx="5922169" cy="416123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 txBox="1"/>
          <p:nvPr/>
        </p:nvSpPr>
        <p:spPr>
          <a:xfrm>
            <a:off x="6559125" y="4274499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Proof?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6019800" y="3046763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“all loved by one person” but “each is loved by at least one”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36" name="Google Shape;336;p2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2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	</a:t>
            </a:r>
            <a:endParaRPr/>
          </a:p>
        </p:txBody>
      </p:sp>
      <p:sp>
        <p:nvSpPr>
          <p:cNvPr id="338" name="Google Shape;338;p25"/>
          <p:cNvSpPr txBox="1"/>
          <p:nvPr>
            <p:ph idx="1" type="body"/>
          </p:nvPr>
        </p:nvSpPr>
        <p:spPr>
          <a:xfrm>
            <a:off x="469901" y="1085850"/>
            <a:ext cx="7389416" cy="359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In general, we want to prove: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en-US" sz="1800"/>
              <a:t>∀ </a:t>
            </a:r>
            <a:r>
              <a:rPr lang="en-US" sz="1800"/>
              <a:t>x  P(x) ⬄ ¬</a:t>
            </a:r>
            <a:r>
              <a:rPr b="1" lang="en-US" sz="1800"/>
              <a:t>∃</a:t>
            </a:r>
            <a:r>
              <a:rPr lang="en-US" sz="1800"/>
              <a:t> x ¬P(x)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∀ </a:t>
            </a:r>
            <a:r>
              <a:rPr lang="en-US" sz="1800"/>
              <a:t>x P(x) = ¬(¬(</a:t>
            </a:r>
            <a:r>
              <a:rPr b="1" lang="en-US" sz="1800"/>
              <a:t>∀ </a:t>
            </a:r>
            <a:r>
              <a:rPr lang="en-US" sz="1800"/>
              <a:t>x P(x))) = ¬(¬(P(X</a:t>
            </a:r>
            <a:r>
              <a:rPr baseline="-25000" lang="en-US" sz="1800"/>
              <a:t>1</a:t>
            </a:r>
            <a:r>
              <a:rPr lang="en-US" sz="1800"/>
              <a:t>) ^ P(X</a:t>
            </a:r>
            <a:r>
              <a:rPr baseline="-25000" lang="en-US" sz="1800"/>
              <a:t>2</a:t>
            </a:r>
            <a:r>
              <a:rPr lang="en-US" sz="1800"/>
              <a:t>) ^ … ^ P(X</a:t>
            </a:r>
            <a:r>
              <a:rPr baseline="-25000" lang="en-US" sz="1800"/>
              <a:t>n</a:t>
            </a:r>
            <a:r>
              <a:rPr lang="en-US" sz="1800"/>
              <a:t>)) ) </a:t>
            </a:r>
            <a:br>
              <a:rPr lang="en-US" sz="1800"/>
            </a:br>
            <a:r>
              <a:rPr lang="en-US" sz="1800"/>
              <a:t>= ¬(¬P(X</a:t>
            </a:r>
            <a:r>
              <a:rPr baseline="-25000" lang="en-US" sz="1800"/>
              <a:t>1</a:t>
            </a:r>
            <a:r>
              <a:rPr lang="en-US" sz="1800"/>
              <a:t>) v ¬P(X</a:t>
            </a:r>
            <a:r>
              <a:rPr baseline="-25000" lang="en-US" sz="1800"/>
              <a:t>2</a:t>
            </a:r>
            <a:r>
              <a:rPr lang="en-US" sz="1800"/>
              <a:t>) v … v ¬P(X</a:t>
            </a:r>
            <a:r>
              <a:rPr baseline="-25000" lang="en-US" sz="1800"/>
              <a:t>n</a:t>
            </a:r>
            <a:r>
              <a:rPr lang="en-US" sz="1800"/>
              <a:t>)) ) 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∃</a:t>
            </a:r>
            <a:r>
              <a:rPr lang="en-US" sz="1800"/>
              <a:t> x ¬P(x) = ¬P(X</a:t>
            </a:r>
            <a:r>
              <a:rPr baseline="-25000" lang="en-US" sz="1800"/>
              <a:t>1</a:t>
            </a:r>
            <a:r>
              <a:rPr lang="en-US" sz="1800"/>
              <a:t>) v ¬P(X</a:t>
            </a:r>
            <a:r>
              <a:rPr baseline="-25000" lang="en-US" sz="1800"/>
              <a:t>2</a:t>
            </a:r>
            <a:r>
              <a:rPr lang="en-US" sz="1800"/>
              <a:t>) v … v ¬P(X</a:t>
            </a:r>
            <a:r>
              <a:rPr baseline="-25000" lang="en-US" sz="1800"/>
              <a:t>n</a:t>
            </a:r>
            <a:r>
              <a:rPr lang="en-US" sz="1800"/>
              <a:t>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¬∃</a:t>
            </a:r>
            <a:r>
              <a:rPr lang="en-US" sz="1800"/>
              <a:t> x ¬P(x) = ¬(¬P(X</a:t>
            </a:r>
            <a:r>
              <a:rPr baseline="-25000" lang="en-US" sz="1800"/>
              <a:t>1</a:t>
            </a:r>
            <a:r>
              <a:rPr lang="en-US" sz="1800"/>
              <a:t>) v ¬P(X</a:t>
            </a:r>
            <a:r>
              <a:rPr baseline="-25000" lang="en-US" sz="1800"/>
              <a:t>2</a:t>
            </a:r>
            <a:r>
              <a:rPr lang="en-US" sz="1800"/>
              <a:t>) v … v ¬P(X</a:t>
            </a:r>
            <a:r>
              <a:rPr baseline="-25000" lang="en-US" sz="1800"/>
              <a:t>n</a:t>
            </a:r>
            <a:r>
              <a:rPr lang="en-US" sz="1800"/>
              <a:t>))</a:t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5432940" y="615851"/>
            <a:ext cx="2180405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Variable: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Constants: 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45" name="Google Shape;345;p2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2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sentences</a:t>
            </a:r>
            <a:endParaRPr/>
          </a:p>
        </p:txBody>
      </p:sp>
      <p:sp>
        <p:nvSpPr>
          <p:cNvPr id="347" name="Google Shape;347;p26"/>
          <p:cNvSpPr txBox="1"/>
          <p:nvPr>
            <p:ph idx="1" type="body"/>
          </p:nvPr>
        </p:nvSpPr>
        <p:spPr>
          <a:xfrm>
            <a:off x="1485900" y="971550"/>
            <a:ext cx="62865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Brothers are siblings </a:t>
            </a:r>
            <a:br>
              <a:rPr lang="en-US"/>
            </a:br>
            <a:br>
              <a:rPr lang="en-US"/>
            </a:br>
            <a:r>
              <a:rPr b="1" lang="en-US"/>
              <a:t>.</a:t>
            </a:r>
            <a:br>
              <a:rPr b="1" lang="en-US"/>
            </a:b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Sibling is transitive</a:t>
            </a:r>
            <a:br>
              <a:rPr lang="en-US"/>
            </a:br>
            <a:br>
              <a:rPr lang="en-US"/>
            </a:br>
            <a:r>
              <a:rPr b="1" lang="en-US"/>
              <a:t>.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One’s mother is one’s sibling’s mother</a:t>
            </a:r>
            <a:br>
              <a:rPr lang="en-US"/>
            </a:br>
            <a:br>
              <a:rPr lang="en-US"/>
            </a:br>
            <a:r>
              <a:rPr b="1" lang="en-US"/>
              <a:t>.</a:t>
            </a:r>
            <a:br>
              <a:rPr b="1" lang="en-US"/>
            </a:b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first cousin is a child of a parent’s sibling</a:t>
            </a:r>
            <a:br>
              <a:rPr lang="en-US"/>
            </a:br>
            <a:br>
              <a:rPr lang="en-US"/>
            </a:br>
            <a:r>
              <a:rPr b="1" lang="en-US"/>
              <a:t>.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53" name="Google Shape;353;p2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sentences</a:t>
            </a:r>
            <a:endParaRPr/>
          </a:p>
        </p:txBody>
      </p:sp>
      <p:sp>
        <p:nvSpPr>
          <p:cNvPr id="355" name="Google Shape;355;p27"/>
          <p:cNvSpPr txBox="1"/>
          <p:nvPr>
            <p:ph idx="1" type="body"/>
          </p:nvPr>
        </p:nvSpPr>
        <p:spPr>
          <a:xfrm>
            <a:off x="762000" y="895350"/>
            <a:ext cx="73914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Brothers are siblings </a:t>
            </a:r>
            <a:br>
              <a:rPr lang="en-US"/>
            </a:br>
            <a:br>
              <a:rPr lang="en-US"/>
            </a:br>
            <a:r>
              <a:rPr b="1" lang="en-US"/>
              <a:t>∀ </a:t>
            </a:r>
            <a:r>
              <a:rPr lang="en-US"/>
              <a:t>x, y   Brother(x, y) ⇒ Sibling(x, y)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Sibling is transitive</a:t>
            </a:r>
            <a:br>
              <a:rPr lang="en-US"/>
            </a:br>
            <a:br>
              <a:rPr lang="en-US"/>
            </a:br>
            <a:r>
              <a:rPr b="1" lang="en-US"/>
              <a:t>∀</a:t>
            </a:r>
            <a:r>
              <a:rPr lang="en-US"/>
              <a:t> x, y, z   Sibling(x, y) </a:t>
            </a:r>
            <a:r>
              <a:rPr b="1" lang="en-US"/>
              <a:t>∧</a:t>
            </a:r>
            <a:r>
              <a:rPr lang="en-US"/>
              <a:t> Sibling(y, z) ⇒ Sibling(x, z)</a:t>
            </a:r>
            <a:endParaRPr/>
          </a:p>
          <a:p>
            <a:pPr indent="-16192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One’s mother is one’s sibling’s mother</a:t>
            </a:r>
            <a:br>
              <a:rPr lang="en-US"/>
            </a:br>
            <a:br>
              <a:rPr lang="en-US"/>
            </a:br>
            <a:r>
              <a:rPr b="1" lang="en-US"/>
              <a:t>∀</a:t>
            </a:r>
            <a:r>
              <a:rPr lang="en-US"/>
              <a:t> m, c, d    Mother(m, c) </a:t>
            </a:r>
            <a:r>
              <a:rPr b="1" lang="en-US"/>
              <a:t>∧</a:t>
            </a:r>
            <a:r>
              <a:rPr lang="en-US"/>
              <a:t> Sibling(c, d) ⇒ Mother(m, d)</a:t>
            </a:r>
            <a:br>
              <a:rPr lang="en-US"/>
            </a:b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first cousin is a child of a parent’s sibling</a:t>
            </a:r>
            <a:br>
              <a:rPr lang="en-US"/>
            </a:br>
            <a:br>
              <a:rPr lang="en-US"/>
            </a:br>
            <a:r>
              <a:rPr b="1" lang="en-US"/>
              <a:t>∀</a:t>
            </a:r>
            <a:r>
              <a:rPr lang="en-US"/>
              <a:t> c, d   FirstCousin(c, d) </a:t>
            </a:r>
            <a:r>
              <a:rPr b="1" lang="en-US"/>
              <a:t>⇔  ∃</a:t>
            </a:r>
            <a:r>
              <a:rPr lang="en-US"/>
              <a:t> p, ps  Parent(p, d) </a:t>
            </a:r>
            <a:r>
              <a:rPr b="1" lang="en-US"/>
              <a:t>∧</a:t>
            </a:r>
            <a:r>
              <a:rPr lang="en-US"/>
              <a:t> Sibling(p, ps) </a:t>
            </a:r>
            <a:r>
              <a:rPr b="1" lang="en-US"/>
              <a:t>∧</a:t>
            </a:r>
            <a:r>
              <a:rPr lang="en-US"/>
              <a:t> Child(c, ps)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sentences</a:t>
            </a:r>
            <a:endParaRPr/>
          </a:p>
        </p:txBody>
      </p:sp>
      <p:sp>
        <p:nvSpPr>
          <p:cNvPr id="363" name="Google Shape;363;p28"/>
          <p:cNvSpPr txBox="1"/>
          <p:nvPr>
            <p:ph idx="1" type="body"/>
          </p:nvPr>
        </p:nvSpPr>
        <p:spPr>
          <a:xfrm>
            <a:off x="1447800" y="1123950"/>
            <a:ext cx="62865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One’s mother is one’s sibling’s mother</a:t>
            </a:r>
            <a:br>
              <a:rPr lang="en-US" sz="1800"/>
            </a:br>
            <a:r>
              <a:rPr b="1" lang="en-US" sz="1800"/>
              <a:t>∀</a:t>
            </a:r>
            <a:r>
              <a:rPr lang="en-US" sz="1800"/>
              <a:t> m, c, d   Mother(m, c) </a:t>
            </a:r>
            <a:r>
              <a:rPr b="1" lang="en-US" sz="1800"/>
              <a:t>∧</a:t>
            </a:r>
            <a:r>
              <a:rPr lang="en-US" sz="1800"/>
              <a:t> Sibling(c, d) ⇒ Mother(m, d)</a:t>
            </a:r>
            <a:br>
              <a:rPr lang="en-US" sz="1800"/>
            </a:b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∀</a:t>
            </a:r>
            <a:r>
              <a:rPr lang="en-US" sz="1800"/>
              <a:t> c, d </a:t>
            </a:r>
            <a:r>
              <a:rPr b="1" lang="en-US" sz="1800"/>
              <a:t>∃m</a:t>
            </a:r>
            <a:r>
              <a:rPr lang="en-US" sz="1800"/>
              <a:t> Mother(m, c) </a:t>
            </a:r>
            <a:r>
              <a:rPr b="1" lang="en-US" sz="1800"/>
              <a:t>∧</a:t>
            </a:r>
            <a:r>
              <a:rPr lang="en-US" sz="1800"/>
              <a:t> Sibling(c, d) ⇒ Mother(m, d)</a:t>
            </a:r>
            <a:br>
              <a:rPr lang="en-US" sz="1800"/>
            </a:br>
            <a:endParaRPr sz="1800"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4476750" y="2544365"/>
            <a:ext cx="3186113" cy="1807369"/>
            <a:chOff x="2926" y="2751"/>
            <a:chExt cx="2676" cy="1518"/>
          </a:xfrm>
        </p:grpSpPr>
        <p:sp>
          <p:nvSpPr>
            <p:cNvPr id="365" name="Google Shape;365;p28"/>
            <p:cNvSpPr/>
            <p:nvPr/>
          </p:nvSpPr>
          <p:spPr>
            <a:xfrm>
              <a:off x="2926" y="3476"/>
              <a:ext cx="816" cy="771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786" y="3476"/>
              <a:ext cx="816" cy="771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742" y="2751"/>
              <a:ext cx="771" cy="771"/>
            </a:xfrm>
            <a:prstGeom prst="ellipse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241" y="2932"/>
              <a:ext cx="227" cy="227"/>
            </a:xfrm>
            <a:prstGeom prst="ellipse">
              <a:avLst/>
            </a:prstGeom>
            <a:solidFill>
              <a:srgbClr val="0066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9" name="Google Shape;369;p28"/>
            <p:cNvCxnSpPr/>
            <p:nvPr/>
          </p:nvCxnSpPr>
          <p:spPr>
            <a:xfrm flipH="1">
              <a:off x="3697" y="3431"/>
              <a:ext cx="181" cy="2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0" name="Google Shape;370;p28"/>
            <p:cNvSpPr txBox="1"/>
            <p:nvPr/>
          </p:nvSpPr>
          <p:spPr>
            <a:xfrm>
              <a:off x="3820" y="3489"/>
              <a:ext cx="936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Mother of</a:t>
              </a:r>
              <a:endParaRPr/>
            </a:p>
          </p:txBody>
        </p:sp>
        <p:cxnSp>
          <p:nvCxnSpPr>
            <p:cNvPr id="371" name="Google Shape;371;p28"/>
            <p:cNvCxnSpPr/>
            <p:nvPr/>
          </p:nvCxnSpPr>
          <p:spPr>
            <a:xfrm>
              <a:off x="3697" y="4021"/>
              <a:ext cx="113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2" name="Google Shape;372;p28"/>
            <p:cNvSpPr txBox="1"/>
            <p:nvPr/>
          </p:nvSpPr>
          <p:spPr>
            <a:xfrm>
              <a:off x="3921" y="3959"/>
              <a:ext cx="683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sibling</a:t>
              </a:r>
              <a:endParaRPr/>
            </a:p>
          </p:txBody>
        </p:sp>
        <p:cxnSp>
          <p:nvCxnSpPr>
            <p:cNvPr id="373" name="Google Shape;373;p28"/>
            <p:cNvCxnSpPr/>
            <p:nvPr/>
          </p:nvCxnSpPr>
          <p:spPr>
            <a:xfrm>
              <a:off x="4468" y="3113"/>
              <a:ext cx="499" cy="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79" name="Google Shape;379;p2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9"/>
          <p:cNvSpPr txBox="1"/>
          <p:nvPr>
            <p:ph type="title"/>
          </p:nvPr>
        </p:nvSpPr>
        <p:spPr>
          <a:xfrm>
            <a:off x="1657350" y="285750"/>
            <a:ext cx="5829300" cy="395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1143000" y="1428750"/>
            <a:ext cx="685800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Every gardener likes the sun.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b="1" lang="en-US" sz="1800"/>
              <a:t>∀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x gardener(x) =&gt; likes(x,Sun)</a:t>
            </a:r>
            <a:r>
              <a:rPr lang="en-US" sz="1800"/>
              <a:t> </a:t>
            </a:r>
            <a:endParaRPr/>
          </a:p>
          <a:p>
            <a:pPr indent="-219075" lvl="0" marL="257175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r>
              <a:t/>
            </a:r>
            <a:endParaRPr sz="600"/>
          </a:p>
          <a:p>
            <a:pPr indent="-219075" lvl="0" marL="257175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r>
              <a:t/>
            </a:r>
            <a:endParaRPr sz="600"/>
          </a:p>
          <a:p>
            <a:pPr indent="-219075" lvl="0" marL="257175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r>
              <a:t/>
            </a:r>
            <a:endParaRPr sz="600"/>
          </a:p>
          <a:p>
            <a:pPr indent="-219075" lvl="0" marL="257175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r>
              <a:t/>
            </a:r>
            <a:endParaRPr sz="600"/>
          </a:p>
          <a:p>
            <a:pPr indent="-219075" lvl="0" marL="257175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r>
              <a:t/>
            </a:r>
            <a:endParaRPr sz="600"/>
          </a:p>
          <a:p>
            <a:pPr indent="-219075" lvl="0" marL="257175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r>
              <a:t/>
            </a:r>
            <a:endParaRPr sz="6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You can fool some of the people all of the time.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b="1" lang="en-US" sz="1800"/>
              <a:t>∃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 sz="1800"/>
              <a:t>∀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t (person(x) ^ time(t)) =&gt; can-fool(x,t)</a:t>
            </a:r>
            <a:r>
              <a:rPr lang="en-US" sz="1800"/>
              <a:t> </a:t>
            </a:r>
            <a:endParaRPr/>
          </a:p>
          <a:p>
            <a:pPr indent="-219075" lvl="0" marL="257175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Time: Syntax of propositional logic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50" y="1085850"/>
            <a:ext cx="5715000" cy="35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5867400" y="1085850"/>
            <a:ext cx="1390650" cy="3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87" name="Google Shape;387;p3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30"/>
          <p:cNvSpPr txBox="1"/>
          <p:nvPr>
            <p:ph type="title"/>
          </p:nvPr>
        </p:nvSpPr>
        <p:spPr>
          <a:xfrm>
            <a:off x="1657350" y="285750"/>
            <a:ext cx="5829300" cy="395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</a:t>
            </a:r>
            <a:endParaRPr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1314450" y="1257300"/>
            <a:ext cx="691515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You can fool all of the people some of the time.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b="1" lang="en-US" sz="1800"/>
              <a:t>∀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x (person(x) =&gt; </a:t>
            </a:r>
            <a:r>
              <a:rPr b="1" lang="en-US" sz="1800"/>
              <a:t>∃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 (time(t) ^ can-fool(x,t)))</a:t>
            </a:r>
            <a:r>
              <a:rPr lang="en-US" sz="1800"/>
              <a:t> </a:t>
            </a:r>
            <a:endParaRPr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All purple mushrooms are poisonous.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b="1" lang="en-US" sz="1800"/>
              <a:t>∀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x (mushroom(x) ^ purple(x) =&gt; poisonous(x))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Caution with nested quantifiers</a:t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b="1" lang="en-US"/>
              <a:t>∀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-US"/>
              <a:t>∃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y P(x,y) is the same as </a:t>
            </a:r>
            <a:r>
              <a:rPr b="1" lang="en-US"/>
              <a:t>∀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 (</a:t>
            </a:r>
            <a:r>
              <a:rPr b="1" lang="en-US"/>
              <a:t>∃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y P(x,y)) which means 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“for every x, it is true that there exists y such that P(x,y)”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b="1" lang="en-US"/>
              <a:t>∃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US"/>
              <a:t>∀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 P(x,y) is the same as </a:t>
            </a:r>
            <a:r>
              <a:rPr b="1" lang="en-US"/>
              <a:t>∃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y (</a:t>
            </a:r>
            <a:r>
              <a:rPr b="1" lang="en-US"/>
              <a:t>∀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 P(x,y)) which means 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“there exists a y, such that it is true that for every x P(x,y)”</a:t>
            </a:r>
            <a:endParaRPr/>
          </a:p>
        </p:txBody>
      </p:sp>
      <p:sp>
        <p:nvSpPr>
          <p:cNvPr id="396" name="Google Shape;396;p3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97" name="Google Shape;397;p3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03" name="Google Shape;403;p3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32"/>
          <p:cNvSpPr txBox="1"/>
          <p:nvPr>
            <p:ph type="title"/>
          </p:nvPr>
        </p:nvSpPr>
        <p:spPr>
          <a:xfrm>
            <a:off x="1485900" y="171450"/>
            <a:ext cx="6172200" cy="45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FOL…</a:t>
            </a:r>
            <a:endParaRPr/>
          </a:p>
        </p:txBody>
      </p:sp>
      <p:sp>
        <p:nvSpPr>
          <p:cNvPr id="405" name="Google Shape;405;p32"/>
          <p:cNvSpPr txBox="1"/>
          <p:nvPr>
            <p:ph idx="1" type="body"/>
          </p:nvPr>
        </p:nvSpPr>
        <p:spPr>
          <a:xfrm>
            <a:off x="1371600" y="1491853"/>
            <a:ext cx="6934200" cy="2908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No purple mushroom is poisonous.</a:t>
            </a:r>
            <a:br>
              <a:rPr lang="en-US" sz="1800"/>
            </a:b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¬ </a:t>
            </a:r>
            <a:r>
              <a:rPr b="1" lang="en-US" sz="2000"/>
              <a:t>∃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x ( purple(x) ^ mushroom(x) ^ poisonous(x)) 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b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/>
              <a:t>or, equivalently,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</a:pPr>
            <a:r>
              <a:rPr b="1" lang="en-US" sz="2000"/>
              <a:t>∀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x ((mushroom(x) ^ purple(x)) =&gt; ¬poisonous(x)) </a:t>
            </a:r>
            <a:endParaRPr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11" name="Google Shape;411;p3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33"/>
          <p:cNvSpPr txBox="1"/>
          <p:nvPr>
            <p:ph type="title"/>
          </p:nvPr>
        </p:nvSpPr>
        <p:spPr>
          <a:xfrm>
            <a:off x="1485900" y="171450"/>
            <a:ext cx="6172200" cy="45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FOL…</a:t>
            </a:r>
            <a:endParaRPr/>
          </a:p>
        </p:txBody>
      </p:sp>
      <p:sp>
        <p:nvSpPr>
          <p:cNvPr id="413" name="Google Shape;413;p33"/>
          <p:cNvSpPr txBox="1"/>
          <p:nvPr>
            <p:ph idx="1" type="body"/>
          </p:nvPr>
        </p:nvSpPr>
        <p:spPr>
          <a:xfrm>
            <a:off x="1385887" y="1491853"/>
            <a:ext cx="6500813" cy="32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There are exactly two purple mushrooms.</a:t>
            </a:r>
            <a:br>
              <a:rPr lang="en-US" sz="1800"/>
            </a:b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b="1" lang="en-US" sz="1800"/>
              <a:t>∃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-US" sz="1800"/>
              <a:t>∃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y mushroom(x) ^ purple(x) ^ mushroom(y) </a:t>
            </a:r>
            <a:b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^ purple(y) ^ ¬(x=y) ^ </a:t>
            </a:r>
            <a:b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/>
              <a:t>∀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z((mushroom(z)^purple(z))=&gt;((x=z)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(y=z)))</a:t>
            </a:r>
            <a:endParaRPr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Deb is not tall.</a:t>
            </a:r>
            <a:br>
              <a:rPr lang="en-US" sz="1800"/>
            </a:b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¬tall(Deb)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19" name="Google Shape;419;p3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34"/>
          <p:cNvSpPr txBox="1"/>
          <p:nvPr>
            <p:ph type="title"/>
          </p:nvPr>
        </p:nvSpPr>
        <p:spPr>
          <a:xfrm>
            <a:off x="1485900" y="171450"/>
            <a:ext cx="6172200" cy="45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FOL…</a:t>
            </a:r>
            <a:endParaRPr/>
          </a:p>
        </p:txBody>
      </p:sp>
      <p:sp>
        <p:nvSpPr>
          <p:cNvPr id="421" name="Google Shape;421;p34"/>
          <p:cNvSpPr txBox="1"/>
          <p:nvPr>
            <p:ph idx="1" type="body"/>
          </p:nvPr>
        </p:nvSpPr>
        <p:spPr>
          <a:xfrm>
            <a:off x="1494235" y="1314451"/>
            <a:ext cx="6349603" cy="34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X is above Y iff X is directly on top of Y or else there is a pile of one or more other objects directly on top of one another starting with X and ending with Y.</a:t>
            </a:r>
            <a:br>
              <a:rPr lang="en-US" sz="1800"/>
            </a:br>
            <a:endParaRPr sz="1800"/>
          </a:p>
          <a:p>
            <a:pPr indent="-1428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00"/>
              <a:t>∀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x)(</a:t>
            </a:r>
            <a:r>
              <a:rPr b="1" lang="en-US" sz="1200"/>
              <a:t>∀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y) above(x,y) &lt;=&gt; (on(x,y) v (</a:t>
            </a:r>
            <a:r>
              <a:rPr b="1" lang="en-US" sz="1200"/>
              <a:t>∃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z) (on(x,z) ^ above(z,y)))</a:t>
            </a:r>
            <a:r>
              <a:rPr lang="en-US" sz="1800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27" name="Google Shape;427;p3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3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Equality</a:t>
            </a:r>
            <a:endParaRPr/>
          </a:p>
        </p:txBody>
      </p:sp>
      <p:graphicFrame>
        <p:nvGraphicFramePr>
          <p:cNvPr id="429" name="Google Shape;429;p35"/>
          <p:cNvGraphicFramePr/>
          <p:nvPr/>
        </p:nvGraphicFramePr>
        <p:xfrm>
          <a:off x="1371600" y="1441848"/>
          <a:ext cx="6400800" cy="2158603"/>
        </p:xfrm>
        <a:graphic>
          <a:graphicData uri="http://schemas.openxmlformats.org/presentationml/2006/ole">
            <mc:AlternateContent>
              <mc:Choice Requires="v">
                <p:oleObj r:id="rId4" imgH="2158603" imgW="6400800" progId="" spid="_x0000_s1">
                  <p:embed/>
                </p:oleObj>
              </mc:Choice>
              <mc:Fallback>
                <p:oleObj r:id="rId5" imgH="2158603" imgW="6400800" progId="">
                  <p:embed/>
                  <p:pic>
                    <p:nvPicPr>
                      <p:cNvPr id="429" name="Google Shape;429;p3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71600" y="1441848"/>
                        <a:ext cx="6400800" cy="215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35" name="Google Shape;435;p3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3714750" y="4743450"/>
            <a:ext cx="165735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Higher-Order Logic?</a:t>
            </a:r>
            <a:endParaRPr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457200" y="971550"/>
            <a:ext cx="83820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First-order logic allows us to quantify over objects (= the first-order entities that exist in the world)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Higher-order logic also allows quantification over relations and functions.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e.g., “two objects are equal iff all properties applied to them are equivalent”: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b="1"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∀ x,y   (x=y) ⇔ (∀ p, p(x) ⇔ p(y))</a:t>
            </a:r>
            <a:endParaRPr sz="1800"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Higher-order logics are more expressive than first-order; however, so far we have little understanding on how to effectively reason with sentences in higher-order logic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44" name="Google Shape;444;p3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3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Agents for the Wumpus World</a:t>
            </a:r>
            <a:endParaRPr/>
          </a:p>
        </p:txBody>
      </p:sp>
      <p:pic>
        <p:nvPicPr>
          <p:cNvPr id="446" name="Google Shape;4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371600"/>
            <a:ext cx="6858000" cy="201453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7"/>
          <p:cNvSpPr/>
          <p:nvPr/>
        </p:nvSpPr>
        <p:spPr>
          <a:xfrm>
            <a:off x="1657350" y="3257550"/>
            <a:ext cx="58864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t/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AutoNum type="arabicPeriod"/>
            </a:pP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TELL KB what was perceived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a KRL to insert new sentences, representations of facts, into KB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AutoNum type="arabicPeriod"/>
            </a:pP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KB what to do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logical reasoning to examine actions and select the best</a:t>
            </a: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1257300" y="1022747"/>
            <a:ext cx="4766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Remember: generic knowledge-based agent: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54" name="Google Shape;454;p3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3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FOL Knowledge Base</a:t>
            </a:r>
            <a:endParaRPr/>
          </a:p>
        </p:txBody>
      </p:sp>
      <p:pic>
        <p:nvPicPr>
          <p:cNvPr id="456" name="Google Shape;4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971550"/>
            <a:ext cx="6229350" cy="416837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8"/>
          <p:cNvSpPr txBox="1"/>
          <p:nvPr/>
        </p:nvSpPr>
        <p:spPr>
          <a:xfrm>
            <a:off x="7086600" y="2686407"/>
            <a:ext cx="1972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// set of solutions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63" name="Google Shape;463;p3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3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Wumpus World, FOL Knowledge Base</a:t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8" y="1576387"/>
            <a:ext cx="6858000" cy="3425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39"/>
          <p:cNvCxnSpPr/>
          <p:nvPr/>
        </p:nvCxnSpPr>
        <p:spPr>
          <a:xfrm>
            <a:off x="3194447" y="3818335"/>
            <a:ext cx="2052638" cy="0"/>
          </a:xfrm>
          <a:prstGeom prst="straightConnector1">
            <a:avLst/>
          </a:prstGeom>
          <a:noFill/>
          <a:ln cap="flat" cmpd="sng" w="28575">
            <a:solidFill>
              <a:srgbClr val="CC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9"/>
          <p:cNvCxnSpPr/>
          <p:nvPr/>
        </p:nvCxnSpPr>
        <p:spPr>
          <a:xfrm>
            <a:off x="1628775" y="4250531"/>
            <a:ext cx="3780235" cy="0"/>
          </a:xfrm>
          <a:prstGeom prst="straightConnector1">
            <a:avLst/>
          </a:prstGeom>
          <a:noFill/>
          <a:ln cap="flat" cmpd="sng" w="28575">
            <a:solidFill>
              <a:srgbClr val="CC33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Time: Semantics of Propositional logic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028700"/>
            <a:ext cx="6457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73" name="Google Shape;473;p40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40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Deducing Hidden Properties</a:t>
            </a:r>
            <a:endParaRPr/>
          </a:p>
        </p:txBody>
      </p:sp>
      <p:pic>
        <p:nvPicPr>
          <p:cNvPr id="475" name="Google Shape;4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914400"/>
            <a:ext cx="6686550" cy="420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81" name="Google Shape;481;p41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41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Situation Calculus</a:t>
            </a:r>
            <a:endParaRPr/>
          </a:p>
        </p:txBody>
      </p:sp>
      <p:pic>
        <p:nvPicPr>
          <p:cNvPr id="483" name="Google Shape;4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904875"/>
            <a:ext cx="6115050" cy="421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41"/>
          <p:cNvCxnSpPr/>
          <p:nvPr/>
        </p:nvCxnSpPr>
        <p:spPr>
          <a:xfrm>
            <a:off x="5029200" y="2724150"/>
            <a:ext cx="762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41"/>
          <p:cNvSpPr txBox="1"/>
          <p:nvPr/>
        </p:nvSpPr>
        <p:spPr>
          <a:xfrm>
            <a:off x="6209267" y="2678673"/>
            <a:ext cx="344966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91" name="Google Shape;491;p42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42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Actions (in Situation Calculus)</a:t>
            </a:r>
            <a:endParaRPr/>
          </a:p>
        </p:txBody>
      </p:sp>
      <p:pic>
        <p:nvPicPr>
          <p:cNvPr id="493" name="Google Shape;4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35832"/>
            <a:ext cx="6858000" cy="403621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2"/>
          <p:cNvSpPr txBox="1"/>
          <p:nvPr/>
        </p:nvSpPr>
        <p:spPr>
          <a:xfrm>
            <a:off x="6734908" y="2132052"/>
            <a:ext cx="218122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// May result in too many  frame axioms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0" y="3138854"/>
            <a:ext cx="12742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/>
          </a:p>
        </p:txBody>
      </p:sp>
      <p:cxnSp>
        <p:nvCxnSpPr>
          <p:cNvPr id="496" name="Google Shape;496;p42"/>
          <p:cNvCxnSpPr>
            <a:stCxn id="495" idx="0"/>
          </p:cNvCxnSpPr>
          <p:nvPr/>
        </p:nvCxnSpPr>
        <p:spPr>
          <a:xfrm flipH="1" rot="10800000">
            <a:off x="637112" y="2495654"/>
            <a:ext cx="886800" cy="643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42"/>
          <p:cNvCxnSpPr/>
          <p:nvPr/>
        </p:nvCxnSpPr>
        <p:spPr>
          <a:xfrm>
            <a:off x="1066800" y="3308132"/>
            <a:ext cx="457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42"/>
          <p:cNvCxnSpPr>
            <a:stCxn id="495" idx="2"/>
          </p:cNvCxnSpPr>
          <p:nvPr/>
        </p:nvCxnSpPr>
        <p:spPr>
          <a:xfrm>
            <a:off x="637112" y="3446631"/>
            <a:ext cx="886800" cy="496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504" name="Google Shape;504;p43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43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Actions (cont’d)</a:t>
            </a:r>
            <a:endParaRPr/>
          </a:p>
        </p:txBody>
      </p:sp>
      <p:pic>
        <p:nvPicPr>
          <p:cNvPr id="506" name="Google Shape;5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43000"/>
            <a:ext cx="6858000" cy="345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512" name="Google Shape;512;p44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44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Planning  (by Situation Calculus)</a:t>
            </a:r>
            <a:endParaRPr/>
          </a:p>
        </p:txBody>
      </p:sp>
      <p:pic>
        <p:nvPicPr>
          <p:cNvPr id="514" name="Google Shape;5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67991"/>
            <a:ext cx="6858000" cy="313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520" name="Google Shape;520;p4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4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Action Sequences</a:t>
            </a:r>
            <a:endParaRPr/>
          </a:p>
        </p:txBody>
      </p:sp>
      <p:pic>
        <p:nvPicPr>
          <p:cNvPr id="522" name="Google Shape;5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92994"/>
            <a:ext cx="6858000" cy="316944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5"/>
          <p:cNvSpPr txBox="1"/>
          <p:nvPr/>
        </p:nvSpPr>
        <p:spPr>
          <a:xfrm>
            <a:off x="4356497" y="2857500"/>
            <a:ext cx="159986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[ ] = empty plan</a:t>
            </a:r>
            <a:endParaRPr/>
          </a:p>
        </p:txBody>
      </p:sp>
      <p:sp>
        <p:nvSpPr>
          <p:cNvPr id="524" name="Google Shape;524;p45"/>
          <p:cNvSpPr txBox="1"/>
          <p:nvPr/>
        </p:nvSpPr>
        <p:spPr>
          <a:xfrm>
            <a:off x="3324225" y="3371850"/>
            <a:ext cx="443281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Recursively continue until it gets to empty plan [ ]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530" name="Google Shape;530;p4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1" name="Google Shape;531;p4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graphicFrame>
        <p:nvGraphicFramePr>
          <p:cNvPr id="532" name="Google Shape;532;p46"/>
          <p:cNvGraphicFramePr/>
          <p:nvPr/>
        </p:nvGraphicFramePr>
        <p:xfrm>
          <a:off x="1314450" y="1418035"/>
          <a:ext cx="6457950" cy="2277665"/>
        </p:xfrm>
        <a:graphic>
          <a:graphicData uri="http://schemas.openxmlformats.org/presentationml/2006/ole">
            <mc:AlternateContent>
              <mc:Choice Requires="v">
                <p:oleObj r:id="rId4" imgH="2277665" imgW="6457950" progId="" spid="_x0000_s1">
                  <p:embed/>
                </p:oleObj>
              </mc:Choice>
              <mc:Fallback>
                <p:oleObj r:id="rId5" imgH="2277665" imgW="6457950" progId="">
                  <p:embed/>
                  <p:pic>
                    <p:nvPicPr>
                      <p:cNvPr id="532" name="Google Shape;532;p4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14450" y="1418035"/>
                        <a:ext cx="6457950" cy="2277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ference-rules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22340" t="0"/>
          <a:stretch/>
        </p:blipFill>
        <p:spPr>
          <a:xfrm>
            <a:off x="3886200" y="86458"/>
            <a:ext cx="5222631" cy="504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Time: Inference rules</a:t>
            </a:r>
            <a:br>
              <a:rPr lang="en-US"/>
            </a:br>
            <a:r>
              <a:rPr lang="en-US"/>
              <a:t>for propositional logic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6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time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First-order logic</a:t>
            </a:r>
            <a:r>
              <a:rPr lang="en-US" sz="1800"/>
              <a:t>	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Syntax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Semantics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Wumpus world example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sz="15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b="1" lang="en-US" sz="1800"/>
              <a:t>Ontology</a:t>
            </a:r>
            <a:r>
              <a:rPr lang="en-US"/>
              <a:t> (ont = ‘to be’;  logica = ‘word’): kinds of things one can talk about in the language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sz="1500"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40" name="Google Shape;140;p7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first-order logic?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We saw that propositional logic is limited because it only makes the ontological commitment that the world consists of </a:t>
            </a:r>
            <a:r>
              <a:rPr b="1" lang="en-US" sz="1800">
                <a:solidFill>
                  <a:srgbClr val="0066FF"/>
                </a:solidFill>
              </a:rPr>
              <a:t>facts</a:t>
            </a:r>
            <a:r>
              <a:rPr lang="en-US" sz="1800"/>
              <a:t>.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Difficult to represent even simple worlds like the Wumpus world: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e.g., 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“don’t go forward if the Wumpus is in front of you” takes 64 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8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First-order logic (FOL)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469900" y="971550"/>
            <a:ext cx="7416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Ontological commitments: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b="1" lang="en-US" sz="1500"/>
              <a:t>Objects</a:t>
            </a:r>
            <a:r>
              <a:rPr lang="en-US" sz="1500"/>
              <a:t>:  wheel, door, body, engine, seat, car, passenger, driver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b="1" lang="en-US" sz="1500"/>
              <a:t>Relations</a:t>
            </a:r>
            <a:r>
              <a:rPr lang="en-US" sz="1500"/>
              <a:t>:  Inside(car, passenger), Beside(driver, passenger)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b="1" lang="en-US" sz="1500"/>
              <a:t>Functions</a:t>
            </a:r>
            <a:r>
              <a:rPr lang="en-US" sz="1500"/>
              <a:t>:  ColorOf(car)</a:t>
            </a:r>
            <a:endParaRPr/>
          </a:p>
          <a:p>
            <a:pPr indent="-21431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b="1" lang="en-US" sz="1500"/>
              <a:t>Properties</a:t>
            </a:r>
            <a:r>
              <a:rPr lang="en-US" sz="1500"/>
              <a:t>:  Color(car), IsOpen(door), IsOn(engine)</a:t>
            </a:r>
            <a:endParaRPr/>
          </a:p>
          <a:p>
            <a:pPr indent="-119062" lvl="1" marL="557213" rtl="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t/>
            </a:r>
            <a:endParaRPr sz="1500"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Differences between Functions and Relations</a:t>
            </a:r>
            <a:endParaRPr/>
          </a:p>
          <a:p>
            <a:pPr indent="-2143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Relations return True/False</a:t>
            </a:r>
            <a:endParaRPr/>
          </a:p>
          <a:p>
            <a:pPr indent="-214312" lvl="1" marL="557213" rtl="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Functions return an object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Semantics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3" lvl="0" marL="214313" rtl="0" algn="l">
              <a:spcBef>
                <a:spcPts val="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rPr lang="en-US" sz="2100"/>
              <a:t>There is a correspondence between </a:t>
            </a:r>
            <a:endParaRPr/>
          </a:p>
          <a:p>
            <a:pPr indent="-171450" lvl="1" marL="51435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functions, which return values (objects)</a:t>
            </a:r>
            <a:endParaRPr/>
          </a:p>
          <a:p>
            <a:pPr indent="-171450" lvl="1" marL="51435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predicates, which are true or false</a:t>
            </a:r>
            <a:endParaRPr/>
          </a:p>
          <a:p>
            <a:pPr indent="-57150" lvl="1" marL="51435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t/>
            </a:r>
            <a:endParaRPr sz="1800"/>
          </a:p>
          <a:p>
            <a:pPr indent="-171450" lvl="1" marL="51435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>
                <a:solidFill>
                  <a:srgbClr val="CC3300"/>
                </a:solidFill>
              </a:rPr>
              <a:t>Function:  fatherOf( Mary ) = Bill</a:t>
            </a:r>
            <a:endParaRPr/>
          </a:p>
          <a:p>
            <a:pPr indent="-171450" lvl="1" marL="51435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>
                <a:solidFill>
                  <a:srgbClr val="CC3300"/>
                </a:solidFill>
              </a:rPr>
              <a:t>Predicate: fatherOf( Mary, Bill )          [true or false]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2014-08-20T22:39:59Z</dcterms:created>
  <dc:creator>Paolo Pirjanian</dc:creator>
</cp:coreProperties>
</file>