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3.bin"/>
  <Override ContentType="application/vnd.openxmlformats-officedocument.oleObject" PartName="/ppt/embeddings/oleObject9.bin"/>
  <Override ContentType="application/vnd.openxmlformats-officedocument.oleObject" PartName="/ppt/embeddings/oleObject6.bin"/>
  <Override ContentType="application/vnd.openxmlformats-officedocument.oleObject" PartName="/ppt/embeddings/oleObject4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oleObject" PartName="/ppt/embeddings/oleObject14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7008800" cy="9294800"/>
  <p:embeddedFontLst>
    <p:embeddedFont>
      <p:font typeface="Tahoma"/>
      <p:regular r:id="rId34"/>
      <p:bold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GWln5slN5ZEr4slj0YpWmpNJ3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3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417513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33450" y="4414838"/>
            <a:ext cx="5141913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914400" y="514350"/>
            <a:ext cx="7721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2133600" y="2914650"/>
            <a:ext cx="6400800" cy="132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5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711200" y="4672012"/>
            <a:ext cx="19304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49600" y="4672012"/>
            <a:ext cx="2844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604000" y="4672012"/>
            <a:ext cx="1828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760663" y="-1331913"/>
            <a:ext cx="3571875" cy="8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5427663" y="1335087"/>
            <a:ext cx="4371975" cy="20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262063" y="-633412"/>
            <a:ext cx="4371975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4572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46228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49" name="Google Shape;49;p35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50" name="Google Shape;50;p35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•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5275" lvl="5" marL="27432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5275" lvl="6" marL="32004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5275" lvl="7" marL="36576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5275" lvl="8" marL="4114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930490" y="1982286"/>
            <a:ext cx="5111569" cy="903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16: Planning Systems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741070" y="3161214"/>
            <a:ext cx="5886450" cy="602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Professor Wei-Min Shen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277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57300" y="564058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26775" lIns="26775" spcFirstLastPara="1" rIns="57250" wrap="square" tIns="26775">
            <a:noAutofit/>
          </a:bodyPr>
          <a:lstStyle/>
          <a:p>
            <a:pPr indent="-6350" lvl="0" marL="63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</a:t>
            </a:r>
            <a:b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Planning in Situation Calculus (Review)</a:t>
            </a:r>
            <a:endParaRPr/>
          </a:p>
        </p:txBody>
      </p:sp>
      <p:graphicFrame>
        <p:nvGraphicFramePr>
          <p:cNvPr id="172" name="Google Shape;172;p10"/>
          <p:cNvGraphicFramePr/>
          <p:nvPr/>
        </p:nvGraphicFramePr>
        <p:xfrm>
          <a:off x="1543050" y="1009650"/>
          <a:ext cx="6343650" cy="3744516"/>
        </p:xfrm>
        <a:graphic>
          <a:graphicData uri="http://schemas.openxmlformats.org/presentationml/2006/ole">
            <mc:AlternateContent>
              <mc:Choice Requires="v">
                <p:oleObj r:id="rId4" imgH="3744516" imgW="6343650" progId="" spid="_x0000_s1">
                  <p:embed/>
                </p:oleObj>
              </mc:Choice>
              <mc:Fallback>
                <p:oleObj r:id="rId5" imgH="3744516" imgW="6343650" progId="">
                  <p:embed/>
                  <p:pic>
                    <p:nvPicPr>
                      <p:cNvPr id="172" name="Google Shape;172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43050" y="1009650"/>
                        <a:ext cx="6343650" cy="3744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Representation for Planning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Most widely used approach: uses STRIPS language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rgbClr val="0066FF"/>
                </a:solidFill>
              </a:rPr>
              <a:t>states:</a:t>
            </a:r>
            <a:r>
              <a:rPr lang="en-US"/>
              <a:t> conjunctions of function-free ground literals (I.e., predicates applied to constant symbols, possibly negated); e.g.,</a:t>
            </a:r>
            <a:endParaRPr/>
          </a:p>
          <a:p>
            <a:pPr indent="-209550" lvl="0" marL="257175" rtl="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</a:pPr>
            <a:r>
              <a:t/>
            </a:r>
            <a:endParaRPr sz="750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At(Home) ∧ ¬Have(Milk) ∧ ¬Have(Bananas) ∧ ¬Have(Drill) …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rgbClr val="0066FF"/>
                </a:solidFill>
              </a:rPr>
              <a:t>goals:</a:t>
            </a:r>
            <a:r>
              <a:rPr lang="en-US"/>
              <a:t> also conjunctions of literals; e.g.,</a:t>
            </a:r>
            <a:endParaRPr/>
          </a:p>
          <a:p>
            <a:pPr indent="-209550" lvl="0" marL="257175" rtl="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</a:pPr>
            <a:r>
              <a:t/>
            </a:r>
            <a:endParaRPr sz="750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At(Home) ∧ Have(Milk) ∧ Have(Bananas) ∧ Have(Drill) </a:t>
            </a:r>
            <a:endParaRPr/>
          </a:p>
          <a:p>
            <a:pPr indent="-257175" lvl="0" marL="257175" rtl="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</a:pPr>
            <a:r>
              <a:t/>
            </a:r>
            <a:endParaRPr sz="750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but can also contain variables (implicitly universally quant.); e.g.,</a:t>
            </a:r>
            <a:endParaRPr/>
          </a:p>
          <a:p>
            <a:pPr indent="-257175" lvl="0" marL="257175" rtl="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</a:pPr>
            <a:r>
              <a:t/>
            </a:r>
            <a:endParaRPr sz="750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At(x) ∧ Sells(x, Milk)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86" name="Google Shape;186;p1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Planner vs. Theorem_Prover</a:t>
            </a:r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1485900" y="971550"/>
            <a:ext cx="62865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rgbClr val="0066FF"/>
                </a:solidFill>
              </a:rPr>
              <a:t>Planner:</a:t>
            </a:r>
            <a:r>
              <a:rPr lang="en-US"/>
              <a:t> ask for sequence of actions that makes goal true if executed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rgbClr val="0066FF"/>
                </a:solidFill>
              </a:rPr>
              <a:t>Theorem prover:</a:t>
            </a:r>
            <a:r>
              <a:rPr lang="en-US"/>
              <a:t> ask whether query sentence is true given KB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STRIPS operators</a:t>
            </a:r>
            <a:endParaRPr/>
          </a:p>
        </p:txBody>
      </p:sp>
      <p:graphicFrame>
        <p:nvGraphicFramePr>
          <p:cNvPr id="196" name="Google Shape;196;p13"/>
          <p:cNvGraphicFramePr/>
          <p:nvPr/>
        </p:nvGraphicFramePr>
        <p:xfrm>
          <a:off x="1485900" y="971550"/>
          <a:ext cx="5143500" cy="4114800"/>
        </p:xfrm>
        <a:graphic>
          <a:graphicData uri="http://schemas.openxmlformats.org/presentationml/2006/ole">
            <mc:AlternateContent>
              <mc:Choice Requires="v">
                <p:oleObj r:id="rId4" imgH="4114800" imgW="5143500" progId="" spid="_x0000_s1">
                  <p:embed/>
                </p:oleObj>
              </mc:Choice>
              <mc:Fallback>
                <p:oleObj r:id="rId5" imgH="4114800" imgW="5143500" progId="">
                  <p:embed/>
                  <p:pic>
                    <p:nvPicPr>
                      <p:cNvPr id="196" name="Google Shape;196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85900" y="971550"/>
                        <a:ext cx="51435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Google Shape;197;p13"/>
          <p:cNvSpPr txBox="1"/>
          <p:nvPr/>
        </p:nvSpPr>
        <p:spPr>
          <a:xfrm>
            <a:off x="1543051" y="4419600"/>
            <a:ext cx="163884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Graphical notation:</a:t>
            </a:r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5334000" y="1897618"/>
            <a:ext cx="2486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Add list and Delete 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04" name="Google Shape;204;p1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Planners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Situation space planner: search through possible situations/states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Progression (forward) Planner:  </a:t>
            </a:r>
            <a:br>
              <a:rPr lang="en-US"/>
            </a:br>
            <a:r>
              <a:rPr lang="en-US"/>
              <a:t>      start with the initial state, apply operators until the goal is reached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Problem: high branching factor!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Regression (backward) Planner: </a:t>
            </a:r>
            <a:br>
              <a:rPr lang="en-US"/>
            </a:br>
            <a:r>
              <a:rPr lang="en-US"/>
              <a:t>     start from the goal state and apply operators until the start state reached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Why desirable? usually many more operators are applicable to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 		the initial state than to goal state.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Difficulty: when want to achieve a conjunction of goals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Initial STRIPS algorithm: situation-space regression planner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12" name="Google Shape;212;p1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Space vs. Plan Space</a:t>
            </a:r>
            <a:endParaRPr/>
          </a:p>
        </p:txBody>
      </p:sp>
      <p:graphicFrame>
        <p:nvGraphicFramePr>
          <p:cNvPr id="214" name="Google Shape;214;p15"/>
          <p:cNvGraphicFramePr/>
          <p:nvPr/>
        </p:nvGraphicFramePr>
        <p:xfrm>
          <a:off x="1219200" y="1314450"/>
          <a:ext cx="6781800" cy="2712244"/>
        </p:xfrm>
        <a:graphic>
          <a:graphicData uri="http://schemas.openxmlformats.org/presentationml/2006/ole">
            <mc:AlternateContent>
              <mc:Choice Requires="v">
                <p:oleObj r:id="rId4" imgH="2712244" imgW="6781800" progId="" spid="_x0000_s1">
                  <p:embed/>
                </p:oleObj>
              </mc:Choice>
              <mc:Fallback>
                <p:oleObj r:id="rId5" imgH="2712244" imgW="6781800" progId="">
                  <p:embed/>
                  <p:pic>
                    <p:nvPicPr>
                      <p:cNvPr id="214" name="Google Shape;214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1314450"/>
                        <a:ext cx="6781800" cy="2712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Google Shape;215;p15"/>
          <p:cNvSpPr txBox="1"/>
          <p:nvPr/>
        </p:nvSpPr>
        <p:spPr>
          <a:xfrm>
            <a:off x="4953000" y="1581150"/>
            <a:ext cx="2417393" cy="507831"/>
          </a:xfrm>
          <a:prstGeom prst="rect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Search space of plans, </a:t>
            </a:r>
            <a:br>
              <a:rPr lang="en-US" sz="135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35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rather than of states.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plans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Refinement operators: add constraints to partial plan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Modification operator: every other operators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planners</a:t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>
              <a:solidFill>
                <a:srgbClr val="0066FF"/>
              </a:solidFill>
            </a:endParaRPr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>
              <a:solidFill>
                <a:srgbClr val="0066FF"/>
              </a:solidFill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rgbClr val="0066FF"/>
                </a:solidFill>
              </a:rPr>
              <a:t>Partial order planner:</a:t>
            </a:r>
            <a:r>
              <a:rPr lang="en-US"/>
              <a:t> some steps are ordered, some are not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rgbClr val="0066FF"/>
                </a:solidFill>
              </a:rPr>
              <a:t>Total order planner:</a:t>
            </a:r>
            <a:r>
              <a:rPr lang="en-US"/>
              <a:t> all steps ordered (thus, plan is a simple list of steps)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rgbClr val="0066FF"/>
                </a:solidFill>
              </a:rPr>
              <a:t>Linearization:</a:t>
            </a:r>
            <a:r>
              <a:rPr lang="en-US"/>
              <a:t> process of deriving a totally ordered plan from a partially ordered plan.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Partially ordered plans</a:t>
            </a:r>
            <a:endParaRPr/>
          </a:p>
        </p:txBody>
      </p:sp>
      <p:graphicFrame>
        <p:nvGraphicFramePr>
          <p:cNvPr id="239" name="Google Shape;239;p18"/>
          <p:cNvGraphicFramePr/>
          <p:nvPr/>
        </p:nvGraphicFramePr>
        <p:xfrm>
          <a:off x="1485900" y="971550"/>
          <a:ext cx="5543550" cy="4024313"/>
        </p:xfrm>
        <a:graphic>
          <a:graphicData uri="http://schemas.openxmlformats.org/presentationml/2006/ole">
            <mc:AlternateContent>
              <mc:Choice Requires="v">
                <p:oleObj r:id="rId4" imgH="4024313" imgW="5543550" progId="" spid="_x0000_s1">
                  <p:embed/>
                </p:oleObj>
              </mc:Choice>
              <mc:Fallback>
                <p:oleObj r:id="rId5" imgH="4024313" imgW="5543550" progId="">
                  <p:embed/>
                  <p:pic>
                    <p:nvPicPr>
                      <p:cNvPr id="239" name="Google Shape;239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85900" y="971550"/>
                        <a:ext cx="5543550" cy="402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We formally define a plan as a </a:t>
            </a:r>
            <a:r>
              <a:rPr lang="en-US" sz="1350">
                <a:solidFill>
                  <a:srgbClr val="0066FF"/>
                </a:solidFill>
              </a:rPr>
              <a:t>data structure consisting of</a:t>
            </a:r>
            <a:r>
              <a:rPr lang="en-US" sz="1350"/>
              <a:t>:</a:t>
            </a:r>
            <a:endParaRPr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Set of </a:t>
            </a:r>
            <a:r>
              <a:rPr lang="en-US" sz="1350">
                <a:solidFill>
                  <a:schemeClr val="hlink"/>
                </a:solidFill>
              </a:rPr>
              <a:t>plan steps</a:t>
            </a:r>
            <a:r>
              <a:rPr lang="en-US" sz="1350"/>
              <a:t> (each is an operator for the problem)</a:t>
            </a:r>
            <a:endParaRPr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Set of </a:t>
            </a:r>
            <a:r>
              <a:rPr lang="en-US" sz="1350">
                <a:solidFill>
                  <a:schemeClr val="hlink"/>
                </a:solidFill>
              </a:rPr>
              <a:t>step ordering constraints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		e.g., A     B    	means “A before B”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Set of </a:t>
            </a:r>
            <a:r>
              <a:rPr lang="en-US" sz="1350">
                <a:solidFill>
                  <a:schemeClr val="hlink"/>
                </a:solidFill>
              </a:rPr>
              <a:t>variable binding constraints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		e.g., v = x  	where v variable and x constant or other variable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Set of </a:t>
            </a:r>
            <a:r>
              <a:rPr lang="en-US" sz="1350">
                <a:solidFill>
                  <a:schemeClr val="hlink"/>
                </a:solidFill>
              </a:rPr>
              <a:t>causal links</a:t>
            </a:r>
            <a:endParaRPr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		e.g., A        B	means “A achieves c for B”</a:t>
            </a:r>
            <a:endParaRPr/>
          </a:p>
        </p:txBody>
      </p:sp>
      <p:cxnSp>
        <p:nvCxnSpPr>
          <p:cNvPr id="248" name="Google Shape;248;p19"/>
          <p:cNvCxnSpPr/>
          <p:nvPr/>
        </p:nvCxnSpPr>
        <p:spPr>
          <a:xfrm>
            <a:off x="2019300" y="428625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19"/>
          <p:cNvSpPr txBox="1"/>
          <p:nvPr/>
        </p:nvSpPr>
        <p:spPr>
          <a:xfrm>
            <a:off x="2019300" y="4057650"/>
            <a:ext cx="26481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pic>
        <p:nvPicPr>
          <p:cNvPr descr="Picture 1.png"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43150"/>
            <a:ext cx="2095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Planning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Search vs. Planning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STRIPS operators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Partial-order Planning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 Algorithm (sketch)</a:t>
            </a:r>
            <a:endParaRPr/>
          </a:p>
        </p:txBody>
      </p:sp>
      <p:graphicFrame>
        <p:nvGraphicFramePr>
          <p:cNvPr id="258" name="Google Shape;258;p20"/>
          <p:cNvGraphicFramePr/>
          <p:nvPr/>
        </p:nvGraphicFramePr>
        <p:xfrm>
          <a:off x="469900" y="980243"/>
          <a:ext cx="8369300" cy="3808206"/>
        </p:xfrm>
        <a:graphic>
          <a:graphicData uri="http://schemas.openxmlformats.org/presentationml/2006/ole">
            <mc:AlternateContent>
              <mc:Choice Requires="v">
                <p:oleObj r:id="rId4" imgH="3808206" imgW="8369300" progId="" spid="_x0000_s1">
                  <p:embed/>
                </p:oleObj>
              </mc:Choice>
              <mc:Fallback>
                <p:oleObj r:id="rId5" imgH="3808206" imgW="8369300" progId="">
                  <p:embed/>
                  <p:pic>
                    <p:nvPicPr>
                      <p:cNvPr id="258" name="Google Shape;258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9900" y="980243"/>
                        <a:ext cx="8369300" cy="3808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 Algorithm (cont.)</a:t>
            </a:r>
            <a:endParaRPr/>
          </a:p>
        </p:txBody>
      </p:sp>
      <p:graphicFrame>
        <p:nvGraphicFramePr>
          <p:cNvPr id="266" name="Google Shape;266;p21"/>
          <p:cNvGraphicFramePr/>
          <p:nvPr/>
        </p:nvGraphicFramePr>
        <p:xfrm>
          <a:off x="1439466" y="971550"/>
          <a:ext cx="6275784" cy="4144566"/>
        </p:xfrm>
        <a:graphic>
          <a:graphicData uri="http://schemas.openxmlformats.org/presentationml/2006/ole">
            <mc:AlternateContent>
              <mc:Choice Requires="v">
                <p:oleObj r:id="rId4" imgH="4144566" imgW="6275784" progId="" spid="_x0000_s1">
                  <p:embed/>
                </p:oleObj>
              </mc:Choice>
              <mc:Fallback>
                <p:oleObj r:id="rId5" imgH="4144566" imgW="6275784" progId="">
                  <p:embed/>
                  <p:pic>
                    <p:nvPicPr>
                      <p:cNvPr id="266" name="Google Shape;266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39466" y="971550"/>
                        <a:ext cx="6275784" cy="414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Clobbering and promotion/demotion</a:t>
            </a:r>
            <a:endParaRPr/>
          </a:p>
        </p:txBody>
      </p:sp>
      <p:graphicFrame>
        <p:nvGraphicFramePr>
          <p:cNvPr id="274" name="Google Shape;274;p22"/>
          <p:cNvGraphicFramePr/>
          <p:nvPr/>
        </p:nvGraphicFramePr>
        <p:xfrm>
          <a:off x="1485900" y="1143000"/>
          <a:ext cx="6343650" cy="3573066"/>
        </p:xfrm>
        <a:graphic>
          <a:graphicData uri="http://schemas.openxmlformats.org/presentationml/2006/ole">
            <mc:AlternateContent>
              <mc:Choice Requires="v">
                <p:oleObj r:id="rId4" imgH="3573066" imgW="6343650" progId="" spid="_x0000_s1">
                  <p:embed/>
                </p:oleObj>
              </mc:Choice>
              <mc:Fallback>
                <p:oleObj r:id="rId5" imgH="3573066" imgW="6343650" progId="">
                  <p:embed/>
                  <p:pic>
                    <p:nvPicPr>
                      <p:cNvPr id="274" name="Google Shape;274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85900" y="1143000"/>
                        <a:ext cx="6343650" cy="357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block world</a:t>
            </a:r>
            <a:endParaRPr/>
          </a:p>
        </p:txBody>
      </p:sp>
      <p:graphicFrame>
        <p:nvGraphicFramePr>
          <p:cNvPr id="282" name="Google Shape;282;p23"/>
          <p:cNvGraphicFramePr/>
          <p:nvPr/>
        </p:nvGraphicFramePr>
        <p:xfrm>
          <a:off x="1771650" y="1062037"/>
          <a:ext cx="5372100" cy="3911204"/>
        </p:xfrm>
        <a:graphic>
          <a:graphicData uri="http://schemas.openxmlformats.org/presentationml/2006/ole">
            <mc:AlternateContent>
              <mc:Choice Requires="v">
                <p:oleObj r:id="rId4" imgH="3911204" imgW="5372100" progId="" spid="_x0000_s1">
                  <p:embed/>
                </p:oleObj>
              </mc:Choice>
              <mc:Fallback>
                <p:oleObj r:id="rId5" imgH="3911204" imgW="5372100" progId="">
                  <p:embed/>
                  <p:pic>
                    <p:nvPicPr>
                      <p:cNvPr id="282" name="Google Shape;282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71650" y="1062037"/>
                        <a:ext cx="5372100" cy="3911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</a:t>
            </a:r>
            <a:endParaRPr/>
          </a:p>
        </p:txBody>
      </p:sp>
      <p:graphicFrame>
        <p:nvGraphicFramePr>
          <p:cNvPr id="290" name="Google Shape;290;p24"/>
          <p:cNvGraphicFramePr/>
          <p:nvPr/>
        </p:nvGraphicFramePr>
        <p:xfrm>
          <a:off x="2457450" y="1012031"/>
          <a:ext cx="4800600" cy="3981450"/>
        </p:xfrm>
        <a:graphic>
          <a:graphicData uri="http://schemas.openxmlformats.org/presentationml/2006/ole">
            <mc:AlternateContent>
              <mc:Choice Requires="v">
                <p:oleObj r:id="rId4" imgH="3981450" imgW="4800600" progId="" spid="_x0000_s1">
                  <p:embed/>
                </p:oleObj>
              </mc:Choice>
              <mc:Fallback>
                <p:oleObj r:id="rId5" imgH="3981450" imgW="4800600" progId="">
                  <p:embed/>
                  <p:pic>
                    <p:nvPicPr>
                      <p:cNvPr id="290" name="Google Shape;290;p2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57450" y="1012031"/>
                        <a:ext cx="4800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</a:t>
            </a:r>
            <a:endParaRPr/>
          </a:p>
        </p:txBody>
      </p:sp>
      <p:graphicFrame>
        <p:nvGraphicFramePr>
          <p:cNvPr id="298" name="Google Shape;298;p25"/>
          <p:cNvGraphicFramePr/>
          <p:nvPr/>
        </p:nvGraphicFramePr>
        <p:xfrm>
          <a:off x="2457450" y="1028701"/>
          <a:ext cx="4743450" cy="4061222"/>
        </p:xfrm>
        <a:graphic>
          <a:graphicData uri="http://schemas.openxmlformats.org/presentationml/2006/ole">
            <mc:AlternateContent>
              <mc:Choice Requires="v">
                <p:oleObj r:id="rId4" imgH="4061222" imgW="4743450" progId="" spid="_x0000_s1">
                  <p:embed/>
                </p:oleObj>
              </mc:Choice>
              <mc:Fallback>
                <p:oleObj r:id="rId5" imgH="4061222" imgW="4743450" progId="">
                  <p:embed/>
                  <p:pic>
                    <p:nvPicPr>
                      <p:cNvPr id="298" name="Google Shape;298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57450" y="1028701"/>
                        <a:ext cx="4743450" cy="406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304" name="Google Shape;304;p2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</a:t>
            </a:r>
            <a:endParaRPr/>
          </a:p>
        </p:txBody>
      </p:sp>
      <p:graphicFrame>
        <p:nvGraphicFramePr>
          <p:cNvPr id="306" name="Google Shape;306;p26"/>
          <p:cNvGraphicFramePr/>
          <p:nvPr/>
        </p:nvGraphicFramePr>
        <p:xfrm>
          <a:off x="2528887" y="1085850"/>
          <a:ext cx="4557713" cy="3914775"/>
        </p:xfrm>
        <a:graphic>
          <a:graphicData uri="http://schemas.openxmlformats.org/presentationml/2006/ole">
            <mc:AlternateContent>
              <mc:Choice Requires="v">
                <p:oleObj r:id="rId4" imgH="3914775" imgW="4557713" progId="" spid="_x0000_s1">
                  <p:embed/>
                </p:oleObj>
              </mc:Choice>
              <mc:Fallback>
                <p:oleObj r:id="rId5" imgH="3914775" imgW="4557713" progId="">
                  <p:embed/>
                  <p:pic>
                    <p:nvPicPr>
                      <p:cNvPr id="306" name="Google Shape;306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28887" y="1085850"/>
                        <a:ext cx="4557713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</a:t>
            </a:r>
            <a:endParaRPr/>
          </a:p>
        </p:txBody>
      </p:sp>
      <p:graphicFrame>
        <p:nvGraphicFramePr>
          <p:cNvPr id="314" name="Google Shape;314;p27"/>
          <p:cNvGraphicFramePr/>
          <p:nvPr/>
        </p:nvGraphicFramePr>
        <p:xfrm>
          <a:off x="1885950" y="1085850"/>
          <a:ext cx="5200650" cy="3948113"/>
        </p:xfrm>
        <a:graphic>
          <a:graphicData uri="http://schemas.openxmlformats.org/presentationml/2006/ole">
            <mc:AlternateContent>
              <mc:Choice Requires="v">
                <p:oleObj r:id="rId4" imgH="3948113" imgW="5200650" progId="" spid="_x0000_s1">
                  <p:embed/>
                </p:oleObj>
              </mc:Choice>
              <mc:Fallback>
                <p:oleObj r:id="rId5" imgH="3948113" imgW="5200650" progId="">
                  <p:embed/>
                  <p:pic>
                    <p:nvPicPr>
                      <p:cNvPr id="314" name="Google Shape;314;p2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85950" y="1085850"/>
                        <a:ext cx="5200650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320" name="Google Shape;320;p2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descr="561-planning-applet" id="322" name="Google Shape;3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0"/>
            <a:ext cx="65452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have so far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971550"/>
            <a:ext cx="85344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Can TELL KB about new percepts about the world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KB maintains model of the current world state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Can ASK KB about any fact that can be inferred from KB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How can we use these components to build a </a:t>
            </a:r>
            <a:r>
              <a:rPr lang="en-US">
                <a:solidFill>
                  <a:srgbClr val="0066FF"/>
                </a:solidFill>
              </a:rPr>
              <a:t>Planning Agent ?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i.e., an agent that constructs plans that can achieve its goals, and that then executes these plans?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5921">
              <a:schemeClr val="lt2"/>
            </a:outerShdw>
          </a:effectLst>
        </p:spPr>
        <p:txBody>
          <a:bodyPr anchorCtr="0" anchor="b" bIns="33325" lIns="67850" spcFirstLastPara="1" rIns="67850" wrap="square" tIns="33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Robot Manipulators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371600" y="1085850"/>
            <a:ext cx="49149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noAutofit/>
          </a:bodyPr>
          <a:lstStyle/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/>
              <a:t>Example: </a:t>
            </a:r>
            <a:r>
              <a:rPr lang="en-US" sz="900"/>
              <a:t>(courtesy of Martin Rohrmeier)</a:t>
            </a:r>
            <a:r>
              <a:rPr lang="en-US"/>
              <a:t> 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BRA800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600200"/>
            <a:ext cx="1620441" cy="261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X130"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0" y="2070498"/>
            <a:ext cx="2190750" cy="273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Remember: Problem-Solving Agent</a:t>
            </a:r>
            <a:endParaRPr/>
          </a:p>
        </p:txBody>
      </p:sp>
      <p:pic>
        <p:nvPicPr>
          <p:cNvPr id="126" name="Google Shape;12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1001316"/>
            <a:ext cx="5200650" cy="302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771650" y="4057650"/>
            <a:ext cx="5715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This is </a:t>
            </a:r>
            <a:r>
              <a:rPr b="0" i="1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offline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problem-solving.  </a:t>
            </a:r>
            <a:r>
              <a:rPr b="0" i="1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problem-solving involves acting w/o complete knowledge of the problem and environment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7131844" y="971550"/>
            <a:ext cx="4539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tion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1771650" y="1000125"/>
            <a:ext cx="5829300" cy="3086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Planning Agent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104900" y="885826"/>
            <a:ext cx="6934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Use percepts to build model of current world state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IDEAL-PLANNER: Given a goal, algorithm generates a plan of actions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STATE-DESCRIPTION: given percept, return initial state description </a:t>
            </a:r>
            <a:br>
              <a:rPr lang="en-US"/>
            </a:br>
            <a:r>
              <a:rPr lang="en-US"/>
              <a:t>in a format required by the planner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MAKE-GOAL-QUERY: used to ask KB what next goal should be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3657600" y="4743450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Planning Agent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1485900" y="971550"/>
            <a:ext cx="61341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b="1" lang="en-US" sz="1200"/>
              <a:t>function</a:t>
            </a:r>
            <a:r>
              <a:rPr lang="en-US" sz="1200"/>
              <a:t> SIMPLE-PLANNING-AGENT(percept) </a:t>
            </a:r>
            <a:r>
              <a:rPr b="1" lang="en-US" sz="1200"/>
              <a:t>returns</a:t>
            </a:r>
            <a:r>
              <a:rPr lang="en-US" sz="1200"/>
              <a:t> an action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</a:t>
            </a:r>
            <a:r>
              <a:rPr b="1" lang="en-US" sz="1200"/>
              <a:t>static</a:t>
            </a:r>
            <a:r>
              <a:rPr lang="en-US" sz="1200"/>
              <a:t>: 	KB, a knowledge base (includes action descriptions)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	p, a plan (initially, NoPlan)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	t, a time counter (initially 0)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</a:t>
            </a:r>
            <a:r>
              <a:rPr b="1" lang="en-US" sz="1200"/>
              <a:t>local variables</a:t>
            </a:r>
            <a:r>
              <a:rPr lang="en-US" sz="1200"/>
              <a:t>:G, a goal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	current, a current state description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TELL(KB, MAKE-PERCEPT-SENTENCE(percept, t))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current ← STATE-DESCRIPTION(KB, t)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</a:t>
            </a:r>
            <a:r>
              <a:rPr b="1" lang="en-US" sz="1200"/>
              <a:t>if</a:t>
            </a:r>
            <a:r>
              <a:rPr lang="en-US" sz="1200"/>
              <a:t> p = NoPlan </a:t>
            </a:r>
            <a:r>
              <a:rPr b="1" lang="en-US" sz="1200"/>
              <a:t>then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G ← ASK(KB, MAKE-GOAL-QUERY(t))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p ← IDEAL-PLANNER(current, G, KB)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</a:t>
            </a:r>
            <a:r>
              <a:rPr b="1" lang="en-US" sz="1200"/>
              <a:t>if</a:t>
            </a:r>
            <a:r>
              <a:rPr lang="en-US" sz="1200"/>
              <a:t> p = NoPlan </a:t>
            </a:r>
            <a:r>
              <a:rPr b="1" lang="en-US" sz="1200"/>
              <a:t>or</a:t>
            </a:r>
            <a:r>
              <a:rPr lang="en-US" sz="1200"/>
              <a:t> p is empty </a:t>
            </a:r>
            <a:r>
              <a:rPr b="1" lang="en-US" sz="1200"/>
              <a:t>then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action ← NoOp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</a:t>
            </a:r>
            <a:r>
              <a:rPr b="1" lang="en-US" sz="1200"/>
              <a:t>else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action ← FIRST(p)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	p ← REST(p)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TELL(KB, MAKE-ACTION-SENTENCE(action, t))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t ← t+1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rPr lang="en-US" sz="1200"/>
              <a:t>	</a:t>
            </a:r>
            <a:r>
              <a:rPr b="1" lang="en-US" sz="1200"/>
              <a:t>return</a:t>
            </a:r>
            <a:r>
              <a:rPr lang="en-US" sz="1200"/>
              <a:t> action</a:t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485900" y="971550"/>
            <a:ext cx="5314950" cy="4000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4171950" y="3886200"/>
            <a:ext cx="216116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Like popping from a stack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vs. planning</a:t>
            </a:r>
            <a:endParaRPr/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1669256" y="798910"/>
          <a:ext cx="5493544" cy="4135040"/>
        </p:xfrm>
        <a:graphic>
          <a:graphicData uri="http://schemas.openxmlformats.org/presentationml/2006/ole">
            <mc:AlternateContent>
              <mc:Choice Requires="v">
                <p:oleObj r:id="rId4" imgH="4135040" imgW="5493544" progId="" spid="_x0000_s1">
                  <p:embed/>
                </p:oleObj>
              </mc:Choice>
              <mc:Fallback>
                <p:oleObj r:id="rId5" imgH="4135040" imgW="5493544" progId="">
                  <p:embed/>
                  <p:pic>
                    <p:nvPicPr>
                      <p:cNvPr id="156" name="Google Shape;156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69256" y="798910"/>
                        <a:ext cx="5493544" cy="4135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 16</a:t>
            </a:r>
            <a:endParaRPr/>
          </a:p>
        </p:txBody>
      </p:sp>
      <p:sp>
        <p:nvSpPr>
          <p:cNvPr id="162" name="Google Shape;162;p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vs. Planning</a:t>
            </a:r>
            <a:endParaRPr/>
          </a:p>
        </p:txBody>
      </p:sp>
      <p:graphicFrame>
        <p:nvGraphicFramePr>
          <p:cNvPr id="164" name="Google Shape;164;p9"/>
          <p:cNvGraphicFramePr/>
          <p:nvPr/>
        </p:nvGraphicFramePr>
        <p:xfrm>
          <a:off x="1500188" y="1450182"/>
          <a:ext cx="6143625" cy="2721769"/>
        </p:xfrm>
        <a:graphic>
          <a:graphicData uri="http://schemas.openxmlformats.org/presentationml/2006/ole">
            <mc:AlternateContent>
              <mc:Choice Requires="v">
                <p:oleObj r:id="rId4" imgH="2721769" imgW="6143625" progId="" spid="_x0000_s1">
                  <p:embed/>
                </p:oleObj>
              </mc:Choice>
              <mc:Fallback>
                <p:oleObj r:id="rId5" imgH="2721769" imgW="6143625" progId="">
                  <p:embed/>
                  <p:pic>
                    <p:nvPicPr>
                      <p:cNvPr id="164" name="Google Shape;164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00188" y="1450182"/>
                        <a:ext cx="6143625" cy="2721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2014-10-27T17:07:34Z</dcterms:created>
  <dc:creator>Paolo Pirjanian</dc:creator>
</cp:coreProperties>
</file>