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7315200" cy="9601200"/>
  <p:embeddedFontLst>
    <p:embeddedFont>
      <p:font typeface="Corsiva"/>
      <p:regular r:id="rId65"/>
      <p:bold r:id="rId66"/>
      <p:italic r:id="rId67"/>
      <p:boldItalic r:id="rId68"/>
    </p:embeddedFont>
    <p:embeddedFont>
      <p:font typeface="Tahoma"/>
      <p:regular r:id="rId69"/>
      <p:bold r:id="rId70"/>
    </p:embeddedFont>
    <p:embeddedFont>
      <p:font typeface="Helvetica Neue"/>
      <p:regular r:id="rId71"/>
      <p:bold r:id="rId72"/>
      <p:italic r:id="rId73"/>
      <p:boldItalic r:id="rId74"/>
    </p:embeddedFont>
    <p:embeddedFont>
      <p:font typeface="Arial Black"/>
      <p:regular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6" roundtripDataSignature="AMtx7miCwAD87XxrhacZcbra0hL+x8je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6.xml"/><Relationship Id="rId75" Type="http://schemas.openxmlformats.org/officeDocument/2006/relationships/font" Target="fonts/ArialBlack-regular.fntdata"/><Relationship Id="rId30" Type="http://schemas.openxmlformats.org/officeDocument/2006/relationships/slide" Target="slides/slide25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-regular.fntdata"/><Relationship Id="rId70" Type="http://schemas.openxmlformats.org/officeDocument/2006/relationships/font" Target="fonts/Tahoma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Corsiva-bold.fntdata"/><Relationship Id="rId21" Type="http://schemas.openxmlformats.org/officeDocument/2006/relationships/slide" Target="slides/slide16.xml"/><Relationship Id="rId65" Type="http://schemas.openxmlformats.org/officeDocument/2006/relationships/font" Target="fonts/Corsiva-regular.fntdata"/><Relationship Id="rId24" Type="http://schemas.openxmlformats.org/officeDocument/2006/relationships/slide" Target="slides/slide19.xml"/><Relationship Id="rId68" Type="http://schemas.openxmlformats.org/officeDocument/2006/relationships/font" Target="fonts/Corsiva-boldItalic.fntdata"/><Relationship Id="rId23" Type="http://schemas.openxmlformats.org/officeDocument/2006/relationships/slide" Target="slides/slide18.xml"/><Relationship Id="rId67" Type="http://schemas.openxmlformats.org/officeDocument/2006/relationships/font" Target="fonts/Corsiva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Tahom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/>
          <p:nvPr>
            <p:ph idx="12" type="sldNum"/>
          </p:nvPr>
        </p:nvSpPr>
        <p:spPr>
          <a:xfrm>
            <a:off x="414655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414655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 txBox="1"/>
          <p:nvPr>
            <p:ph idx="12" type="sldNum"/>
          </p:nvPr>
        </p:nvSpPr>
        <p:spPr>
          <a:xfrm>
            <a:off x="414655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2" type="sldNum"/>
          </p:nvPr>
        </p:nvSpPr>
        <p:spPr>
          <a:xfrm>
            <a:off x="414655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34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2" type="sldNum"/>
          </p:nvPr>
        </p:nvSpPr>
        <p:spPr>
          <a:xfrm>
            <a:off x="414655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35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 txBox="1"/>
          <p:nvPr>
            <p:ph idx="12" type="sldNum"/>
          </p:nvPr>
        </p:nvSpPr>
        <p:spPr>
          <a:xfrm>
            <a:off x="414655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4146550" y="9101138"/>
            <a:ext cx="31718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7025" spcFirstLastPara="1" rIns="97025" wrap="square" tIns="48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6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7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8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9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0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1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2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3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3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4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4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5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6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6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7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7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8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9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9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976313" y="4591050"/>
            <a:ext cx="5365750" cy="4268788"/>
          </a:xfrm>
          <a:prstGeom prst="rect">
            <a:avLst/>
          </a:prstGeom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438150" y="725488"/>
            <a:ext cx="6442075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/>
          <p:nvPr>
            <p:ph type="ctrTitle"/>
          </p:nvPr>
        </p:nvSpPr>
        <p:spPr>
          <a:xfrm>
            <a:off x="914400" y="514350"/>
            <a:ext cx="7721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1"/>
          <p:cNvSpPr txBox="1"/>
          <p:nvPr>
            <p:ph idx="1" type="subTitle"/>
          </p:nvPr>
        </p:nvSpPr>
        <p:spPr>
          <a:xfrm>
            <a:off x="2133600" y="2914650"/>
            <a:ext cx="6400800" cy="132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5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0" type="dt"/>
          </p:nvPr>
        </p:nvSpPr>
        <p:spPr>
          <a:xfrm>
            <a:off x="711200" y="4672012"/>
            <a:ext cx="19304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1" type="ftr"/>
          </p:nvPr>
        </p:nvSpPr>
        <p:spPr>
          <a:xfrm>
            <a:off x="3149600" y="4672012"/>
            <a:ext cx="28448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2" type="sldNum"/>
          </p:nvPr>
        </p:nvSpPr>
        <p:spPr>
          <a:xfrm>
            <a:off x="6604000" y="4672012"/>
            <a:ext cx="18288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0"/>
          <p:cNvSpPr txBox="1"/>
          <p:nvPr>
            <p:ph idx="1" type="body"/>
          </p:nvPr>
        </p:nvSpPr>
        <p:spPr>
          <a:xfrm rot="5400000">
            <a:off x="2760663" y="-1331912"/>
            <a:ext cx="3571875" cy="8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5" name="Google Shape;75;p70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/>
          <p:nvPr>
            <p:ph type="title"/>
          </p:nvPr>
        </p:nvSpPr>
        <p:spPr>
          <a:xfrm rot="5400000">
            <a:off x="5427663" y="1335088"/>
            <a:ext cx="4371975" cy="20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" type="body"/>
          </p:nvPr>
        </p:nvSpPr>
        <p:spPr>
          <a:xfrm rot="5400000">
            <a:off x="1262063" y="-633412"/>
            <a:ext cx="4371975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1" name="Google Shape;81;p71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2"/>
          <p:cNvSpPr/>
          <p:nvPr>
            <p:ph idx="2" type="dgm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•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72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3"/>
          <p:cNvSpPr txBox="1"/>
          <p:nvPr>
            <p:ph idx="1" type="body"/>
          </p:nvPr>
        </p:nvSpPr>
        <p:spPr>
          <a:xfrm>
            <a:off x="4572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2" type="body"/>
          </p:nvPr>
        </p:nvSpPr>
        <p:spPr>
          <a:xfrm>
            <a:off x="46228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94" name="Google Shape;94;p73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4"/>
          <p:cNvSpPr/>
          <p:nvPr>
            <p:ph idx="2" type="clipArt"/>
          </p:nvPr>
        </p:nvSpPr>
        <p:spPr>
          <a:xfrm>
            <a:off x="457200" y="971550"/>
            <a:ext cx="4013200" cy="357187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74"/>
          <p:cNvSpPr txBox="1"/>
          <p:nvPr>
            <p:ph idx="1" type="body"/>
          </p:nvPr>
        </p:nvSpPr>
        <p:spPr>
          <a:xfrm>
            <a:off x="46228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01" name="Google Shape;101;p74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4" name="Google Shape;24;p62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3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9pPr>
          </a:lstStyle>
          <a:p/>
        </p:txBody>
      </p:sp>
      <p:sp>
        <p:nvSpPr>
          <p:cNvPr id="39" name="Google Shape;39;p65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" type="body"/>
          </p:nvPr>
        </p:nvSpPr>
        <p:spPr>
          <a:xfrm>
            <a:off x="4572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/>
        </p:txBody>
      </p:sp>
      <p:sp>
        <p:nvSpPr>
          <p:cNvPr id="45" name="Google Shape;45;p66"/>
          <p:cNvSpPr txBox="1"/>
          <p:nvPr>
            <p:ph idx="2" type="body"/>
          </p:nvPr>
        </p:nvSpPr>
        <p:spPr>
          <a:xfrm>
            <a:off x="46228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/>
        </p:txBody>
      </p:sp>
      <p:sp>
        <p:nvSpPr>
          <p:cNvPr id="46" name="Google Shape;46;p66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52" name="Google Shape;52;p6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/>
        </p:txBody>
      </p:sp>
      <p:sp>
        <p:nvSpPr>
          <p:cNvPr id="53" name="Google Shape;53;p6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54" name="Google Shape;54;p6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/>
        </p:txBody>
      </p:sp>
      <p:sp>
        <p:nvSpPr>
          <p:cNvPr id="55" name="Google Shape;55;p67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9pPr>
          </a:lstStyle>
          <a:p/>
        </p:txBody>
      </p:sp>
      <p:sp>
        <p:nvSpPr>
          <p:cNvPr id="61" name="Google Shape;61;p6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/>
        </p:txBody>
      </p:sp>
      <p:sp>
        <p:nvSpPr>
          <p:cNvPr id="62" name="Google Shape;62;p68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/>
        </p:txBody>
      </p:sp>
      <p:sp>
        <p:nvSpPr>
          <p:cNvPr id="69" name="Google Shape;69;p69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•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5275" lvl="5" marL="27432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5275" lvl="6" marL="32004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5275" lvl="7" marL="36576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5275" lvl="8" marL="41148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525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en.wikipedia.org/wiki/Information_entropy" TargetMode="External"/><Relationship Id="rId4" Type="http://schemas.openxmlformats.org/officeDocument/2006/relationships/hyperlink" Target="http://en.wikipedia.org/wiki/Bit" TargetMode="External"/><Relationship Id="rId5" Type="http://schemas.openxmlformats.org/officeDocument/2006/relationships/image" Target="../media/image2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Relationship Id="rId4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Relationship Id="rId4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600200" y="1973040"/>
            <a:ext cx="5613310" cy="903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17. Learning from Examples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741070" y="3161214"/>
            <a:ext cx="5886450" cy="602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b="1" lang="en-US" sz="1800">
                <a:solidFill>
                  <a:srgbClr val="7F7F7F"/>
                </a:solidFill>
              </a:rPr>
              <a:t>Professor Wei-Min Shen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b="1" lang="en-US" sz="1800">
                <a:solidFill>
                  <a:srgbClr val="7F7F7F"/>
                </a:solidFill>
              </a:rPr>
              <a:t>University of Southern California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 sz="18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 sz="18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277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257300" y="564058"/>
            <a:ext cx="6457950" cy="124569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26775" lIns="26775" spcFirstLastPara="1" rIns="57250" wrap="square" tIns="26775">
            <a:noAutofit/>
          </a:bodyPr>
          <a:lstStyle/>
          <a:p>
            <a:pPr indent="-6350" lvl="0" marL="63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CSCI 561 </a:t>
            </a:r>
            <a:b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method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Construct/adjust </a:t>
            </a:r>
            <a:r>
              <a:rPr i="1" lang="en-US" sz="1800"/>
              <a:t>h </a:t>
            </a:r>
            <a:r>
              <a:rPr lang="en-US" sz="1800"/>
              <a:t>to agree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/>
              <a:t>  on the training set of examples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(</a:t>
            </a:r>
            <a:r>
              <a:rPr i="1" lang="en-US" sz="1800"/>
              <a:t>h</a:t>
            </a:r>
            <a:r>
              <a:rPr lang="en-US" sz="1800"/>
              <a:t> is </a:t>
            </a:r>
            <a:r>
              <a:rPr lang="en-US" sz="1800">
                <a:solidFill>
                  <a:srgbClr val="3366FF"/>
                </a:solidFill>
              </a:rPr>
              <a:t>consistent </a:t>
            </a:r>
            <a:r>
              <a:rPr lang="en-US" sz="1800"/>
              <a:t>if it agrees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/>
              <a:t> on all the given examples)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E.g., curve fitting: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  <p:pic>
        <p:nvPicPr>
          <p:cNvPr descr="curve-fitting1c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2400300"/>
            <a:ext cx="2857500" cy="219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method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Construct/adjust </a:t>
            </a:r>
            <a:r>
              <a:rPr i="1" lang="en-US" sz="1800"/>
              <a:t>h </a:t>
            </a:r>
            <a:r>
              <a:rPr lang="en-US" sz="1800"/>
              <a:t>to agree with </a:t>
            </a:r>
            <a:r>
              <a:rPr i="1" lang="en-US" sz="1800"/>
              <a:t>f</a:t>
            </a:r>
            <a:r>
              <a:rPr lang="en-US" sz="1800"/>
              <a:t> on training set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(</a:t>
            </a:r>
            <a:r>
              <a:rPr i="1" lang="en-US" sz="1800"/>
              <a:t>h</a:t>
            </a:r>
            <a:r>
              <a:rPr lang="en-US" sz="1800"/>
              <a:t> is </a:t>
            </a:r>
            <a:r>
              <a:rPr lang="en-US" sz="1800">
                <a:solidFill>
                  <a:srgbClr val="3366FF"/>
                </a:solidFill>
              </a:rPr>
              <a:t>consistent </a:t>
            </a:r>
            <a:r>
              <a:rPr lang="en-US" sz="1800"/>
              <a:t>if it agrees with </a:t>
            </a:r>
            <a:r>
              <a:rPr i="1" lang="en-US" sz="1800"/>
              <a:t>f</a:t>
            </a:r>
            <a:r>
              <a:rPr lang="en-US" sz="1800"/>
              <a:t> on all examples)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E.g., curve fitting: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  <p:pic>
        <p:nvPicPr>
          <p:cNvPr descr="curve-fitting2c"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2400300"/>
            <a:ext cx="2857500" cy="219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method</a:t>
            </a:r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Construct/adjust </a:t>
            </a:r>
            <a:r>
              <a:rPr i="1" lang="en-US" sz="1800"/>
              <a:t>h </a:t>
            </a:r>
            <a:r>
              <a:rPr lang="en-US" sz="1800"/>
              <a:t>to agree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/>
              <a:t>  on the training set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(</a:t>
            </a:r>
            <a:r>
              <a:rPr i="1" lang="en-US" sz="1800"/>
              <a:t>h</a:t>
            </a:r>
            <a:r>
              <a:rPr lang="en-US" sz="1800"/>
              <a:t> is </a:t>
            </a:r>
            <a:r>
              <a:rPr lang="en-US" sz="1800">
                <a:solidFill>
                  <a:srgbClr val="3366FF"/>
                </a:solidFill>
              </a:rPr>
              <a:t>consistent </a:t>
            </a:r>
            <a:r>
              <a:rPr lang="en-US" sz="1800"/>
              <a:t>if it agrees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/>
              <a:t> on all the examples)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E.g., curve fitting: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  <p:pic>
        <p:nvPicPr>
          <p:cNvPr descr="curve-fitting3c"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2400300"/>
            <a:ext cx="2857500" cy="219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method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Construct/adjust </a:t>
            </a:r>
            <a:r>
              <a:rPr i="1" lang="en-US" sz="1800"/>
              <a:t>h </a:t>
            </a:r>
            <a:r>
              <a:rPr lang="en-US" sz="1800"/>
              <a:t>to agree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/>
              <a:t>  on the training set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(</a:t>
            </a:r>
            <a:r>
              <a:rPr i="1" lang="en-US" sz="1800"/>
              <a:t>h</a:t>
            </a:r>
            <a:r>
              <a:rPr lang="en-US" sz="1800"/>
              <a:t> is </a:t>
            </a:r>
            <a:r>
              <a:rPr lang="en-US" sz="1800">
                <a:solidFill>
                  <a:srgbClr val="3366FF"/>
                </a:solidFill>
              </a:rPr>
              <a:t>consistent </a:t>
            </a:r>
            <a:r>
              <a:rPr lang="en-US" sz="1800"/>
              <a:t>if it agrees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/>
              <a:t> on all the examples)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E.g., curve fitting: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  <p:pic>
        <p:nvPicPr>
          <p:cNvPr descr="curve-fitting4c"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2400300"/>
            <a:ext cx="2571750" cy="221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ve-fitting5c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2527696"/>
            <a:ext cx="2571750" cy="221575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method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1485900" y="1200150"/>
            <a:ext cx="617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Construct/adjust </a:t>
            </a:r>
            <a:r>
              <a:rPr i="1" lang="en-US" sz="1800"/>
              <a:t>h </a:t>
            </a:r>
            <a:r>
              <a:rPr lang="en-US" sz="1800"/>
              <a:t>to agree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/>
              <a:t>  on the training set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(</a:t>
            </a:r>
            <a:r>
              <a:rPr i="1" lang="en-US" sz="1800"/>
              <a:t>h</a:t>
            </a:r>
            <a:r>
              <a:rPr lang="en-US" sz="1800"/>
              <a:t> is </a:t>
            </a:r>
            <a:r>
              <a:rPr lang="en-US" sz="1800">
                <a:solidFill>
                  <a:srgbClr val="3366FF"/>
                </a:solidFill>
              </a:rPr>
              <a:t>consistent </a:t>
            </a:r>
            <a:r>
              <a:rPr lang="en-US" sz="1800"/>
              <a:t>if it agrees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o</a:t>
            </a:r>
            <a:r>
              <a:rPr lang="en-US" sz="1800"/>
              <a:t>n all the examples)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E.g., curve fitting: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ve-fitting5c"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2571750"/>
            <a:ext cx="2571750" cy="221575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method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469900" y="1200150"/>
            <a:ext cx="7759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Construct/adjust </a:t>
            </a:r>
            <a:r>
              <a:rPr i="1" lang="en-US" sz="1800"/>
              <a:t>h </a:t>
            </a:r>
            <a:r>
              <a:rPr lang="en-US" sz="1800"/>
              <a:t>to agree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/>
              <a:t>  on the training set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(</a:t>
            </a:r>
            <a:r>
              <a:rPr i="1" lang="en-US" sz="1800"/>
              <a:t>h</a:t>
            </a:r>
            <a:r>
              <a:rPr lang="en-US" sz="1800"/>
              <a:t> is </a:t>
            </a:r>
            <a:r>
              <a:rPr lang="en-US" sz="1800">
                <a:solidFill>
                  <a:srgbClr val="3366FF"/>
                </a:solidFill>
              </a:rPr>
              <a:t>consistent </a:t>
            </a:r>
            <a:r>
              <a:rPr lang="en-US" sz="1800"/>
              <a:t>if it agrees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/>
              <a:t> on all the examples)</a:t>
            </a:r>
            <a:endParaRPr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E.g., curve fitting:</a:t>
            </a:r>
            <a:endParaRPr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Ockham’s Razor: prefer the simplest hypothesis consistent with the data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to classify</a:t>
            </a:r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469900" y="971550"/>
            <a:ext cx="79883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In many problems we want to learn how to classify data into one of several possible categories.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</a:pPr>
            <a:r>
              <a:rPr lang="en-US"/>
              <a:t>E.g., face recognition, etc. Here are </a:t>
            </a:r>
            <a:r>
              <a:rPr lang="en-US" u="sng"/>
              <a:t>earthquake</a:t>
            </a:r>
            <a:r>
              <a:rPr lang="en-US"/>
              <a:t> vs </a:t>
            </a:r>
            <a:r>
              <a:rPr lang="en-US" u="sng"/>
              <a:t>nuclear explosion</a:t>
            </a:r>
            <a:r>
              <a:rPr lang="en-US"/>
              <a:t>:</a:t>
            </a:r>
            <a:endParaRPr/>
          </a:p>
        </p:txBody>
      </p:sp>
      <p:pic>
        <p:nvPicPr>
          <p:cNvPr descr="photo 1.JPG"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04950"/>
            <a:ext cx="5676900" cy="342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Problem: how to best draw the line?</a:t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381000" y="971550"/>
            <a:ext cx="84582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Many methods exist. One of the most popular ones is the support vector machine (SVM): Find the </a:t>
            </a:r>
            <a:r>
              <a:rPr lang="en-US" sz="1350">
                <a:solidFill>
                  <a:srgbClr val="FF0000"/>
                </a:solidFill>
              </a:rPr>
              <a:t>maximum margin separator</a:t>
            </a:r>
            <a:r>
              <a:rPr lang="en-US" sz="1350"/>
              <a:t>, i.e., the one that is as far as possible from any example point.</a:t>
            </a:r>
            <a:endParaRPr sz="10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</p:txBody>
      </p:sp>
      <p:pic>
        <p:nvPicPr>
          <p:cNvPr descr="photo 3.JPG"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458932"/>
            <a:ext cx="4629150" cy="334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Non-linear separability and SVM</a:t>
            </a:r>
            <a:endParaRPr/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469900" y="971550"/>
            <a:ext cx="85217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SVM can handle data that is not linearly separable using the so-called “</a:t>
            </a:r>
            <a:r>
              <a:rPr lang="en-US" sz="1350">
                <a:solidFill>
                  <a:srgbClr val="FF0000"/>
                </a:solidFill>
              </a:rPr>
              <a:t>kernel trick</a:t>
            </a:r>
            <a:r>
              <a:rPr lang="en-US" sz="1350"/>
              <a:t>”: embed the data into a higher-dimensional space, in which it is linearly separable.</a:t>
            </a:r>
            <a:endParaRPr sz="10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</p:txBody>
      </p:sp>
      <p:pic>
        <p:nvPicPr>
          <p:cNvPr descr="photo 4.JPG"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057" y="1490765"/>
            <a:ext cx="4599385" cy="347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 4.JPG"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0" y="1200150"/>
            <a:ext cx="4800600" cy="362943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Non-linear separability and SVM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1314450" y="819150"/>
            <a:ext cx="6172200" cy="38290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4" r="0" t="-9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638175" y="3328783"/>
            <a:ext cx="203835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(see textbook for details on how those new dimensions were chosen)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(Read the extra hand-out material for math details)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Outline: learning from examples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Learning agents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Inductive learning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Classification and support vector machines (SVM)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Decision tree learning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decision trees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485900" y="971550"/>
            <a:ext cx="64008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In some other problems, a single A vs. B classification is not sufficient.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For example: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b="1" lang="en-US">
                <a:solidFill>
                  <a:srgbClr val="3366FF"/>
                </a:solidFill>
              </a:rPr>
              <a:t>Problem:</a:t>
            </a:r>
            <a:r>
              <a:rPr lang="en-US">
                <a:solidFill>
                  <a:srgbClr val="3366FF"/>
                </a:solidFill>
              </a:rPr>
              <a:t> decide whether to wait for a table at a restaurant, based on the following attributes/features: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>
              <a:solidFill>
                <a:srgbClr val="3366FF"/>
              </a:solidFill>
            </a:endParaRPr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Alternate: is there an alternative restaurant nearby?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Bar: is there a comfortable bar area to wait in?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Fri/Sat: is today Friday or Saturday?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Hungry: are we hungry?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Patrons: number of people in the restaurant (None, Some, Full)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Price: price range ($, $$, $$$)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Raining: is it raining outside?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Reservation: have we made a reservation?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Type: kind of restaurant (French, Italian, Thai, Burger)</a:t>
            </a:r>
            <a:endParaRPr/>
          </a:p>
          <a:p>
            <a:pPr indent="-257175" lvl="1" marL="6000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AutoNum type="arabicPeriod"/>
            </a:pPr>
            <a:r>
              <a:rPr lang="en-US" sz="1350"/>
              <a:t> WaitEstimate: estimated waiting time (0-10, 10-30, 30-60, &gt;60)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Attribute-based representations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Examples described by </a:t>
            </a:r>
            <a:r>
              <a:rPr lang="en-US" sz="1350">
                <a:solidFill>
                  <a:srgbClr val="3366FF"/>
                </a:solidFill>
              </a:rPr>
              <a:t>attribute values </a:t>
            </a:r>
            <a:r>
              <a:rPr lang="en-US" sz="1350"/>
              <a:t>(Boolean, discrete, continuous)</a:t>
            </a:r>
            <a:endParaRPr/>
          </a:p>
          <a:p>
            <a:pPr indent="-257175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E.g., situations where I will/won't wait for a table:</a:t>
            </a:r>
            <a:endParaRPr/>
          </a:p>
          <a:p>
            <a:pPr indent="-257175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br>
              <a:rPr lang="en-US" sz="1350"/>
            </a:br>
            <a:endParaRPr/>
          </a:p>
          <a:p>
            <a:pPr indent="-257175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171450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>
              <a:solidFill>
                <a:schemeClr val="accent2"/>
              </a:solidFill>
            </a:endParaRPr>
          </a:p>
          <a:p>
            <a:pPr indent="-171450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>
              <a:solidFill>
                <a:schemeClr val="accent2"/>
              </a:solidFill>
            </a:endParaRPr>
          </a:p>
          <a:p>
            <a:pPr indent="-171450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>
              <a:solidFill>
                <a:schemeClr val="accent2"/>
              </a:solidFill>
            </a:endParaRPr>
          </a:p>
          <a:p>
            <a:pPr indent="-171450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>
              <a:solidFill>
                <a:schemeClr val="accent2"/>
              </a:solidFill>
            </a:endParaRPr>
          </a:p>
          <a:p>
            <a:pPr indent="-257175" lvl="0" marL="257175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>
                <a:solidFill>
                  <a:srgbClr val="3366FF"/>
                </a:solidFill>
              </a:rPr>
              <a:t>Classification </a:t>
            </a:r>
            <a:r>
              <a:rPr lang="en-US" sz="1350"/>
              <a:t>of examples is </a:t>
            </a:r>
            <a:r>
              <a:rPr lang="en-US" sz="1350">
                <a:solidFill>
                  <a:srgbClr val="3366FF"/>
                </a:solidFill>
              </a:rPr>
              <a:t>positive </a:t>
            </a:r>
            <a:r>
              <a:rPr lang="en-US" sz="1350"/>
              <a:t>(T) or </a:t>
            </a:r>
            <a:r>
              <a:rPr lang="en-US" sz="1350">
                <a:solidFill>
                  <a:srgbClr val="3366FF"/>
                </a:solidFill>
              </a:rPr>
              <a:t>negative </a:t>
            </a:r>
            <a:r>
              <a:rPr lang="en-US" sz="1350"/>
              <a:t>(F)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19791" l="53906" r="9766" t="29167"/>
          <a:stretch/>
        </p:blipFill>
        <p:spPr>
          <a:xfrm>
            <a:off x="2228850" y="1771650"/>
            <a:ext cx="4572000" cy="240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609600" y="971550"/>
            <a:ext cx="7219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One possible representation for hypotheses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E.g., here is the “true” (designed manually by thinking about all cases) tree for deciding whether to wait: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Could we learn this tree  from examples instead of designing it by hand?</a:t>
            </a:r>
            <a:endParaRPr/>
          </a:p>
        </p:txBody>
      </p:sp>
      <p:pic>
        <p:nvPicPr>
          <p:cNvPr descr="restaurant-tree" id="254" name="Google Shape;2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1885950"/>
            <a:ext cx="3886200" cy="278894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of decision tree</a:t>
            </a:r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1485900" y="1200150"/>
            <a:ext cx="61722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Simplest:</a:t>
            </a:r>
            <a:r>
              <a:rPr lang="en-US" sz="1800"/>
              <a:t> Construct a decision tree with one leaf for every example = memory based learning.</a:t>
            </a:r>
            <a:br>
              <a:rPr lang="en-US" sz="1800"/>
            </a:br>
            <a:r>
              <a:rPr lang="en-US" sz="1800"/>
              <a:t>Not very good generalization.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Advanced:</a:t>
            </a:r>
            <a:r>
              <a:rPr lang="en-US" sz="1800"/>
              <a:t> Split on each variable so that the purity of each split increases (i.e. either only yes or only no)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Purity measured,e.g, with </a:t>
            </a:r>
            <a:r>
              <a:rPr lang="en-US" sz="1800" u="sng"/>
              <a:t>entropy</a:t>
            </a:r>
            <a:endParaRPr sz="1800" u="sng"/>
          </a:p>
        </p:txBody>
      </p:sp>
      <p:sp>
        <p:nvSpPr>
          <p:cNvPr id="262" name="Google Shape;262;p23"/>
          <p:cNvSpPr/>
          <p:nvPr/>
        </p:nvSpPr>
        <p:spPr>
          <a:xfrm>
            <a:off x="1439466" y="2139553"/>
            <a:ext cx="6318647" cy="1403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of decision tree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1485900" y="1200150"/>
            <a:ext cx="61722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Simplest:</a:t>
            </a:r>
            <a:r>
              <a:rPr lang="en-US" sz="1800"/>
              <a:t> Construct a decision tree with one leaf for every example = memory based learning.</a:t>
            </a:r>
            <a:br>
              <a:rPr lang="en-US" sz="1800"/>
            </a:br>
            <a:r>
              <a:rPr lang="en-US" sz="1800"/>
              <a:t>Not very good generalization.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Advanced:</a:t>
            </a:r>
            <a:r>
              <a:rPr lang="en-US" sz="1800"/>
              <a:t> Split on each variable so that the purity of each split increases (i.e. either only yes or only no)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Purity measured,e.g, with </a:t>
            </a:r>
            <a:r>
              <a:rPr lang="en-US" sz="1800" u="sng"/>
              <a:t>entropy</a:t>
            </a:r>
            <a:endParaRPr sz="1800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 of decision tree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1485900" y="1200150"/>
            <a:ext cx="61722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Simplest:</a:t>
            </a:r>
            <a:r>
              <a:rPr lang="en-US" sz="1800"/>
              <a:t> Construct a decision tree with one leaf for every example = memory based learning.</a:t>
            </a:r>
            <a:br>
              <a:rPr lang="en-US" sz="1800"/>
            </a:br>
            <a:r>
              <a:rPr lang="en-US" sz="1800"/>
              <a:t>Not very good generalization.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Advanced:</a:t>
            </a:r>
            <a:r>
              <a:rPr lang="en-US" sz="1800"/>
              <a:t> Split on each variable so that the purity of each split increases (i.e. either only yes or only no)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Purity measured,e.g, with </a:t>
            </a:r>
            <a:r>
              <a:rPr lang="en-US" sz="1800" u="sng"/>
              <a:t>entropy</a:t>
            </a:r>
            <a:endParaRPr sz="1800" u="sng"/>
          </a:p>
        </p:txBody>
      </p:sp>
      <p:pic>
        <p:nvPicPr>
          <p:cNvPr id="275" name="Google Shape;2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160" y="3868341"/>
            <a:ext cx="5670947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/>
          <p:nvPr/>
        </p:nvSpPr>
        <p:spPr>
          <a:xfrm>
            <a:off x="1601391" y="3759994"/>
            <a:ext cx="5832872" cy="59412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3485" y="4462463"/>
            <a:ext cx="2917031" cy="55126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/>
        </p:nvSpPr>
        <p:spPr>
          <a:xfrm>
            <a:off x="1532335" y="4526756"/>
            <a:ext cx="1486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form: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Expressiveness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Decision trees can express any function of the input attributes.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E.g., for Boolean functions, truth table row → path to leaf:</a:t>
            </a:r>
            <a:endParaRPr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Trivially, there is a consistent decision tree for any training set with one path to leaf for each example (unless </a:t>
            </a:r>
            <a:r>
              <a:rPr i="1" lang="en-US" sz="1350"/>
              <a:t>f</a:t>
            </a:r>
            <a:r>
              <a:rPr lang="en-US" sz="13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/>
              <a:t> nondeterministic in </a:t>
            </a:r>
            <a:r>
              <a:rPr i="1" lang="en-US" sz="1350"/>
              <a:t>x</a:t>
            </a:r>
            <a:r>
              <a:rPr lang="en-US" sz="1350"/>
              <a:t>) but it probably won't generalize to new examples</a:t>
            </a:r>
            <a:endParaRPr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Prefer to find more </a:t>
            </a:r>
            <a:r>
              <a:rPr lang="en-US" sz="1350">
                <a:solidFill>
                  <a:srgbClr val="3366FF"/>
                </a:solidFill>
              </a:rPr>
              <a:t>compact </a:t>
            </a:r>
            <a:r>
              <a:rPr lang="en-US" sz="1350"/>
              <a:t>decision trees (Ockham’s Razor)</a:t>
            </a:r>
            <a:endParaRPr/>
          </a:p>
        </p:txBody>
      </p:sp>
      <p:pic>
        <p:nvPicPr>
          <p:cNvPr descr="xor-decision-tree"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691878"/>
            <a:ext cx="4343400" cy="145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spaces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u="sng">
                <a:solidFill>
                  <a:srgbClr val="CC0099"/>
                </a:solidFill>
              </a:rPr>
              <a:t>How many distinct decision trees with </a:t>
            </a:r>
            <a:r>
              <a:rPr i="1" lang="en-US" u="sng">
                <a:solidFill>
                  <a:srgbClr val="CC0099"/>
                </a:solidFill>
              </a:rPr>
              <a:t>n</a:t>
            </a:r>
            <a:r>
              <a:rPr lang="en-US" u="sng">
                <a:solidFill>
                  <a:srgbClr val="CC0099"/>
                </a:solidFill>
              </a:rPr>
              <a:t> Boolean attributes?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= number of Boolean functions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= number of distinct truth tables with 2</a:t>
            </a:r>
            <a:r>
              <a:rPr baseline="30000" lang="en-US"/>
              <a:t>n</a:t>
            </a:r>
            <a:r>
              <a:rPr lang="en-US"/>
              <a:t> rows = 2</a:t>
            </a:r>
            <a:r>
              <a:rPr baseline="30000" lang="en-US"/>
              <a:t>2n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E.g., with 6 Boolean attributes, there are 18,446,744,073,709,551,616 possible trees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spaces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u="sng">
                <a:solidFill>
                  <a:srgbClr val="CC0099"/>
                </a:solidFill>
              </a:rPr>
              <a:t>How many distinct decision trees with </a:t>
            </a:r>
            <a:r>
              <a:rPr i="1" lang="en-US" u="sng">
                <a:solidFill>
                  <a:srgbClr val="CC0099"/>
                </a:solidFill>
              </a:rPr>
              <a:t>n</a:t>
            </a:r>
            <a:r>
              <a:rPr lang="en-US" u="sng">
                <a:solidFill>
                  <a:srgbClr val="CC0099"/>
                </a:solidFill>
              </a:rPr>
              <a:t> Boolean attributes?</a:t>
            </a:r>
            <a:endParaRPr/>
          </a:p>
          <a:p>
            <a:pPr indent="-257175" lvl="0" marL="25717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= number of Boolean functions</a:t>
            </a:r>
            <a:endParaRPr/>
          </a:p>
          <a:p>
            <a:pPr indent="-257175" lvl="0" marL="25717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= number of distinct truth tables with 2</a:t>
            </a:r>
            <a:r>
              <a:rPr baseline="30000" lang="en-US"/>
              <a:t>n</a:t>
            </a:r>
            <a:r>
              <a:rPr lang="en-US"/>
              <a:t> rows = 2</a:t>
            </a:r>
            <a:r>
              <a:rPr baseline="30000" lang="en-US"/>
              <a:t>2n</a:t>
            </a:r>
            <a:endParaRPr/>
          </a:p>
          <a:p>
            <a:pPr indent="-161925" lvl="0" marL="25717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E.g., with 6 Boolean attributes, there are 18,446,744,073,709,551,616 trees</a:t>
            </a:r>
            <a:endParaRPr/>
          </a:p>
          <a:p>
            <a:pPr indent="-257175" lvl="0" marL="25717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u="sng">
              <a:solidFill>
                <a:srgbClr val="CC0099"/>
              </a:solidFill>
            </a:endParaRPr>
          </a:p>
          <a:p>
            <a:pPr indent="-257175" lvl="0" marL="25717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u="sng">
                <a:solidFill>
                  <a:srgbClr val="CC0099"/>
                </a:solidFill>
              </a:rPr>
              <a:t>How many purely conjunctive hypotheses (e.g., </a:t>
            </a:r>
            <a:r>
              <a:rPr i="1" lang="en-US" u="sng">
                <a:solidFill>
                  <a:srgbClr val="CC0099"/>
                </a:solidFill>
              </a:rPr>
              <a:t>Hungry </a:t>
            </a:r>
            <a:r>
              <a:rPr lang="en-US" u="sng">
                <a:solidFill>
                  <a:srgbClr val="CC0099"/>
                </a:solidFill>
              </a:rPr>
              <a:t>∧ ¬</a:t>
            </a:r>
            <a:r>
              <a:rPr i="1" lang="en-US" u="sng">
                <a:solidFill>
                  <a:srgbClr val="CC0099"/>
                </a:solidFill>
              </a:rPr>
              <a:t>Rain</a:t>
            </a:r>
            <a:r>
              <a:rPr lang="en-US" u="sng">
                <a:solidFill>
                  <a:srgbClr val="CC0099"/>
                </a:solidFill>
              </a:rPr>
              <a:t>)?</a:t>
            </a:r>
            <a:endParaRPr/>
          </a:p>
          <a:p>
            <a:pPr indent="-257175" lvl="0" marL="25717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Each attribute can be in (positive), in (negative), or out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		⇒ 3</a:t>
            </a:r>
            <a:r>
              <a:rPr baseline="30000" lang="en-US" sz="1350"/>
              <a:t>n</a:t>
            </a:r>
            <a:r>
              <a:rPr lang="en-US" sz="1350"/>
              <a:t> distinct conjunctive hypotheses</a:t>
            </a:r>
            <a:endParaRPr/>
          </a:p>
          <a:p>
            <a:pPr indent="-161925" lvl="0" marL="25717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The more expressive a hypothesis space is: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increases chance that target function can be expressed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increases number of hypotheses consistent with training set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		⇒ may get worse predictions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385187" y="361950"/>
            <a:ext cx="5829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ID3 Algorithm: Learning Decision Trees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381000" y="971550"/>
            <a:ext cx="84582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greedy algorithm for decision tree construction developed by Ross Quinlan circa 1987 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Top-down construction of decision tree by recursively selecting “best attribute” to use at the current node in tree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Once attribute is selected for current node, generate child nodes, one for each possible value of selected attribute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Partition examples using the possible values of this attribute, and assign these subsets of the examples to the appropriate child node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Repeat for each child node until all examples associated with a node are either all positive or all negative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657350" y="228600"/>
            <a:ext cx="5829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learning?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“Learning denotes changes in a system that ... enable a system to do the same task more efficiently the next time.” </a:t>
            </a:r>
            <a:r>
              <a:rPr lang="en-US" sz="1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800">
                <a:solidFill>
                  <a:srgbClr val="3366FF"/>
                </a:solidFill>
              </a:rPr>
              <a:t>Herbert Simon 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“Learning is constructing or modifying representations of what is being experienced.” </a:t>
            </a:r>
            <a:r>
              <a:rPr lang="en-US" sz="1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800">
                <a:solidFill>
                  <a:srgbClr val="3366FF"/>
                </a:solidFill>
              </a:rPr>
              <a:t>Ryszard Michalski 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“Learning is making useful changes in our minds.” </a:t>
            </a:r>
            <a:r>
              <a:rPr lang="en-US" sz="1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800">
                <a:solidFill>
                  <a:srgbClr val="3366FF"/>
                </a:solidFill>
              </a:rPr>
              <a:t>Marvin Minsky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1657350" y="171450"/>
            <a:ext cx="5829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the best attribute</a:t>
            </a:r>
            <a:endParaRPr/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457200" y="971550"/>
            <a:ext cx="83058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Key problem: choosing which attribute to split a given set of examples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Some possibilities are: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b="1" lang="en-US" sz="1350"/>
              <a:t>Random:</a:t>
            </a:r>
            <a:r>
              <a:rPr lang="en-US" sz="1350"/>
              <a:t> Select any attribute at random 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b="1" lang="en-US" sz="1350"/>
              <a:t>Least-Values:</a:t>
            </a:r>
            <a:r>
              <a:rPr lang="en-US" sz="1350"/>
              <a:t> Choose the attribute with the smallest number of possible values 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b="1" lang="en-US" sz="1350"/>
              <a:t>Most-Values:</a:t>
            </a:r>
            <a:r>
              <a:rPr lang="en-US" sz="1350"/>
              <a:t> Choose the attribute with the largest number of possible values 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b="1" lang="en-US" sz="1350"/>
              <a:t>Max-Gain:</a:t>
            </a:r>
            <a:r>
              <a:rPr lang="en-US" sz="1350"/>
              <a:t> Choose the attribute that has the largest expected </a:t>
            </a:r>
            <a:r>
              <a:rPr i="1" lang="en-US" sz="1350"/>
              <a:t>information gain</a:t>
            </a:r>
            <a:r>
              <a:rPr lang="en-US" sz="1350"/>
              <a:t>–i.e., attribute that results in smallest expected size of subtrees rooted at its children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The ID3 algorithm uses the Max-Gain method of selecting the best attribute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</a:t>
            </a:r>
            <a:endParaRPr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Aim: find a small tree consistent with the training examples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Idea: (recursively) choose the "most significant" attribute as the root of a (sub)tree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 rotWithShape="1">
          <a:blip r:embed="rId3">
            <a:alphaModFix/>
          </a:blip>
          <a:srcRect b="27083" l="53906" r="8983" t="23958"/>
          <a:stretch/>
        </p:blipFill>
        <p:spPr>
          <a:xfrm>
            <a:off x="1219200" y="1581150"/>
            <a:ext cx="6781800" cy="3355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an attribute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Idea: a good attribute splits the examples into subsets that are (ideally) "all positive" or "all negative"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br>
              <a:rPr lang="en-US" sz="1800"/>
            </a:b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i="1" lang="en-US" sz="1800"/>
              <a:t>Patrons?</a:t>
            </a:r>
            <a:r>
              <a:rPr lang="en-US" sz="1800"/>
              <a:t> is a better choice</a:t>
            </a:r>
            <a:endParaRPr/>
          </a:p>
        </p:txBody>
      </p:sp>
      <p:pic>
        <p:nvPicPr>
          <p:cNvPr descr="restaurant-roots" id="325" name="Google Shape;3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114550"/>
            <a:ext cx="57150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information theory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To implement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Choose-Attribute</a:t>
            </a:r>
            <a:r>
              <a:rPr lang="en-US"/>
              <a:t> in the DTL algorithm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Information Content (Entropy):</a:t>
            </a:r>
            <a:endParaRPr/>
          </a:p>
          <a:p>
            <a:pPr indent="-257175" lvl="0" marL="257175" rtl="0" algn="ctr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I(P(v</a:t>
            </a:r>
            <a:r>
              <a:rPr baseline="-25000" lang="en-US"/>
              <a:t>1</a:t>
            </a:r>
            <a:r>
              <a:rPr lang="en-US"/>
              <a:t>), … , P(v</a:t>
            </a:r>
            <a:r>
              <a:rPr baseline="-25000" lang="en-US"/>
              <a:t>n</a:t>
            </a:r>
            <a:r>
              <a:rPr lang="en-US"/>
              <a:t>)) = Σ</a:t>
            </a:r>
            <a:r>
              <a:rPr baseline="-25000" lang="en-US"/>
              <a:t>i=1</a:t>
            </a:r>
            <a:r>
              <a:rPr lang="en-US"/>
              <a:t> -P(v</a:t>
            </a:r>
            <a:r>
              <a:rPr baseline="-25000" lang="en-US"/>
              <a:t>i</a:t>
            </a:r>
            <a:r>
              <a:rPr lang="en-US"/>
              <a:t>) log</a:t>
            </a:r>
            <a:r>
              <a:rPr baseline="-25000" lang="en-US"/>
              <a:t>2</a:t>
            </a:r>
            <a:r>
              <a:rPr lang="en-US"/>
              <a:t> P(v</a:t>
            </a:r>
            <a:r>
              <a:rPr baseline="-25000" lang="en-US"/>
              <a:t>i</a:t>
            </a:r>
            <a:r>
              <a:rPr lang="en-US"/>
              <a:t>)		// log</a:t>
            </a:r>
            <a:r>
              <a:rPr baseline="-25000" lang="en-US"/>
              <a:t>2</a:t>
            </a:r>
            <a:r>
              <a:rPr lang="en-US"/>
              <a:t>, log</a:t>
            </a:r>
            <a:r>
              <a:rPr baseline="-25000" lang="en-US"/>
              <a:t>10</a:t>
            </a:r>
            <a:r>
              <a:rPr lang="en-US"/>
              <a:t>, or log</a:t>
            </a:r>
            <a:r>
              <a:rPr baseline="-25000" lang="en-US"/>
              <a:t>e</a:t>
            </a:r>
            <a:endParaRPr/>
          </a:p>
          <a:p>
            <a:pPr indent="-257175" lvl="0" marL="257175" rtl="0" algn="ctr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ctr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For a training set containing </a:t>
            </a:r>
            <a:r>
              <a:rPr i="1" lang="en-US"/>
              <a:t>p</a:t>
            </a:r>
            <a:r>
              <a:rPr lang="en-US"/>
              <a:t> positive examples and </a:t>
            </a:r>
            <a:r>
              <a:rPr i="1" lang="en-US"/>
              <a:t>n</a:t>
            </a:r>
            <a:r>
              <a:rPr lang="en-US"/>
              <a:t> negative examples:</a:t>
            </a:r>
            <a:endParaRPr/>
          </a:p>
          <a:p>
            <a:pPr indent="-257175" lvl="0" marL="257175" rtl="0" algn="ctr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3486150"/>
            <a:ext cx="4800600" cy="60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1657350" y="228600"/>
            <a:ext cx="5829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Theory 101</a:t>
            </a:r>
            <a:endParaRPr/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304800" y="742950"/>
            <a:ext cx="8610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Information theory sprang almost fully formed from the seminal work of </a:t>
            </a:r>
            <a:br>
              <a:rPr lang="en-US" sz="1600"/>
            </a:br>
            <a:r>
              <a:rPr lang="en-US" sz="1600"/>
              <a:t>Claude E. Shannon at Bell Labs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A Mathematical Theory of Communication, </a:t>
            </a:r>
            <a:br>
              <a:rPr lang="en-US" sz="1800"/>
            </a:br>
            <a:r>
              <a:rPr i="1" lang="en-US" sz="1800"/>
              <a:t>Bell System Technical Journal</a:t>
            </a:r>
            <a:r>
              <a:rPr lang="en-US" sz="1800"/>
              <a:t>, 1948. </a:t>
            </a:r>
            <a:endParaRPr/>
          </a:p>
          <a:p>
            <a:pPr indent="-1000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Intuitions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Common words (a, the, dog) are shorter than less common ones (</a:t>
            </a:r>
            <a:r>
              <a:rPr lang="en-US" sz="1800"/>
              <a:t>parliamentarian</a:t>
            </a:r>
            <a:r>
              <a:rPr lang="en-US" sz="1800"/>
              <a:t>, foreshadowing)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In Morse code, common (probable) letters have shorter encodings</a:t>
            </a:r>
            <a:endParaRPr/>
          </a:p>
          <a:p>
            <a:pPr indent="-1000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Information is measured in minimum number of bits needed to store or send some information</a:t>
            </a:r>
            <a:endParaRPr/>
          </a:p>
          <a:p>
            <a:pPr indent="-155575" lvl="0" marL="25717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</a:pPr>
            <a:r>
              <a:t/>
            </a:r>
            <a:endParaRPr sz="1600"/>
          </a:p>
          <a:p>
            <a:pPr indent="-257175" lvl="0" marL="25717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Wikipedia: The measure of data, known as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information entropy</a:t>
            </a:r>
            <a:r>
              <a:rPr lang="en-US" sz="1600"/>
              <a:t>, is usually expressed by the average number of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bits</a:t>
            </a:r>
            <a:r>
              <a:rPr lang="en-US" sz="1600"/>
              <a:t> needed for storage or communication. </a:t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3494" y="285750"/>
            <a:ext cx="12573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1657350" y="228600"/>
            <a:ext cx="582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Theory 101</a:t>
            </a:r>
            <a:endParaRPr/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457200" y="786884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Information is measured in bits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Information conveyed by message depends on its probability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With n equally probable possible </a:t>
            </a:r>
            <a:r>
              <a:rPr i="1" lang="en-US"/>
              <a:t>messages</a:t>
            </a:r>
            <a:r>
              <a:rPr lang="en-US"/>
              <a:t>, the probability p of each is </a:t>
            </a:r>
            <a:r>
              <a:rPr i="1" lang="en-US"/>
              <a:t>1/n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Information conveyed by a message is -log(p) = log(n)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e.g., with 16 messages, then log(16) = 4 and we need 4 bits to identify/send each message</a:t>
            </a:r>
            <a:endParaRPr/>
          </a:p>
          <a:p>
            <a:pPr indent="-11906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sz="1500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Given probability distribution for n messages  P = (p</a:t>
            </a:r>
            <a:r>
              <a:rPr baseline="-25000" lang="en-US"/>
              <a:t>1</a:t>
            </a:r>
            <a:r>
              <a:rPr lang="en-US"/>
              <a:t>,p</a:t>
            </a:r>
            <a:r>
              <a:rPr baseline="-25000" lang="en-US"/>
              <a:t>2</a:t>
            </a:r>
            <a:r>
              <a:rPr lang="en-US"/>
              <a:t>…p</a:t>
            </a:r>
            <a:r>
              <a:rPr baseline="-25000" lang="en-US"/>
              <a:t>n</a:t>
            </a:r>
            <a:r>
              <a:rPr lang="en-US"/>
              <a:t>), the information conveyed by distribution (aka </a:t>
            </a:r>
            <a:r>
              <a:rPr i="1" lang="en-US"/>
              <a:t>entropy</a:t>
            </a:r>
            <a:r>
              <a:rPr lang="en-US"/>
              <a:t> of P) is: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sz="1500"/>
              <a:t>               I(P) = - [ p</a:t>
            </a:r>
            <a:r>
              <a:rPr baseline="-25000" lang="en-US" sz="1500"/>
              <a:t>1</a:t>
            </a:r>
            <a:r>
              <a:rPr lang="en-US" sz="1500"/>
              <a:t>*log(p</a:t>
            </a:r>
            <a:r>
              <a:rPr baseline="-25000" lang="en-US" sz="1500"/>
              <a:t>1</a:t>
            </a:r>
            <a:r>
              <a:rPr lang="en-US" sz="1500"/>
              <a:t>) + p</a:t>
            </a:r>
            <a:r>
              <a:rPr baseline="-25000" lang="en-US" sz="1500"/>
              <a:t>2</a:t>
            </a:r>
            <a:r>
              <a:rPr lang="en-US" sz="1500"/>
              <a:t>*log(p</a:t>
            </a:r>
            <a:r>
              <a:rPr baseline="-25000" lang="en-US" sz="1500"/>
              <a:t>2</a:t>
            </a:r>
            <a:r>
              <a:rPr lang="en-US" sz="1500"/>
              <a:t>) + ... + p</a:t>
            </a:r>
            <a:r>
              <a:rPr baseline="-25000" lang="en-US" sz="1500"/>
              <a:t>n</a:t>
            </a:r>
            <a:r>
              <a:rPr lang="en-US" sz="1500"/>
              <a:t>*log(p</a:t>
            </a:r>
            <a:r>
              <a:rPr baseline="-25000" lang="en-US" sz="1500"/>
              <a:t>n</a:t>
            </a:r>
            <a:r>
              <a:rPr lang="en-US" sz="1500"/>
              <a:t>) ]</a:t>
            </a:r>
            <a:endParaRPr/>
          </a:p>
        </p:txBody>
      </p:sp>
      <p:sp>
        <p:nvSpPr>
          <p:cNvPr id="348" name="Google Shape;348;p35"/>
          <p:cNvSpPr txBox="1"/>
          <p:nvPr/>
        </p:nvSpPr>
        <p:spPr>
          <a:xfrm>
            <a:off x="4857750" y="4019550"/>
            <a:ext cx="2127505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in msg 2</a:t>
            </a:r>
            <a:endParaRPr/>
          </a:p>
        </p:txBody>
      </p:sp>
      <p:sp>
        <p:nvSpPr>
          <p:cNvPr id="349" name="Google Shape;349;p35"/>
          <p:cNvSpPr txBox="1"/>
          <p:nvPr/>
        </p:nvSpPr>
        <p:spPr>
          <a:xfrm>
            <a:off x="1600200" y="4019550"/>
            <a:ext cx="2063385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of msg 2</a:t>
            </a:r>
            <a:endParaRPr/>
          </a:p>
        </p:txBody>
      </p:sp>
      <p:cxnSp>
        <p:nvCxnSpPr>
          <p:cNvPr id="350" name="Google Shape;350;p35"/>
          <p:cNvCxnSpPr>
            <a:stCxn id="349" idx="3"/>
          </p:cNvCxnSpPr>
          <p:nvPr/>
        </p:nvCxnSpPr>
        <p:spPr>
          <a:xfrm flipH="1" rot="10800000">
            <a:off x="3663585" y="3790816"/>
            <a:ext cx="108300" cy="41340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1" name="Google Shape;351;p35"/>
          <p:cNvCxnSpPr>
            <a:stCxn id="348" idx="1"/>
          </p:cNvCxnSpPr>
          <p:nvPr/>
        </p:nvCxnSpPr>
        <p:spPr>
          <a:xfrm rot="10800000">
            <a:off x="4269450" y="3790816"/>
            <a:ext cx="588300" cy="41340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title"/>
          </p:nvPr>
        </p:nvSpPr>
        <p:spPr>
          <a:xfrm>
            <a:off x="1657350" y="171450"/>
            <a:ext cx="582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Theory II</a:t>
            </a:r>
            <a:endParaRPr/>
          </a:p>
        </p:txBody>
      </p:sp>
      <p:sp>
        <p:nvSpPr>
          <p:cNvPr id="358" name="Google Shape;358;p36"/>
          <p:cNvSpPr txBox="1"/>
          <p:nvPr>
            <p:ph idx="1" type="body"/>
          </p:nvPr>
        </p:nvSpPr>
        <p:spPr>
          <a:xfrm>
            <a:off x="304800" y="819150"/>
            <a:ext cx="8610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Information conveyed by distribution (a.k.a. </a:t>
            </a:r>
            <a:r>
              <a:rPr i="1" lang="en-US"/>
              <a:t>entropy</a:t>
            </a:r>
            <a:r>
              <a:rPr lang="en-US"/>
              <a:t> of P): 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I(P) = -(p</a:t>
            </a:r>
            <a:r>
              <a:rPr baseline="-25000" lang="en-US" sz="1800"/>
              <a:t>1</a:t>
            </a:r>
            <a:r>
              <a:rPr lang="en-US" sz="1800"/>
              <a:t>*log(p</a:t>
            </a:r>
            <a:r>
              <a:rPr baseline="-25000" lang="en-US" sz="1800"/>
              <a:t>1</a:t>
            </a:r>
            <a:r>
              <a:rPr lang="en-US" sz="1800"/>
              <a:t>) + p</a:t>
            </a:r>
            <a:r>
              <a:rPr baseline="-25000" lang="en-US" sz="1800"/>
              <a:t>2</a:t>
            </a:r>
            <a:r>
              <a:rPr lang="en-US" sz="1800"/>
              <a:t>*log(p</a:t>
            </a:r>
            <a:r>
              <a:rPr baseline="-25000" lang="en-US" sz="1800"/>
              <a:t>2</a:t>
            </a:r>
            <a:r>
              <a:rPr lang="en-US" sz="1800"/>
              <a:t>) + .. + p</a:t>
            </a:r>
            <a:r>
              <a:rPr baseline="-25000" lang="en-US" sz="1800"/>
              <a:t>n</a:t>
            </a:r>
            <a:r>
              <a:rPr lang="en-US" sz="1800"/>
              <a:t>*log(p</a:t>
            </a:r>
            <a:r>
              <a:rPr baseline="-25000" lang="en-US" sz="1800"/>
              <a:t>n</a:t>
            </a:r>
            <a:r>
              <a:rPr lang="en-US" sz="1800"/>
              <a:t>))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Examples: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If P is (0.5, 0.5) then I(P) = .5*1 + 0.5*1 = 1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If P is (0.67, 0.33) then I(P) = -(2/3*log(2/3) + 1/3*log(1/3)) = 0.92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If P is (1, 0) then I(P) = 1*log(1) + 0*log(0) = 0</a:t>
            </a:r>
            <a:endParaRPr/>
          </a:p>
          <a:p>
            <a:pPr indent="-80962" lvl="1" marL="557213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The more uniform the probability distribution, the greater its information: More information is conveyed by a message telling you which event actually occurred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Entropy is the average number of bits/message needed to represent a stream of messages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A chosen attribute </a:t>
            </a:r>
            <a:r>
              <a:rPr i="1" lang="en-US" sz="1800"/>
              <a:t>A</a:t>
            </a:r>
            <a:r>
              <a:rPr lang="en-US" sz="1800"/>
              <a:t> divides the training set </a:t>
            </a:r>
            <a:r>
              <a:rPr i="1" lang="en-US" sz="1800"/>
              <a:t>E</a:t>
            </a:r>
            <a:r>
              <a:rPr lang="en-US" sz="1800"/>
              <a:t> into subsets </a:t>
            </a:r>
            <a:r>
              <a:rPr i="1" lang="en-US" sz="1800"/>
              <a:t>E</a:t>
            </a:r>
            <a:r>
              <a:rPr baseline="-25000" i="1" lang="en-US" sz="1800"/>
              <a:t>1</a:t>
            </a:r>
            <a:r>
              <a:rPr lang="en-US" sz="1800"/>
              <a:t>, … , </a:t>
            </a:r>
            <a:r>
              <a:rPr i="1" lang="en-US" sz="1800"/>
              <a:t>E</a:t>
            </a:r>
            <a:r>
              <a:rPr baseline="-25000" i="1" lang="en-US" sz="1800">
                <a:latin typeface="Corsiva"/>
                <a:ea typeface="Corsiva"/>
                <a:cs typeface="Corsiva"/>
                <a:sym typeface="Corsiva"/>
              </a:rPr>
              <a:t>v</a:t>
            </a:r>
            <a:r>
              <a:rPr lang="en-US" sz="1800"/>
              <a:t> according to their values for </a:t>
            </a:r>
            <a:r>
              <a:rPr i="1" lang="en-US" sz="1800"/>
              <a:t>A</a:t>
            </a:r>
            <a:r>
              <a:rPr lang="en-US" sz="1800"/>
              <a:t>, where </a:t>
            </a:r>
            <a:r>
              <a:rPr i="1" lang="en-US" sz="1800"/>
              <a:t>A</a:t>
            </a:r>
            <a:r>
              <a:rPr lang="en-US" sz="1800"/>
              <a:t> has </a:t>
            </a:r>
            <a:r>
              <a:rPr i="1" lang="en-US" sz="1800">
                <a:latin typeface="Corsiva"/>
                <a:ea typeface="Corsiva"/>
                <a:cs typeface="Corsiva"/>
                <a:sym typeface="Corsiva"/>
              </a:rPr>
              <a:t>v</a:t>
            </a:r>
            <a:r>
              <a:rPr lang="en-US" sz="1800"/>
              <a:t> distinct values.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Information Gain (IG) or reduction in entropy from the attribute test: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Choose the attribute with the largest IG</a:t>
            </a:r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657350"/>
            <a:ext cx="4286250" cy="7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4429"/>
            <a:ext cx="4400550" cy="73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For the training set, </a:t>
            </a:r>
            <a:r>
              <a:rPr i="1" lang="en-US">
                <a:latin typeface="Corsiva"/>
                <a:ea typeface="Corsiva"/>
                <a:cs typeface="Corsiva"/>
                <a:sym typeface="Corsiva"/>
              </a:rPr>
              <a:t>p</a:t>
            </a:r>
            <a:r>
              <a:rPr i="1" lang="en-US"/>
              <a:t> = </a:t>
            </a:r>
            <a:r>
              <a:rPr i="1" lang="en-US">
                <a:latin typeface="Corsiva"/>
                <a:ea typeface="Corsiva"/>
                <a:cs typeface="Corsiva"/>
                <a:sym typeface="Corsiva"/>
              </a:rPr>
              <a:t>n</a:t>
            </a:r>
            <a:r>
              <a:rPr i="1" lang="en-US"/>
              <a:t> = 6, I(6/12, 6/12) = 1</a:t>
            </a:r>
            <a:r>
              <a:rPr lang="en-US"/>
              <a:t> bit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Consider the attributes </a:t>
            </a:r>
            <a:r>
              <a:rPr i="1" lang="en-US"/>
              <a:t>Patrons</a:t>
            </a:r>
            <a:r>
              <a:rPr lang="en-US"/>
              <a:t> and </a:t>
            </a:r>
            <a:r>
              <a:rPr i="1" lang="en-US"/>
              <a:t>Type</a:t>
            </a:r>
            <a:r>
              <a:rPr lang="en-US"/>
              <a:t> (and others too):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i="1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i="1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i="1" lang="en-US"/>
              <a:t>Patrons</a:t>
            </a:r>
            <a:r>
              <a:rPr lang="en-US"/>
              <a:t> has the highest IG of all attributes and so is chosen by the DTL algorithm as the root</a:t>
            </a:r>
            <a:endParaRPr/>
          </a:p>
        </p:txBody>
      </p:sp>
      <p:pic>
        <p:nvPicPr>
          <p:cNvPr id="373" name="Google Shape;3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2171701"/>
            <a:ext cx="5600700" cy="102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379" name="Google Shape;3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012" y="3223931"/>
            <a:ext cx="6753284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9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1494235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T, 3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3383757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T, 3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3" name="Google Shape;383;p39"/>
          <p:cNvCxnSpPr>
            <a:stCxn id="380" idx="2"/>
            <a:endCxn id="381" idx="0"/>
          </p:cNvCxnSpPr>
          <p:nvPr/>
        </p:nvCxnSpPr>
        <p:spPr>
          <a:xfrm flipH="1">
            <a:off x="2034034" y="1653779"/>
            <a:ext cx="9717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9"/>
          <p:cNvCxnSpPr>
            <a:stCxn id="380" idx="2"/>
            <a:endCxn id="382" idx="0"/>
          </p:cNvCxnSpPr>
          <p:nvPr/>
        </p:nvCxnSpPr>
        <p:spPr>
          <a:xfrm>
            <a:off x="3005734" y="1653779"/>
            <a:ext cx="9180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9"/>
          <p:cNvSpPr txBox="1"/>
          <p:nvPr/>
        </p:nvSpPr>
        <p:spPr>
          <a:xfrm>
            <a:off x="2141935" y="1707356"/>
            <a:ext cx="3946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3492104" y="1707356"/>
            <a:ext cx="34977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7" name="Google Shape;3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/>
          <p:nvPr/>
        </p:nvSpPr>
        <p:spPr>
          <a:xfrm>
            <a:off x="5057775" y="1168004"/>
            <a:ext cx="2646760" cy="215503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5057775" y="1491854"/>
            <a:ext cx="2646760" cy="215503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5057775" y="2139554"/>
            <a:ext cx="2646760" cy="1619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5057775" y="2356247"/>
            <a:ext cx="2646760" cy="1619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1316831" y="3825479"/>
            <a:ext cx="3425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0.30 = 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5004198" y="1059656"/>
            <a:ext cx="215503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1371600" y="4457701"/>
            <a:ext cx="5865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Please replace “ln” by “log</a:t>
            </a:r>
            <a:r>
              <a:rPr baseline="-2500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in the above statement.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86633" y="99361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396" name="Google Shape;396;p39"/>
          <p:cNvSpPr txBox="1"/>
          <p:nvPr/>
        </p:nvSpPr>
        <p:spPr>
          <a:xfrm>
            <a:off x="3061" y="3291284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657350" y="114300"/>
            <a:ext cx="582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study learning?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228600" y="971550"/>
            <a:ext cx="8763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>
                <a:solidFill>
                  <a:srgbClr val="3366FF"/>
                </a:solidFill>
              </a:rPr>
              <a:t>Understand and improve efficiency of human learning</a:t>
            </a:r>
            <a:endParaRPr/>
          </a:p>
          <a:p>
            <a:pPr indent="-2143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Use to improve methods for teaching and tutoring people (e.g., better computer-aided instruction)</a:t>
            </a:r>
            <a:endParaRPr/>
          </a:p>
          <a:p>
            <a:pPr indent="-1127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</a:pPr>
            <a:r>
              <a:t/>
            </a:r>
            <a:endParaRPr sz="1600"/>
          </a:p>
          <a:p>
            <a:pPr indent="-257175" lvl="0" marL="257175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>
                <a:solidFill>
                  <a:srgbClr val="3366FF"/>
                </a:solidFill>
              </a:rPr>
              <a:t>Discover new things or structure previously unknown</a:t>
            </a:r>
            <a:endParaRPr/>
          </a:p>
          <a:p>
            <a:pPr indent="-2143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Examples: data mining, scientific discovery</a:t>
            </a:r>
            <a:endParaRPr/>
          </a:p>
          <a:p>
            <a:pPr indent="-1127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</a:pPr>
            <a:r>
              <a:t/>
            </a:r>
            <a:endParaRPr sz="1600"/>
          </a:p>
          <a:p>
            <a:pPr indent="-257175" lvl="0" marL="257175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>
                <a:solidFill>
                  <a:srgbClr val="3366FF"/>
                </a:solidFill>
              </a:rPr>
              <a:t>Fill in skeletal or incomplete specifications about a domain</a:t>
            </a:r>
            <a:endParaRPr/>
          </a:p>
          <a:p>
            <a:pPr indent="-2143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Large, complex AI systems can’t be completely built by hand and require dynamic updating to incorporate new information</a:t>
            </a:r>
            <a:endParaRPr/>
          </a:p>
          <a:p>
            <a:pPr indent="-2143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Learning new characteristics expands the domain or expertise and lessens the “brittleness” of the system</a:t>
            </a:r>
            <a:endParaRPr/>
          </a:p>
          <a:p>
            <a:pPr indent="-1127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</a:pPr>
            <a:r>
              <a:t/>
            </a:r>
            <a:endParaRPr sz="1600"/>
          </a:p>
          <a:p>
            <a:pPr indent="-257175" lvl="0" marL="257175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>
                <a:solidFill>
                  <a:srgbClr val="3366FF"/>
                </a:solidFill>
              </a:rPr>
              <a:t>Build agents that can adapt to users, other agents, and their environment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402" name="Google Shape;4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565" y="2950368"/>
            <a:ext cx="675328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0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1494235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T, 3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3383757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T, 3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6" name="Google Shape;406;p40"/>
          <p:cNvCxnSpPr>
            <a:stCxn id="403" idx="2"/>
            <a:endCxn id="404" idx="0"/>
          </p:cNvCxnSpPr>
          <p:nvPr/>
        </p:nvCxnSpPr>
        <p:spPr>
          <a:xfrm flipH="1">
            <a:off x="2034034" y="1653779"/>
            <a:ext cx="9717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0"/>
          <p:cNvCxnSpPr>
            <a:stCxn id="403" idx="2"/>
            <a:endCxn id="405" idx="0"/>
          </p:cNvCxnSpPr>
          <p:nvPr/>
        </p:nvCxnSpPr>
        <p:spPr>
          <a:xfrm>
            <a:off x="3005734" y="1653779"/>
            <a:ext cx="9180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0"/>
          <p:cNvSpPr txBox="1"/>
          <p:nvPr/>
        </p:nvSpPr>
        <p:spPr>
          <a:xfrm>
            <a:off x="2141935" y="1707356"/>
            <a:ext cx="3946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3492104" y="1707356"/>
            <a:ext cx="34977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0" name="Google Shape;41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/>
          <p:nvPr/>
        </p:nvSpPr>
        <p:spPr>
          <a:xfrm>
            <a:off x="5057775" y="1383507"/>
            <a:ext cx="2646760" cy="107156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5057775" y="1707356"/>
            <a:ext cx="2646760" cy="215504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5057775" y="2085975"/>
            <a:ext cx="2646760" cy="215504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40"/>
          <p:cNvSpPr/>
          <p:nvPr/>
        </p:nvSpPr>
        <p:spPr>
          <a:xfrm>
            <a:off x="5057775" y="2356247"/>
            <a:ext cx="2646760" cy="1619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1316831" y="3825479"/>
            <a:ext cx="3425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0.30 = 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5219700" y="1059656"/>
            <a:ext cx="215504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441996" y="99361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418" name="Google Shape;418;p40"/>
          <p:cNvSpPr txBox="1"/>
          <p:nvPr/>
        </p:nvSpPr>
        <p:spPr>
          <a:xfrm>
            <a:off x="33580" y="3038266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424" name="Google Shape;4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197" y="2950369"/>
            <a:ext cx="6786653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1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Sat/Fri?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1494235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T, 3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3383757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T, 3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8" name="Google Shape;428;p41"/>
          <p:cNvCxnSpPr>
            <a:stCxn id="425" idx="2"/>
            <a:endCxn id="426" idx="0"/>
          </p:cNvCxnSpPr>
          <p:nvPr/>
        </p:nvCxnSpPr>
        <p:spPr>
          <a:xfrm flipH="1">
            <a:off x="2034034" y="1653779"/>
            <a:ext cx="9717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1"/>
          <p:cNvCxnSpPr>
            <a:stCxn id="425" idx="2"/>
            <a:endCxn id="427" idx="0"/>
          </p:cNvCxnSpPr>
          <p:nvPr/>
        </p:nvCxnSpPr>
        <p:spPr>
          <a:xfrm>
            <a:off x="3005734" y="1653779"/>
            <a:ext cx="9180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1"/>
          <p:cNvSpPr txBox="1"/>
          <p:nvPr/>
        </p:nvSpPr>
        <p:spPr>
          <a:xfrm>
            <a:off x="2141935" y="1707356"/>
            <a:ext cx="3946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3492104" y="1707356"/>
            <a:ext cx="34977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2" name="Google Shape;4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1"/>
          <p:cNvSpPr/>
          <p:nvPr/>
        </p:nvSpPr>
        <p:spPr>
          <a:xfrm>
            <a:off x="5057775" y="1491854"/>
            <a:ext cx="2646760" cy="215503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41"/>
          <p:cNvSpPr/>
          <p:nvPr/>
        </p:nvSpPr>
        <p:spPr>
          <a:xfrm>
            <a:off x="5057775" y="2085975"/>
            <a:ext cx="2646760" cy="215504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5057775" y="2356247"/>
            <a:ext cx="2646760" cy="1619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1316831" y="3825479"/>
            <a:ext cx="3714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0.29 = 0.01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5381625" y="1059656"/>
            <a:ext cx="215504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330318" y="107739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439" name="Google Shape;439;p41"/>
          <p:cNvSpPr txBox="1"/>
          <p:nvPr/>
        </p:nvSpPr>
        <p:spPr>
          <a:xfrm>
            <a:off x="19373" y="3081221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445" name="Google Shape;4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197" y="2950369"/>
            <a:ext cx="6786653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2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Hungry?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1494235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T, 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42"/>
          <p:cNvSpPr/>
          <p:nvPr/>
        </p:nvSpPr>
        <p:spPr>
          <a:xfrm>
            <a:off x="3383757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T, 4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9" name="Google Shape;449;p42"/>
          <p:cNvCxnSpPr>
            <a:stCxn id="446" idx="2"/>
            <a:endCxn id="447" idx="0"/>
          </p:cNvCxnSpPr>
          <p:nvPr/>
        </p:nvCxnSpPr>
        <p:spPr>
          <a:xfrm flipH="1">
            <a:off x="2034034" y="1653779"/>
            <a:ext cx="9717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>
            <a:stCxn id="446" idx="2"/>
            <a:endCxn id="448" idx="0"/>
          </p:cNvCxnSpPr>
          <p:nvPr/>
        </p:nvCxnSpPr>
        <p:spPr>
          <a:xfrm>
            <a:off x="3005734" y="1653779"/>
            <a:ext cx="9180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42"/>
          <p:cNvSpPr txBox="1"/>
          <p:nvPr/>
        </p:nvSpPr>
        <p:spPr>
          <a:xfrm>
            <a:off x="2141935" y="1707356"/>
            <a:ext cx="3946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42"/>
          <p:cNvSpPr txBox="1"/>
          <p:nvPr/>
        </p:nvSpPr>
        <p:spPr>
          <a:xfrm>
            <a:off x="3492104" y="1707356"/>
            <a:ext cx="34977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3" name="Google Shape;45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2"/>
          <p:cNvSpPr/>
          <p:nvPr/>
        </p:nvSpPr>
        <p:spPr>
          <a:xfrm>
            <a:off x="5057775" y="1168004"/>
            <a:ext cx="2646760" cy="215503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5057775" y="2193132"/>
            <a:ext cx="2646760" cy="10834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5057775" y="2356247"/>
            <a:ext cx="2646760" cy="1619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1316831" y="3825479"/>
            <a:ext cx="3714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0.24 = 0.06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5598319" y="1059656"/>
            <a:ext cx="270272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5057775" y="1491853"/>
            <a:ext cx="2646760" cy="10834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42"/>
          <p:cNvSpPr/>
          <p:nvPr/>
        </p:nvSpPr>
        <p:spPr>
          <a:xfrm>
            <a:off x="5057775" y="1707357"/>
            <a:ext cx="2646760" cy="10834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5057775" y="1924051"/>
            <a:ext cx="2646760" cy="10834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330318" y="107739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463" name="Google Shape;463;p42"/>
          <p:cNvSpPr txBox="1"/>
          <p:nvPr/>
        </p:nvSpPr>
        <p:spPr>
          <a:xfrm>
            <a:off x="19373" y="3081221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469" name="Google Shape;4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950369"/>
            <a:ext cx="6820024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3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Raining?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1494235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T, 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3"/>
          <p:cNvSpPr/>
          <p:nvPr/>
        </p:nvSpPr>
        <p:spPr>
          <a:xfrm>
            <a:off x="3383757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T, 4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3" name="Google Shape;473;p43"/>
          <p:cNvCxnSpPr>
            <a:stCxn id="470" idx="2"/>
            <a:endCxn id="471" idx="0"/>
          </p:cNvCxnSpPr>
          <p:nvPr/>
        </p:nvCxnSpPr>
        <p:spPr>
          <a:xfrm flipH="1">
            <a:off x="2034034" y="1653779"/>
            <a:ext cx="9717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3"/>
          <p:cNvCxnSpPr>
            <a:stCxn id="470" idx="2"/>
            <a:endCxn id="472" idx="0"/>
          </p:cNvCxnSpPr>
          <p:nvPr/>
        </p:nvCxnSpPr>
        <p:spPr>
          <a:xfrm>
            <a:off x="3005734" y="1653779"/>
            <a:ext cx="9180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3"/>
          <p:cNvSpPr txBox="1"/>
          <p:nvPr/>
        </p:nvSpPr>
        <p:spPr>
          <a:xfrm>
            <a:off x="2141935" y="1707356"/>
            <a:ext cx="3946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43"/>
          <p:cNvSpPr txBox="1"/>
          <p:nvPr/>
        </p:nvSpPr>
        <p:spPr>
          <a:xfrm>
            <a:off x="3492104" y="1707356"/>
            <a:ext cx="34977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7" name="Google Shape;47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/>
          <p:nvPr/>
        </p:nvSpPr>
        <p:spPr>
          <a:xfrm>
            <a:off x="5057775" y="1707356"/>
            <a:ext cx="2646760" cy="48577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1316831" y="3825479"/>
            <a:ext cx="3425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0.30 = 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6354366" y="1059656"/>
            <a:ext cx="270272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330318" y="107739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482" name="Google Shape;482;p43"/>
          <p:cNvSpPr txBox="1"/>
          <p:nvPr/>
        </p:nvSpPr>
        <p:spPr>
          <a:xfrm>
            <a:off x="19373" y="3081221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488" name="Google Shape;4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197" y="2950369"/>
            <a:ext cx="6786653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4"/>
          <p:cNvSpPr/>
          <p:nvPr/>
        </p:nvSpPr>
        <p:spPr>
          <a:xfrm>
            <a:off x="2412207" y="1113235"/>
            <a:ext cx="1188244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Reservation?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1494235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T, 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4"/>
          <p:cNvSpPr/>
          <p:nvPr/>
        </p:nvSpPr>
        <p:spPr>
          <a:xfrm>
            <a:off x="3383757" y="2139554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T, 4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2" name="Google Shape;492;p44"/>
          <p:cNvCxnSpPr>
            <a:stCxn id="489" idx="2"/>
            <a:endCxn id="490" idx="0"/>
          </p:cNvCxnSpPr>
          <p:nvPr/>
        </p:nvCxnSpPr>
        <p:spPr>
          <a:xfrm flipH="1">
            <a:off x="2034329" y="1653779"/>
            <a:ext cx="9720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4"/>
          <p:cNvCxnSpPr>
            <a:stCxn id="489" idx="2"/>
            <a:endCxn id="491" idx="0"/>
          </p:cNvCxnSpPr>
          <p:nvPr/>
        </p:nvCxnSpPr>
        <p:spPr>
          <a:xfrm>
            <a:off x="3006329" y="1653779"/>
            <a:ext cx="917400" cy="48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44"/>
          <p:cNvSpPr txBox="1"/>
          <p:nvPr/>
        </p:nvSpPr>
        <p:spPr>
          <a:xfrm>
            <a:off x="2141935" y="1707356"/>
            <a:ext cx="3946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44"/>
          <p:cNvSpPr txBox="1"/>
          <p:nvPr/>
        </p:nvSpPr>
        <p:spPr>
          <a:xfrm>
            <a:off x="3492104" y="1707356"/>
            <a:ext cx="34977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4"/>
          <p:cNvSpPr/>
          <p:nvPr/>
        </p:nvSpPr>
        <p:spPr>
          <a:xfrm>
            <a:off x="5057775" y="1600201"/>
            <a:ext cx="2646760" cy="269081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1316831" y="3825479"/>
            <a:ext cx="3714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0.29 = 0.01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44"/>
          <p:cNvSpPr/>
          <p:nvPr/>
        </p:nvSpPr>
        <p:spPr>
          <a:xfrm>
            <a:off x="6624637" y="1059656"/>
            <a:ext cx="215504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44"/>
          <p:cNvSpPr/>
          <p:nvPr/>
        </p:nvSpPr>
        <p:spPr>
          <a:xfrm>
            <a:off x="5057775" y="1168004"/>
            <a:ext cx="2646760" cy="107156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5057775" y="1924050"/>
            <a:ext cx="2646760" cy="1619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44"/>
          <p:cNvSpPr/>
          <p:nvPr/>
        </p:nvSpPr>
        <p:spPr>
          <a:xfrm>
            <a:off x="5057775" y="2193132"/>
            <a:ext cx="2646760" cy="107156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44"/>
          <p:cNvSpPr txBox="1"/>
          <p:nvPr/>
        </p:nvSpPr>
        <p:spPr>
          <a:xfrm>
            <a:off x="330318" y="107739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504" name="Google Shape;504;p44"/>
          <p:cNvSpPr txBox="1"/>
          <p:nvPr/>
        </p:nvSpPr>
        <p:spPr>
          <a:xfrm>
            <a:off x="19373" y="3081221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510" name="Google Shape;5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353" y="3065860"/>
            <a:ext cx="6471047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5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Patrons?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1277541" y="2031207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45"/>
          <p:cNvSpPr/>
          <p:nvPr/>
        </p:nvSpPr>
        <p:spPr>
          <a:xfrm>
            <a:off x="2303860" y="2356248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4" name="Google Shape;514;p45"/>
          <p:cNvCxnSpPr>
            <a:stCxn id="511" idx="2"/>
            <a:endCxn id="512" idx="0"/>
          </p:cNvCxnSpPr>
          <p:nvPr/>
        </p:nvCxnSpPr>
        <p:spPr>
          <a:xfrm flipH="1">
            <a:off x="1736434" y="1653779"/>
            <a:ext cx="1269300" cy="37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5"/>
          <p:cNvCxnSpPr>
            <a:stCxn id="511" idx="2"/>
            <a:endCxn id="513" idx="0"/>
          </p:cNvCxnSpPr>
          <p:nvPr/>
        </p:nvCxnSpPr>
        <p:spPr>
          <a:xfrm flipH="1">
            <a:off x="2762734" y="1653779"/>
            <a:ext cx="243000" cy="70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5"/>
          <p:cNvSpPr txBox="1"/>
          <p:nvPr/>
        </p:nvSpPr>
        <p:spPr>
          <a:xfrm>
            <a:off x="1818085" y="1653779"/>
            <a:ext cx="4764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3492104" y="1707356"/>
            <a:ext cx="40107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8" name="Google Shape;51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5"/>
          <p:cNvSpPr/>
          <p:nvPr/>
        </p:nvSpPr>
        <p:spPr>
          <a:xfrm>
            <a:off x="5057775" y="1275160"/>
            <a:ext cx="2646760" cy="10834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5057775" y="2085975"/>
            <a:ext cx="2646760" cy="215504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5"/>
          <p:cNvSpPr/>
          <p:nvPr/>
        </p:nvSpPr>
        <p:spPr>
          <a:xfrm>
            <a:off x="5057775" y="2356247"/>
            <a:ext cx="2646760" cy="161925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>
            <a:off x="1385887" y="4407694"/>
            <a:ext cx="3714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0.14 = 0.16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45"/>
          <p:cNvSpPr/>
          <p:nvPr/>
        </p:nvSpPr>
        <p:spPr>
          <a:xfrm>
            <a:off x="5813822" y="1059656"/>
            <a:ext cx="270272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45"/>
          <p:cNvSpPr/>
          <p:nvPr/>
        </p:nvSpPr>
        <p:spPr>
          <a:xfrm>
            <a:off x="5057775" y="1491854"/>
            <a:ext cx="2646760" cy="215503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5057775" y="1924050"/>
            <a:ext cx="2646760" cy="161925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45"/>
          <p:cNvSpPr/>
          <p:nvPr/>
        </p:nvSpPr>
        <p:spPr>
          <a:xfrm>
            <a:off x="3330178" y="2031207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T, 4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7" name="Google Shape;527;p45"/>
          <p:cNvCxnSpPr>
            <a:stCxn id="511" idx="2"/>
            <a:endCxn id="526" idx="0"/>
          </p:cNvCxnSpPr>
          <p:nvPr/>
        </p:nvCxnSpPr>
        <p:spPr>
          <a:xfrm>
            <a:off x="3005734" y="1653779"/>
            <a:ext cx="783300" cy="37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45"/>
          <p:cNvSpPr txBox="1"/>
          <p:nvPr/>
        </p:nvSpPr>
        <p:spPr>
          <a:xfrm>
            <a:off x="2357438" y="1977629"/>
            <a:ext cx="49084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5057775" y="1168003"/>
            <a:ext cx="2646760" cy="108347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5057775" y="1383507"/>
            <a:ext cx="2646760" cy="108347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5057775" y="1707356"/>
            <a:ext cx="2646760" cy="161925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330318" y="107739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533" name="Google Shape;533;p45"/>
          <p:cNvSpPr txBox="1"/>
          <p:nvPr/>
        </p:nvSpPr>
        <p:spPr>
          <a:xfrm>
            <a:off x="19373" y="3081221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539" name="Google Shape;5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741" y="3065860"/>
            <a:ext cx="6418659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6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46"/>
          <p:cNvSpPr/>
          <p:nvPr/>
        </p:nvSpPr>
        <p:spPr>
          <a:xfrm>
            <a:off x="1277541" y="2031207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T, 3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46"/>
          <p:cNvSpPr/>
          <p:nvPr/>
        </p:nvSpPr>
        <p:spPr>
          <a:xfrm>
            <a:off x="2303860" y="2356248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3" name="Google Shape;543;p46"/>
          <p:cNvCxnSpPr>
            <a:stCxn id="540" idx="2"/>
            <a:endCxn id="541" idx="0"/>
          </p:cNvCxnSpPr>
          <p:nvPr/>
        </p:nvCxnSpPr>
        <p:spPr>
          <a:xfrm flipH="1">
            <a:off x="1736434" y="1653779"/>
            <a:ext cx="1269300" cy="37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6"/>
          <p:cNvCxnSpPr>
            <a:stCxn id="540" idx="2"/>
            <a:endCxn id="542" idx="0"/>
          </p:cNvCxnSpPr>
          <p:nvPr/>
        </p:nvCxnSpPr>
        <p:spPr>
          <a:xfrm flipH="1">
            <a:off x="2762734" y="1653779"/>
            <a:ext cx="243000" cy="70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46"/>
          <p:cNvSpPr txBox="1"/>
          <p:nvPr/>
        </p:nvSpPr>
        <p:spPr>
          <a:xfrm>
            <a:off x="1980010" y="1653779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46"/>
          <p:cNvSpPr txBox="1"/>
          <p:nvPr/>
        </p:nvSpPr>
        <p:spPr>
          <a:xfrm>
            <a:off x="3492104" y="1707356"/>
            <a:ext cx="38664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$$$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6"/>
          <p:cNvSpPr/>
          <p:nvPr/>
        </p:nvSpPr>
        <p:spPr>
          <a:xfrm>
            <a:off x="5057775" y="1168003"/>
            <a:ext cx="2646760" cy="10834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46"/>
          <p:cNvSpPr/>
          <p:nvPr/>
        </p:nvSpPr>
        <p:spPr>
          <a:xfrm>
            <a:off x="5057775" y="2193132"/>
            <a:ext cx="2646760" cy="10834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6"/>
          <p:cNvSpPr txBox="1"/>
          <p:nvPr/>
        </p:nvSpPr>
        <p:spPr>
          <a:xfrm>
            <a:off x="1385887" y="4407694"/>
            <a:ext cx="3714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0.23 = 0.07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6"/>
          <p:cNvSpPr/>
          <p:nvPr/>
        </p:nvSpPr>
        <p:spPr>
          <a:xfrm>
            <a:off x="6084094" y="1059656"/>
            <a:ext cx="270272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5057775" y="1600201"/>
            <a:ext cx="2646760" cy="107156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5057775" y="1924050"/>
            <a:ext cx="2646760" cy="161925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6"/>
          <p:cNvSpPr/>
          <p:nvPr/>
        </p:nvSpPr>
        <p:spPr>
          <a:xfrm>
            <a:off x="3330178" y="2031207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T, 3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5" name="Google Shape;555;p46"/>
          <p:cNvCxnSpPr>
            <a:stCxn id="540" idx="2"/>
            <a:endCxn id="554" idx="0"/>
          </p:cNvCxnSpPr>
          <p:nvPr/>
        </p:nvCxnSpPr>
        <p:spPr>
          <a:xfrm>
            <a:off x="3005734" y="1653779"/>
            <a:ext cx="783300" cy="37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46"/>
          <p:cNvSpPr txBox="1"/>
          <p:nvPr/>
        </p:nvSpPr>
        <p:spPr>
          <a:xfrm>
            <a:off x="2519362" y="1977629"/>
            <a:ext cx="3193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$$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46"/>
          <p:cNvSpPr/>
          <p:nvPr/>
        </p:nvSpPr>
        <p:spPr>
          <a:xfrm>
            <a:off x="5057775" y="1707356"/>
            <a:ext cx="2646760" cy="161925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46"/>
          <p:cNvSpPr txBox="1"/>
          <p:nvPr/>
        </p:nvSpPr>
        <p:spPr>
          <a:xfrm>
            <a:off x="330318" y="107739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559" name="Google Shape;559;p46"/>
          <p:cNvSpPr txBox="1"/>
          <p:nvPr/>
        </p:nvSpPr>
        <p:spPr>
          <a:xfrm>
            <a:off x="19373" y="3081221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565" name="Google Shape;56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3227785"/>
            <a:ext cx="641985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7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47"/>
          <p:cNvSpPr/>
          <p:nvPr/>
        </p:nvSpPr>
        <p:spPr>
          <a:xfrm>
            <a:off x="1277541" y="1924050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T, 1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47"/>
          <p:cNvSpPr/>
          <p:nvPr/>
        </p:nvSpPr>
        <p:spPr>
          <a:xfrm>
            <a:off x="2033588" y="2571750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T, 1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9" name="Google Shape;569;p47"/>
          <p:cNvCxnSpPr>
            <a:stCxn id="566" idx="2"/>
            <a:endCxn id="567" idx="0"/>
          </p:cNvCxnSpPr>
          <p:nvPr/>
        </p:nvCxnSpPr>
        <p:spPr>
          <a:xfrm flipH="1">
            <a:off x="1736434" y="1653779"/>
            <a:ext cx="1269300" cy="27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7"/>
          <p:cNvCxnSpPr>
            <a:stCxn id="566" idx="2"/>
            <a:endCxn id="568" idx="0"/>
          </p:cNvCxnSpPr>
          <p:nvPr/>
        </p:nvCxnSpPr>
        <p:spPr>
          <a:xfrm flipH="1">
            <a:off x="2492434" y="1653779"/>
            <a:ext cx="513300" cy="91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47"/>
          <p:cNvSpPr txBox="1"/>
          <p:nvPr/>
        </p:nvSpPr>
        <p:spPr>
          <a:xfrm>
            <a:off x="1818085" y="1600200"/>
            <a:ext cx="55816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French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7"/>
          <p:cNvSpPr txBox="1"/>
          <p:nvPr/>
        </p:nvSpPr>
        <p:spPr>
          <a:xfrm>
            <a:off x="3707606" y="1600200"/>
            <a:ext cx="55816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Burger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3" name="Google Shape;57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7"/>
          <p:cNvSpPr/>
          <p:nvPr/>
        </p:nvSpPr>
        <p:spPr>
          <a:xfrm>
            <a:off x="5057775" y="1168003"/>
            <a:ext cx="2646760" cy="108347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1385887" y="4407694"/>
            <a:ext cx="3425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0.30 = 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47"/>
          <p:cNvSpPr/>
          <p:nvPr/>
        </p:nvSpPr>
        <p:spPr>
          <a:xfrm>
            <a:off x="6840141" y="1059656"/>
            <a:ext cx="270272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47"/>
          <p:cNvSpPr/>
          <p:nvPr/>
        </p:nvSpPr>
        <p:spPr>
          <a:xfrm>
            <a:off x="5057775" y="1600201"/>
            <a:ext cx="2646760" cy="107156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5057775" y="2193132"/>
            <a:ext cx="2646760" cy="108347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47"/>
          <p:cNvSpPr/>
          <p:nvPr/>
        </p:nvSpPr>
        <p:spPr>
          <a:xfrm>
            <a:off x="3600451" y="1924050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T, 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0" name="Google Shape;580;p47"/>
          <p:cNvCxnSpPr>
            <a:stCxn id="566" idx="2"/>
            <a:endCxn id="579" idx="0"/>
          </p:cNvCxnSpPr>
          <p:nvPr/>
        </p:nvCxnSpPr>
        <p:spPr>
          <a:xfrm>
            <a:off x="3005734" y="1653779"/>
            <a:ext cx="1053600" cy="27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7"/>
          <p:cNvSpPr txBox="1"/>
          <p:nvPr/>
        </p:nvSpPr>
        <p:spPr>
          <a:xfrm>
            <a:off x="2195512" y="2031206"/>
            <a:ext cx="52610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Italian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7"/>
          <p:cNvSpPr/>
          <p:nvPr/>
        </p:nvSpPr>
        <p:spPr>
          <a:xfrm>
            <a:off x="5057775" y="1707356"/>
            <a:ext cx="2646760" cy="161925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47"/>
          <p:cNvSpPr/>
          <p:nvPr/>
        </p:nvSpPr>
        <p:spPr>
          <a:xfrm>
            <a:off x="3059907" y="2571750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T, 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4" name="Google Shape;584;p47"/>
          <p:cNvCxnSpPr>
            <a:stCxn id="566" idx="2"/>
            <a:endCxn id="583" idx="0"/>
          </p:cNvCxnSpPr>
          <p:nvPr/>
        </p:nvCxnSpPr>
        <p:spPr>
          <a:xfrm>
            <a:off x="3005734" y="1653779"/>
            <a:ext cx="513300" cy="91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47"/>
          <p:cNvSpPr txBox="1"/>
          <p:nvPr/>
        </p:nvSpPr>
        <p:spPr>
          <a:xfrm>
            <a:off x="2951560" y="2247900"/>
            <a:ext cx="42992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Thai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47"/>
          <p:cNvSpPr/>
          <p:nvPr/>
        </p:nvSpPr>
        <p:spPr>
          <a:xfrm>
            <a:off x="5057775" y="1275160"/>
            <a:ext cx="2646760" cy="108347"/>
          </a:xfrm>
          <a:prstGeom prst="rect">
            <a:avLst/>
          </a:prstGeom>
          <a:solidFill>
            <a:srgbClr val="00FF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47"/>
          <p:cNvSpPr/>
          <p:nvPr/>
        </p:nvSpPr>
        <p:spPr>
          <a:xfrm>
            <a:off x="5057775" y="1491853"/>
            <a:ext cx="2646760" cy="108347"/>
          </a:xfrm>
          <a:prstGeom prst="rect">
            <a:avLst/>
          </a:prstGeom>
          <a:solidFill>
            <a:srgbClr val="00FF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47"/>
          <p:cNvSpPr/>
          <p:nvPr/>
        </p:nvSpPr>
        <p:spPr>
          <a:xfrm>
            <a:off x="5057775" y="1977628"/>
            <a:ext cx="2646760" cy="108347"/>
          </a:xfrm>
          <a:prstGeom prst="rect">
            <a:avLst/>
          </a:prstGeom>
          <a:solidFill>
            <a:srgbClr val="00FF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47"/>
          <p:cNvSpPr/>
          <p:nvPr/>
        </p:nvSpPr>
        <p:spPr>
          <a:xfrm>
            <a:off x="5057775" y="2301478"/>
            <a:ext cx="2646760" cy="108347"/>
          </a:xfrm>
          <a:prstGeom prst="rect">
            <a:avLst/>
          </a:prstGeom>
          <a:solidFill>
            <a:srgbClr val="00FF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330318" y="107739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591" name="Google Shape;591;p47"/>
          <p:cNvSpPr txBox="1"/>
          <p:nvPr/>
        </p:nvSpPr>
        <p:spPr>
          <a:xfrm>
            <a:off x="19373" y="3081221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id="597" name="Google Shape;5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841" y="3227785"/>
            <a:ext cx="643771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8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Est. waiting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48"/>
          <p:cNvSpPr/>
          <p:nvPr/>
        </p:nvSpPr>
        <p:spPr>
          <a:xfrm>
            <a:off x="1277541" y="1924050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T, 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48"/>
          <p:cNvSpPr/>
          <p:nvPr/>
        </p:nvSpPr>
        <p:spPr>
          <a:xfrm>
            <a:off x="2033588" y="2571750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T, 1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1" name="Google Shape;601;p48"/>
          <p:cNvCxnSpPr>
            <a:stCxn id="598" idx="2"/>
            <a:endCxn id="599" idx="0"/>
          </p:cNvCxnSpPr>
          <p:nvPr/>
        </p:nvCxnSpPr>
        <p:spPr>
          <a:xfrm flipH="1">
            <a:off x="1736434" y="1653779"/>
            <a:ext cx="1269300" cy="27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8"/>
          <p:cNvCxnSpPr>
            <a:stCxn id="598" idx="2"/>
            <a:endCxn id="600" idx="0"/>
          </p:cNvCxnSpPr>
          <p:nvPr/>
        </p:nvCxnSpPr>
        <p:spPr>
          <a:xfrm flipH="1">
            <a:off x="2492434" y="1653779"/>
            <a:ext cx="513300" cy="91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1818085" y="1600200"/>
            <a:ext cx="43152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0-10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48"/>
          <p:cNvSpPr txBox="1"/>
          <p:nvPr/>
        </p:nvSpPr>
        <p:spPr>
          <a:xfrm>
            <a:off x="3707606" y="1600200"/>
            <a:ext cx="42832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60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5" name="Google Shape;60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579" y="951310"/>
            <a:ext cx="3132534" cy="15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8"/>
          <p:cNvSpPr txBox="1"/>
          <p:nvPr/>
        </p:nvSpPr>
        <p:spPr>
          <a:xfrm>
            <a:off x="1385887" y="4407694"/>
            <a:ext cx="3714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decrease = 0.30 – 0.24 = 0.06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48"/>
          <p:cNvSpPr/>
          <p:nvPr/>
        </p:nvSpPr>
        <p:spPr>
          <a:xfrm>
            <a:off x="7110413" y="1059656"/>
            <a:ext cx="270272" cy="1458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48"/>
          <p:cNvSpPr/>
          <p:nvPr/>
        </p:nvSpPr>
        <p:spPr>
          <a:xfrm>
            <a:off x="5057775" y="1600201"/>
            <a:ext cx="2646760" cy="107156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48"/>
          <p:cNvSpPr/>
          <p:nvPr/>
        </p:nvSpPr>
        <p:spPr>
          <a:xfrm>
            <a:off x="5057775" y="2193132"/>
            <a:ext cx="2646760" cy="108347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48"/>
          <p:cNvSpPr/>
          <p:nvPr/>
        </p:nvSpPr>
        <p:spPr>
          <a:xfrm>
            <a:off x="3600451" y="1924050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1" name="Google Shape;611;p48"/>
          <p:cNvCxnSpPr>
            <a:stCxn id="598" idx="2"/>
            <a:endCxn id="610" idx="0"/>
          </p:cNvCxnSpPr>
          <p:nvPr/>
        </p:nvCxnSpPr>
        <p:spPr>
          <a:xfrm>
            <a:off x="3005734" y="1653779"/>
            <a:ext cx="1053600" cy="27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8"/>
          <p:cNvSpPr txBox="1"/>
          <p:nvPr/>
        </p:nvSpPr>
        <p:spPr>
          <a:xfrm>
            <a:off x="2195513" y="2031206"/>
            <a:ext cx="49885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10-30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48"/>
          <p:cNvSpPr/>
          <p:nvPr/>
        </p:nvSpPr>
        <p:spPr>
          <a:xfrm>
            <a:off x="3059907" y="2571750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T, 1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4" name="Google Shape;614;p48"/>
          <p:cNvCxnSpPr>
            <a:stCxn id="598" idx="2"/>
            <a:endCxn id="613" idx="0"/>
          </p:cNvCxnSpPr>
          <p:nvPr/>
        </p:nvCxnSpPr>
        <p:spPr>
          <a:xfrm>
            <a:off x="3005734" y="1653779"/>
            <a:ext cx="513300" cy="91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48"/>
          <p:cNvSpPr txBox="1"/>
          <p:nvPr/>
        </p:nvSpPr>
        <p:spPr>
          <a:xfrm>
            <a:off x="2844404" y="2247900"/>
            <a:ext cx="49885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30-60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48"/>
          <p:cNvSpPr/>
          <p:nvPr/>
        </p:nvSpPr>
        <p:spPr>
          <a:xfrm>
            <a:off x="5057775" y="1275160"/>
            <a:ext cx="2646760" cy="108347"/>
          </a:xfrm>
          <a:prstGeom prst="rect">
            <a:avLst/>
          </a:prstGeom>
          <a:solidFill>
            <a:srgbClr val="00FF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48"/>
          <p:cNvSpPr/>
          <p:nvPr/>
        </p:nvSpPr>
        <p:spPr>
          <a:xfrm>
            <a:off x="5057775" y="1491853"/>
            <a:ext cx="2646760" cy="108347"/>
          </a:xfrm>
          <a:prstGeom prst="rect">
            <a:avLst/>
          </a:prstGeom>
          <a:solidFill>
            <a:srgbClr val="0000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48"/>
          <p:cNvSpPr/>
          <p:nvPr/>
        </p:nvSpPr>
        <p:spPr>
          <a:xfrm>
            <a:off x="5057775" y="2409826"/>
            <a:ext cx="2646760" cy="108347"/>
          </a:xfrm>
          <a:prstGeom prst="rect">
            <a:avLst/>
          </a:prstGeom>
          <a:solidFill>
            <a:srgbClr val="00FF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48"/>
          <p:cNvSpPr/>
          <p:nvPr/>
        </p:nvSpPr>
        <p:spPr>
          <a:xfrm>
            <a:off x="5057775" y="2085976"/>
            <a:ext cx="2646760" cy="107156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8"/>
          <p:cNvSpPr txBox="1"/>
          <p:nvPr/>
        </p:nvSpPr>
        <p:spPr>
          <a:xfrm>
            <a:off x="330318" y="1077395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= 0.30</a:t>
            </a:r>
            <a:endParaRPr/>
          </a:p>
        </p:txBody>
      </p:sp>
      <p:sp>
        <p:nvSpPr>
          <p:cNvPr id="621" name="Google Shape;621;p48"/>
          <p:cNvSpPr txBox="1"/>
          <p:nvPr/>
        </p:nvSpPr>
        <p:spPr>
          <a:xfrm>
            <a:off x="19373" y="3081221"/>
            <a:ext cx="1083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split: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sp>
        <p:nvSpPr>
          <p:cNvPr id="627" name="Google Shape;627;p49"/>
          <p:cNvSpPr/>
          <p:nvPr/>
        </p:nvSpPr>
        <p:spPr>
          <a:xfrm>
            <a:off x="2465785" y="1113235"/>
            <a:ext cx="1079897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Patrons?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49"/>
          <p:cNvSpPr/>
          <p:nvPr/>
        </p:nvSpPr>
        <p:spPr>
          <a:xfrm>
            <a:off x="1277541" y="2031207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9"/>
          <p:cNvSpPr/>
          <p:nvPr/>
        </p:nvSpPr>
        <p:spPr>
          <a:xfrm>
            <a:off x="2303860" y="2356248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0" name="Google Shape;630;p49"/>
          <p:cNvCxnSpPr>
            <a:stCxn id="627" idx="2"/>
            <a:endCxn id="628" idx="0"/>
          </p:cNvCxnSpPr>
          <p:nvPr/>
        </p:nvCxnSpPr>
        <p:spPr>
          <a:xfrm flipH="1">
            <a:off x="1736434" y="1653779"/>
            <a:ext cx="1269300" cy="37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9"/>
          <p:cNvCxnSpPr>
            <a:stCxn id="627" idx="2"/>
            <a:endCxn id="629" idx="0"/>
          </p:cNvCxnSpPr>
          <p:nvPr/>
        </p:nvCxnSpPr>
        <p:spPr>
          <a:xfrm flipH="1">
            <a:off x="2762734" y="1653779"/>
            <a:ext cx="243000" cy="70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49"/>
          <p:cNvSpPr txBox="1"/>
          <p:nvPr/>
        </p:nvSpPr>
        <p:spPr>
          <a:xfrm>
            <a:off x="1818085" y="1653779"/>
            <a:ext cx="4764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49"/>
          <p:cNvSpPr txBox="1"/>
          <p:nvPr/>
        </p:nvSpPr>
        <p:spPr>
          <a:xfrm>
            <a:off x="3492104" y="1707356"/>
            <a:ext cx="40107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9"/>
          <p:cNvSpPr txBox="1"/>
          <p:nvPr/>
        </p:nvSpPr>
        <p:spPr>
          <a:xfrm>
            <a:off x="4572000" y="1059656"/>
            <a:ext cx="30241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entropy decrease (0.16)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by splitting on Patrons.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49"/>
          <p:cNvSpPr/>
          <p:nvPr/>
        </p:nvSpPr>
        <p:spPr>
          <a:xfrm>
            <a:off x="3330178" y="2031207"/>
            <a:ext cx="917972" cy="54054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T, 4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6" name="Google Shape;636;p49"/>
          <p:cNvCxnSpPr>
            <a:stCxn id="627" idx="2"/>
            <a:endCxn id="635" idx="0"/>
          </p:cNvCxnSpPr>
          <p:nvPr/>
        </p:nvCxnSpPr>
        <p:spPr>
          <a:xfrm>
            <a:off x="3005734" y="1653779"/>
            <a:ext cx="783300" cy="37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49"/>
          <p:cNvSpPr txBox="1"/>
          <p:nvPr/>
        </p:nvSpPr>
        <p:spPr>
          <a:xfrm>
            <a:off x="2357438" y="1977629"/>
            <a:ext cx="49084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8" name="Google Shape;638;p49"/>
          <p:cNvGrpSpPr/>
          <p:nvPr/>
        </p:nvGrpSpPr>
        <p:grpSpPr>
          <a:xfrm>
            <a:off x="2627710" y="2031207"/>
            <a:ext cx="2321719" cy="1674019"/>
            <a:chOff x="1338" y="2478"/>
            <a:chExt cx="1950" cy="1406"/>
          </a:xfrm>
        </p:grpSpPr>
        <p:sp>
          <p:nvSpPr>
            <p:cNvPr id="639" name="Google Shape;639;p49"/>
            <p:cNvSpPr/>
            <p:nvPr/>
          </p:nvSpPr>
          <p:spPr>
            <a:xfrm>
              <a:off x="1927" y="2478"/>
              <a:ext cx="771" cy="45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X?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2517" y="3430"/>
              <a:ext cx="771" cy="45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1338" y="3430"/>
              <a:ext cx="771" cy="45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2" name="Google Shape;642;p49"/>
            <p:cNvCxnSpPr>
              <a:stCxn id="639" idx="2"/>
              <a:endCxn id="640" idx="0"/>
            </p:cNvCxnSpPr>
            <p:nvPr/>
          </p:nvCxnSpPr>
          <p:spPr>
            <a:xfrm>
              <a:off x="2313" y="2932"/>
              <a:ext cx="60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9"/>
            <p:cNvCxnSpPr>
              <a:stCxn id="641" idx="0"/>
              <a:endCxn id="639" idx="2"/>
            </p:cNvCxnSpPr>
            <p:nvPr/>
          </p:nvCxnSpPr>
          <p:spPr>
            <a:xfrm flipH="1" rot="10800000">
              <a:off x="1724" y="2830"/>
              <a:ext cx="60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4" name="Google Shape;644;p49"/>
          <p:cNvSpPr txBox="1"/>
          <p:nvPr/>
        </p:nvSpPr>
        <p:spPr>
          <a:xfrm>
            <a:off x="4572000" y="2085975"/>
            <a:ext cx="30241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like this, making new splits, always purifying nodes.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1657350" y="171450"/>
            <a:ext cx="5829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types of learning in AI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381000" y="1485900"/>
            <a:ext cx="8534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Deductive</a:t>
            </a:r>
            <a:r>
              <a:rPr lang="en-US" sz="1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Deduce rules/facts from already known rules/facts. (We have already dealt with this)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175" lvl="0" marL="257175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175" lvl="0" marL="257175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Inductive</a:t>
            </a:r>
            <a:r>
              <a:rPr lang="en-US" sz="1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Learn </a:t>
            </a:r>
            <a:r>
              <a:rPr lang="en-US" sz="15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</a:t>
            </a: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rules/facts from a data set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4379" y="2201466"/>
            <a:ext cx="3684984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3088" y="3520679"/>
            <a:ext cx="4743450" cy="55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714501" y="4286250"/>
            <a:ext cx="463075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dealing with the latter, 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learning, now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descr="induced-restaurant-tree" id="650" name="Google Shape;65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37" y="1006078"/>
            <a:ext cx="4806554" cy="3281363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50"/>
          <p:cNvSpPr txBox="1"/>
          <p:nvPr/>
        </p:nvSpPr>
        <p:spPr>
          <a:xfrm>
            <a:off x="5043488" y="1287066"/>
            <a:ext cx="2922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Induced tree (from examples)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descr="restaurant-tree" id="657" name="Google Shape;6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38" y="1006079"/>
            <a:ext cx="5400675" cy="390644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1"/>
          <p:cNvSpPr txBox="1"/>
          <p:nvPr/>
        </p:nvSpPr>
        <p:spPr>
          <a:xfrm>
            <a:off x="5043487" y="1287066"/>
            <a:ext cx="1965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tree (by hand)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learning example</a:t>
            </a:r>
            <a:endParaRPr/>
          </a:p>
        </p:txBody>
      </p:sp>
      <p:pic>
        <p:nvPicPr>
          <p:cNvPr descr="induced-restaurant-tree" id="664" name="Google Shape;6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37" y="1006078"/>
            <a:ext cx="4806554" cy="3281363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2"/>
          <p:cNvSpPr txBox="1"/>
          <p:nvPr/>
        </p:nvSpPr>
        <p:spPr>
          <a:xfrm>
            <a:off x="5043488" y="1287066"/>
            <a:ext cx="29803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Induced tree (from examples)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make it more complex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what the data supports.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descr="561-decision-tree" id="671" name="Google Shape;6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412" y="9364"/>
            <a:ext cx="71516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know it is correct?</a:t>
            </a:r>
            <a:endParaRPr/>
          </a:p>
        </p:txBody>
      </p:sp>
      <p:sp>
        <p:nvSpPr>
          <p:cNvPr id="677" name="Google Shape;677;p54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>
                <a:solidFill>
                  <a:srgbClr val="000000"/>
                </a:solidFill>
              </a:rPr>
              <a:t>How do we know that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 ≈ f </a:t>
            </a:r>
            <a:r>
              <a:rPr lang="en-US">
                <a:solidFill>
                  <a:srgbClr val="000000"/>
                </a:solidFill>
              </a:rPr>
              <a:t>?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(Hume's </a:t>
            </a:r>
            <a:r>
              <a:rPr lang="en-US"/>
              <a:t>Problem of Induction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</a:pPr>
            <a:r>
              <a:rPr lang="en-US">
                <a:solidFill>
                  <a:srgbClr val="000000"/>
                </a:solidFill>
              </a:rPr>
              <a:t>Try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>
                <a:solidFill>
                  <a:srgbClr val="9A009A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on a new </a:t>
            </a:r>
            <a:r>
              <a:rPr lang="en-US">
                <a:solidFill>
                  <a:srgbClr val="FF0000"/>
                </a:solidFill>
              </a:rPr>
              <a:t>test set</a:t>
            </a:r>
            <a:r>
              <a:rPr lang="en-US">
                <a:solidFill>
                  <a:srgbClr val="00007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of examples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(cross validation)</a:t>
            </a:r>
            <a:endParaRPr/>
          </a:p>
          <a:p>
            <a:pPr indent="-80962" lvl="1" marL="557213" rtl="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>
                <a:solidFill>
                  <a:srgbClr val="000000"/>
                </a:solidFill>
              </a:rPr>
              <a:t>...and assume the ”principle of uniformity”, i.e. the result we get on this test data should be indicative of results on future data. Causality is constant.</a:t>
            </a:r>
            <a:endParaRPr>
              <a:solidFill>
                <a:srgbClr val="000000"/>
              </a:solidFill>
            </a:endParaRPr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678" name="Google Shape;678;p54"/>
          <p:cNvSpPr txBox="1"/>
          <p:nvPr/>
        </p:nvSpPr>
        <p:spPr>
          <a:xfrm>
            <a:off x="1143001" y="4937522"/>
            <a:ext cx="17524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Inspired by a slide by V. Pavlovic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085" y="1257300"/>
            <a:ext cx="556260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5"/>
          <p:cNvSpPr txBox="1"/>
          <p:nvPr/>
        </p:nvSpPr>
        <p:spPr>
          <a:xfrm>
            <a:off x="1314450" y="57150"/>
            <a:ext cx="65966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curve for the decision tree algorithm on 100 randomly</a:t>
            </a: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generated examples in the restaurant domain.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graph summarizes 20 trials.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85" name="Google Shape;685;p55"/>
          <p:cNvCxnSpPr/>
          <p:nvPr/>
        </p:nvCxnSpPr>
        <p:spPr>
          <a:xfrm rot="10800000">
            <a:off x="2141935" y="1869282"/>
            <a:ext cx="0" cy="5941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55"/>
          <p:cNvCxnSpPr/>
          <p:nvPr/>
        </p:nvCxnSpPr>
        <p:spPr>
          <a:xfrm>
            <a:off x="4248150" y="4839891"/>
            <a:ext cx="64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6"/>
          <p:cNvSpPr/>
          <p:nvPr/>
        </p:nvSpPr>
        <p:spPr>
          <a:xfrm>
            <a:off x="1943100" y="3543300"/>
            <a:ext cx="1257300" cy="571500"/>
          </a:xfrm>
          <a:prstGeom prst="rect">
            <a:avLst/>
          </a:prstGeom>
          <a:solidFill>
            <a:srgbClr val="FF0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56"/>
          <p:cNvSpPr/>
          <p:nvPr/>
        </p:nvSpPr>
        <p:spPr>
          <a:xfrm>
            <a:off x="1657350" y="171450"/>
            <a:ext cx="58293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Cross-validation</a:t>
            </a:r>
            <a:endParaRPr/>
          </a:p>
        </p:txBody>
      </p:sp>
      <p:sp>
        <p:nvSpPr>
          <p:cNvPr id="693" name="Google Shape;693;p56"/>
          <p:cNvSpPr/>
          <p:nvPr/>
        </p:nvSpPr>
        <p:spPr>
          <a:xfrm>
            <a:off x="1600200" y="1257300"/>
            <a:ext cx="5829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“validation set”.</a:t>
            </a:r>
            <a:endParaRPr/>
          </a:p>
        </p:txBody>
      </p:sp>
      <p:sp>
        <p:nvSpPr>
          <p:cNvPr id="694" name="Google Shape;694;p56"/>
          <p:cNvSpPr/>
          <p:nvPr/>
        </p:nvSpPr>
        <p:spPr>
          <a:xfrm>
            <a:off x="1943100" y="2457450"/>
            <a:ext cx="1257300" cy="16573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5" name="Google Shape;695;p56"/>
          <p:cNvCxnSpPr/>
          <p:nvPr/>
        </p:nvCxnSpPr>
        <p:spPr>
          <a:xfrm>
            <a:off x="1943100" y="3543300"/>
            <a:ext cx="125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56"/>
          <p:cNvSpPr txBox="1"/>
          <p:nvPr/>
        </p:nvSpPr>
        <p:spPr>
          <a:xfrm>
            <a:off x="2286000" y="2753916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56"/>
          <p:cNvSpPr txBox="1"/>
          <p:nvPr/>
        </p:nvSpPr>
        <p:spPr>
          <a:xfrm>
            <a:off x="2286000" y="366831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56"/>
          <p:cNvSpPr txBox="1"/>
          <p:nvPr/>
        </p:nvSpPr>
        <p:spPr>
          <a:xfrm>
            <a:off x="2216944" y="4317206"/>
            <a:ext cx="514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9" name="Google Shape;6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00" y="1714500"/>
            <a:ext cx="1378744" cy="49172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6"/>
          <p:cNvSpPr/>
          <p:nvPr/>
        </p:nvSpPr>
        <p:spPr>
          <a:xfrm>
            <a:off x="3714750" y="2457450"/>
            <a:ext cx="228600" cy="1600200"/>
          </a:xfrm>
          <a:prstGeom prst="rightBrace">
            <a:avLst>
              <a:gd fmla="val 5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56"/>
          <p:cNvSpPr txBox="1"/>
          <p:nvPr/>
        </p:nvSpPr>
        <p:spPr>
          <a:xfrm>
            <a:off x="4057651" y="2400300"/>
            <a:ext cx="308289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your data set into two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parts, one for training your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and the other for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validating your model.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error on the validation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called “validation error”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/>
          <p:nvPr/>
        </p:nvSpPr>
        <p:spPr>
          <a:xfrm>
            <a:off x="5600700" y="2457450"/>
            <a:ext cx="1257300" cy="571500"/>
          </a:xfrm>
          <a:prstGeom prst="rect">
            <a:avLst/>
          </a:prstGeom>
          <a:solidFill>
            <a:srgbClr val="FF0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57"/>
          <p:cNvSpPr/>
          <p:nvPr/>
        </p:nvSpPr>
        <p:spPr>
          <a:xfrm>
            <a:off x="3771900" y="3028950"/>
            <a:ext cx="1257300" cy="514350"/>
          </a:xfrm>
          <a:prstGeom prst="rect">
            <a:avLst/>
          </a:prstGeom>
          <a:solidFill>
            <a:srgbClr val="FF0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57"/>
          <p:cNvSpPr/>
          <p:nvPr/>
        </p:nvSpPr>
        <p:spPr>
          <a:xfrm>
            <a:off x="1943100" y="3543300"/>
            <a:ext cx="1257300" cy="571500"/>
          </a:xfrm>
          <a:prstGeom prst="rect">
            <a:avLst/>
          </a:prstGeom>
          <a:solidFill>
            <a:srgbClr val="FF0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57"/>
          <p:cNvSpPr/>
          <p:nvPr/>
        </p:nvSpPr>
        <p:spPr>
          <a:xfrm>
            <a:off x="1657350" y="228600"/>
            <a:ext cx="582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-Fold Cross-validation</a:t>
            </a:r>
            <a:endParaRPr/>
          </a:p>
        </p:txBody>
      </p:sp>
      <p:sp>
        <p:nvSpPr>
          <p:cNvPr id="710" name="Google Shape;710;p57"/>
          <p:cNvSpPr/>
          <p:nvPr/>
        </p:nvSpPr>
        <p:spPr>
          <a:xfrm>
            <a:off x="1600200" y="1257300"/>
            <a:ext cx="60007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accurate than using only one validation set.</a:t>
            </a:r>
            <a:endParaRPr/>
          </a:p>
        </p:txBody>
      </p:sp>
      <p:sp>
        <p:nvSpPr>
          <p:cNvPr id="711" name="Google Shape;711;p57"/>
          <p:cNvSpPr/>
          <p:nvPr/>
        </p:nvSpPr>
        <p:spPr>
          <a:xfrm>
            <a:off x="1943100" y="2457450"/>
            <a:ext cx="1257300" cy="16573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3771900" y="2457450"/>
            <a:ext cx="1257300" cy="16573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57"/>
          <p:cNvSpPr/>
          <p:nvPr/>
        </p:nvSpPr>
        <p:spPr>
          <a:xfrm>
            <a:off x="5600700" y="2457450"/>
            <a:ext cx="1257300" cy="16573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4" name="Google Shape;714;p57"/>
          <p:cNvCxnSpPr/>
          <p:nvPr/>
        </p:nvCxnSpPr>
        <p:spPr>
          <a:xfrm>
            <a:off x="1943100" y="3543300"/>
            <a:ext cx="125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57"/>
          <p:cNvCxnSpPr/>
          <p:nvPr/>
        </p:nvCxnSpPr>
        <p:spPr>
          <a:xfrm>
            <a:off x="3771900" y="3543300"/>
            <a:ext cx="125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57"/>
          <p:cNvCxnSpPr/>
          <p:nvPr/>
        </p:nvCxnSpPr>
        <p:spPr>
          <a:xfrm>
            <a:off x="3771900" y="3028950"/>
            <a:ext cx="125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57"/>
          <p:cNvCxnSpPr/>
          <p:nvPr/>
        </p:nvCxnSpPr>
        <p:spPr>
          <a:xfrm>
            <a:off x="5600700" y="3028950"/>
            <a:ext cx="125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57"/>
          <p:cNvSpPr txBox="1"/>
          <p:nvPr/>
        </p:nvSpPr>
        <p:spPr>
          <a:xfrm>
            <a:off x="2286000" y="2753916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57"/>
          <p:cNvSpPr txBox="1"/>
          <p:nvPr/>
        </p:nvSpPr>
        <p:spPr>
          <a:xfrm>
            <a:off x="2286000" y="366831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57"/>
          <p:cNvSpPr txBox="1"/>
          <p:nvPr/>
        </p:nvSpPr>
        <p:spPr>
          <a:xfrm>
            <a:off x="4114800" y="2582466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57"/>
          <p:cNvSpPr txBox="1"/>
          <p:nvPr/>
        </p:nvSpPr>
        <p:spPr>
          <a:xfrm>
            <a:off x="4114800" y="3668316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57"/>
          <p:cNvSpPr txBox="1"/>
          <p:nvPr/>
        </p:nvSpPr>
        <p:spPr>
          <a:xfrm>
            <a:off x="5943600" y="3496866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57"/>
          <p:cNvSpPr/>
          <p:nvPr/>
        </p:nvSpPr>
        <p:spPr>
          <a:xfrm>
            <a:off x="4114800" y="310396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/>
          </a:p>
        </p:txBody>
      </p:sp>
      <p:sp>
        <p:nvSpPr>
          <p:cNvPr id="724" name="Google Shape;724;p57"/>
          <p:cNvSpPr/>
          <p:nvPr/>
        </p:nvSpPr>
        <p:spPr>
          <a:xfrm>
            <a:off x="5943600" y="258961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/>
          </a:p>
        </p:txBody>
      </p:sp>
      <p:sp>
        <p:nvSpPr>
          <p:cNvPr id="725" name="Google Shape;725;p57"/>
          <p:cNvSpPr txBox="1"/>
          <p:nvPr/>
        </p:nvSpPr>
        <p:spPr>
          <a:xfrm>
            <a:off x="2216944" y="4317206"/>
            <a:ext cx="784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/>
          </a:p>
        </p:txBody>
      </p:sp>
      <p:sp>
        <p:nvSpPr>
          <p:cNvPr id="726" name="Google Shape;726;p57"/>
          <p:cNvSpPr/>
          <p:nvPr/>
        </p:nvSpPr>
        <p:spPr>
          <a:xfrm>
            <a:off x="4000500" y="4343400"/>
            <a:ext cx="784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/>
          </a:p>
        </p:txBody>
      </p:sp>
      <p:sp>
        <p:nvSpPr>
          <p:cNvPr id="727" name="Google Shape;727;p57"/>
          <p:cNvSpPr/>
          <p:nvPr/>
        </p:nvSpPr>
        <p:spPr>
          <a:xfrm>
            <a:off x="5886450" y="4286250"/>
            <a:ext cx="784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/>
          </a:p>
        </p:txBody>
      </p:sp>
      <p:pic>
        <p:nvPicPr>
          <p:cNvPr id="728" name="Google Shape;72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729" y="1504950"/>
            <a:ext cx="3008709" cy="82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contd.</a:t>
            </a:r>
            <a:endParaRPr/>
          </a:p>
        </p:txBody>
      </p:sp>
      <p:sp>
        <p:nvSpPr>
          <p:cNvPr id="734" name="Google Shape;734;p58"/>
          <p:cNvSpPr txBox="1"/>
          <p:nvPr>
            <p:ph idx="1" type="body"/>
          </p:nvPr>
        </p:nvSpPr>
        <p:spPr>
          <a:xfrm>
            <a:off x="1485900" y="971550"/>
            <a:ext cx="61341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Decision tree learned from the 12 examples: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Substantially simpler than “true” tree---a more complex hypothesis isn’t justified by small amount of data</a:t>
            </a:r>
            <a:endParaRPr/>
          </a:p>
        </p:txBody>
      </p:sp>
      <p:pic>
        <p:nvPicPr>
          <p:cNvPr descr="induced-restaurant-tree" id="735" name="Google Shape;73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50" y="1485901"/>
            <a:ext cx="3028950" cy="243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41" name="Google Shape;741;p59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Learning needed for unknown environments, lazy designers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Learning agent = performance element + learning element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For supervised learning, the aim is to find a simple hypothesis approximately consistent with training examples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Decision tree learning using information gain 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Learning performance = prediction accuracy measured on test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(Essential Features)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Learning is essential for unknown environments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i.e., when the designers lack omniscience</a:t>
            </a:r>
            <a:endParaRPr/>
          </a:p>
          <a:p>
            <a:pPr indent="-95250" lvl="4" marL="1543050" rtl="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sz="1200"/>
          </a:p>
          <a:p>
            <a:pPr indent="-95250" lvl="4" marL="1543050" rtl="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sz="12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Learning is useful as a system construction method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i.e., expose the agent to reality rather than trying to manually write the system</a:t>
            </a:r>
            <a:endParaRPr/>
          </a:p>
          <a:p>
            <a:pPr indent="-95250" lvl="4" marL="1543050" rtl="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sz="1200"/>
          </a:p>
          <a:p>
            <a:pPr indent="-95250" lvl="4" marL="1543050" rtl="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sz="12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Learning modifies the agent's decision mechanisms to improve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agents</a:t>
            </a:r>
            <a:endParaRPr/>
          </a:p>
        </p:txBody>
      </p:sp>
      <p:pic>
        <p:nvPicPr>
          <p:cNvPr descr="learning-model"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028700"/>
            <a:ext cx="5486400" cy="385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element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Design of a learning element is affected by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Which components of the performance element are to be learned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What feedback is available to learn these components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What representation is used for the components</a:t>
            </a:r>
            <a:endParaRPr/>
          </a:p>
          <a:p>
            <a:pPr indent="-95250" lvl="4" marL="15430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sz="1200"/>
          </a:p>
          <a:p>
            <a:pPr indent="-95250" lvl="4" marL="15430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sz="1200"/>
          </a:p>
          <a:p>
            <a:pPr indent="-95250" lvl="4" marL="15430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sz="1200"/>
          </a:p>
          <a:p>
            <a:pPr indent="-95250" lvl="4" marL="15430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sz="1200"/>
          </a:p>
          <a:p>
            <a:pPr indent="-257175" lvl="0" marL="257175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Type of feedback:	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>
                <a:solidFill>
                  <a:srgbClr val="3366FF"/>
                </a:solidFill>
              </a:rPr>
              <a:t>Supervised learning</a:t>
            </a:r>
            <a:r>
              <a:rPr lang="en-US" sz="1500"/>
              <a:t>: correct answers for each example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>
                <a:solidFill>
                  <a:srgbClr val="3366FF"/>
                </a:solidFill>
              </a:rPr>
              <a:t>Unsupervised learning</a:t>
            </a:r>
            <a:r>
              <a:rPr lang="en-US" sz="1500"/>
              <a:t>: correct answers not given</a:t>
            </a:r>
            <a:endParaRPr/>
          </a:p>
          <a:p>
            <a:pPr indent="-214312" lvl="1" marL="557213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>
                <a:solidFill>
                  <a:srgbClr val="3366FF"/>
                </a:solidFill>
              </a:rPr>
              <a:t>Reinforcement learning</a:t>
            </a:r>
            <a:r>
              <a:rPr lang="en-US" sz="1500"/>
              <a:t>: occasional rewards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learning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1485900" y="971550"/>
            <a:ext cx="61341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Simplest form: learn a function from examples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04775" lvl="4" marL="154305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</a:pPr>
            <a:r>
              <a:t/>
            </a:r>
            <a:endParaRPr i="1"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imes New Roman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 is the </a:t>
            </a:r>
            <a:r>
              <a:rPr lang="en-US">
                <a:solidFill>
                  <a:srgbClr val="3366FF"/>
                </a:solidFill>
              </a:rPr>
              <a:t>target function</a:t>
            </a:r>
            <a:endParaRPr/>
          </a:p>
          <a:p>
            <a:pPr indent="-104775" lvl="4" marL="154305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An </a:t>
            </a:r>
            <a:r>
              <a:rPr lang="en-US">
                <a:solidFill>
                  <a:srgbClr val="3366FF"/>
                </a:solidFill>
              </a:rPr>
              <a:t>example </a:t>
            </a:r>
            <a:r>
              <a:rPr lang="en-US"/>
              <a:t>is a pair (</a:t>
            </a:r>
            <a:r>
              <a:rPr i="1" lang="en-US"/>
              <a:t>x</a:t>
            </a:r>
            <a:r>
              <a:rPr lang="en-US"/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1" lang="en-US"/>
              <a:t>(x)</a:t>
            </a:r>
            <a:r>
              <a:rPr lang="en-US"/>
              <a:t>)</a:t>
            </a:r>
            <a:br>
              <a:rPr lang="en-US"/>
            </a:br>
            <a:endParaRPr/>
          </a:p>
          <a:p>
            <a:pPr indent="-171450" lvl="4" marL="154305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Problem: find a </a:t>
            </a:r>
            <a:r>
              <a:rPr lang="en-US">
                <a:solidFill>
                  <a:srgbClr val="3366FF"/>
                </a:solidFill>
              </a:rPr>
              <a:t>hypothesis </a:t>
            </a:r>
            <a:r>
              <a:rPr i="1" lang="en-US"/>
              <a:t>h </a:t>
            </a:r>
            <a:r>
              <a:rPr lang="en-US"/>
              <a:t>from a space </a:t>
            </a:r>
            <a:r>
              <a:rPr i="1" lang="en-US"/>
              <a:t>H</a:t>
            </a:r>
            <a:r>
              <a:rPr lang="en-US"/>
              <a:t> of possible functions</a:t>
            </a:r>
            <a:endParaRPr i="1"/>
          </a:p>
          <a:p>
            <a:pPr indent="-214312" lvl="1" marL="557213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such that </a:t>
            </a:r>
            <a:r>
              <a:rPr i="1" lang="en-US" sz="1350">
                <a:latin typeface="Times New Roman"/>
                <a:ea typeface="Times New Roman"/>
                <a:cs typeface="Times New Roman"/>
                <a:sym typeface="Times New Roman"/>
              </a:rPr>
              <a:t>h ≈ f</a:t>
            </a:r>
            <a:endParaRPr i="1"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557213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rPr lang="en-US" sz="1350"/>
              <a:t>given a </a:t>
            </a:r>
            <a:r>
              <a:rPr lang="en-US" sz="1350">
                <a:solidFill>
                  <a:srgbClr val="3366FF"/>
                </a:solidFill>
              </a:rPr>
              <a:t>training set </a:t>
            </a:r>
            <a:r>
              <a:rPr lang="en-US" sz="1350"/>
              <a:t>of examples</a:t>
            </a:r>
            <a:br>
              <a:rPr lang="en-US" sz="1350"/>
            </a:br>
            <a:endParaRPr/>
          </a:p>
          <a:p>
            <a:pPr indent="-171450" lvl="4" marL="154305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(This is a highly simplified model of real learning: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Ignores prior knowledge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</a:pPr>
            <a:r>
              <a:rPr lang="en-US" sz="1350"/>
              <a:t>Assumes examples are given)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2014-08-21T19:45:13Z</dcterms:created>
  <dc:creator>Paolo Pirjanian</dc:creator>
</cp:coreProperties>
</file>