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image/gif" Extension="gif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y="6858000" cx="9144000"/>
  <p:notesSz cx="6858000" cy="9144000"/>
  <p:embeddedFontLst>
    <p:embeddedFont>
      <p:font typeface="Tahoma"/>
      <p:regular r:id="rId71"/>
      <p:bold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3" roundtripDataSignature="AMtx7mhQxT6TeXOrXIYJ8qGIZen/Fv9U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C5FE22-0988-4ABE-B5F5-C2E900D5345A}">
  <a:tblStyle styleId="{C1C5FE22-0988-4ABE-B5F5-C2E900D5345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customschemas.google.com/relationships/presentationmetadata" Target="metadata"/><Relationship Id="rId72" Type="http://schemas.openxmlformats.org/officeDocument/2006/relationships/font" Target="fonts/Tahoma-bold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Tahoma-regular.fntdata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4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P(B!AC) = P(A|BC)*P(B|C)/P(A|C)</a:t>
            </a:r>
            <a:endParaRPr/>
          </a:p>
        </p:txBody>
      </p:sp>
      <p:sp>
        <p:nvSpPr>
          <p:cNvPr id="596" name="Google Shape;596;p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1" name="Google Shape;621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2" name="Google Shape;62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2" name="Google Shape;632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3" name="Google Shape;63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0" name="Google Shape;640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1" name="Google Shape;641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0" name="Google Shape;650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1" name="Google Shape;651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definition of conditional probability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9" name="Google Shape;659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0" name="Google Shape;660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Fringe is only p22 and p31.  Doesn’t include p13, as is query variable rather than fringe.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p13 then three possible forms of fringe that are consistent.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not p13 then only two forms of fringe that are consistent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2" name="Google Shape;712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3" name="Google Shape;713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5"/>
          <p:cNvSpPr txBox="1"/>
          <p:nvPr>
            <p:ph type="title"/>
          </p:nvPr>
        </p:nvSpPr>
        <p:spPr>
          <a:xfrm>
            <a:off x="644434" y="320674"/>
            <a:ext cx="7870916" cy="942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6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6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7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7"/>
          <p:cNvSpPr txBox="1"/>
          <p:nvPr>
            <p:ph type="title"/>
          </p:nvPr>
        </p:nvSpPr>
        <p:spPr>
          <a:xfrm>
            <a:off x="628650" y="365126"/>
            <a:ext cx="7886700" cy="967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8"/>
          <p:cNvSpPr txBox="1"/>
          <p:nvPr>
            <p:ph type="title"/>
          </p:nvPr>
        </p:nvSpPr>
        <p:spPr>
          <a:xfrm>
            <a:off x="644434" y="320674"/>
            <a:ext cx="7870916" cy="942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9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9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6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0"/>
          <p:cNvSpPr txBox="1"/>
          <p:nvPr>
            <p:ph type="title"/>
          </p:nvPr>
        </p:nvSpPr>
        <p:spPr>
          <a:xfrm>
            <a:off x="644434" y="320674"/>
            <a:ext cx="7870916" cy="942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1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1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1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3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7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7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7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 txBox="1"/>
          <p:nvPr>
            <p:ph type="title"/>
          </p:nvPr>
        </p:nvSpPr>
        <p:spPr>
          <a:xfrm>
            <a:off x="644434" y="320674"/>
            <a:ext cx="7870916" cy="942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2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2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19. Uncertainty and Probability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b="1" lang="en-US">
                <a:solidFill>
                  <a:srgbClr val="7F7F7F"/>
                </a:solidFill>
              </a:rPr>
              <a:t>Professor Wei-Min Shen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b="1" lang="en-US">
                <a:solidFill>
                  <a:srgbClr val="7F7F7F"/>
                </a:solidFill>
              </a:rPr>
              <a:t>University of Southern California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7F7F7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7F7F7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7F7F7F"/>
              </a:solidFill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257300" y="727625"/>
            <a:ext cx="6457950" cy="124569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26775" lIns="26775" spcFirstLastPara="1" rIns="57250" wrap="square" tIns="26775">
            <a:noAutofit/>
          </a:bodyPr>
          <a:lstStyle/>
          <a:p>
            <a:pPr indent="-6350" lvl="0" marL="635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CSCI 561 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Foundation for Artificial Intelligence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type="title"/>
          </p:nvPr>
        </p:nvSpPr>
        <p:spPr>
          <a:xfrm>
            <a:off x="628650" y="365126"/>
            <a:ext cx="7886700" cy="967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Probability Density ρ(x)</a:t>
            </a:r>
            <a:endParaRPr/>
          </a:p>
        </p:txBody>
      </p:sp>
      <p:pic>
        <p:nvPicPr>
          <p:cNvPr id="162" name="Google Shape;16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561" y="2860842"/>
            <a:ext cx="2981277" cy="3273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560" y="1417638"/>
            <a:ext cx="2981277" cy="11812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0"/>
          <p:cNvGrpSpPr/>
          <p:nvPr/>
        </p:nvGrpSpPr>
        <p:grpSpPr>
          <a:xfrm>
            <a:off x="4286074" y="2333175"/>
            <a:ext cx="4091288" cy="2989782"/>
            <a:chOff x="4249129" y="1428011"/>
            <a:chExt cx="4091288" cy="2989782"/>
          </a:xfrm>
        </p:grpSpPr>
        <p:cxnSp>
          <p:nvCxnSpPr>
            <p:cNvPr id="165" name="Google Shape;165;p10"/>
            <p:cNvCxnSpPr/>
            <p:nvPr/>
          </p:nvCxnSpPr>
          <p:spPr>
            <a:xfrm>
              <a:off x="4603892" y="4150522"/>
              <a:ext cx="3515288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166" name="Google Shape;166;p10"/>
            <p:cNvCxnSpPr/>
            <p:nvPr/>
          </p:nvCxnSpPr>
          <p:spPr>
            <a:xfrm rot="10800000">
              <a:off x="4608876" y="1746394"/>
              <a:ext cx="0" cy="2630932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pic>
          <p:nvPicPr>
            <p:cNvPr id="167" name="Google Shape;167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818323" y="1938038"/>
              <a:ext cx="3309527" cy="21104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10"/>
            <p:cNvSpPr txBox="1"/>
            <p:nvPr/>
          </p:nvSpPr>
          <p:spPr>
            <a:xfrm>
              <a:off x="5780754" y="2644261"/>
              <a:ext cx="1856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ρ(x)=1/(2√hx)</a:t>
              </a:r>
              <a:endParaRPr/>
            </a:p>
          </p:txBody>
        </p:sp>
        <p:cxnSp>
          <p:nvCxnSpPr>
            <p:cNvPr id="169" name="Google Shape;169;p10"/>
            <p:cNvCxnSpPr/>
            <p:nvPr/>
          </p:nvCxnSpPr>
          <p:spPr>
            <a:xfrm>
              <a:off x="4608876" y="3640215"/>
              <a:ext cx="3181455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170" name="Google Shape;170;p10"/>
            <p:cNvSpPr txBox="1"/>
            <p:nvPr/>
          </p:nvSpPr>
          <p:spPr>
            <a:xfrm>
              <a:off x="4249129" y="3282223"/>
              <a:ext cx="7690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1/(2h)</a:t>
              </a:r>
              <a:endParaRPr/>
            </a:p>
          </p:txBody>
        </p:sp>
        <p:sp>
          <p:nvSpPr>
            <p:cNvPr id="171" name="Google Shape;171;p10"/>
            <p:cNvSpPr txBox="1"/>
            <p:nvPr/>
          </p:nvSpPr>
          <p:spPr>
            <a:xfrm>
              <a:off x="7637359" y="4048461"/>
              <a:ext cx="3059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/>
            </a:p>
          </p:txBody>
        </p:sp>
        <p:sp>
          <p:nvSpPr>
            <p:cNvPr id="172" name="Google Shape;172;p10"/>
            <p:cNvSpPr txBox="1"/>
            <p:nvPr/>
          </p:nvSpPr>
          <p:spPr>
            <a:xfrm>
              <a:off x="8119180" y="4007994"/>
              <a:ext cx="2212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sp>
          <p:nvSpPr>
            <p:cNvPr id="173" name="Google Shape;173;p10"/>
            <p:cNvSpPr txBox="1"/>
            <p:nvPr/>
          </p:nvSpPr>
          <p:spPr>
            <a:xfrm>
              <a:off x="4276257" y="1428011"/>
              <a:ext cx="769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ρ(x)</a:t>
              </a:r>
              <a:endParaRPr/>
            </a:p>
          </p:txBody>
        </p:sp>
      </p:grpSp>
      <p:sp>
        <p:nvSpPr>
          <p:cNvPr id="174" name="Google Shape;174;p10"/>
          <p:cNvSpPr txBox="1"/>
          <p:nvPr/>
        </p:nvSpPr>
        <p:spPr>
          <a:xfrm>
            <a:off x="4649251" y="5023719"/>
            <a:ext cx="14177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&lt;x&gt;=?,  σ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=?,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>
            <p:ph type="title"/>
          </p:nvPr>
        </p:nvSpPr>
        <p:spPr>
          <a:xfrm>
            <a:off x="644434" y="320674"/>
            <a:ext cx="7870916" cy="942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Probability</a:t>
            </a:r>
            <a:endParaRPr/>
          </a:p>
        </p:txBody>
      </p:sp>
      <p:sp>
        <p:nvSpPr>
          <p:cNvPr id="180" name="Google Shape;180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lide03" id="181" name="Google Shape;1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08" y="2550687"/>
            <a:ext cx="7522765" cy="41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1"/>
          <p:cNvSpPr txBox="1"/>
          <p:nvPr/>
        </p:nvSpPr>
        <p:spPr>
          <a:xfrm>
            <a:off x="826908" y="1458869"/>
            <a:ext cx="764769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Where is Probability? In the world or in your mind?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E.g., when you are throwing a dice, …</a:t>
            </a:r>
            <a:endParaRPr/>
          </a:p>
        </p:txBody>
      </p:sp>
      <p:sp>
        <p:nvSpPr>
          <p:cNvPr id="183" name="Google Shape;183;p11"/>
          <p:cNvSpPr txBox="1"/>
          <p:nvPr/>
        </p:nvSpPr>
        <p:spPr>
          <a:xfrm>
            <a:off x="5380229" y="3604803"/>
            <a:ext cx="2777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(vs. “Objective” Probability)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othache.gif" id="188" name="Google Shape;1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280" y="1790131"/>
            <a:ext cx="2939830" cy="390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2"/>
          <p:cNvSpPr txBox="1"/>
          <p:nvPr>
            <p:ph type="title"/>
          </p:nvPr>
        </p:nvSpPr>
        <p:spPr>
          <a:xfrm>
            <a:off x="407275" y="359375"/>
            <a:ext cx="82581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Example: Cavity-Toothache-Catch</a:t>
            </a:r>
            <a:endParaRPr/>
          </a:p>
        </p:txBody>
      </p:sp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12"/>
          <p:cNvSpPr/>
          <p:nvPr/>
        </p:nvSpPr>
        <p:spPr>
          <a:xfrm>
            <a:off x="5176063" y="2291965"/>
            <a:ext cx="2286000" cy="914400"/>
          </a:xfrm>
          <a:prstGeom prst="flowChartAlternateProcess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Cavity</a:t>
            </a:r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3499663" y="4196965"/>
            <a:ext cx="2286000" cy="914400"/>
          </a:xfrm>
          <a:prstGeom prst="flowChartAlternateProcess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Toothache</a:t>
            </a:r>
            <a:endParaRPr/>
          </a:p>
        </p:txBody>
      </p:sp>
      <p:sp>
        <p:nvSpPr>
          <p:cNvPr id="193" name="Google Shape;193;p12"/>
          <p:cNvSpPr/>
          <p:nvPr/>
        </p:nvSpPr>
        <p:spPr>
          <a:xfrm>
            <a:off x="6776263" y="4196965"/>
            <a:ext cx="2286000" cy="914400"/>
          </a:xfrm>
          <a:prstGeom prst="flowChartAlternateProcess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Catch</a:t>
            </a:r>
            <a:endParaRPr/>
          </a:p>
        </p:txBody>
      </p:sp>
      <p:cxnSp>
        <p:nvCxnSpPr>
          <p:cNvPr id="194" name="Google Shape;194;p12"/>
          <p:cNvCxnSpPr/>
          <p:nvPr/>
        </p:nvCxnSpPr>
        <p:spPr>
          <a:xfrm flipH="1">
            <a:off x="4642663" y="3206365"/>
            <a:ext cx="1676400" cy="990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  <a:effectLst>
            <a:outerShdw blurRad="63500" rotWithShape="0" dir="5400000" dist="38100">
              <a:srgbClr val="000000">
                <a:alpha val="39607"/>
              </a:srgbClr>
            </a:outerShdw>
          </a:effectLst>
        </p:spPr>
      </p:cxnSp>
      <p:cxnSp>
        <p:nvCxnSpPr>
          <p:cNvPr id="195" name="Google Shape;195;p12"/>
          <p:cNvCxnSpPr/>
          <p:nvPr/>
        </p:nvCxnSpPr>
        <p:spPr>
          <a:xfrm flipH="1" rot="-5400000">
            <a:off x="6623863" y="2901565"/>
            <a:ext cx="990600" cy="1600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  <a:effectLst>
            <a:outerShdw blurRad="63500" rotWithShape="0" dir="5400000" dist="38100">
              <a:srgbClr val="000000">
                <a:alpha val="39607"/>
              </a:srgbClr>
            </a:outerShdw>
          </a:effectLst>
        </p:spPr>
      </p:cxnSp>
      <p:cxnSp>
        <p:nvCxnSpPr>
          <p:cNvPr id="196" name="Google Shape;196;p12"/>
          <p:cNvCxnSpPr/>
          <p:nvPr/>
        </p:nvCxnSpPr>
        <p:spPr>
          <a:xfrm>
            <a:off x="5785663" y="4654165"/>
            <a:ext cx="990600" cy="1588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63500" rotWithShape="0" dir="5400000" dist="38100">
              <a:srgbClr val="000000">
                <a:alpha val="39607"/>
              </a:srgbClr>
            </a:outerShdw>
          </a:effectLst>
        </p:spPr>
      </p:cxnSp>
      <p:sp>
        <p:nvSpPr>
          <p:cNvPr id="197" name="Google Shape;197;p12"/>
          <p:cNvSpPr txBox="1"/>
          <p:nvPr/>
        </p:nvSpPr>
        <p:spPr>
          <a:xfrm>
            <a:off x="609600" y="5783815"/>
            <a:ext cx="8001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facts and interactions may exist, but they are either insignificant, unknown, or irrelevant, so we leave them out.</a:t>
            </a:r>
            <a:endParaRPr/>
          </a:p>
        </p:txBody>
      </p:sp>
      <p:cxnSp>
        <p:nvCxnSpPr>
          <p:cNvPr id="198" name="Google Shape;198;p12"/>
          <p:cNvCxnSpPr/>
          <p:nvPr/>
        </p:nvCxnSpPr>
        <p:spPr>
          <a:xfrm rot="5400000">
            <a:off x="7843064" y="3434965"/>
            <a:ext cx="1524000" cy="317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  <a:effectLst>
            <a:outerShdw blurRad="63500" rotWithShape="0" dir="5400000" dist="38100">
              <a:srgbClr val="000000">
                <a:alpha val="39607"/>
              </a:srgbClr>
            </a:outerShdw>
          </a:effectLst>
        </p:spPr>
      </p:cxnSp>
      <p:cxnSp>
        <p:nvCxnSpPr>
          <p:cNvPr id="199" name="Google Shape;199;p12"/>
          <p:cNvCxnSpPr>
            <a:endCxn id="191" idx="1"/>
          </p:cNvCxnSpPr>
          <p:nvPr/>
        </p:nvCxnSpPr>
        <p:spPr>
          <a:xfrm rot="-5400000">
            <a:off x="4052113" y="3073015"/>
            <a:ext cx="1447800" cy="800100"/>
          </a:xfrm>
          <a:prstGeom prst="bentConnector2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00" name="Google Shape;200;p12"/>
          <p:cNvSpPr txBox="1"/>
          <p:nvPr/>
        </p:nvSpPr>
        <p:spPr>
          <a:xfrm>
            <a:off x="8269100" y="3219476"/>
            <a:ext cx="6838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???</a:t>
            </a:r>
            <a:endParaRPr/>
          </a:p>
        </p:txBody>
      </p:sp>
      <p:sp>
        <p:nvSpPr>
          <p:cNvPr id="201" name="Google Shape;201;p12"/>
          <p:cNvSpPr txBox="1"/>
          <p:nvPr/>
        </p:nvSpPr>
        <p:spPr>
          <a:xfrm>
            <a:off x="5977150" y="4132533"/>
            <a:ext cx="6838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???</a:t>
            </a:r>
            <a:endParaRPr/>
          </a:p>
        </p:txBody>
      </p:sp>
      <p:sp>
        <p:nvSpPr>
          <p:cNvPr id="202" name="Google Shape;202;p12"/>
          <p:cNvSpPr txBox="1"/>
          <p:nvPr/>
        </p:nvSpPr>
        <p:spPr>
          <a:xfrm>
            <a:off x="6434350" y="3399850"/>
            <a:ext cx="6838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???</a:t>
            </a:r>
            <a:endParaRPr/>
          </a:p>
        </p:txBody>
      </p:sp>
      <p:sp>
        <p:nvSpPr>
          <p:cNvPr id="203" name="Google Shape;203;p12"/>
          <p:cNvSpPr txBox="1"/>
          <p:nvPr/>
        </p:nvSpPr>
        <p:spPr>
          <a:xfrm>
            <a:off x="5325233" y="3481086"/>
            <a:ext cx="6838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???</a:t>
            </a:r>
            <a:endParaRPr/>
          </a:p>
        </p:txBody>
      </p:sp>
      <p:sp>
        <p:nvSpPr>
          <p:cNvPr id="204" name="Google Shape;204;p12"/>
          <p:cNvSpPr txBox="1"/>
          <p:nvPr/>
        </p:nvSpPr>
        <p:spPr>
          <a:xfrm>
            <a:off x="3825941" y="3138240"/>
            <a:ext cx="6838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???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/>
          <p:nvPr>
            <p:ph type="title"/>
          </p:nvPr>
        </p:nvSpPr>
        <p:spPr>
          <a:xfrm>
            <a:off x="628650" y="365126"/>
            <a:ext cx="7886700" cy="967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Table of “Uncertainties”</a:t>
            </a:r>
            <a:endParaRPr/>
          </a:p>
        </p:txBody>
      </p:sp>
      <p:graphicFrame>
        <p:nvGraphicFramePr>
          <p:cNvPr id="210" name="Google Shape;210;p13"/>
          <p:cNvGraphicFramePr/>
          <p:nvPr/>
        </p:nvGraphicFramePr>
        <p:xfrm>
          <a:off x="457200" y="1407420"/>
          <a:ext cx="3000000" cy="3000000"/>
        </p:xfrm>
        <a:graphic>
          <a:graphicData uri="http://schemas.openxmlformats.org/drawingml/2006/table">
            <a:tbl>
              <a:tblPr bandRow="1" firstRow="1" lastCol="1">
                <a:noFill/>
                <a:tableStyleId>{C1C5FE22-0988-4ABE-B5F5-C2E900D5345A}</a:tableStyleId>
              </a:tblPr>
              <a:tblGrid>
                <a:gridCol w="1645925"/>
                <a:gridCol w="1645925"/>
                <a:gridCol w="1645925"/>
                <a:gridCol w="1645925"/>
                <a:gridCol w="1645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Cavity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Catch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Toothache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Logic Truth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Probability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{0,1}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0.576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{0,1}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0.064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{0,1}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0.144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{0,1}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0.016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{0,1}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0.008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{0,1}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0.012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{0,1}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0.072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{0,1}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0.108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1" name="Google Shape;211;p13"/>
          <p:cNvSpPr txBox="1"/>
          <p:nvPr/>
        </p:nvSpPr>
        <p:spPr>
          <a:xfrm>
            <a:off x="7243242" y="4744980"/>
            <a:ext cx="12500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Sum=1.000</a:t>
            </a:r>
            <a:endParaRPr/>
          </a:p>
        </p:txBody>
      </p:sp>
      <p:graphicFrame>
        <p:nvGraphicFramePr>
          <p:cNvPr id="212" name="Google Shape;212;p13"/>
          <p:cNvGraphicFramePr/>
          <p:nvPr/>
        </p:nvGraphicFramePr>
        <p:xfrm>
          <a:off x="516264" y="4963660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{C1C5FE22-0988-4ABE-B5F5-C2E900D5345A}</a:tableStyleId>
              </a:tblPr>
              <a:tblGrid>
                <a:gridCol w="1219200"/>
                <a:gridCol w="1219200"/>
                <a:gridCol w="1219200"/>
                <a:gridCol w="1342875"/>
                <a:gridCol w="149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Toothache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~Toothache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Catch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~Catch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Catch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~Catch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3366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Cavity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0.108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5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0.012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5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0.072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0.008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~Cavity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0.016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5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0.064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5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0.144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0.576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>
            <p:ph type="title"/>
          </p:nvPr>
        </p:nvSpPr>
        <p:spPr>
          <a:xfrm>
            <a:off x="628650" y="365127"/>
            <a:ext cx="8035060" cy="1158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(Fully) Joint Probability Distribution</a:t>
            </a:r>
            <a:endParaRPr/>
          </a:p>
        </p:txBody>
      </p:sp>
      <p:cxnSp>
        <p:nvCxnSpPr>
          <p:cNvPr id="218" name="Google Shape;218;p14"/>
          <p:cNvCxnSpPr/>
          <p:nvPr/>
        </p:nvCxnSpPr>
        <p:spPr>
          <a:xfrm>
            <a:off x="663222" y="4722519"/>
            <a:ext cx="6486408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19" name="Google Shape;219;p14"/>
          <p:cNvCxnSpPr/>
          <p:nvPr/>
        </p:nvCxnSpPr>
        <p:spPr>
          <a:xfrm rot="10800000">
            <a:off x="867363" y="1524001"/>
            <a:ext cx="0" cy="3535584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20" name="Google Shape;220;p14"/>
          <p:cNvSpPr txBox="1"/>
          <p:nvPr/>
        </p:nvSpPr>
        <p:spPr>
          <a:xfrm>
            <a:off x="1119481" y="1618074"/>
            <a:ext cx="9030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(X,Y,Z)</a:t>
            </a:r>
            <a:endParaRPr/>
          </a:p>
        </p:txBody>
      </p:sp>
      <p:sp>
        <p:nvSpPr>
          <p:cNvPr id="221" name="Google Shape;221;p14"/>
          <p:cNvSpPr txBox="1"/>
          <p:nvPr/>
        </p:nvSpPr>
        <p:spPr>
          <a:xfrm>
            <a:off x="7229592" y="4722519"/>
            <a:ext cx="18254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(X,Y,Z)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“Possible worlds”</a:t>
            </a:r>
            <a:endParaRPr/>
          </a:p>
        </p:txBody>
      </p:sp>
      <p:grpSp>
        <p:nvGrpSpPr>
          <p:cNvPr id="222" name="Google Shape;222;p14"/>
          <p:cNvGrpSpPr/>
          <p:nvPr/>
        </p:nvGrpSpPr>
        <p:grpSpPr>
          <a:xfrm>
            <a:off x="1321734" y="4801545"/>
            <a:ext cx="4997753" cy="369332"/>
            <a:chOff x="1232370" y="6278505"/>
            <a:chExt cx="4997753" cy="369332"/>
          </a:xfrm>
        </p:grpSpPr>
        <p:sp>
          <p:nvSpPr>
            <p:cNvPr id="223" name="Google Shape;223;p14"/>
            <p:cNvSpPr txBox="1"/>
            <p:nvPr/>
          </p:nvSpPr>
          <p:spPr>
            <a:xfrm>
              <a:off x="1232370" y="6278505"/>
              <a:ext cx="5356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000</a:t>
              </a:r>
              <a:endParaRPr/>
            </a:p>
          </p:txBody>
        </p:sp>
        <p:sp>
          <p:nvSpPr>
            <p:cNvPr id="224" name="Google Shape;224;p14"/>
            <p:cNvSpPr txBox="1"/>
            <p:nvPr/>
          </p:nvSpPr>
          <p:spPr>
            <a:xfrm>
              <a:off x="1869814" y="6278505"/>
              <a:ext cx="5356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</a:t>
              </a:r>
              <a:endParaRPr/>
            </a:p>
          </p:txBody>
        </p:sp>
        <p:sp>
          <p:nvSpPr>
            <p:cNvPr id="225" name="Google Shape;225;p14"/>
            <p:cNvSpPr txBox="1"/>
            <p:nvPr/>
          </p:nvSpPr>
          <p:spPr>
            <a:xfrm>
              <a:off x="2507258" y="6278505"/>
              <a:ext cx="5356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010</a:t>
              </a:r>
              <a:endParaRPr/>
            </a:p>
          </p:txBody>
        </p:sp>
        <p:sp>
          <p:nvSpPr>
            <p:cNvPr id="226" name="Google Shape;226;p14"/>
            <p:cNvSpPr txBox="1"/>
            <p:nvPr/>
          </p:nvSpPr>
          <p:spPr>
            <a:xfrm>
              <a:off x="3144701" y="6278505"/>
              <a:ext cx="5356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011</a:t>
              </a:r>
              <a:endParaRPr/>
            </a:p>
          </p:txBody>
        </p:sp>
        <p:sp>
          <p:nvSpPr>
            <p:cNvPr id="227" name="Google Shape;227;p14"/>
            <p:cNvSpPr txBox="1"/>
            <p:nvPr/>
          </p:nvSpPr>
          <p:spPr>
            <a:xfrm>
              <a:off x="3782145" y="6278505"/>
              <a:ext cx="5356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/>
            </a:p>
          </p:txBody>
        </p:sp>
        <p:sp>
          <p:nvSpPr>
            <p:cNvPr id="228" name="Google Shape;228;p14"/>
            <p:cNvSpPr txBox="1"/>
            <p:nvPr/>
          </p:nvSpPr>
          <p:spPr>
            <a:xfrm>
              <a:off x="4419589" y="6278505"/>
              <a:ext cx="5356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101</a:t>
              </a:r>
              <a:endParaRPr/>
            </a:p>
          </p:txBody>
        </p:sp>
        <p:sp>
          <p:nvSpPr>
            <p:cNvPr id="229" name="Google Shape;229;p14"/>
            <p:cNvSpPr txBox="1"/>
            <p:nvPr/>
          </p:nvSpPr>
          <p:spPr>
            <a:xfrm>
              <a:off x="5057032" y="6278505"/>
              <a:ext cx="5356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110</a:t>
              </a:r>
              <a:endParaRPr/>
            </a:p>
          </p:txBody>
        </p:sp>
        <p:sp>
          <p:nvSpPr>
            <p:cNvPr id="230" name="Google Shape;230;p14"/>
            <p:cNvSpPr txBox="1"/>
            <p:nvPr/>
          </p:nvSpPr>
          <p:spPr>
            <a:xfrm>
              <a:off x="5694475" y="6278505"/>
              <a:ext cx="5356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111</a:t>
              </a:r>
              <a:endParaRPr/>
            </a:p>
          </p:txBody>
        </p:sp>
      </p:grpSp>
      <p:sp>
        <p:nvSpPr>
          <p:cNvPr id="231" name="Google Shape;231;p14"/>
          <p:cNvSpPr/>
          <p:nvPr/>
        </p:nvSpPr>
        <p:spPr>
          <a:xfrm>
            <a:off x="1500481" y="3132667"/>
            <a:ext cx="103482" cy="155758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4"/>
          <p:cNvSpPr/>
          <p:nvPr/>
        </p:nvSpPr>
        <p:spPr>
          <a:xfrm>
            <a:off x="2150706" y="4562592"/>
            <a:ext cx="103482" cy="118253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2800931" y="4223925"/>
            <a:ext cx="103482" cy="466327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4"/>
          <p:cNvSpPr/>
          <p:nvPr/>
        </p:nvSpPr>
        <p:spPr>
          <a:xfrm>
            <a:off x="3451156" y="4562591"/>
            <a:ext cx="103482" cy="127661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4"/>
          <p:cNvSpPr/>
          <p:nvPr/>
        </p:nvSpPr>
        <p:spPr>
          <a:xfrm>
            <a:off x="4101381" y="4289777"/>
            <a:ext cx="103482" cy="40047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4"/>
          <p:cNvSpPr/>
          <p:nvPr/>
        </p:nvSpPr>
        <p:spPr>
          <a:xfrm>
            <a:off x="4751606" y="4289777"/>
            <a:ext cx="103482" cy="40047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4"/>
          <p:cNvSpPr/>
          <p:nvPr/>
        </p:nvSpPr>
        <p:spPr>
          <a:xfrm>
            <a:off x="5401831" y="4440295"/>
            <a:ext cx="103482" cy="249957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/>
          <p:nvPr/>
        </p:nvSpPr>
        <p:spPr>
          <a:xfrm>
            <a:off x="6052057" y="4289777"/>
            <a:ext cx="103482" cy="40047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 txBox="1"/>
          <p:nvPr/>
        </p:nvSpPr>
        <p:spPr>
          <a:xfrm>
            <a:off x="1778962" y="5435038"/>
            <a:ext cx="34398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X: Cavity;   Y: Catch;    Z: Toothache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 txBox="1"/>
          <p:nvPr>
            <p:ph type="title"/>
          </p:nvPr>
        </p:nvSpPr>
        <p:spPr>
          <a:xfrm>
            <a:off x="628650" y="365126"/>
            <a:ext cx="7886700" cy="967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There are SO MUCH in a Distribution!</a:t>
            </a:r>
            <a:endParaRPr/>
          </a:p>
        </p:txBody>
      </p:sp>
      <p:sp>
        <p:nvSpPr>
          <p:cNvPr id="245" name="Google Shape;245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likely you have cavity?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likely you don’t have cavity?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likely you have toothache and cavity?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likely you have all three?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likely you have none?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……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……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"/>
          <p:cNvSpPr txBox="1"/>
          <p:nvPr>
            <p:ph type="title"/>
          </p:nvPr>
        </p:nvSpPr>
        <p:spPr>
          <a:xfrm>
            <a:off x="457200" y="28925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Probability Distribution Models </a:t>
            </a:r>
            <a:br>
              <a:rPr lang="en-US"/>
            </a:br>
            <a:r>
              <a:rPr lang="en-US"/>
              <a:t>(discrete or continuous)</a:t>
            </a:r>
            <a:endParaRPr/>
          </a:p>
        </p:txBody>
      </p:sp>
      <p:cxnSp>
        <p:nvCxnSpPr>
          <p:cNvPr id="251" name="Google Shape;251;p16"/>
          <p:cNvCxnSpPr/>
          <p:nvPr/>
        </p:nvCxnSpPr>
        <p:spPr>
          <a:xfrm>
            <a:off x="628305" y="5331557"/>
            <a:ext cx="6486408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52" name="Google Shape;252;p16"/>
          <p:cNvCxnSpPr/>
          <p:nvPr/>
        </p:nvCxnSpPr>
        <p:spPr>
          <a:xfrm rot="10800000">
            <a:off x="832446" y="3191371"/>
            <a:ext cx="0" cy="2477252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53" name="Google Shape;253;p16"/>
          <p:cNvSpPr txBox="1"/>
          <p:nvPr/>
        </p:nvSpPr>
        <p:spPr>
          <a:xfrm>
            <a:off x="383730" y="2908976"/>
            <a:ext cx="9030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(X,Y,Z)</a:t>
            </a:r>
            <a:endParaRPr/>
          </a:p>
        </p:txBody>
      </p:sp>
      <p:sp>
        <p:nvSpPr>
          <p:cNvPr id="254" name="Google Shape;254;p16"/>
          <p:cNvSpPr txBox="1"/>
          <p:nvPr/>
        </p:nvSpPr>
        <p:spPr>
          <a:xfrm>
            <a:off x="6580842" y="5391769"/>
            <a:ext cx="7802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(X,Y,Z)</a:t>
            </a:r>
            <a:endParaRPr/>
          </a:p>
        </p:txBody>
      </p:sp>
      <p:grpSp>
        <p:nvGrpSpPr>
          <p:cNvPr id="255" name="Google Shape;255;p16"/>
          <p:cNvGrpSpPr/>
          <p:nvPr/>
        </p:nvGrpSpPr>
        <p:grpSpPr>
          <a:xfrm>
            <a:off x="1286817" y="5410583"/>
            <a:ext cx="4997753" cy="369332"/>
            <a:chOff x="1232370" y="6278505"/>
            <a:chExt cx="4997753" cy="369332"/>
          </a:xfrm>
        </p:grpSpPr>
        <p:sp>
          <p:nvSpPr>
            <p:cNvPr id="256" name="Google Shape;256;p16"/>
            <p:cNvSpPr txBox="1"/>
            <p:nvPr/>
          </p:nvSpPr>
          <p:spPr>
            <a:xfrm>
              <a:off x="1232370" y="6278505"/>
              <a:ext cx="5356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000</a:t>
              </a:r>
              <a:endParaRPr/>
            </a:p>
          </p:txBody>
        </p:sp>
        <p:sp>
          <p:nvSpPr>
            <p:cNvPr id="257" name="Google Shape;257;p16"/>
            <p:cNvSpPr txBox="1"/>
            <p:nvPr/>
          </p:nvSpPr>
          <p:spPr>
            <a:xfrm>
              <a:off x="1869814" y="6278505"/>
              <a:ext cx="5356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</a:t>
              </a:r>
              <a:endParaRPr/>
            </a:p>
          </p:txBody>
        </p:sp>
        <p:sp>
          <p:nvSpPr>
            <p:cNvPr id="258" name="Google Shape;258;p16"/>
            <p:cNvSpPr txBox="1"/>
            <p:nvPr/>
          </p:nvSpPr>
          <p:spPr>
            <a:xfrm>
              <a:off x="2507258" y="6278505"/>
              <a:ext cx="5356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010</a:t>
              </a:r>
              <a:endParaRPr/>
            </a:p>
          </p:txBody>
        </p:sp>
        <p:sp>
          <p:nvSpPr>
            <p:cNvPr id="259" name="Google Shape;259;p16"/>
            <p:cNvSpPr txBox="1"/>
            <p:nvPr/>
          </p:nvSpPr>
          <p:spPr>
            <a:xfrm>
              <a:off x="3144701" y="6278505"/>
              <a:ext cx="5356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011</a:t>
              </a:r>
              <a:endParaRPr/>
            </a:p>
          </p:txBody>
        </p:sp>
        <p:sp>
          <p:nvSpPr>
            <p:cNvPr id="260" name="Google Shape;260;p16"/>
            <p:cNvSpPr txBox="1"/>
            <p:nvPr/>
          </p:nvSpPr>
          <p:spPr>
            <a:xfrm>
              <a:off x="3782145" y="6278505"/>
              <a:ext cx="5356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/>
            </a:p>
          </p:txBody>
        </p:sp>
        <p:sp>
          <p:nvSpPr>
            <p:cNvPr id="261" name="Google Shape;261;p16"/>
            <p:cNvSpPr txBox="1"/>
            <p:nvPr/>
          </p:nvSpPr>
          <p:spPr>
            <a:xfrm>
              <a:off x="4419589" y="6278505"/>
              <a:ext cx="5356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101</a:t>
              </a:r>
              <a:endParaRPr/>
            </a:p>
          </p:txBody>
        </p:sp>
        <p:sp>
          <p:nvSpPr>
            <p:cNvPr id="262" name="Google Shape;262;p16"/>
            <p:cNvSpPr txBox="1"/>
            <p:nvPr/>
          </p:nvSpPr>
          <p:spPr>
            <a:xfrm>
              <a:off x="5057032" y="6278505"/>
              <a:ext cx="5356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110</a:t>
              </a:r>
              <a:endParaRPr/>
            </a:p>
          </p:txBody>
        </p:sp>
        <p:sp>
          <p:nvSpPr>
            <p:cNvPr id="263" name="Google Shape;263;p16"/>
            <p:cNvSpPr txBox="1"/>
            <p:nvPr/>
          </p:nvSpPr>
          <p:spPr>
            <a:xfrm>
              <a:off x="5694475" y="6278505"/>
              <a:ext cx="5356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111</a:t>
              </a:r>
              <a:endParaRPr/>
            </a:p>
          </p:txBody>
        </p:sp>
      </p:grpSp>
      <p:sp>
        <p:nvSpPr>
          <p:cNvPr id="264" name="Google Shape;264;p16"/>
          <p:cNvSpPr/>
          <p:nvPr/>
        </p:nvSpPr>
        <p:spPr>
          <a:xfrm>
            <a:off x="1465564" y="3741705"/>
            <a:ext cx="103482" cy="155758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6"/>
          <p:cNvSpPr/>
          <p:nvPr/>
        </p:nvSpPr>
        <p:spPr>
          <a:xfrm>
            <a:off x="2115789" y="5171630"/>
            <a:ext cx="103482" cy="118253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6"/>
          <p:cNvSpPr/>
          <p:nvPr/>
        </p:nvSpPr>
        <p:spPr>
          <a:xfrm>
            <a:off x="2766014" y="4832963"/>
            <a:ext cx="103482" cy="466327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6"/>
          <p:cNvSpPr/>
          <p:nvPr/>
        </p:nvSpPr>
        <p:spPr>
          <a:xfrm>
            <a:off x="3416239" y="5171629"/>
            <a:ext cx="103482" cy="127661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6"/>
          <p:cNvSpPr/>
          <p:nvPr/>
        </p:nvSpPr>
        <p:spPr>
          <a:xfrm>
            <a:off x="4066464" y="4898815"/>
            <a:ext cx="103482" cy="40047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6"/>
          <p:cNvSpPr/>
          <p:nvPr/>
        </p:nvSpPr>
        <p:spPr>
          <a:xfrm>
            <a:off x="4716689" y="4898815"/>
            <a:ext cx="103482" cy="40047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6"/>
          <p:cNvSpPr/>
          <p:nvPr/>
        </p:nvSpPr>
        <p:spPr>
          <a:xfrm>
            <a:off x="5366914" y="5049333"/>
            <a:ext cx="103482" cy="249957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6"/>
          <p:cNvSpPr/>
          <p:nvPr/>
        </p:nvSpPr>
        <p:spPr>
          <a:xfrm>
            <a:off x="6017140" y="4898815"/>
            <a:ext cx="103482" cy="40047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2238963" y="5804370"/>
            <a:ext cx="34398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X: Cavity;   Y: Catch;    Z: Toothache</a:t>
            </a:r>
            <a:endParaRPr/>
          </a:p>
        </p:txBody>
      </p:sp>
      <p:pic>
        <p:nvPicPr>
          <p:cNvPr id="273" name="Google Shape;2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7300" y="1808667"/>
            <a:ext cx="3387315" cy="2477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730" y="1905069"/>
            <a:ext cx="2954066" cy="715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"/>
          <p:cNvSpPr txBox="1"/>
          <p:nvPr>
            <p:ph type="title"/>
          </p:nvPr>
        </p:nvSpPr>
        <p:spPr>
          <a:xfrm>
            <a:off x="644434" y="320674"/>
            <a:ext cx="7870916" cy="942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Full Joint (discrete) Distributions</a:t>
            </a:r>
            <a:endParaRPr/>
          </a:p>
        </p:txBody>
      </p:sp>
      <p:sp>
        <p:nvSpPr>
          <p:cNvPr id="280" name="Google Shape;280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lide13" id="281" name="Google Shape;2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" y="1649413"/>
            <a:ext cx="8486775" cy="46370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17"/>
          <p:cNvCxnSpPr/>
          <p:nvPr/>
        </p:nvCxnSpPr>
        <p:spPr>
          <a:xfrm>
            <a:off x="2799358" y="5530095"/>
            <a:ext cx="2116587" cy="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3" name="Google Shape;283;p17"/>
          <p:cNvCxnSpPr/>
          <p:nvPr/>
        </p:nvCxnSpPr>
        <p:spPr>
          <a:xfrm>
            <a:off x="2799358" y="5873658"/>
            <a:ext cx="1269952" cy="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4" name="Google Shape;284;p17"/>
          <p:cNvSpPr/>
          <p:nvPr/>
        </p:nvSpPr>
        <p:spPr>
          <a:xfrm>
            <a:off x="3586004" y="2360999"/>
            <a:ext cx="1743197" cy="37356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7"/>
          <p:cNvSpPr txBox="1"/>
          <p:nvPr/>
        </p:nvSpPr>
        <p:spPr>
          <a:xfrm>
            <a:off x="7115099" y="4359589"/>
            <a:ext cx="18003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Here, how many </a:t>
            </a:r>
            <a:b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possible worlds?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"/>
          <p:cNvSpPr txBox="1"/>
          <p:nvPr>
            <p:ph type="title"/>
          </p:nvPr>
        </p:nvSpPr>
        <p:spPr>
          <a:xfrm>
            <a:off x="299893" y="413038"/>
            <a:ext cx="8544214" cy="942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Possible worlds in Discrete Distribution</a:t>
            </a:r>
            <a:endParaRPr/>
          </a:p>
        </p:txBody>
      </p:sp>
      <p:sp>
        <p:nvSpPr>
          <p:cNvPr id="291" name="Google Shape;291;p18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possible worlds ?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(X,Y), where X,Y are binary variables, it is 2x2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(X,Y=y), it is 2x1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general, the number of possible worlds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product of the size of each variable 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"/>
          <p:cNvSpPr txBox="1"/>
          <p:nvPr>
            <p:ph type="title"/>
          </p:nvPr>
        </p:nvSpPr>
        <p:spPr>
          <a:xfrm>
            <a:off x="628650" y="365126"/>
            <a:ext cx="7886700" cy="967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How many “possible worlds” in a discrete probability distribution?</a:t>
            </a:r>
            <a:endParaRPr/>
          </a:p>
        </p:txBody>
      </p:sp>
      <p:cxnSp>
        <p:nvCxnSpPr>
          <p:cNvPr id="297" name="Google Shape;297;p19"/>
          <p:cNvCxnSpPr/>
          <p:nvPr/>
        </p:nvCxnSpPr>
        <p:spPr>
          <a:xfrm>
            <a:off x="663222" y="4902430"/>
            <a:ext cx="6486408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98" name="Google Shape;298;p19"/>
          <p:cNvCxnSpPr/>
          <p:nvPr/>
        </p:nvCxnSpPr>
        <p:spPr>
          <a:xfrm rot="10800000">
            <a:off x="867363" y="1703912"/>
            <a:ext cx="0" cy="3535584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99" name="Google Shape;299;p19"/>
          <p:cNvSpPr txBox="1"/>
          <p:nvPr/>
        </p:nvSpPr>
        <p:spPr>
          <a:xfrm>
            <a:off x="1119481" y="1797985"/>
            <a:ext cx="9030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(X,Y,Z)</a:t>
            </a:r>
            <a:endParaRPr/>
          </a:p>
        </p:txBody>
      </p:sp>
      <p:sp>
        <p:nvSpPr>
          <p:cNvPr id="300" name="Google Shape;300;p19"/>
          <p:cNvSpPr txBox="1"/>
          <p:nvPr/>
        </p:nvSpPr>
        <p:spPr>
          <a:xfrm>
            <a:off x="7229592" y="4902430"/>
            <a:ext cx="7802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(X,Y,Z)</a:t>
            </a:r>
            <a:endParaRPr/>
          </a:p>
        </p:txBody>
      </p:sp>
      <p:grpSp>
        <p:nvGrpSpPr>
          <p:cNvPr id="301" name="Google Shape;301;p19"/>
          <p:cNvGrpSpPr/>
          <p:nvPr/>
        </p:nvGrpSpPr>
        <p:grpSpPr>
          <a:xfrm>
            <a:off x="1321734" y="4981456"/>
            <a:ext cx="4997753" cy="369332"/>
            <a:chOff x="1232370" y="6278505"/>
            <a:chExt cx="4997753" cy="369332"/>
          </a:xfrm>
        </p:grpSpPr>
        <p:sp>
          <p:nvSpPr>
            <p:cNvPr id="302" name="Google Shape;302;p19"/>
            <p:cNvSpPr txBox="1"/>
            <p:nvPr/>
          </p:nvSpPr>
          <p:spPr>
            <a:xfrm>
              <a:off x="1232370" y="6278505"/>
              <a:ext cx="5356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000</a:t>
              </a:r>
              <a:endParaRPr/>
            </a:p>
          </p:txBody>
        </p:sp>
        <p:sp>
          <p:nvSpPr>
            <p:cNvPr id="303" name="Google Shape;303;p19"/>
            <p:cNvSpPr txBox="1"/>
            <p:nvPr/>
          </p:nvSpPr>
          <p:spPr>
            <a:xfrm>
              <a:off x="1869814" y="6278505"/>
              <a:ext cx="5356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</a:t>
              </a:r>
              <a:endParaRPr/>
            </a:p>
          </p:txBody>
        </p:sp>
        <p:sp>
          <p:nvSpPr>
            <p:cNvPr id="304" name="Google Shape;304;p19"/>
            <p:cNvSpPr txBox="1"/>
            <p:nvPr/>
          </p:nvSpPr>
          <p:spPr>
            <a:xfrm>
              <a:off x="2507258" y="6278505"/>
              <a:ext cx="5356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010</a:t>
              </a:r>
              <a:endParaRPr/>
            </a:p>
          </p:txBody>
        </p:sp>
        <p:sp>
          <p:nvSpPr>
            <p:cNvPr id="305" name="Google Shape;305;p19"/>
            <p:cNvSpPr txBox="1"/>
            <p:nvPr/>
          </p:nvSpPr>
          <p:spPr>
            <a:xfrm>
              <a:off x="3144701" y="6278505"/>
              <a:ext cx="5356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011</a:t>
              </a:r>
              <a:endParaRPr/>
            </a:p>
          </p:txBody>
        </p:sp>
        <p:sp>
          <p:nvSpPr>
            <p:cNvPr id="306" name="Google Shape;306;p19"/>
            <p:cNvSpPr txBox="1"/>
            <p:nvPr/>
          </p:nvSpPr>
          <p:spPr>
            <a:xfrm>
              <a:off x="3782145" y="6278505"/>
              <a:ext cx="5356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/>
            </a:p>
          </p:txBody>
        </p:sp>
        <p:sp>
          <p:nvSpPr>
            <p:cNvPr id="307" name="Google Shape;307;p19"/>
            <p:cNvSpPr txBox="1"/>
            <p:nvPr/>
          </p:nvSpPr>
          <p:spPr>
            <a:xfrm>
              <a:off x="4419589" y="6278505"/>
              <a:ext cx="5356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101</a:t>
              </a:r>
              <a:endParaRPr/>
            </a:p>
          </p:txBody>
        </p:sp>
        <p:sp>
          <p:nvSpPr>
            <p:cNvPr id="308" name="Google Shape;308;p19"/>
            <p:cNvSpPr txBox="1"/>
            <p:nvPr/>
          </p:nvSpPr>
          <p:spPr>
            <a:xfrm>
              <a:off x="5057032" y="6278505"/>
              <a:ext cx="5356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110</a:t>
              </a:r>
              <a:endParaRPr/>
            </a:p>
          </p:txBody>
        </p:sp>
        <p:sp>
          <p:nvSpPr>
            <p:cNvPr id="309" name="Google Shape;309;p19"/>
            <p:cNvSpPr txBox="1"/>
            <p:nvPr/>
          </p:nvSpPr>
          <p:spPr>
            <a:xfrm>
              <a:off x="5694475" y="6278505"/>
              <a:ext cx="5356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111</a:t>
              </a:r>
              <a:endParaRPr/>
            </a:p>
          </p:txBody>
        </p:sp>
      </p:grpSp>
      <p:sp>
        <p:nvSpPr>
          <p:cNvPr id="310" name="Google Shape;310;p19"/>
          <p:cNvSpPr/>
          <p:nvPr/>
        </p:nvSpPr>
        <p:spPr>
          <a:xfrm>
            <a:off x="1500481" y="3312578"/>
            <a:ext cx="103482" cy="155758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2150706" y="4742503"/>
            <a:ext cx="103482" cy="118253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9"/>
          <p:cNvSpPr/>
          <p:nvPr/>
        </p:nvSpPr>
        <p:spPr>
          <a:xfrm>
            <a:off x="2800931" y="4403836"/>
            <a:ext cx="103482" cy="466327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3451156" y="4742502"/>
            <a:ext cx="103482" cy="127661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9"/>
          <p:cNvSpPr/>
          <p:nvPr/>
        </p:nvSpPr>
        <p:spPr>
          <a:xfrm>
            <a:off x="4101381" y="4469688"/>
            <a:ext cx="103482" cy="40047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9"/>
          <p:cNvSpPr/>
          <p:nvPr/>
        </p:nvSpPr>
        <p:spPr>
          <a:xfrm>
            <a:off x="4751606" y="4469688"/>
            <a:ext cx="103482" cy="400476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5401831" y="4620206"/>
            <a:ext cx="103482" cy="249957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6052057" y="4469688"/>
            <a:ext cx="103482" cy="40047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4063901" y="1826207"/>
            <a:ext cx="34398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X: Cavity;   Y: Catch;    Z: Toothache</a:t>
            </a:r>
            <a:endParaRPr/>
          </a:p>
        </p:txBody>
      </p:sp>
      <p:sp>
        <p:nvSpPr>
          <p:cNvPr id="319" name="Google Shape;319;p19"/>
          <p:cNvSpPr txBox="1"/>
          <p:nvPr/>
        </p:nvSpPr>
        <p:spPr>
          <a:xfrm>
            <a:off x="7099152" y="5379010"/>
            <a:ext cx="20920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“Possible worlds”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“value assignments”</a:t>
            </a:r>
            <a:endParaRPr/>
          </a:p>
        </p:txBody>
      </p:sp>
      <p:sp>
        <p:nvSpPr>
          <p:cNvPr id="320" name="Google Shape;320;p19"/>
          <p:cNvSpPr txBox="1"/>
          <p:nvPr/>
        </p:nvSpPr>
        <p:spPr>
          <a:xfrm>
            <a:off x="2427111" y="5579763"/>
            <a:ext cx="35699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“Mutually Exclusive” &amp; “Exhaustive” </a:t>
            </a:r>
            <a:endParaRPr/>
          </a:p>
        </p:txBody>
      </p:sp>
      <p:sp>
        <p:nvSpPr>
          <p:cNvPr id="321" name="Google Shape;321;p19"/>
          <p:cNvSpPr txBox="1"/>
          <p:nvPr/>
        </p:nvSpPr>
        <p:spPr>
          <a:xfrm>
            <a:off x="7229592" y="6133761"/>
            <a:ext cx="1280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x 2 x 2 = 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628650" y="365126"/>
            <a:ext cx="7886700" cy="967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417638"/>
            <a:ext cx="8229600" cy="4836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/>
              <a:t>Introduction</a:t>
            </a:r>
            <a:r>
              <a:rPr lang="en-US"/>
              <a:t> to probability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Powerful tool for uncertainty reasoning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and where is probability?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/>
              <a:t>Models</a:t>
            </a:r>
            <a:r>
              <a:rPr lang="en-US"/>
              <a:t> and probability distributions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/>
              <a:t>Inferences</a:t>
            </a:r>
            <a:r>
              <a:rPr lang="en-US"/>
              <a:t> based on probability methods</a:t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400341" y="259356"/>
            <a:ext cx="852114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Possible worlds in these distributions?</a:t>
            </a:r>
            <a:endParaRPr/>
          </a:p>
        </p:txBody>
      </p:sp>
      <p:sp>
        <p:nvSpPr>
          <p:cNvPr id="327" name="Google Shape;327;p20"/>
          <p:cNvSpPr txBox="1"/>
          <p:nvPr/>
        </p:nvSpPr>
        <p:spPr>
          <a:xfrm>
            <a:off x="1297516" y="3699703"/>
            <a:ext cx="257289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Toothache | Cavity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(Toothache)</a:t>
            </a:r>
            <a:endParaRPr/>
          </a:p>
        </p:txBody>
      </p:sp>
      <p:graphicFrame>
        <p:nvGraphicFramePr>
          <p:cNvPr id="328" name="Google Shape;328;p20"/>
          <p:cNvGraphicFramePr/>
          <p:nvPr/>
        </p:nvGraphicFramePr>
        <p:xfrm>
          <a:off x="1937515" y="1913842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{C1C5FE22-0988-4ABE-B5F5-C2E900D5345A}</a:tableStyleId>
              </a:tblPr>
              <a:tblGrid>
                <a:gridCol w="917450"/>
                <a:gridCol w="917450"/>
                <a:gridCol w="917450"/>
                <a:gridCol w="1010525"/>
                <a:gridCol w="1125300"/>
              </a:tblGrid>
              <a:tr h="28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Toothache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~Toothache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28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Catch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~Catch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Catch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~Catch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3366FF"/>
                    </a:solidFill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Cavity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0.108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5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0.012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5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0.072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0.008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~Cavity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0.016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5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0.064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5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0.144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0.576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9" name="Google Shape;329;p20"/>
          <p:cNvSpPr txBox="1"/>
          <p:nvPr/>
        </p:nvSpPr>
        <p:spPr>
          <a:xfrm>
            <a:off x="4074032" y="3699703"/>
            <a:ext cx="25990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of possible worlds = 2x2</a:t>
            </a:r>
            <a:endParaRPr/>
          </a:p>
        </p:txBody>
      </p:sp>
      <p:sp>
        <p:nvSpPr>
          <p:cNvPr id="330" name="Google Shape;330;p20"/>
          <p:cNvSpPr txBox="1"/>
          <p:nvPr/>
        </p:nvSpPr>
        <p:spPr>
          <a:xfrm>
            <a:off x="4144032" y="4342685"/>
            <a:ext cx="2382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of possible worlds = 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628650" y="365126"/>
            <a:ext cx="7886700" cy="967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How many possible worlds in a continuous probability distribution?</a:t>
            </a:r>
            <a:endParaRPr/>
          </a:p>
        </p:txBody>
      </p:sp>
      <p:pic>
        <p:nvPicPr>
          <p:cNvPr id="336" name="Google Shape;3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8200" y="2080683"/>
            <a:ext cx="4914900" cy="35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1"/>
          <p:cNvSpPr txBox="1"/>
          <p:nvPr/>
        </p:nvSpPr>
        <p:spPr>
          <a:xfrm>
            <a:off x="2825750" y="5996001"/>
            <a:ext cx="38148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There are infinite real numbers in [0,h]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22"/>
          <p:cNvSpPr txBox="1"/>
          <p:nvPr>
            <p:ph type="title"/>
          </p:nvPr>
        </p:nvSpPr>
        <p:spPr>
          <a:xfrm>
            <a:off x="644434" y="320674"/>
            <a:ext cx="7870916" cy="942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Probability Basics (Formal)</a:t>
            </a:r>
            <a:endParaRPr/>
          </a:p>
        </p:txBody>
      </p:sp>
      <p:pic>
        <p:nvPicPr>
          <p:cNvPr id="344" name="Google Shape;3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1" y="1828800"/>
            <a:ext cx="7198685" cy="4155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" name="Google Shape;350;p23"/>
          <p:cNvSpPr txBox="1"/>
          <p:nvPr>
            <p:ph type="title"/>
          </p:nvPr>
        </p:nvSpPr>
        <p:spPr>
          <a:xfrm>
            <a:off x="644434" y="320674"/>
            <a:ext cx="7870916" cy="942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Random Variables</a:t>
            </a:r>
            <a:endParaRPr/>
          </a:p>
        </p:txBody>
      </p:sp>
      <p:pic>
        <p:nvPicPr>
          <p:cNvPr id="351" name="Google Shape;3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900" y="2362200"/>
            <a:ext cx="8382000" cy="273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7" name="Google Shape;357;p24"/>
          <p:cNvSpPr txBox="1"/>
          <p:nvPr>
            <p:ph type="title"/>
          </p:nvPr>
        </p:nvSpPr>
        <p:spPr>
          <a:xfrm>
            <a:off x="644434" y="320674"/>
            <a:ext cx="7870916" cy="942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Propositions</a:t>
            </a:r>
            <a:endParaRPr/>
          </a:p>
        </p:txBody>
      </p:sp>
      <p:pic>
        <p:nvPicPr>
          <p:cNvPr id="358" name="Google Shape;3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808" y="1366774"/>
            <a:ext cx="7262406" cy="4751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"/>
          <p:cNvSpPr txBox="1"/>
          <p:nvPr>
            <p:ph type="title"/>
          </p:nvPr>
        </p:nvSpPr>
        <p:spPr>
          <a:xfrm>
            <a:off x="644434" y="320674"/>
            <a:ext cx="7870916" cy="942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Syntax of Probability</a:t>
            </a:r>
            <a:endParaRPr/>
          </a:p>
        </p:txBody>
      </p:sp>
      <p:sp>
        <p:nvSpPr>
          <p:cNvPr id="364" name="Google Shape;364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lide06" id="365" name="Google Shape;36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164" y="1786270"/>
            <a:ext cx="8144037" cy="4301793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5"/>
          <p:cNvSpPr txBox="1"/>
          <p:nvPr/>
        </p:nvSpPr>
        <p:spPr>
          <a:xfrm>
            <a:off x="7073463" y="4498428"/>
            <a:ext cx="6487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rest?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/>
          <p:nvPr>
            <p:ph type="title"/>
          </p:nvPr>
        </p:nvSpPr>
        <p:spPr>
          <a:xfrm>
            <a:off x="644434" y="320674"/>
            <a:ext cx="7870916" cy="942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Syntax of Probability</a:t>
            </a:r>
            <a:endParaRPr/>
          </a:p>
        </p:txBody>
      </p:sp>
      <p:sp>
        <p:nvSpPr>
          <p:cNvPr id="372" name="Google Shape;372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lide07" id="373" name="Google Shape;37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85900"/>
            <a:ext cx="8458200" cy="46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6"/>
          <p:cNvSpPr/>
          <p:nvPr/>
        </p:nvSpPr>
        <p:spPr>
          <a:xfrm>
            <a:off x="834933" y="3496776"/>
            <a:ext cx="368696" cy="218473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6"/>
          <p:cNvSpPr/>
          <p:nvPr/>
        </p:nvSpPr>
        <p:spPr>
          <a:xfrm>
            <a:off x="782319" y="4698417"/>
            <a:ext cx="368696" cy="218473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"/>
          <p:cNvSpPr txBox="1"/>
          <p:nvPr>
            <p:ph type="title"/>
          </p:nvPr>
        </p:nvSpPr>
        <p:spPr>
          <a:xfrm>
            <a:off x="644434" y="320674"/>
            <a:ext cx="7870916" cy="942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Syntax</a:t>
            </a:r>
            <a:endParaRPr/>
          </a:p>
        </p:txBody>
      </p:sp>
      <p:sp>
        <p:nvSpPr>
          <p:cNvPr id="381" name="Google Shape;381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lide08" id="382" name="Google Shape;3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560" y="1371600"/>
            <a:ext cx="8839200" cy="4989513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7"/>
          <p:cNvSpPr/>
          <p:nvPr/>
        </p:nvSpPr>
        <p:spPr>
          <a:xfrm>
            <a:off x="655468" y="3386328"/>
            <a:ext cx="368696" cy="218473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 txBox="1"/>
          <p:nvPr>
            <p:ph type="title"/>
          </p:nvPr>
        </p:nvSpPr>
        <p:spPr>
          <a:xfrm>
            <a:off x="628650" y="365126"/>
            <a:ext cx="7886700" cy="967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Syntax Examples</a:t>
            </a:r>
            <a:endParaRPr/>
          </a:p>
        </p:txBody>
      </p:sp>
      <p:graphicFrame>
        <p:nvGraphicFramePr>
          <p:cNvPr id="389" name="Google Shape;389;p28"/>
          <p:cNvGraphicFramePr/>
          <p:nvPr/>
        </p:nvGraphicFramePr>
        <p:xfrm>
          <a:off x="457200" y="1407420"/>
          <a:ext cx="3000000" cy="3000000"/>
        </p:xfrm>
        <a:graphic>
          <a:graphicData uri="http://schemas.openxmlformats.org/drawingml/2006/table">
            <a:tbl>
              <a:tblPr bandRow="1" firstRow="1" lastCol="1">
                <a:noFill/>
                <a:tableStyleId>{C1C5FE22-0988-4ABE-B5F5-C2E900D5345A}</a:tableStyleId>
              </a:tblPr>
              <a:tblGrid>
                <a:gridCol w="1645925"/>
                <a:gridCol w="1645925"/>
                <a:gridCol w="1645925"/>
                <a:gridCol w="1645925"/>
                <a:gridCol w="1645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Cavity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Catch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Toothache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Logic Truth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Probability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{0,1}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0.576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{0,1}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0.064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{0,1}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0.144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{0,1}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0.016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{0,1}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0.008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{0,1}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0.012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{0,1}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0.072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{0,1}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0.108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90" name="Google Shape;390;p28"/>
          <p:cNvSpPr txBox="1"/>
          <p:nvPr/>
        </p:nvSpPr>
        <p:spPr>
          <a:xfrm>
            <a:off x="411213" y="4830651"/>
            <a:ext cx="777914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Exercises: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(Cavity=1)=?,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(Cavity)=?, 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(Catch=0)=?,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(Catch)=?,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(Toothache=1)=?,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(Cavity=1, Catch=1, Toothache=1)=?,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(Cavity, Catch, Toothache)=?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(Cavity=0, Catch=0)=?,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(Cavity, Catch=0)=?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"/>
          <p:cNvSpPr txBox="1"/>
          <p:nvPr>
            <p:ph type="title"/>
          </p:nvPr>
        </p:nvSpPr>
        <p:spPr>
          <a:xfrm>
            <a:off x="628650" y="365126"/>
            <a:ext cx="7886700" cy="967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 Key Elements in Probability</a:t>
            </a:r>
            <a:endParaRPr/>
          </a:p>
        </p:txBody>
      </p:sp>
      <p:sp>
        <p:nvSpPr>
          <p:cNvPr id="396" name="Google Shape;396;p2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Probability Distribution Model</a:t>
            </a:r>
            <a:endParaRPr>
              <a:solidFill>
                <a:srgbClr val="FFFF0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Variables, Value assignments (possible worlds)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Represented as a table or a graph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lang="en-US">
                <a:solidFill>
                  <a:srgbClr val="C00000"/>
                </a:solidFill>
              </a:rPr>
              <a:t>Inferences that can be made from the model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Sum rule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Product rule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Conditional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Normalization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Marginalization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628650" y="365126"/>
            <a:ext cx="7886700" cy="967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Example: Seeing vs Believing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293972" y="1776574"/>
            <a:ext cx="8701572" cy="445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 define two “logic” (random) variables for two propositions: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>
                <a:solidFill>
                  <a:srgbClr val="C00000"/>
                </a:solidFill>
              </a:rPr>
              <a:t>X: “my eyes see the object”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>
                <a:solidFill>
                  <a:srgbClr val="C00000"/>
                </a:solidFill>
              </a:rPr>
              <a:t>Y: “the object is really there”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Your real experience is as follows: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>
                <a:solidFill>
                  <a:srgbClr val="C00000"/>
                </a:solidFill>
              </a:rPr>
              <a:t>X = [1, 1, 0, 1, 0, 1, 1, 0, 0, 1, 1, 1]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>
                <a:solidFill>
                  <a:srgbClr val="C00000"/>
                </a:solidFill>
              </a:rPr>
              <a:t>Y = [1, 1, 1, 0, 0, 1, 1, 0, 0, 0, 1, 1]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Definition of probabilities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P(X): the probability of “my eyes see the object”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P(Y): the probability of “the object is really there”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P(Y^X): the probability that “the object is really there </a:t>
            </a:r>
            <a:r>
              <a:rPr b="1" lang="en-US">
                <a:solidFill>
                  <a:srgbClr val="C00000"/>
                </a:solidFill>
              </a:rPr>
              <a:t>AND</a:t>
            </a:r>
            <a:r>
              <a:rPr lang="en-US"/>
              <a:t> my eyes see the object”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P(Y|X): the probability that “the object is really there </a:t>
            </a:r>
            <a:r>
              <a:rPr b="1" lang="en-US">
                <a:solidFill>
                  <a:srgbClr val="C00000"/>
                </a:solidFill>
              </a:rPr>
              <a:t>IF</a:t>
            </a:r>
            <a:r>
              <a:rPr b="1" lang="en-US">
                <a:solidFill>
                  <a:srgbClr val="FFFF00"/>
                </a:solidFill>
              </a:rPr>
              <a:t> </a:t>
            </a:r>
            <a:r>
              <a:rPr lang="en-US"/>
              <a:t>my eyes see the object”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Computing the probability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>
                <a:solidFill>
                  <a:srgbClr val="C00000"/>
                </a:solidFill>
              </a:rPr>
              <a:t>P(X) = 8/12, P(Y) = 7/12, P(X^Y) = P(XY) = P(X,Y) = 6/12, </a:t>
            </a:r>
            <a:r>
              <a:rPr lang="en-US"/>
              <a:t>…  (based on counting)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common sense, “Seeing is Believing” ⬄ P(Y|X)=1.0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 in this real experience, </a:t>
            </a:r>
            <a:r>
              <a:rPr lang="en-US">
                <a:solidFill>
                  <a:srgbClr val="C00000"/>
                </a:solidFill>
              </a:rPr>
              <a:t>P(Y|X) = ???  </a:t>
            </a:r>
            <a:r>
              <a:rPr lang="en-US"/>
              <a:t>[this and others are what we will learn]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"/>
          <p:cNvSpPr txBox="1"/>
          <p:nvPr>
            <p:ph type="title"/>
          </p:nvPr>
        </p:nvSpPr>
        <p:spPr>
          <a:xfrm>
            <a:off x="644434" y="320674"/>
            <a:ext cx="7870916" cy="942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Making Decisions under Uncertainty</a:t>
            </a:r>
            <a:endParaRPr/>
          </a:p>
        </p:txBody>
      </p:sp>
      <p:sp>
        <p:nvSpPr>
          <p:cNvPr id="402" name="Google Shape;402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lide04" id="403" name="Google Shape;40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819275"/>
            <a:ext cx="861060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1"/>
          <p:cNvSpPr txBox="1"/>
          <p:nvPr>
            <p:ph type="title"/>
          </p:nvPr>
        </p:nvSpPr>
        <p:spPr>
          <a:xfrm>
            <a:off x="644434" y="320674"/>
            <a:ext cx="7870916" cy="942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Axioms of Probability</a:t>
            </a:r>
            <a:endParaRPr/>
          </a:p>
        </p:txBody>
      </p:sp>
      <p:sp>
        <p:nvSpPr>
          <p:cNvPr id="409" name="Google Shape;409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lide05" id="410" name="Google Shape;4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203" y="1396099"/>
            <a:ext cx="7573023" cy="5013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/>
          <p:nvPr>
            <p:ph type="title"/>
          </p:nvPr>
        </p:nvSpPr>
        <p:spPr>
          <a:xfrm>
            <a:off x="628650" y="365126"/>
            <a:ext cx="7886700" cy="967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 Inference Rules (1)(2)</a:t>
            </a:r>
            <a:endParaRPr/>
          </a:p>
        </p:txBody>
      </p:sp>
      <p:sp>
        <p:nvSpPr>
          <p:cNvPr id="416" name="Google Shape;416;p32"/>
          <p:cNvSpPr txBox="1"/>
          <p:nvPr>
            <p:ph idx="1" type="body"/>
          </p:nvPr>
        </p:nvSpPr>
        <p:spPr>
          <a:xfrm>
            <a:off x="457200" y="1591148"/>
            <a:ext cx="8229600" cy="4662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Rules: You only need to remember two ☺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>
                <a:solidFill>
                  <a:srgbClr val="C00000"/>
                </a:solidFill>
              </a:rPr>
              <a:t>Rule (1) Sum Rule   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           </a:t>
            </a:r>
            <a:r>
              <a:rPr b="1" lang="en-US"/>
              <a:t>      P(A|B) + P(~A|B) = 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>
                <a:solidFill>
                  <a:srgbClr val="C00000"/>
                </a:solidFill>
              </a:rPr>
              <a:t>Rule (2) Product Rule for P(A^B)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Char char="•"/>
            </a:pPr>
            <a:r>
              <a:rPr lang="en-US">
                <a:solidFill>
                  <a:srgbClr val="C00000"/>
                </a:solidFill>
              </a:rPr>
              <a:t>      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Or more general: </a:t>
            </a:r>
            <a:r>
              <a:rPr i="1" lang="en-US"/>
              <a:t>P</a:t>
            </a:r>
            <a:r>
              <a:rPr lang="en-US"/>
              <a:t>(</a:t>
            </a:r>
            <a:r>
              <a:rPr i="1" lang="en-US"/>
              <a:t>AB</a:t>
            </a:r>
            <a:r>
              <a:rPr lang="en-US"/>
              <a:t>|</a:t>
            </a:r>
            <a:r>
              <a:rPr i="1" lang="en-US"/>
              <a:t>C</a:t>
            </a:r>
            <a:r>
              <a:rPr lang="en-US"/>
              <a:t>) = </a:t>
            </a:r>
            <a:r>
              <a:rPr i="1" lang="en-US"/>
              <a:t>P</a:t>
            </a:r>
            <a:r>
              <a:rPr lang="en-US"/>
              <a:t>(</a:t>
            </a:r>
            <a:r>
              <a:rPr i="1" lang="en-US"/>
              <a:t>A</a:t>
            </a:r>
            <a:r>
              <a:rPr lang="en-US"/>
              <a:t>|</a:t>
            </a:r>
            <a:r>
              <a:rPr i="1" lang="en-US"/>
              <a:t>C</a:t>
            </a:r>
            <a:r>
              <a:rPr lang="en-US"/>
              <a:t>) </a:t>
            </a:r>
            <a:r>
              <a:rPr i="1" lang="en-US"/>
              <a:t>P</a:t>
            </a:r>
            <a:r>
              <a:rPr lang="en-US"/>
              <a:t>(</a:t>
            </a:r>
            <a:r>
              <a:rPr i="1" lang="en-US"/>
              <a:t>B</a:t>
            </a:r>
            <a:r>
              <a:rPr lang="en-US"/>
              <a:t>|</a:t>
            </a:r>
            <a:r>
              <a:rPr i="1" lang="en-US"/>
              <a:t>AC</a:t>
            </a:r>
            <a:r>
              <a:rPr lang="en-US"/>
              <a:t>) = </a:t>
            </a:r>
            <a:r>
              <a:rPr i="1" lang="en-US"/>
              <a:t>P</a:t>
            </a:r>
            <a:r>
              <a:rPr lang="en-US"/>
              <a:t>(</a:t>
            </a:r>
            <a:r>
              <a:rPr i="1" lang="en-US"/>
              <a:t>B</a:t>
            </a:r>
            <a:r>
              <a:rPr lang="en-US"/>
              <a:t>|</a:t>
            </a:r>
            <a:r>
              <a:rPr i="1" lang="en-US"/>
              <a:t>C</a:t>
            </a:r>
            <a:r>
              <a:rPr lang="en-US"/>
              <a:t>) </a:t>
            </a:r>
            <a:r>
              <a:rPr i="1" lang="en-US"/>
              <a:t>P</a:t>
            </a:r>
            <a:r>
              <a:rPr lang="en-US"/>
              <a:t>(</a:t>
            </a:r>
            <a:r>
              <a:rPr i="1" lang="en-US"/>
              <a:t>A</a:t>
            </a:r>
            <a:r>
              <a:rPr lang="en-US"/>
              <a:t>|</a:t>
            </a:r>
            <a:r>
              <a:rPr i="1" lang="en-US"/>
              <a:t>BC</a:t>
            </a:r>
            <a:r>
              <a:rPr lang="en-US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Variable X, value x</a:t>
            </a:r>
            <a:r>
              <a:rPr baseline="-25000" i="1" lang="en-US"/>
              <a:t>i</a:t>
            </a:r>
            <a:r>
              <a:rPr lang="en-US"/>
              <a:t>, P(X=x</a:t>
            </a:r>
            <a:r>
              <a:rPr baseline="-25000" i="1" lang="en-US"/>
              <a:t>i</a:t>
            </a:r>
            <a:r>
              <a:rPr lang="en-US"/>
              <a:t>),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P</a:t>
            </a:r>
            <a:r>
              <a:rPr lang="en-US"/>
              <a:t>(X) denotes for all values of X as shown in the table, aka “joint probability distribution”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Mixed variables and values: </a:t>
            </a:r>
            <a:r>
              <a:rPr b="1" lang="en-US"/>
              <a:t>P</a:t>
            </a:r>
            <a:r>
              <a:rPr lang="en-US"/>
              <a:t>(X,Y), </a:t>
            </a:r>
            <a:r>
              <a:rPr b="1" lang="en-US"/>
              <a:t>P</a:t>
            </a:r>
            <a:r>
              <a:rPr lang="en-US"/>
              <a:t>(X, y)</a:t>
            </a:r>
            <a:endParaRPr/>
          </a:p>
        </p:txBody>
      </p:sp>
      <p:sp>
        <p:nvSpPr>
          <p:cNvPr id="417" name="Google Shape;417;p32"/>
          <p:cNvSpPr txBox="1"/>
          <p:nvPr/>
        </p:nvSpPr>
        <p:spPr>
          <a:xfrm>
            <a:off x="6720500" y="2367684"/>
            <a:ext cx="1794850" cy="6463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Remember these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two rules!</a:t>
            </a:r>
            <a:endParaRPr/>
          </a:p>
        </p:txBody>
      </p:sp>
      <p:pic>
        <p:nvPicPr>
          <p:cNvPr id="418" name="Google Shape;41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9736" y="3172692"/>
            <a:ext cx="4666046" cy="379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3"/>
          <p:cNvSpPr txBox="1"/>
          <p:nvPr>
            <p:ph type="title"/>
          </p:nvPr>
        </p:nvSpPr>
        <p:spPr>
          <a:xfrm>
            <a:off x="644434" y="320674"/>
            <a:ext cx="7870916" cy="942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Inference for P(A v B)</a:t>
            </a:r>
            <a:endParaRPr/>
          </a:p>
        </p:txBody>
      </p:sp>
      <p:sp>
        <p:nvSpPr>
          <p:cNvPr id="424" name="Google Shape;424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28</a:t>
            </a:r>
            <a:endParaRPr/>
          </a:p>
        </p:txBody>
      </p:sp>
      <p:sp>
        <p:nvSpPr>
          <p:cNvPr id="425" name="Google Shape;425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lide05" id="426" name="Google Shape;4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58913"/>
            <a:ext cx="7810500" cy="5170487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3"/>
          <p:cNvSpPr/>
          <p:nvPr/>
        </p:nvSpPr>
        <p:spPr>
          <a:xfrm>
            <a:off x="793750" y="2603499"/>
            <a:ext cx="4720167" cy="40216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3"/>
          <p:cNvSpPr txBox="1"/>
          <p:nvPr/>
        </p:nvSpPr>
        <p:spPr>
          <a:xfrm>
            <a:off x="5675586" y="2603499"/>
            <a:ext cx="3028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 you prove it by Sum Rule?</a:t>
            </a:r>
            <a:endParaRPr/>
          </a:p>
        </p:txBody>
      </p:sp>
      <p:sp>
        <p:nvSpPr>
          <p:cNvPr id="429" name="Google Shape;429;p33"/>
          <p:cNvSpPr txBox="1"/>
          <p:nvPr/>
        </p:nvSpPr>
        <p:spPr>
          <a:xfrm>
            <a:off x="6056739" y="2982860"/>
            <a:ext cx="2944781" cy="61651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799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4"/>
          <p:cNvSpPr txBox="1"/>
          <p:nvPr>
            <p:ph type="title"/>
          </p:nvPr>
        </p:nvSpPr>
        <p:spPr>
          <a:xfrm>
            <a:off x="644425" y="320675"/>
            <a:ext cx="81360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(3) Conditional Probability P(A|B)</a:t>
            </a:r>
            <a:endParaRPr/>
          </a:p>
        </p:txBody>
      </p:sp>
      <p:sp>
        <p:nvSpPr>
          <p:cNvPr id="435" name="Google Shape;435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28</a:t>
            </a:r>
            <a:endParaRPr/>
          </a:p>
        </p:txBody>
      </p:sp>
      <p:sp>
        <p:nvSpPr>
          <p:cNvPr id="436" name="Google Shape;436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lide09" id="437" name="Google Shape;43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75" y="1306286"/>
            <a:ext cx="8485079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4"/>
          <p:cNvSpPr txBox="1"/>
          <p:nvPr/>
        </p:nvSpPr>
        <p:spPr>
          <a:xfrm>
            <a:off x="5866038" y="1914347"/>
            <a:ext cx="28396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Derivable from Product Rule</a:t>
            </a:r>
            <a:endParaRPr/>
          </a:p>
        </p:txBody>
      </p:sp>
      <p:sp>
        <p:nvSpPr>
          <p:cNvPr id="439" name="Google Shape;439;p34"/>
          <p:cNvSpPr txBox="1"/>
          <p:nvPr/>
        </p:nvSpPr>
        <p:spPr>
          <a:xfrm>
            <a:off x="6223288" y="3019211"/>
            <a:ext cx="14409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Product Rule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"/>
          <p:cNvSpPr txBox="1"/>
          <p:nvPr>
            <p:ph type="title"/>
          </p:nvPr>
        </p:nvSpPr>
        <p:spPr>
          <a:xfrm>
            <a:off x="341750" y="320675"/>
            <a:ext cx="83838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(3) Bayes’ Rule: derivable from product</a:t>
            </a:r>
            <a:endParaRPr/>
          </a:p>
        </p:txBody>
      </p:sp>
      <p:sp>
        <p:nvSpPr>
          <p:cNvPr id="445" name="Google Shape;445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lide10" id="446" name="Google Shape;44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4771" y="1392238"/>
            <a:ext cx="6953250" cy="5008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6"/>
          <p:cNvSpPr txBox="1"/>
          <p:nvPr>
            <p:ph type="title"/>
          </p:nvPr>
        </p:nvSpPr>
        <p:spPr>
          <a:xfrm>
            <a:off x="457200" y="13657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900"/>
              <a:t>(4) Normalization</a:t>
            </a:r>
            <a:br>
              <a:rPr lang="en-US" sz="4900"/>
            </a:br>
            <a:r>
              <a:rPr lang="en-US" sz="3100"/>
              <a:t>(“make the distribution sum to 1”)</a:t>
            </a:r>
            <a:endParaRPr/>
          </a:p>
        </p:txBody>
      </p:sp>
      <p:sp>
        <p:nvSpPr>
          <p:cNvPr id="452" name="Google Shape;452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lide11" id="453" name="Google Shape;45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665" y="1449601"/>
            <a:ext cx="8124825" cy="4908442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6"/>
          <p:cNvSpPr txBox="1"/>
          <p:nvPr/>
        </p:nvSpPr>
        <p:spPr>
          <a:xfrm>
            <a:off x="6135104" y="3699950"/>
            <a:ext cx="10851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α</a:t>
            </a:r>
            <a:endParaRPr/>
          </a:p>
        </p:txBody>
      </p:sp>
      <p:sp>
        <p:nvSpPr>
          <p:cNvPr id="455" name="Google Shape;455;p36"/>
          <p:cNvSpPr txBox="1"/>
          <p:nvPr/>
        </p:nvSpPr>
        <p:spPr>
          <a:xfrm>
            <a:off x="4755149" y="4722101"/>
            <a:ext cx="19516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α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^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456" name="Google Shape;456;p36"/>
          <p:cNvSpPr/>
          <p:nvPr/>
        </p:nvSpPr>
        <p:spPr>
          <a:xfrm>
            <a:off x="774715" y="4776784"/>
            <a:ext cx="6279575" cy="42711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7"/>
          <p:cNvSpPr txBox="1"/>
          <p:nvPr>
            <p:ph type="title"/>
          </p:nvPr>
        </p:nvSpPr>
        <p:spPr>
          <a:xfrm>
            <a:off x="628650" y="365126"/>
            <a:ext cx="7886700" cy="967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Normalization Example</a:t>
            </a:r>
            <a:endParaRPr/>
          </a:p>
        </p:txBody>
      </p:sp>
      <p:graphicFrame>
        <p:nvGraphicFramePr>
          <p:cNvPr id="462" name="Google Shape;462;p37"/>
          <p:cNvGraphicFramePr/>
          <p:nvPr/>
        </p:nvGraphicFramePr>
        <p:xfrm>
          <a:off x="457200" y="1407420"/>
          <a:ext cx="3000000" cy="3000000"/>
        </p:xfrm>
        <a:graphic>
          <a:graphicData uri="http://schemas.openxmlformats.org/drawingml/2006/table">
            <a:tbl>
              <a:tblPr bandRow="1" firstRow="1" lastCol="1">
                <a:noFill/>
                <a:tableStyleId>{C1C5FE22-0988-4ABE-B5F5-C2E900D5345A}</a:tableStyleId>
              </a:tblPr>
              <a:tblGrid>
                <a:gridCol w="1645925"/>
                <a:gridCol w="1645925"/>
                <a:gridCol w="1645925"/>
                <a:gridCol w="1645925"/>
                <a:gridCol w="1645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Cavity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Catch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Toothache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Logic Truth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Probability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{0,1}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0.576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{0,1}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0.064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{0,1}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0.144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{0,1}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0.016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{0,1}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0.008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{0,1}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0.012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{0,1}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0.072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{0,1}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0.108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63" name="Google Shape;463;p37"/>
          <p:cNvSpPr txBox="1"/>
          <p:nvPr/>
        </p:nvSpPr>
        <p:spPr>
          <a:xfrm>
            <a:off x="411213" y="4830651"/>
            <a:ext cx="3324573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Toothache | Cavity=1) 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P(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Toothache ^ Cavity=1) 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 &lt;0.108+0.012, 0.072+0.008&gt; 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 &lt;0.12, 0.08&gt; 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&lt;0.12/0.2, 0.08/0.2&gt; 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&lt;0.6, 0.4&gt;</a:t>
            </a:r>
            <a:endParaRPr/>
          </a:p>
        </p:txBody>
      </p:sp>
      <p:graphicFrame>
        <p:nvGraphicFramePr>
          <p:cNvPr id="464" name="Google Shape;464;p37"/>
          <p:cNvGraphicFramePr/>
          <p:nvPr/>
        </p:nvGraphicFramePr>
        <p:xfrm>
          <a:off x="3798616" y="4877888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{C1C5FE22-0988-4ABE-B5F5-C2E900D5345A}</a:tableStyleId>
              </a:tblPr>
              <a:tblGrid>
                <a:gridCol w="917450"/>
                <a:gridCol w="917450"/>
                <a:gridCol w="917450"/>
                <a:gridCol w="1010525"/>
                <a:gridCol w="1125300"/>
              </a:tblGrid>
              <a:tr h="28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Toothache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~Toothache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28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Catch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~Catch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Catch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~Catch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3366FF"/>
                    </a:solidFill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Cavity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0.108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5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0.012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5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0.072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0.008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~Cavity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0.016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5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0.064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5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0.144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0.576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8"/>
          <p:cNvSpPr txBox="1"/>
          <p:nvPr>
            <p:ph type="title"/>
          </p:nvPr>
        </p:nvSpPr>
        <p:spPr>
          <a:xfrm>
            <a:off x="628650" y="365126"/>
            <a:ext cx="7886700" cy="967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Normalization once for all?</a:t>
            </a:r>
            <a:endParaRPr/>
          </a:p>
        </p:txBody>
      </p:sp>
      <p:sp>
        <p:nvSpPr>
          <p:cNvPr id="470" name="Google Shape;470;p3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you use the inference rules properly, then normalization would be preserved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the last example, we may use the Product Rule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P</a:t>
            </a:r>
            <a:r>
              <a:rPr lang="en-US" sz="2000"/>
              <a:t>(Toothache|Cavity=1) = α </a:t>
            </a:r>
            <a:r>
              <a:rPr b="1" lang="en-US" sz="2000"/>
              <a:t>P</a:t>
            </a:r>
            <a:r>
              <a:rPr lang="en-US" sz="2000"/>
              <a:t>(Cavity=1 ^ Toothache)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P</a:t>
            </a:r>
            <a:r>
              <a:rPr lang="en-US" sz="2000"/>
              <a:t>(Toothache|Cavity=1) = </a:t>
            </a:r>
            <a:r>
              <a:rPr b="1" lang="en-US" sz="2000"/>
              <a:t>P</a:t>
            </a:r>
            <a:r>
              <a:rPr lang="en-US" sz="2000"/>
              <a:t>(Cavity=1^Toothache) / </a:t>
            </a:r>
            <a:r>
              <a:rPr b="1" lang="en-US" sz="2000"/>
              <a:t>P</a:t>
            </a:r>
            <a:r>
              <a:rPr lang="en-US" sz="2000"/>
              <a:t>(Cavity=1)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results will be the same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Try it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9"/>
          <p:cNvSpPr txBox="1"/>
          <p:nvPr>
            <p:ph type="title"/>
          </p:nvPr>
        </p:nvSpPr>
        <p:spPr>
          <a:xfrm>
            <a:off x="644434" y="320674"/>
            <a:ext cx="7870916" cy="942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(5) Marginalization</a:t>
            </a:r>
            <a:endParaRPr/>
          </a:p>
        </p:txBody>
      </p:sp>
      <p:sp>
        <p:nvSpPr>
          <p:cNvPr id="476" name="Google Shape;476;p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lide12" id="477" name="Google Shape;4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732" y="1288444"/>
            <a:ext cx="8429625" cy="51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39"/>
          <p:cNvSpPr txBox="1"/>
          <p:nvPr/>
        </p:nvSpPr>
        <p:spPr>
          <a:xfrm>
            <a:off x="6191562" y="1648890"/>
            <a:ext cx="22792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Why? To plug in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numbers we know</a:t>
            </a:r>
            <a:endParaRPr/>
          </a:p>
        </p:txBody>
      </p:sp>
      <p:sp>
        <p:nvSpPr>
          <p:cNvPr id="479" name="Google Shape;479;p39"/>
          <p:cNvSpPr txBox="1"/>
          <p:nvPr/>
        </p:nvSpPr>
        <p:spPr>
          <a:xfrm>
            <a:off x="6898920" y="4576747"/>
            <a:ext cx="20697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Why? To plug in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known numbers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644434" y="320674"/>
            <a:ext cx="7870916" cy="942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Example: Guessing a Pit </a:t>
            </a:r>
            <a:endParaRPr/>
          </a:p>
        </p:txBody>
      </p:sp>
      <p:sp>
        <p:nvSpPr>
          <p:cNvPr id="110" name="Google Shape;110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11" name="Google Shape;111;p4"/>
          <p:cNvGraphicFramePr/>
          <p:nvPr/>
        </p:nvGraphicFramePr>
        <p:xfrm>
          <a:off x="1423205" y="1407714"/>
          <a:ext cx="3643178" cy="3656143"/>
        </p:xfrm>
        <a:graphic>
          <a:graphicData uri="http://schemas.openxmlformats.org/presentationml/2006/ole">
            <mc:AlternateContent>
              <mc:Choice Requires="v">
                <p:oleObj r:id="rId4" imgH="3656143" imgW="3643178" progId="" spid="_x0000_s1">
                  <p:embed/>
                </p:oleObj>
              </mc:Choice>
              <mc:Fallback>
                <p:oleObj r:id="rId5" imgH="3656143" imgW="3643178" progId="">
                  <p:embed/>
                  <p:pic>
                    <p:nvPicPr>
                      <p:cNvPr id="111" name="Google Shape;111;p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423205" y="1407714"/>
                        <a:ext cx="3643178" cy="3656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Google Shape;112;p4"/>
          <p:cNvSpPr txBox="1"/>
          <p:nvPr/>
        </p:nvSpPr>
        <p:spPr>
          <a:xfrm>
            <a:off x="6027266" y="1603755"/>
            <a:ext cx="1652587" cy="283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A= Agent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B= Breeze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S= Smell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P= Pit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W= Wumpus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OK = Safe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 = Visited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 = Glitter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2588416" y="4439030"/>
            <a:ext cx="3571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3488493" y="4439030"/>
            <a:ext cx="4910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P?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5652536" y="4254364"/>
            <a:ext cx="21793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one has a PIT?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457200" y="5104132"/>
            <a:ext cx="8521142" cy="1265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 can only guess randomly which of [1,3],[2,2],[3,1] has a pit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probability you can calculate which one is more likely have a pit than others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0"/>
          <p:cNvSpPr txBox="1"/>
          <p:nvPr>
            <p:ph type="title"/>
          </p:nvPr>
        </p:nvSpPr>
        <p:spPr>
          <a:xfrm>
            <a:off x="628650" y="365126"/>
            <a:ext cx="7886700" cy="967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Marginalization Example</a:t>
            </a:r>
            <a:endParaRPr/>
          </a:p>
        </p:txBody>
      </p:sp>
      <p:sp>
        <p:nvSpPr>
          <p:cNvPr id="485" name="Google Shape;485;p40"/>
          <p:cNvSpPr txBox="1"/>
          <p:nvPr/>
        </p:nvSpPr>
        <p:spPr>
          <a:xfrm>
            <a:off x="1297516" y="3216228"/>
            <a:ext cx="591040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Toothache|Cavity ) = </a:t>
            </a:r>
            <a:r>
              <a:rPr lang="en-US" sz="2000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(Toothache 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^ Catch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Cavity)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	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(Toothache, Catch=1 | Cavity)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+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(Toothache, Catch=0 | Cavity)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(Toothache) = </a:t>
            </a:r>
            <a:r>
              <a:rPr lang="en-US" sz="2000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(Toothache </a:t>
            </a: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^ Cavity ^ Catch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	  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(Toothache, Cavity=1, Catch=0)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+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(Toothache, Cavity=0, Catch=0)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+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(Toothache, Cavity=1, Catch=1)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+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(Toothache, Cavity=0, Catch=1)</a:t>
            </a:r>
            <a:endParaRPr/>
          </a:p>
        </p:txBody>
      </p:sp>
      <p:graphicFrame>
        <p:nvGraphicFramePr>
          <p:cNvPr id="486" name="Google Shape;486;p40"/>
          <p:cNvGraphicFramePr/>
          <p:nvPr/>
        </p:nvGraphicFramePr>
        <p:xfrm>
          <a:off x="1937515" y="1430367"/>
          <a:ext cx="3000000" cy="3000000"/>
        </p:xfrm>
        <a:graphic>
          <a:graphicData uri="http://schemas.openxmlformats.org/drawingml/2006/table">
            <a:tbl>
              <a:tblPr bandCol="1" bandRow="1" firstCol="1" firstRow="1">
                <a:noFill/>
                <a:tableStyleId>{C1C5FE22-0988-4ABE-B5F5-C2E900D5345A}</a:tableStyleId>
              </a:tblPr>
              <a:tblGrid>
                <a:gridCol w="917450"/>
                <a:gridCol w="917450"/>
                <a:gridCol w="917450"/>
                <a:gridCol w="1010525"/>
                <a:gridCol w="1125300"/>
              </a:tblGrid>
              <a:tr h="28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Toothache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~Toothache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28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Catch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~Catch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Catch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~Catch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3366FF"/>
                    </a:solidFill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Cavity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0.108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5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0.012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5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0.072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0.008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~Cavity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0.016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5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0.064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5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0.144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0.576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87" name="Google Shape;487;p40"/>
          <p:cNvSpPr txBox="1"/>
          <p:nvPr/>
        </p:nvSpPr>
        <p:spPr>
          <a:xfrm>
            <a:off x="7527636" y="3216228"/>
            <a:ext cx="13824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Insert Catch</a:t>
            </a:r>
            <a:endParaRPr/>
          </a:p>
        </p:txBody>
      </p:sp>
      <p:sp>
        <p:nvSpPr>
          <p:cNvPr id="488" name="Google Shape;488;p40"/>
          <p:cNvSpPr txBox="1"/>
          <p:nvPr/>
        </p:nvSpPr>
        <p:spPr>
          <a:xfrm>
            <a:off x="6977878" y="4462723"/>
            <a:ext cx="211968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Insert Catch &amp; Cavity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1"/>
          <p:cNvSpPr txBox="1"/>
          <p:nvPr>
            <p:ph type="title"/>
          </p:nvPr>
        </p:nvSpPr>
        <p:spPr>
          <a:xfrm>
            <a:off x="644434" y="320674"/>
            <a:ext cx="7870916" cy="942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Margin from Joint Distributions</a:t>
            </a:r>
            <a:endParaRPr/>
          </a:p>
        </p:txBody>
      </p:sp>
      <p:sp>
        <p:nvSpPr>
          <p:cNvPr id="494" name="Google Shape;494;p4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28</a:t>
            </a:r>
            <a:endParaRPr/>
          </a:p>
        </p:txBody>
      </p:sp>
      <p:sp>
        <p:nvSpPr>
          <p:cNvPr id="495" name="Google Shape;495;p4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lide15" id="496" name="Google Shape;49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295400"/>
            <a:ext cx="8305800" cy="536733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1"/>
          <p:cNvSpPr txBox="1"/>
          <p:nvPr/>
        </p:nvSpPr>
        <p:spPr>
          <a:xfrm>
            <a:off x="5893501" y="2491841"/>
            <a:ext cx="3232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 where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denotes all variables</a:t>
            </a:r>
            <a:endParaRPr/>
          </a:p>
        </p:txBody>
      </p:sp>
      <p:sp>
        <p:nvSpPr>
          <p:cNvPr id="498" name="Google Shape;498;p41"/>
          <p:cNvSpPr txBox="1"/>
          <p:nvPr/>
        </p:nvSpPr>
        <p:spPr>
          <a:xfrm>
            <a:off x="5539318" y="4685776"/>
            <a:ext cx="3541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1"/>
          <p:cNvSpPr txBox="1"/>
          <p:nvPr/>
        </p:nvSpPr>
        <p:spPr>
          <a:xfrm>
            <a:off x="6297137" y="3316939"/>
            <a:ext cx="2057975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These are known from</a:t>
            </a:r>
            <a:b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the joint distribution</a:t>
            </a:r>
            <a:endParaRPr/>
          </a:p>
        </p:txBody>
      </p:sp>
      <p:sp>
        <p:nvSpPr>
          <p:cNvPr id="500" name="Google Shape;500;p41"/>
          <p:cNvSpPr txBox="1"/>
          <p:nvPr/>
        </p:nvSpPr>
        <p:spPr>
          <a:xfrm>
            <a:off x="3883844" y="1295400"/>
            <a:ext cx="86113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P(Y|E)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2"/>
          <p:cNvSpPr txBox="1"/>
          <p:nvPr>
            <p:ph type="title"/>
          </p:nvPr>
        </p:nvSpPr>
        <p:spPr>
          <a:xfrm>
            <a:off x="628650" y="365126"/>
            <a:ext cx="7886700" cy="967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506" name="Google Shape;506;p4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8660" l="-1285" r="0" t="-31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507" name="Google Shape;507;p4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08" name="Google Shape;508;p42"/>
          <p:cNvCxnSpPr/>
          <p:nvPr/>
        </p:nvCxnSpPr>
        <p:spPr>
          <a:xfrm>
            <a:off x="838200" y="2835560"/>
            <a:ext cx="72124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42"/>
          <p:cNvCxnSpPr/>
          <p:nvPr/>
        </p:nvCxnSpPr>
        <p:spPr>
          <a:xfrm>
            <a:off x="2057400" y="2149763"/>
            <a:ext cx="0" cy="144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3"/>
          <p:cNvSpPr txBox="1"/>
          <p:nvPr>
            <p:ph type="title"/>
          </p:nvPr>
        </p:nvSpPr>
        <p:spPr>
          <a:xfrm>
            <a:off x="628650" y="365126"/>
            <a:ext cx="7886700" cy="967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 Key Elements in Probability</a:t>
            </a:r>
            <a:endParaRPr/>
          </a:p>
        </p:txBody>
      </p:sp>
      <p:sp>
        <p:nvSpPr>
          <p:cNvPr id="515" name="Google Shape;515;p43"/>
          <p:cNvSpPr txBox="1"/>
          <p:nvPr>
            <p:ph idx="1" type="body"/>
          </p:nvPr>
        </p:nvSpPr>
        <p:spPr>
          <a:xfrm>
            <a:off x="628650" y="1538544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Probability Distribution Model</a:t>
            </a:r>
            <a:endParaRPr>
              <a:solidFill>
                <a:srgbClr val="FFFF0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Variables, Value assignments (possible worlds)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Represented as a table or a graph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Inferences that can be made from the model</a:t>
            </a:r>
            <a:endParaRPr>
              <a:solidFill>
                <a:srgbClr val="FFFF00"/>
              </a:solidFill>
            </a:endParaRPr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Sum rule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Product rule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Conditional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Normalization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Marginalization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lang="en-US" u="sng">
                <a:solidFill>
                  <a:srgbClr val="C00000"/>
                </a:solidFill>
              </a:rPr>
              <a:t>Now we can do any general inference we like!</a:t>
            </a:r>
            <a:endParaRPr/>
          </a:p>
        </p:txBody>
      </p:sp>
      <p:sp>
        <p:nvSpPr>
          <p:cNvPr id="516" name="Google Shape;516;p43"/>
          <p:cNvSpPr txBox="1"/>
          <p:nvPr/>
        </p:nvSpPr>
        <p:spPr>
          <a:xfrm>
            <a:off x="213152" y="1538544"/>
            <a:ext cx="4154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✓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3"/>
          <p:cNvSpPr txBox="1"/>
          <p:nvPr/>
        </p:nvSpPr>
        <p:spPr>
          <a:xfrm>
            <a:off x="213152" y="2815582"/>
            <a:ext cx="4154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✓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4"/>
          <p:cNvSpPr txBox="1"/>
          <p:nvPr>
            <p:ph type="title"/>
          </p:nvPr>
        </p:nvSpPr>
        <p:spPr>
          <a:xfrm>
            <a:off x="628650" y="365125"/>
            <a:ext cx="81852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General Inference for any Proposition</a:t>
            </a:r>
            <a:endParaRPr/>
          </a:p>
        </p:txBody>
      </p:sp>
      <p:sp>
        <p:nvSpPr>
          <p:cNvPr id="523" name="Google Shape;523;p4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0 &lt;= P(A) &lt;= 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P(False) = 0;       P(True) = 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lang="en-US">
                <a:solidFill>
                  <a:srgbClr val="C00000"/>
                </a:solidFill>
              </a:rPr>
              <a:t>P(A ^ B) = P(AB) = P(A) P(B|A) = P(B) P(A|B)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P(A v B) = P(A) + P(B) – P(A ^ B)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5"/>
          <p:cNvSpPr txBox="1"/>
          <p:nvPr>
            <p:ph type="title"/>
          </p:nvPr>
        </p:nvSpPr>
        <p:spPr>
          <a:xfrm>
            <a:off x="644434" y="320674"/>
            <a:ext cx="7870916" cy="942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General Inference for Sentences</a:t>
            </a:r>
            <a:endParaRPr/>
          </a:p>
        </p:txBody>
      </p:sp>
      <p:sp>
        <p:nvSpPr>
          <p:cNvPr id="529" name="Google Shape;529;p4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lide14" id="530" name="Google Shape;53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428750"/>
            <a:ext cx="8411551" cy="51463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1" name="Google Shape;531;p45"/>
          <p:cNvCxnSpPr/>
          <p:nvPr/>
        </p:nvCxnSpPr>
        <p:spPr>
          <a:xfrm>
            <a:off x="2730500" y="2624667"/>
            <a:ext cx="4797744" cy="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2" name="Google Shape;532;p45"/>
          <p:cNvCxnSpPr/>
          <p:nvPr/>
        </p:nvCxnSpPr>
        <p:spPr>
          <a:xfrm>
            <a:off x="2429638" y="3242733"/>
            <a:ext cx="1823385" cy="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3" name="Google Shape;533;p45"/>
          <p:cNvSpPr txBox="1"/>
          <p:nvPr/>
        </p:nvSpPr>
        <p:spPr>
          <a:xfrm>
            <a:off x="5643622" y="2873401"/>
            <a:ext cx="26676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Sum Rule is for disjunction</a:t>
            </a:r>
            <a:endParaRPr/>
          </a:p>
        </p:txBody>
      </p:sp>
      <p:sp>
        <p:nvSpPr>
          <p:cNvPr id="534" name="Google Shape;534;p45"/>
          <p:cNvSpPr txBox="1"/>
          <p:nvPr/>
        </p:nvSpPr>
        <p:spPr>
          <a:xfrm>
            <a:off x="6951286" y="1439260"/>
            <a:ext cx="385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aseline="-25000" i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45"/>
          <p:cNvSpPr/>
          <p:nvPr/>
        </p:nvSpPr>
        <p:spPr>
          <a:xfrm>
            <a:off x="925034" y="4646428"/>
            <a:ext cx="925033" cy="563525"/>
          </a:xfrm>
          <a:prstGeom prst="rect">
            <a:avLst/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45"/>
          <p:cNvSpPr/>
          <p:nvPr/>
        </p:nvSpPr>
        <p:spPr>
          <a:xfrm>
            <a:off x="1470838" y="2679208"/>
            <a:ext cx="586662" cy="563525"/>
          </a:xfrm>
          <a:prstGeom prst="rect">
            <a:avLst/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2" name="Google Shape;542;p46"/>
          <p:cNvSpPr txBox="1"/>
          <p:nvPr>
            <p:ph type="title"/>
          </p:nvPr>
        </p:nvSpPr>
        <p:spPr>
          <a:xfrm>
            <a:off x="469900" y="320675"/>
            <a:ext cx="84207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Inference by Summation (enumeration)</a:t>
            </a:r>
            <a:endParaRPr/>
          </a:p>
        </p:txBody>
      </p:sp>
      <p:pic>
        <p:nvPicPr>
          <p:cNvPr id="543" name="Google Shape;54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899" y="2037474"/>
            <a:ext cx="8140555" cy="4129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9" name="Google Shape;549;p47"/>
          <p:cNvSpPr txBox="1"/>
          <p:nvPr>
            <p:ph type="title"/>
          </p:nvPr>
        </p:nvSpPr>
        <p:spPr>
          <a:xfrm>
            <a:off x="449807" y="407831"/>
            <a:ext cx="8244385" cy="942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Inference by summation/enumeration</a:t>
            </a:r>
            <a:endParaRPr/>
          </a:p>
        </p:txBody>
      </p:sp>
      <p:pic>
        <p:nvPicPr>
          <p:cNvPr id="550" name="Google Shape;55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414" y="1604427"/>
            <a:ext cx="7446656" cy="427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6" name="Google Shape;556;p48"/>
          <p:cNvSpPr txBox="1"/>
          <p:nvPr>
            <p:ph type="title"/>
          </p:nvPr>
        </p:nvSpPr>
        <p:spPr>
          <a:xfrm>
            <a:off x="453325" y="320675"/>
            <a:ext cx="82077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Inference by summation/enumeration</a:t>
            </a:r>
            <a:endParaRPr/>
          </a:p>
        </p:txBody>
      </p:sp>
      <p:pic>
        <p:nvPicPr>
          <p:cNvPr id="557" name="Google Shape;55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333" y="1905000"/>
            <a:ext cx="8317509" cy="3953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3" name="Google Shape;563;p49"/>
          <p:cNvSpPr txBox="1"/>
          <p:nvPr>
            <p:ph type="title"/>
          </p:nvPr>
        </p:nvSpPr>
        <p:spPr>
          <a:xfrm>
            <a:off x="644434" y="320674"/>
            <a:ext cx="7870916" cy="942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Inference by Conditional Probability</a:t>
            </a:r>
            <a:endParaRPr/>
          </a:p>
        </p:txBody>
      </p:sp>
      <p:pic>
        <p:nvPicPr>
          <p:cNvPr id="564" name="Google Shape;56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369" y="1262743"/>
            <a:ext cx="7889146" cy="4861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628650" y="365126"/>
            <a:ext cx="7886700" cy="967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Logics and Probabilities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 all knowledge are certain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Earlier stories of expert systems (medical, legal)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big challenges for logic-like approaches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Common sense (vague): “Water flows down”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Uncertainty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Probability: The Logic of Science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By E. T. Jaynes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&gt;40 years of experience in physics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Builds upon principles (Bayes Rule)</a:t>
            </a:r>
            <a:endParaRPr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6337" y="3658515"/>
            <a:ext cx="2252477" cy="2985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0" name="Google Shape;570;p50"/>
          <p:cNvSpPr txBox="1"/>
          <p:nvPr>
            <p:ph type="title"/>
          </p:nvPr>
        </p:nvSpPr>
        <p:spPr>
          <a:xfrm>
            <a:off x="644434" y="320674"/>
            <a:ext cx="7870916" cy="942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for General Inference </a:t>
            </a:r>
            <a:endParaRPr/>
          </a:p>
        </p:txBody>
      </p:sp>
      <p:pic>
        <p:nvPicPr>
          <p:cNvPr id="571" name="Google Shape;57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449" y="1262743"/>
            <a:ext cx="7389101" cy="5218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1"/>
          <p:cNvSpPr txBox="1"/>
          <p:nvPr>
            <p:ph type="title"/>
          </p:nvPr>
        </p:nvSpPr>
        <p:spPr>
          <a:xfrm>
            <a:off x="628650" y="365126"/>
            <a:ext cx="7886700" cy="967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Inference of Probability vs Logic</a:t>
            </a:r>
            <a:endParaRPr/>
          </a:p>
        </p:txBody>
      </p:sp>
      <p:sp>
        <p:nvSpPr>
          <p:cNvPr id="577" name="Google Shape;577;p51"/>
          <p:cNvSpPr txBox="1"/>
          <p:nvPr>
            <p:ph idx="1" type="body"/>
          </p:nvPr>
        </p:nvSpPr>
        <p:spPr>
          <a:xfrm>
            <a:off x="628650" y="1332411"/>
            <a:ext cx="78867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56" l="-964" r="0" t="-174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2"/>
          <p:cNvSpPr txBox="1"/>
          <p:nvPr>
            <p:ph type="title"/>
          </p:nvPr>
        </p:nvSpPr>
        <p:spPr>
          <a:xfrm>
            <a:off x="628650" y="365126"/>
            <a:ext cx="7886700" cy="967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Probability vs. Logic</a:t>
            </a:r>
            <a:endParaRPr/>
          </a:p>
        </p:txBody>
      </p:sp>
      <p:sp>
        <p:nvSpPr>
          <p:cNvPr id="583" name="Google Shape;583;p52"/>
          <p:cNvSpPr txBox="1"/>
          <p:nvPr>
            <p:ph idx="1" type="body"/>
          </p:nvPr>
        </p:nvSpPr>
        <p:spPr>
          <a:xfrm>
            <a:off x="457200" y="1417638"/>
            <a:ext cx="8229600" cy="4836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Probability can do much more than logics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Deductive reasoning (logic and probability):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If A-&gt;B and A, then B (forward reasoning)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If A-&gt;B and ~B, then ~A (resolution)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Inductive reasoning (probability):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If A-&gt;B and ~A, then “B become less plausible”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If A-&gt;B and B, then “A become more plausible”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If A-&gt;”B becomes more plausible” and B, then “A become more plausible”</a:t>
            </a:r>
            <a:endParaRPr/>
          </a:p>
        </p:txBody>
      </p:sp>
      <p:sp>
        <p:nvSpPr>
          <p:cNvPr id="584" name="Google Shape;584;p5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85" name="Google Shape;585;p52"/>
          <p:cNvGrpSpPr/>
          <p:nvPr/>
        </p:nvGrpSpPr>
        <p:grpSpPr>
          <a:xfrm>
            <a:off x="5455002" y="2376647"/>
            <a:ext cx="3688998" cy="1627669"/>
            <a:chOff x="5115857" y="4509285"/>
            <a:chExt cx="3688998" cy="1627669"/>
          </a:xfrm>
        </p:grpSpPr>
        <p:sp>
          <p:nvSpPr>
            <p:cNvPr id="586" name="Google Shape;586;p52"/>
            <p:cNvSpPr txBox="1"/>
            <p:nvPr/>
          </p:nvSpPr>
          <p:spPr>
            <a:xfrm>
              <a:off x="6681557" y="4509285"/>
              <a:ext cx="1812553" cy="36933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Causal Reasoning</a:t>
              </a:r>
              <a:endParaRPr/>
            </a:p>
          </p:txBody>
        </p:sp>
        <p:cxnSp>
          <p:nvCxnSpPr>
            <p:cNvPr id="587" name="Google Shape;587;p52"/>
            <p:cNvCxnSpPr/>
            <p:nvPr/>
          </p:nvCxnSpPr>
          <p:spPr>
            <a:xfrm rot="10800000">
              <a:off x="5599200" y="4608724"/>
              <a:ext cx="1082358" cy="85227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588" name="Google Shape;588;p52"/>
            <p:cNvCxnSpPr>
              <a:stCxn id="586" idx="1"/>
            </p:cNvCxnSpPr>
            <p:nvPr/>
          </p:nvCxnSpPr>
          <p:spPr>
            <a:xfrm flipH="1">
              <a:off x="5515157" y="4693951"/>
              <a:ext cx="1166400" cy="7008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589" name="Google Shape;589;p52"/>
            <p:cNvSpPr txBox="1"/>
            <p:nvPr/>
          </p:nvSpPr>
          <p:spPr>
            <a:xfrm>
              <a:off x="6681557" y="5025288"/>
              <a:ext cx="2123298" cy="369332"/>
            </a:xfrm>
            <a:prstGeom prst="rect">
              <a:avLst/>
            </a:prstGeom>
            <a:solidFill>
              <a:srgbClr val="ACB8C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Evidential Reasoning</a:t>
              </a:r>
              <a:endParaRPr/>
            </a:p>
          </p:txBody>
        </p:sp>
        <p:cxnSp>
          <p:nvCxnSpPr>
            <p:cNvPr id="590" name="Google Shape;590;p52"/>
            <p:cNvCxnSpPr>
              <a:stCxn id="589" idx="1"/>
            </p:cNvCxnSpPr>
            <p:nvPr/>
          </p:nvCxnSpPr>
          <p:spPr>
            <a:xfrm rot="10800000">
              <a:off x="5115857" y="4951954"/>
              <a:ext cx="1565700" cy="2580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591" name="Google Shape;591;p52"/>
            <p:cNvCxnSpPr>
              <a:stCxn id="589" idx="1"/>
            </p:cNvCxnSpPr>
            <p:nvPr/>
          </p:nvCxnSpPr>
          <p:spPr>
            <a:xfrm flipH="1">
              <a:off x="6118757" y="5209954"/>
              <a:ext cx="562800" cy="6276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592" name="Google Shape;592;p52"/>
            <p:cNvCxnSpPr>
              <a:stCxn id="589" idx="1"/>
            </p:cNvCxnSpPr>
            <p:nvPr/>
          </p:nvCxnSpPr>
          <p:spPr>
            <a:xfrm flipH="1">
              <a:off x="6440057" y="5209954"/>
              <a:ext cx="241500" cy="92700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3"/>
          <p:cNvSpPr txBox="1"/>
          <p:nvPr>
            <p:ph type="title"/>
          </p:nvPr>
        </p:nvSpPr>
        <p:spPr>
          <a:xfrm>
            <a:off x="628650" y="365126"/>
            <a:ext cx="7886700" cy="967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Can Probability Do More?</a:t>
            </a:r>
            <a:endParaRPr/>
          </a:p>
        </p:txBody>
      </p:sp>
      <p:sp>
        <p:nvSpPr>
          <p:cNvPr id="599" name="Google Shape;599;p5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you prove the following using probability?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If A-&gt;B and A, then B       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If A-&gt;B and ~B, then ~A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If A-&gt;B and B, then “A become more plausible”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If A-&gt;B and ~A, then “B become less plausible”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If A-&gt;”B becomes more plausible” and B, </a:t>
            </a:r>
            <a:br>
              <a:rPr lang="en-US"/>
            </a:br>
            <a:r>
              <a:rPr lang="en-US"/>
              <a:t>then “A become more plausible”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These proofs are for your exercises at home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600" name="Google Shape;60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118" y="5447192"/>
            <a:ext cx="8232932" cy="881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4"/>
          <p:cNvSpPr txBox="1"/>
          <p:nvPr>
            <p:ph type="title"/>
          </p:nvPr>
        </p:nvSpPr>
        <p:spPr>
          <a:xfrm>
            <a:off x="644434" y="320674"/>
            <a:ext cx="7870916" cy="942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Inferences in the Wumpus world</a:t>
            </a:r>
            <a:endParaRPr/>
          </a:p>
        </p:txBody>
      </p:sp>
      <p:sp>
        <p:nvSpPr>
          <p:cNvPr id="606" name="Google Shape;606;p5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561,  Sessions 10-11</a:t>
            </a:r>
            <a:endParaRPr/>
          </a:p>
        </p:txBody>
      </p:sp>
      <p:sp>
        <p:nvSpPr>
          <p:cNvPr id="607" name="Google Shape;607;p5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08" name="Google Shape;608;p54"/>
          <p:cNvGraphicFramePr/>
          <p:nvPr/>
        </p:nvGraphicFramePr>
        <p:xfrm>
          <a:off x="1828800" y="1409700"/>
          <a:ext cx="5353050" cy="5372100"/>
        </p:xfrm>
        <a:graphic>
          <a:graphicData uri="http://schemas.openxmlformats.org/presentationml/2006/ole">
            <mc:AlternateContent>
              <mc:Choice Requires="v">
                <p:oleObj r:id="rId4" imgH="5372100" imgW="5353050" progId="" spid="_x0000_s1">
                  <p:embed/>
                </p:oleObj>
              </mc:Choice>
              <mc:Fallback>
                <p:oleObj r:id="rId5" imgH="5372100" imgW="5353050" progId="">
                  <p:embed/>
                  <p:pic>
                    <p:nvPicPr>
                      <p:cNvPr id="608" name="Google Shape;608;p5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828800" y="1409700"/>
                        <a:ext cx="5353050" cy="537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9" name="Google Shape;609;p54"/>
          <p:cNvSpPr txBox="1"/>
          <p:nvPr/>
        </p:nvSpPr>
        <p:spPr>
          <a:xfrm>
            <a:off x="7380288" y="1906588"/>
            <a:ext cx="1652587" cy="283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A= Agent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B= Breeze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S= Smell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P= Pit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W= Wumpus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OK = Safe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 = Visited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 = Glitter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0" name="Google Shape;610;p54"/>
          <p:cNvSpPr txBox="1"/>
          <p:nvPr/>
        </p:nvSpPr>
        <p:spPr>
          <a:xfrm>
            <a:off x="3728678" y="5778837"/>
            <a:ext cx="3571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611" name="Google Shape;611;p54"/>
          <p:cNvSpPr txBox="1"/>
          <p:nvPr/>
        </p:nvSpPr>
        <p:spPr>
          <a:xfrm>
            <a:off x="5034638" y="5705435"/>
            <a:ext cx="4910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P?</a:t>
            </a:r>
            <a:endParaRPr/>
          </a:p>
        </p:txBody>
      </p:sp>
      <p:sp>
        <p:nvSpPr>
          <p:cNvPr id="612" name="Google Shape;612;p54"/>
          <p:cNvSpPr txBox="1"/>
          <p:nvPr/>
        </p:nvSpPr>
        <p:spPr>
          <a:xfrm>
            <a:off x="7445704" y="4893370"/>
            <a:ext cx="15696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Which one has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 PIT?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5"/>
          <p:cNvSpPr txBox="1"/>
          <p:nvPr>
            <p:ph type="title"/>
          </p:nvPr>
        </p:nvSpPr>
        <p:spPr>
          <a:xfrm>
            <a:off x="628650" y="365126"/>
            <a:ext cx="7886700" cy="967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Inferences in the Wumpus world </a:t>
            </a:r>
            <a:endParaRPr/>
          </a:p>
        </p:txBody>
      </p:sp>
      <p:sp>
        <p:nvSpPr>
          <p:cNvPr id="618" name="Google Shape;618;p5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Logic can only guess randomly which of [1,3],[2,2],[3,1] has a pit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probability you can calculate which one is more likely have a pit than others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6"/>
          <p:cNvSpPr txBox="1"/>
          <p:nvPr>
            <p:ph type="title"/>
          </p:nvPr>
        </p:nvSpPr>
        <p:spPr>
          <a:xfrm>
            <a:off x="693738" y="3312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Details in Wumpus World</a:t>
            </a:r>
            <a:endParaRPr/>
          </a:p>
        </p:txBody>
      </p:sp>
      <p:sp>
        <p:nvSpPr>
          <p:cNvPr id="625" name="Google Shape;625;p56"/>
          <p:cNvSpPr txBox="1"/>
          <p:nvPr>
            <p:ph idx="1" type="body"/>
          </p:nvPr>
        </p:nvSpPr>
        <p:spPr>
          <a:xfrm>
            <a:off x="669925" y="3649453"/>
            <a:ext cx="8285163" cy="286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Any of [1,3], [2,2] or [3,1] may have a pit, but which one is riskier/safer to try, assuming pits are relatively rare?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Either [1,3] or [3,1] should be less risky than [2,2] because most probable pattern given the evidence is one pit at [2,2]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Need a probabilistic rather than a logical model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i="1" lang="en-US" sz="2000"/>
              <a:t>P</a:t>
            </a:r>
            <a:r>
              <a:rPr baseline="-25000" i="1" lang="en-US" sz="2000"/>
              <a:t>ij</a:t>
            </a:r>
            <a:r>
              <a:rPr lang="en-US" sz="2000"/>
              <a:t> = </a:t>
            </a:r>
            <a:r>
              <a:rPr i="1" lang="en-US" sz="2000"/>
              <a:t>true</a:t>
            </a:r>
            <a:r>
              <a:rPr lang="en-US" sz="2000"/>
              <a:t> iff [i,j] contains a pit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i="1" lang="en-US" sz="2000"/>
              <a:t>B</a:t>
            </a:r>
            <a:r>
              <a:rPr baseline="-25000" i="1" lang="en-US" sz="2000"/>
              <a:t>ij</a:t>
            </a:r>
            <a:r>
              <a:rPr lang="en-US" sz="2000"/>
              <a:t> = </a:t>
            </a:r>
            <a:r>
              <a:rPr i="1" lang="en-US" sz="2000"/>
              <a:t>true</a:t>
            </a:r>
            <a:r>
              <a:rPr lang="en-US" sz="2000"/>
              <a:t> iff [i,j] is breezy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/>
              <a:t>For simplicity, will include only </a:t>
            </a:r>
            <a:r>
              <a:rPr i="1" lang="en-US" sz="2000"/>
              <a:t>B</a:t>
            </a:r>
            <a:r>
              <a:rPr baseline="-25000" i="1" lang="en-US" sz="2000"/>
              <a:t>12</a:t>
            </a:r>
            <a:r>
              <a:rPr lang="en-US" sz="2000"/>
              <a:t>,</a:t>
            </a:r>
            <a:r>
              <a:rPr i="1" lang="en-US" sz="2000"/>
              <a:t>B</a:t>
            </a:r>
            <a:r>
              <a:rPr baseline="-25000" i="1" lang="en-US" sz="2000"/>
              <a:t>21</a:t>
            </a:r>
            <a:r>
              <a:rPr lang="en-US" sz="2000"/>
              <a:t>,</a:t>
            </a:r>
            <a:r>
              <a:rPr i="1" lang="en-US" sz="2000"/>
              <a:t>P</a:t>
            </a:r>
            <a:r>
              <a:rPr baseline="-25000" i="1" lang="en-US" sz="2000"/>
              <a:t>11</a:t>
            </a:r>
            <a:r>
              <a:rPr lang="en-US" sz="2000"/>
              <a:t>,…</a:t>
            </a:r>
            <a:r>
              <a:rPr i="1" lang="en-US" sz="2000"/>
              <a:t>P</a:t>
            </a:r>
            <a:r>
              <a:rPr baseline="-25000" i="1" lang="en-US" sz="2000"/>
              <a:t>44</a:t>
            </a:r>
            <a:r>
              <a:rPr lang="en-US" sz="2000"/>
              <a:t> in probability model</a:t>
            </a:r>
            <a:endParaRPr/>
          </a:p>
        </p:txBody>
      </p:sp>
      <p:pic>
        <p:nvPicPr>
          <p:cNvPr descr="Picture 1" id="626" name="Google Shape;62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267075" y="1042778"/>
            <a:ext cx="2449513" cy="2476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7" name="Google Shape;627;p56"/>
          <p:cNvGrpSpPr/>
          <p:nvPr/>
        </p:nvGrpSpPr>
        <p:grpSpPr>
          <a:xfrm>
            <a:off x="4548532" y="5514703"/>
            <a:ext cx="3209925" cy="514350"/>
            <a:chOff x="2882" y="3692"/>
            <a:chExt cx="2022" cy="324"/>
          </a:xfrm>
        </p:grpSpPr>
        <p:sp>
          <p:nvSpPr>
            <p:cNvPr id="628" name="Google Shape;628;p56"/>
            <p:cNvSpPr/>
            <p:nvPr/>
          </p:nvSpPr>
          <p:spPr>
            <a:xfrm>
              <a:off x="2882" y="3692"/>
              <a:ext cx="108" cy="324"/>
            </a:xfrm>
            <a:prstGeom prst="rightBrace">
              <a:avLst>
                <a:gd fmla="val 25000" name="adj1"/>
                <a:gd fmla="val 5000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56"/>
            <p:cNvSpPr txBox="1"/>
            <p:nvPr/>
          </p:nvSpPr>
          <p:spPr>
            <a:xfrm>
              <a:off x="3036" y="3729"/>
              <a:ext cx="1868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Boolean random variables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7"/>
          <p:cNvSpPr txBox="1"/>
          <p:nvPr>
            <p:ph type="title"/>
          </p:nvPr>
        </p:nvSpPr>
        <p:spPr>
          <a:xfrm>
            <a:off x="628650" y="365126"/>
            <a:ext cx="7886700" cy="967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Construct a Probability Model </a:t>
            </a:r>
            <a:br>
              <a:rPr lang="en-US"/>
            </a:br>
            <a:r>
              <a:rPr lang="en-US"/>
              <a:t>(for the Wumpus world)</a:t>
            </a:r>
            <a:endParaRPr/>
          </a:p>
        </p:txBody>
      </p:sp>
      <p:sp>
        <p:nvSpPr>
          <p:cNvPr id="636" name="Google Shape;636;p57"/>
          <p:cNvSpPr txBox="1"/>
          <p:nvPr>
            <p:ph idx="1" type="body"/>
          </p:nvPr>
        </p:nvSpPr>
        <p:spPr>
          <a:xfrm>
            <a:off x="457200" y="1598613"/>
            <a:ext cx="8378456" cy="462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Construct the probability model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Select your random (binary) variables: </a:t>
            </a:r>
            <a:r>
              <a:rPr i="1" lang="en-US" sz="1400"/>
              <a:t>B</a:t>
            </a:r>
            <a:r>
              <a:rPr baseline="-25000" i="1" lang="en-US" sz="1400"/>
              <a:t>12</a:t>
            </a:r>
            <a:r>
              <a:rPr lang="en-US" sz="1400"/>
              <a:t>,</a:t>
            </a:r>
            <a:r>
              <a:rPr i="1" lang="en-US" sz="1400"/>
              <a:t>B</a:t>
            </a:r>
            <a:r>
              <a:rPr baseline="-25000" i="1" lang="en-US" sz="1400"/>
              <a:t>21</a:t>
            </a:r>
            <a:r>
              <a:rPr lang="en-US" sz="1400"/>
              <a:t>,</a:t>
            </a:r>
            <a:r>
              <a:rPr i="1" lang="en-US" sz="1400"/>
              <a:t>P</a:t>
            </a:r>
            <a:r>
              <a:rPr baseline="-25000" i="1" lang="en-US" sz="1400"/>
              <a:t>11</a:t>
            </a:r>
            <a:r>
              <a:rPr lang="en-US" sz="1400"/>
              <a:t>,…,</a:t>
            </a:r>
            <a:r>
              <a:rPr i="1" lang="en-US" sz="1400"/>
              <a:t>P</a:t>
            </a:r>
            <a:r>
              <a:rPr baseline="-25000" i="1" lang="en-US" sz="1400"/>
              <a:t>44</a:t>
            </a:r>
            <a:r>
              <a:rPr lang="en-US" sz="1100"/>
              <a:t>    </a:t>
            </a:r>
            <a:r>
              <a:rPr lang="en-US" sz="1400"/>
              <a:t>(see the last slide)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Construct the full joint probability distribution (exclusive, exhaustive, sum=1)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/>
              <a:t>      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/>
              <a:t>			</a:t>
            </a:r>
            <a:r>
              <a:rPr b="1" lang="en-US" sz="2000"/>
              <a:t>P</a:t>
            </a:r>
            <a:r>
              <a:rPr lang="en-US" sz="2000"/>
              <a:t>(</a:t>
            </a:r>
            <a:r>
              <a:rPr i="1" lang="en-US" sz="2000"/>
              <a:t>B</a:t>
            </a:r>
            <a:r>
              <a:rPr baseline="-25000" i="1" lang="en-US" sz="2000"/>
              <a:t>12</a:t>
            </a:r>
            <a:r>
              <a:rPr lang="en-US" sz="2000"/>
              <a:t>,</a:t>
            </a:r>
            <a:r>
              <a:rPr i="1" lang="en-US" sz="2000"/>
              <a:t>B</a:t>
            </a:r>
            <a:r>
              <a:rPr baseline="-25000" i="1" lang="en-US" sz="2000"/>
              <a:t>21</a:t>
            </a:r>
            <a:r>
              <a:rPr lang="en-US" sz="2000"/>
              <a:t>,</a:t>
            </a:r>
            <a:r>
              <a:rPr i="1" lang="en-US" sz="2000"/>
              <a:t>P</a:t>
            </a:r>
            <a:r>
              <a:rPr baseline="-25000" i="1" lang="en-US" sz="2000"/>
              <a:t>11</a:t>
            </a:r>
            <a:r>
              <a:rPr lang="en-US" sz="2000"/>
              <a:t>,…,</a:t>
            </a:r>
            <a:r>
              <a:rPr i="1" lang="en-US" sz="2000"/>
              <a:t>P</a:t>
            </a:r>
            <a:r>
              <a:rPr baseline="-25000" i="1" lang="en-US" sz="2000"/>
              <a:t>44</a:t>
            </a:r>
            <a:r>
              <a:rPr lang="en-US" sz="2000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Use the model to compute the probabilities in interest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P</a:t>
            </a:r>
            <a:r>
              <a:rPr lang="en-US" sz="1600"/>
              <a:t>(</a:t>
            </a:r>
            <a:r>
              <a:rPr i="1" lang="en-US" sz="1600"/>
              <a:t>P</a:t>
            </a:r>
            <a:r>
              <a:rPr baseline="-25000" i="1" lang="en-US" sz="1600"/>
              <a:t>11</a:t>
            </a:r>
            <a:r>
              <a:rPr lang="en-US" sz="1600"/>
              <a:t>,…,</a:t>
            </a:r>
            <a:r>
              <a:rPr i="1" lang="en-US" sz="1600"/>
              <a:t>P</a:t>
            </a:r>
            <a:r>
              <a:rPr baseline="-25000" i="1" lang="en-US" sz="1600"/>
              <a:t>44</a:t>
            </a:r>
            <a:r>
              <a:rPr lang="en-US" sz="1600"/>
              <a:t>) is the probability of pit distribution</a:t>
            </a:r>
            <a:r>
              <a:rPr lang="en-US" sz="1600">
                <a:solidFill>
                  <a:srgbClr val="C00000"/>
                </a:solidFill>
              </a:rPr>
              <a:t> (uniformly)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400"/>
              <a:buChar char="•"/>
            </a:pPr>
            <a:r>
              <a:rPr lang="en-US" sz="1400">
                <a:solidFill>
                  <a:srgbClr val="C00000"/>
                </a:solidFill>
              </a:rPr>
              <a:t>Assume </a:t>
            </a:r>
            <a:r>
              <a:rPr lang="en-US" sz="1400"/>
              <a:t>that pits are placed randomly with P(</a:t>
            </a:r>
            <a:r>
              <a:rPr i="1" lang="en-US" sz="1400"/>
              <a:t>p</a:t>
            </a:r>
            <a:r>
              <a:rPr baseline="-25000" i="1" lang="en-US" sz="1400"/>
              <a:t>ij</a:t>
            </a:r>
            <a:r>
              <a:rPr lang="en-US" sz="1400"/>
              <a:t>)=.2 for all </a:t>
            </a:r>
            <a:r>
              <a:rPr i="1" lang="en-US" sz="1400"/>
              <a:t>i,j</a:t>
            </a:r>
            <a:endParaRPr sz="140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400"/>
              <a:buChar char="•"/>
            </a:pPr>
            <a:r>
              <a:rPr lang="en-US" sz="1400">
                <a:solidFill>
                  <a:srgbClr val="C00000"/>
                </a:solidFill>
              </a:rPr>
              <a:t>Assume</a:t>
            </a:r>
            <a:r>
              <a:rPr lang="en-US" sz="1400"/>
              <a:t> that pits are placed independently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Then we have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			</a:t>
            </a:r>
            <a:r>
              <a:rPr b="1" lang="en-US" sz="1800"/>
              <a:t>P</a:t>
            </a:r>
            <a:r>
              <a:rPr lang="en-US" sz="1800"/>
              <a:t>(</a:t>
            </a:r>
            <a:r>
              <a:rPr i="1" lang="en-US" sz="1800"/>
              <a:t>P</a:t>
            </a:r>
            <a:r>
              <a:rPr baseline="-25000" i="1" lang="en-US" sz="1800"/>
              <a:t>11</a:t>
            </a:r>
            <a:r>
              <a:rPr lang="en-US" sz="1800"/>
              <a:t>,…,</a:t>
            </a:r>
            <a:r>
              <a:rPr i="1" lang="en-US" sz="1800"/>
              <a:t>P</a:t>
            </a:r>
            <a:r>
              <a:rPr baseline="-25000" i="1" lang="en-US" sz="1800"/>
              <a:t>44</a:t>
            </a:r>
            <a:r>
              <a:rPr lang="en-US" sz="1800"/>
              <a:t>) = </a:t>
            </a:r>
            <a:r>
              <a:rPr b="1" lang="en-US" sz="1800"/>
              <a:t>P</a:t>
            </a:r>
            <a:r>
              <a:rPr lang="en-US" sz="1800"/>
              <a:t>(</a:t>
            </a:r>
            <a:r>
              <a:rPr i="1" lang="en-US" sz="1800"/>
              <a:t>P</a:t>
            </a:r>
            <a:r>
              <a:rPr baseline="-25000" i="1" lang="en-US" sz="1800"/>
              <a:t>11</a:t>
            </a:r>
            <a:r>
              <a:rPr lang="en-US" sz="1800"/>
              <a:t>)</a:t>
            </a:r>
            <a:r>
              <a:rPr lang="en-US" sz="1200">
                <a:latin typeface="Noto Sans Symbols"/>
                <a:ea typeface="Noto Sans Symbols"/>
                <a:cs typeface="Noto Sans Symbols"/>
                <a:sym typeface="Noto Sans Symbols"/>
              </a:rPr>
              <a:t>•</a:t>
            </a:r>
            <a:r>
              <a:rPr b="1" lang="en-US" sz="1800"/>
              <a:t>P</a:t>
            </a:r>
            <a:r>
              <a:rPr lang="en-US" sz="1800"/>
              <a:t>(</a:t>
            </a:r>
            <a:r>
              <a:rPr i="1" lang="en-US" sz="1800"/>
              <a:t>P</a:t>
            </a:r>
            <a:r>
              <a:rPr baseline="-25000" i="1" lang="en-US" sz="1800"/>
              <a:t>12</a:t>
            </a:r>
            <a:r>
              <a:rPr lang="en-US" sz="1800"/>
              <a:t>)</a:t>
            </a:r>
            <a:r>
              <a:rPr lang="en-US" sz="1200">
                <a:latin typeface="Noto Sans Symbols"/>
                <a:ea typeface="Noto Sans Symbols"/>
                <a:cs typeface="Noto Sans Symbols"/>
                <a:sym typeface="Noto Sans Symbols"/>
              </a:rPr>
              <a:t>•••••</a:t>
            </a:r>
            <a:r>
              <a:rPr b="1" lang="en-US" sz="1800"/>
              <a:t>P</a:t>
            </a:r>
            <a:r>
              <a:rPr lang="en-US" sz="1800"/>
              <a:t>(</a:t>
            </a:r>
            <a:r>
              <a:rPr i="1" lang="en-US" sz="1800"/>
              <a:t>P</a:t>
            </a:r>
            <a:r>
              <a:rPr baseline="-25000" i="1" lang="en-US" sz="1800"/>
              <a:t>44</a:t>
            </a:r>
            <a:r>
              <a:rPr lang="en-US" sz="1800"/>
              <a:t>)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P</a:t>
            </a:r>
            <a:r>
              <a:rPr lang="en-US" sz="1600"/>
              <a:t>(</a:t>
            </a:r>
            <a:r>
              <a:rPr i="1" lang="en-US" sz="1600"/>
              <a:t>B</a:t>
            </a:r>
            <a:r>
              <a:rPr baseline="-25000" i="1" lang="en-US" sz="1600"/>
              <a:t>12</a:t>
            </a:r>
            <a:r>
              <a:rPr lang="en-US" sz="1600"/>
              <a:t>,</a:t>
            </a:r>
            <a:r>
              <a:rPr i="1" lang="en-US" sz="1600"/>
              <a:t>B</a:t>
            </a:r>
            <a:r>
              <a:rPr baseline="-25000" i="1" lang="en-US" sz="1600"/>
              <a:t>21</a:t>
            </a:r>
            <a:r>
              <a:rPr lang="en-US" sz="1600"/>
              <a:t> | </a:t>
            </a:r>
            <a:r>
              <a:rPr i="1" lang="en-US" sz="1600"/>
              <a:t>P</a:t>
            </a:r>
            <a:r>
              <a:rPr baseline="-25000" i="1" lang="en-US" sz="1600"/>
              <a:t>11</a:t>
            </a:r>
            <a:r>
              <a:rPr lang="en-US" sz="1600"/>
              <a:t>,…,</a:t>
            </a:r>
            <a:r>
              <a:rPr i="1" lang="en-US" sz="1600"/>
              <a:t>P</a:t>
            </a:r>
            <a:r>
              <a:rPr baseline="-25000" i="1" lang="en-US" sz="1600"/>
              <a:t>44</a:t>
            </a:r>
            <a:r>
              <a:rPr lang="en-US" sz="1600"/>
              <a:t>) is the probability of breeze at [1,2] [21].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We can compute this using the product rule</a:t>
            </a:r>
            <a:endParaRPr b="1" sz="16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           P</a:t>
            </a:r>
            <a:r>
              <a:rPr lang="en-US" sz="1600"/>
              <a:t>(</a:t>
            </a:r>
            <a:r>
              <a:rPr i="1" lang="en-US" sz="1600"/>
              <a:t>B</a:t>
            </a:r>
            <a:r>
              <a:rPr baseline="-25000" i="1" lang="en-US" sz="1600"/>
              <a:t>12</a:t>
            </a:r>
            <a:r>
              <a:rPr lang="en-US" sz="1600"/>
              <a:t>,</a:t>
            </a:r>
            <a:r>
              <a:rPr i="1" lang="en-US" sz="1600"/>
              <a:t>B</a:t>
            </a:r>
            <a:r>
              <a:rPr baseline="-25000" i="1" lang="en-US" sz="1600"/>
              <a:t>21</a:t>
            </a:r>
            <a:r>
              <a:rPr lang="en-US" sz="1600"/>
              <a:t> | </a:t>
            </a:r>
            <a:r>
              <a:rPr i="1" lang="en-US" sz="1600"/>
              <a:t>P</a:t>
            </a:r>
            <a:r>
              <a:rPr baseline="-25000" i="1" lang="en-US" sz="1600"/>
              <a:t>11</a:t>
            </a:r>
            <a:r>
              <a:rPr lang="en-US" sz="1600"/>
              <a:t>,…,</a:t>
            </a:r>
            <a:r>
              <a:rPr i="1" lang="en-US" sz="1600"/>
              <a:t>P</a:t>
            </a:r>
            <a:r>
              <a:rPr baseline="-25000" i="1" lang="en-US" sz="1600"/>
              <a:t>44</a:t>
            </a:r>
            <a:r>
              <a:rPr lang="en-US" sz="1600"/>
              <a:t>) = </a:t>
            </a:r>
            <a:r>
              <a:rPr b="1" lang="en-US" sz="1600"/>
              <a:t>P</a:t>
            </a:r>
            <a:r>
              <a:rPr lang="en-US" sz="1600"/>
              <a:t>(</a:t>
            </a:r>
            <a:r>
              <a:rPr i="1" lang="en-US" sz="1600"/>
              <a:t>B</a:t>
            </a:r>
            <a:r>
              <a:rPr baseline="-25000" i="1" lang="en-US" sz="1600"/>
              <a:t>12</a:t>
            </a:r>
            <a:r>
              <a:rPr lang="en-US" sz="1600"/>
              <a:t>,</a:t>
            </a:r>
            <a:r>
              <a:rPr i="1" lang="en-US" sz="1600"/>
              <a:t>B</a:t>
            </a:r>
            <a:r>
              <a:rPr baseline="-25000" i="1" lang="en-US" sz="1600"/>
              <a:t>21</a:t>
            </a:r>
            <a:r>
              <a:rPr lang="en-US" sz="1600"/>
              <a:t>,</a:t>
            </a:r>
            <a:r>
              <a:rPr i="1" lang="en-US" sz="1600"/>
              <a:t>P</a:t>
            </a:r>
            <a:r>
              <a:rPr baseline="-25000" i="1" lang="en-US" sz="1600"/>
              <a:t>11</a:t>
            </a:r>
            <a:r>
              <a:rPr lang="en-US" sz="1600"/>
              <a:t>,…,</a:t>
            </a:r>
            <a:r>
              <a:rPr i="1" lang="en-US" sz="1600"/>
              <a:t>P</a:t>
            </a:r>
            <a:r>
              <a:rPr baseline="-25000" i="1" lang="en-US" sz="1600"/>
              <a:t>44</a:t>
            </a:r>
            <a:r>
              <a:rPr lang="en-US" sz="1600"/>
              <a:t>) / </a:t>
            </a:r>
            <a:r>
              <a:rPr b="1" lang="en-US" sz="1600"/>
              <a:t>P</a:t>
            </a:r>
            <a:r>
              <a:rPr lang="en-US" sz="1600"/>
              <a:t>(</a:t>
            </a:r>
            <a:r>
              <a:rPr i="1" lang="en-US" sz="1600"/>
              <a:t>P</a:t>
            </a:r>
            <a:r>
              <a:rPr baseline="-25000" i="1" lang="en-US" sz="1600"/>
              <a:t>11</a:t>
            </a:r>
            <a:r>
              <a:rPr lang="en-US" sz="1600"/>
              <a:t>,…,</a:t>
            </a:r>
            <a:r>
              <a:rPr i="1" lang="en-US" sz="1600"/>
              <a:t>P</a:t>
            </a:r>
            <a:r>
              <a:rPr baseline="-25000" i="1" lang="en-US" sz="1600"/>
              <a:t>44</a:t>
            </a:r>
            <a:r>
              <a:rPr lang="en-US" sz="1600"/>
              <a:t>) </a:t>
            </a:r>
            <a:endParaRPr/>
          </a:p>
        </p:txBody>
      </p:sp>
      <p:sp>
        <p:nvSpPr>
          <p:cNvPr id="637" name="Google Shape;637;p5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8"/>
          <p:cNvSpPr txBox="1"/>
          <p:nvPr>
            <p:ph type="title"/>
          </p:nvPr>
        </p:nvSpPr>
        <p:spPr>
          <a:xfrm>
            <a:off x="685800" y="4603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Observations and Query</a:t>
            </a:r>
            <a:endParaRPr/>
          </a:p>
        </p:txBody>
      </p:sp>
      <p:sp>
        <p:nvSpPr>
          <p:cNvPr id="644" name="Google Shape;644;p58"/>
          <p:cNvSpPr txBox="1"/>
          <p:nvPr>
            <p:ph idx="1" type="body"/>
          </p:nvPr>
        </p:nvSpPr>
        <p:spPr>
          <a:xfrm>
            <a:off x="284189" y="1806575"/>
            <a:ext cx="8859811" cy="44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Have observed these facts: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i="1" lang="en-US" sz="2400"/>
              <a:t>b</a:t>
            </a:r>
            <a:r>
              <a:rPr lang="en-US" sz="2400"/>
              <a:t> = </a:t>
            </a:r>
            <a:r>
              <a:rPr i="1" lang="en-US" sz="2400"/>
              <a:t>b</a:t>
            </a:r>
            <a:r>
              <a:rPr baseline="-25000" i="1" lang="en-US" sz="2400"/>
              <a:t>12</a:t>
            </a:r>
            <a:r>
              <a:rPr lang="en-US" sz="2400"/>
              <a:t> ^ </a:t>
            </a:r>
            <a:r>
              <a:rPr i="1" lang="en-US" sz="2400"/>
              <a:t>b</a:t>
            </a:r>
            <a:r>
              <a:rPr baseline="-25000" i="1" lang="en-US" sz="2400"/>
              <a:t>21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i="1" lang="en-US" sz="2400"/>
              <a:t>known</a:t>
            </a:r>
            <a:r>
              <a:rPr lang="en-US" sz="2400"/>
              <a:t> = ~</a:t>
            </a:r>
            <a:r>
              <a:rPr i="1" lang="en-US" sz="2400"/>
              <a:t>p</a:t>
            </a:r>
            <a:r>
              <a:rPr baseline="-25000" i="1" lang="en-US" sz="2400"/>
              <a:t>11</a:t>
            </a:r>
            <a:r>
              <a:rPr lang="en-US" sz="2400"/>
              <a:t> ^ ~</a:t>
            </a:r>
            <a:r>
              <a:rPr i="1" lang="en-US" sz="2400"/>
              <a:t>p</a:t>
            </a:r>
            <a:r>
              <a:rPr baseline="-25000" i="1" lang="en-US" sz="2400"/>
              <a:t>12</a:t>
            </a:r>
            <a:r>
              <a:rPr lang="en-US" sz="2400"/>
              <a:t> ^ ~</a:t>
            </a:r>
            <a:r>
              <a:rPr i="1" lang="en-US" sz="2400"/>
              <a:t>p</a:t>
            </a:r>
            <a:r>
              <a:rPr baseline="-25000" i="1" lang="en-US" sz="2400"/>
              <a:t>21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Our query is: </a:t>
            </a:r>
            <a:r>
              <a:rPr b="1" lang="en-US" sz="2800">
                <a:solidFill>
                  <a:srgbClr val="C00000"/>
                </a:solidFill>
              </a:rPr>
              <a:t>P</a:t>
            </a:r>
            <a:r>
              <a:rPr lang="en-US" sz="2800">
                <a:solidFill>
                  <a:srgbClr val="C00000"/>
                </a:solidFill>
              </a:rPr>
              <a:t>(</a:t>
            </a:r>
            <a:r>
              <a:rPr i="1" lang="en-US" sz="2800">
                <a:solidFill>
                  <a:srgbClr val="C00000"/>
                </a:solidFill>
              </a:rPr>
              <a:t>P</a:t>
            </a:r>
            <a:r>
              <a:rPr baseline="-25000" i="1" lang="en-US" sz="2800">
                <a:solidFill>
                  <a:srgbClr val="C00000"/>
                </a:solidFill>
              </a:rPr>
              <a:t>13</a:t>
            </a:r>
            <a:r>
              <a:rPr lang="en-US" sz="2800">
                <a:solidFill>
                  <a:srgbClr val="C00000"/>
                </a:solidFill>
              </a:rPr>
              <a:t> | </a:t>
            </a:r>
            <a:r>
              <a:rPr i="1" lang="en-US" sz="2800">
                <a:solidFill>
                  <a:srgbClr val="C00000"/>
                </a:solidFill>
              </a:rPr>
              <a:t>known</a:t>
            </a:r>
            <a:r>
              <a:rPr lang="en-US" sz="2800">
                <a:solidFill>
                  <a:srgbClr val="C00000"/>
                </a:solidFill>
              </a:rPr>
              <a:t>, </a:t>
            </a:r>
            <a:r>
              <a:rPr i="1" lang="en-US" sz="2800">
                <a:solidFill>
                  <a:srgbClr val="C00000"/>
                </a:solidFill>
              </a:rPr>
              <a:t>b</a:t>
            </a:r>
            <a:r>
              <a:rPr lang="en-US" sz="2800">
                <a:solidFill>
                  <a:srgbClr val="C00000"/>
                </a:solidFill>
              </a:rPr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Also want to query </a:t>
            </a:r>
            <a:r>
              <a:rPr i="1" lang="en-US" sz="2400"/>
              <a:t>P</a:t>
            </a:r>
            <a:r>
              <a:rPr baseline="-25000" i="1" lang="en-US" sz="2400"/>
              <a:t>22</a:t>
            </a:r>
            <a:r>
              <a:rPr lang="en-US" sz="2400"/>
              <a:t> and </a:t>
            </a:r>
            <a:r>
              <a:rPr i="1" lang="en-US" sz="2400"/>
              <a:t>P</a:t>
            </a:r>
            <a:r>
              <a:rPr baseline="-25000" i="1" lang="en-US" sz="2400"/>
              <a:t>31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Define </a:t>
            </a:r>
            <a:r>
              <a:rPr i="1" lang="en-US" sz="2800"/>
              <a:t>unknown</a:t>
            </a:r>
            <a:r>
              <a:rPr lang="en-US" sz="2800"/>
              <a:t> = the set of </a:t>
            </a:r>
            <a:r>
              <a:rPr i="1" lang="en-US" sz="2800"/>
              <a:t>P</a:t>
            </a:r>
            <a:r>
              <a:rPr baseline="-25000" i="1" lang="en-US" sz="2800"/>
              <a:t>ij</a:t>
            </a:r>
            <a:r>
              <a:rPr lang="en-US" sz="2800"/>
              <a:t>s other than </a:t>
            </a:r>
            <a:r>
              <a:rPr i="1" lang="en-US" sz="2800"/>
              <a:t>P</a:t>
            </a:r>
            <a:r>
              <a:rPr baseline="-25000" i="1" lang="en-US" sz="2800"/>
              <a:t>13</a:t>
            </a:r>
            <a:r>
              <a:rPr lang="en-US" sz="2800"/>
              <a:t> &amp; </a:t>
            </a:r>
            <a:r>
              <a:rPr i="1" lang="en-US" sz="2800"/>
              <a:t>known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For inference by enumeration, we have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/>
              <a:t>P</a:t>
            </a:r>
            <a:r>
              <a:rPr lang="en-US" sz="2400"/>
              <a:t>(</a:t>
            </a:r>
            <a:r>
              <a:rPr i="1" lang="en-US" sz="2400"/>
              <a:t>P</a:t>
            </a:r>
            <a:r>
              <a:rPr baseline="-25000" i="1" lang="en-US" sz="2400"/>
              <a:t>13</a:t>
            </a:r>
            <a:r>
              <a:rPr lang="en-US" sz="2400"/>
              <a:t> | </a:t>
            </a:r>
            <a:r>
              <a:rPr i="1" lang="en-US" sz="2400"/>
              <a:t>known</a:t>
            </a:r>
            <a:r>
              <a:rPr lang="en-US" sz="2400"/>
              <a:t>,</a:t>
            </a:r>
            <a:r>
              <a:rPr i="1" lang="en-US" sz="2400"/>
              <a:t>b</a:t>
            </a:r>
            <a:r>
              <a:rPr lang="en-US" sz="2400"/>
              <a:t>) = α Σ</a:t>
            </a:r>
            <a:r>
              <a:rPr baseline="-25000" i="1" lang="en-US" sz="2400"/>
              <a:t>unknown</a:t>
            </a:r>
            <a:r>
              <a:rPr b="1" lang="en-US" sz="2400"/>
              <a:t>P</a:t>
            </a:r>
            <a:r>
              <a:rPr lang="en-US" sz="2400"/>
              <a:t>(</a:t>
            </a:r>
            <a:r>
              <a:rPr i="1" lang="en-US" sz="2400"/>
              <a:t>P</a:t>
            </a:r>
            <a:r>
              <a:rPr baseline="-25000" i="1" lang="en-US" sz="2400"/>
              <a:t>13</a:t>
            </a:r>
            <a:r>
              <a:rPr lang="en-US" sz="2400"/>
              <a:t>,</a:t>
            </a:r>
            <a:r>
              <a:rPr i="1" lang="en-US" sz="2400"/>
              <a:t>unknown</a:t>
            </a:r>
            <a:r>
              <a:rPr lang="en-US" sz="2400"/>
              <a:t>,</a:t>
            </a:r>
            <a:r>
              <a:rPr i="1" lang="en-US" sz="2400"/>
              <a:t>known</a:t>
            </a:r>
            <a:r>
              <a:rPr lang="en-US" sz="2400"/>
              <a:t>,</a:t>
            </a:r>
            <a:r>
              <a:rPr i="1" lang="en-US" sz="2400"/>
              <a:t>b</a:t>
            </a:r>
            <a:r>
              <a:rPr lang="en-US" sz="2400"/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rPr i="1" lang="en-US" sz="2400">
                <a:solidFill>
                  <a:srgbClr val="C00000"/>
                </a:solidFill>
              </a:rPr>
              <a:t>Grows exponentially with number of squares</a:t>
            </a:r>
            <a:endParaRPr/>
          </a:p>
        </p:txBody>
      </p:sp>
      <p:sp>
        <p:nvSpPr>
          <p:cNvPr id="645" name="Google Shape;645;p5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1" id="646" name="Google Shape;64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507163" y="1466850"/>
            <a:ext cx="2449512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58"/>
          <p:cNvSpPr/>
          <p:nvPr/>
        </p:nvSpPr>
        <p:spPr>
          <a:xfrm>
            <a:off x="6554788" y="1490663"/>
            <a:ext cx="2390775" cy="2398712"/>
          </a:xfrm>
          <a:custGeom>
            <a:rect b="b" l="l" r="r" t="t"/>
            <a:pathLst>
              <a:path extrusionOk="0" h="1511" w="1506">
                <a:moveTo>
                  <a:pt x="0" y="5"/>
                </a:moveTo>
                <a:lnTo>
                  <a:pt x="5" y="383"/>
                </a:lnTo>
                <a:lnTo>
                  <a:pt x="373" y="383"/>
                </a:lnTo>
                <a:lnTo>
                  <a:pt x="373" y="1133"/>
                </a:lnTo>
                <a:lnTo>
                  <a:pt x="750" y="1133"/>
                </a:lnTo>
                <a:lnTo>
                  <a:pt x="750" y="1506"/>
                </a:lnTo>
                <a:lnTo>
                  <a:pt x="1506" y="1511"/>
                </a:lnTo>
                <a:lnTo>
                  <a:pt x="1501" y="0"/>
                </a:lnTo>
                <a:lnTo>
                  <a:pt x="0" y="5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9"/>
          <p:cNvSpPr txBox="1"/>
          <p:nvPr>
            <p:ph type="title"/>
          </p:nvPr>
        </p:nvSpPr>
        <p:spPr>
          <a:xfrm>
            <a:off x="392175" y="155575"/>
            <a:ext cx="8578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/>
              <a:t>Conditional Independence to the Rescue</a:t>
            </a:r>
            <a:endParaRPr sz="4000"/>
          </a:p>
        </p:txBody>
      </p:sp>
      <p:sp>
        <p:nvSpPr>
          <p:cNvPr id="654" name="Google Shape;654;p59"/>
          <p:cNvSpPr txBox="1"/>
          <p:nvPr>
            <p:ph idx="1" type="body"/>
          </p:nvPr>
        </p:nvSpPr>
        <p:spPr>
          <a:xfrm>
            <a:off x="0" y="1350963"/>
            <a:ext cx="5732463" cy="537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Basic Insight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If partition </a:t>
            </a:r>
            <a:r>
              <a:rPr i="1" lang="en-US" sz="2000"/>
              <a:t>unknown</a:t>
            </a:r>
            <a:r>
              <a:rPr lang="en-US" sz="2000"/>
              <a:t> variables into </a:t>
            </a:r>
            <a:r>
              <a:rPr i="1" lang="en-US" sz="2000"/>
              <a:t>fringe</a:t>
            </a:r>
            <a:r>
              <a:rPr lang="en-US" sz="2000"/>
              <a:t> and </a:t>
            </a:r>
            <a:r>
              <a:rPr i="1" lang="en-US" sz="2000"/>
              <a:t>other</a:t>
            </a:r>
            <a:r>
              <a:rPr lang="en-US" sz="2000"/>
              <a:t>, then observed breezes are conditionally independent of </a:t>
            </a:r>
            <a:r>
              <a:rPr i="1" lang="en-US" sz="2000"/>
              <a:t>other</a:t>
            </a:r>
            <a:r>
              <a:rPr lang="en-US" sz="2000"/>
              <a:t> variables, given </a:t>
            </a:r>
            <a:r>
              <a:rPr i="1" lang="en-US" sz="2000"/>
              <a:t>known</a:t>
            </a:r>
            <a:r>
              <a:rPr lang="en-US" sz="2000"/>
              <a:t>, </a:t>
            </a:r>
            <a:r>
              <a:rPr i="1" lang="en-US" sz="2000"/>
              <a:t>query</a:t>
            </a:r>
            <a:r>
              <a:rPr lang="en-US" sz="2000"/>
              <a:t> and </a:t>
            </a:r>
            <a:r>
              <a:rPr i="1" lang="en-US" sz="2000"/>
              <a:t>fringe</a:t>
            </a:r>
            <a:r>
              <a:rPr lang="en-US" sz="2000"/>
              <a:t> variables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Reformulate query into usable form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If </a:t>
            </a:r>
            <a:r>
              <a:rPr i="1" lang="en-US" sz="2000"/>
              <a:t>Unknown</a:t>
            </a:r>
            <a:r>
              <a:rPr lang="en-US" sz="2000"/>
              <a:t> = </a:t>
            </a:r>
            <a:r>
              <a:rPr i="1" lang="en-US" sz="2000"/>
              <a:t>Fringe</a:t>
            </a:r>
            <a:r>
              <a:rPr lang="en-US" sz="2000"/>
              <a:t> or </a:t>
            </a:r>
            <a:r>
              <a:rPr i="1" lang="en-US" sz="2000"/>
              <a:t>Other, </a:t>
            </a:r>
            <a:r>
              <a:rPr lang="en-US" sz="2000"/>
              <a:t>then</a:t>
            </a:r>
            <a:endParaRPr i="1" sz="200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/>
              <a:t>P</a:t>
            </a:r>
            <a:r>
              <a:rPr i="1" lang="en-US" sz="1600"/>
              <a:t>(b | P</a:t>
            </a:r>
            <a:r>
              <a:rPr baseline="-25000" i="1" lang="en-US" sz="1600"/>
              <a:t>13</a:t>
            </a:r>
            <a:r>
              <a:rPr i="1" lang="en-US" sz="1600"/>
              <a:t>,Known,Unknown) = </a:t>
            </a:r>
            <a:r>
              <a:rPr b="1" lang="en-US" sz="1600"/>
              <a:t>P</a:t>
            </a:r>
            <a:r>
              <a:rPr i="1" lang="en-US" sz="1600"/>
              <a:t>(b | P</a:t>
            </a:r>
            <a:r>
              <a:rPr baseline="-25000" i="1" lang="en-US" sz="1600"/>
              <a:t>13</a:t>
            </a:r>
            <a:r>
              <a:rPr i="1" lang="en-US" sz="1600"/>
              <a:t>,Known,Fringe)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Use this to convert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     P</a:t>
            </a:r>
            <a:r>
              <a:rPr lang="en-US" sz="1600"/>
              <a:t>(</a:t>
            </a:r>
            <a:r>
              <a:rPr i="1" lang="en-US" sz="1600"/>
              <a:t>P</a:t>
            </a:r>
            <a:r>
              <a:rPr baseline="-25000" i="1" lang="en-US" sz="1600"/>
              <a:t>13</a:t>
            </a:r>
            <a:r>
              <a:rPr lang="en-US" sz="1600"/>
              <a:t> | </a:t>
            </a:r>
            <a:r>
              <a:rPr i="1" lang="en-US" sz="1600"/>
              <a:t>known</a:t>
            </a:r>
            <a:r>
              <a:rPr lang="en-US" sz="1600"/>
              <a:t>,</a:t>
            </a:r>
            <a:r>
              <a:rPr i="1" lang="en-US" sz="1600"/>
              <a:t>b</a:t>
            </a:r>
            <a:r>
              <a:rPr lang="en-US" sz="1600"/>
              <a:t>) </a:t>
            </a:r>
            <a:r>
              <a:rPr lang="en-US" sz="2000"/>
              <a:t>= </a:t>
            </a:r>
            <a:r>
              <a:rPr lang="en-US" sz="1800"/>
              <a:t>αΣ</a:t>
            </a:r>
            <a:r>
              <a:rPr baseline="-25000" i="1" lang="en-US" sz="1800"/>
              <a:t>unknown</a:t>
            </a:r>
            <a:r>
              <a:rPr b="1" lang="en-US" sz="1800"/>
              <a:t>P</a:t>
            </a:r>
            <a:r>
              <a:rPr lang="en-US" sz="1800"/>
              <a:t>(</a:t>
            </a:r>
            <a:r>
              <a:rPr i="1" lang="en-US" sz="1800"/>
              <a:t>P</a:t>
            </a:r>
            <a:r>
              <a:rPr baseline="-25000" i="1" lang="en-US" sz="1800"/>
              <a:t>13</a:t>
            </a:r>
            <a:r>
              <a:rPr lang="en-US" sz="1800"/>
              <a:t>,</a:t>
            </a:r>
            <a:r>
              <a:rPr i="1" lang="en-US" sz="1800"/>
              <a:t>unknown</a:t>
            </a:r>
            <a:r>
              <a:rPr lang="en-US" sz="1800"/>
              <a:t>,</a:t>
            </a:r>
            <a:r>
              <a:rPr i="1" lang="en-US" sz="1800"/>
              <a:t>known</a:t>
            </a:r>
            <a:r>
              <a:rPr lang="en-US" sz="1800"/>
              <a:t>,</a:t>
            </a:r>
            <a:r>
              <a:rPr i="1" lang="en-US" sz="1800"/>
              <a:t>b</a:t>
            </a:r>
            <a:r>
              <a:rPr lang="en-US" sz="1800"/>
              <a:t>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i="1" lang="en-US" sz="1800"/>
              <a:t>Into (via sequence of transformations)</a:t>
            </a:r>
            <a:endParaRPr sz="1800"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i="1" lang="en-US" sz="1800"/>
              <a:t>    </a:t>
            </a:r>
            <a:r>
              <a:rPr lang="en-US" sz="1600"/>
              <a:t>α</a:t>
            </a:r>
            <a:r>
              <a:rPr i="1" lang="en-US" sz="1600"/>
              <a:t>’</a:t>
            </a:r>
            <a:r>
              <a:rPr lang="en-US" sz="1600"/>
              <a:t> </a:t>
            </a:r>
            <a:r>
              <a:rPr b="1" lang="en-US" sz="1600"/>
              <a:t>P</a:t>
            </a:r>
            <a:r>
              <a:rPr lang="en-US" sz="1600"/>
              <a:t>(</a:t>
            </a:r>
            <a:r>
              <a:rPr i="1" lang="en-US" sz="1600"/>
              <a:t>P</a:t>
            </a:r>
            <a:r>
              <a:rPr baseline="-25000" i="1" lang="en-US" sz="1600"/>
              <a:t>13</a:t>
            </a:r>
            <a:r>
              <a:rPr lang="en-US" sz="1600"/>
              <a:t>) Σ</a:t>
            </a:r>
            <a:r>
              <a:rPr baseline="-25000" i="1" lang="en-US" sz="1600"/>
              <a:t>fringe</a:t>
            </a:r>
            <a:r>
              <a:rPr b="1" lang="en-US" sz="1600"/>
              <a:t>P</a:t>
            </a:r>
            <a:r>
              <a:rPr lang="en-US" sz="1600"/>
              <a:t>(</a:t>
            </a:r>
            <a:r>
              <a:rPr i="1" lang="en-US" sz="1600"/>
              <a:t>b</a:t>
            </a:r>
            <a:r>
              <a:rPr lang="en-US" sz="1600"/>
              <a:t> | </a:t>
            </a:r>
            <a:r>
              <a:rPr i="1" lang="en-US" sz="1600"/>
              <a:t>known</a:t>
            </a:r>
            <a:r>
              <a:rPr lang="en-US" sz="1600"/>
              <a:t>,</a:t>
            </a:r>
            <a:r>
              <a:rPr i="1" lang="en-US" sz="1600"/>
              <a:t>P</a:t>
            </a:r>
            <a:r>
              <a:rPr baseline="-25000" i="1" lang="en-US" sz="1600"/>
              <a:t>13</a:t>
            </a:r>
            <a:r>
              <a:rPr lang="en-US" sz="1600"/>
              <a:t>,</a:t>
            </a:r>
            <a:r>
              <a:rPr i="1" lang="en-US" sz="1600"/>
              <a:t>fringe</a:t>
            </a:r>
            <a:r>
              <a:rPr lang="en-US" sz="1600"/>
              <a:t>) </a:t>
            </a:r>
            <a:r>
              <a:rPr b="1" lang="en-US" sz="1600"/>
              <a:t>P</a:t>
            </a:r>
            <a:r>
              <a:rPr lang="en-US" sz="1600"/>
              <a:t>(</a:t>
            </a:r>
            <a:r>
              <a:rPr i="1" lang="en-US" sz="1600"/>
              <a:t>fringe</a:t>
            </a:r>
            <a:r>
              <a:rPr lang="en-US" sz="1600"/>
              <a:t>)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/>
              <a:t>[where α</a:t>
            </a:r>
            <a:r>
              <a:rPr i="1" lang="en-US" sz="1600"/>
              <a:t>’ = </a:t>
            </a:r>
            <a:r>
              <a:rPr lang="en-US" sz="1600"/>
              <a:t>αP(</a:t>
            </a:r>
            <a:r>
              <a:rPr i="1" lang="en-US" sz="1600"/>
              <a:t>known</a:t>
            </a:r>
            <a:r>
              <a:rPr lang="en-US" sz="1600"/>
              <a:t>)]</a:t>
            </a:r>
            <a:endParaRPr sz="1600"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1" lang="en-US" sz="1800"/>
              <a:t>Greatly reduces computation</a:t>
            </a:r>
            <a:endParaRPr/>
          </a:p>
        </p:txBody>
      </p:sp>
      <p:sp>
        <p:nvSpPr>
          <p:cNvPr id="655" name="Google Shape;655;p5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descr="Picture 2" id="656" name="Google Shape;65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753100" y="1776413"/>
            <a:ext cx="3294063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628650" y="365126"/>
            <a:ext cx="7886700" cy="967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 Key Elements in Probability</a:t>
            </a:r>
            <a:endParaRPr/>
          </a:p>
        </p:txBody>
      </p:sp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513036" y="1615418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Probability Distribution Model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Real World:  possible worlds, atomic events, samples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Our M</a:t>
            </a:r>
            <a:r>
              <a:rPr lang="en-US" sz="2400"/>
              <a:t>ind: Variables, Value assignments (“entailment”)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Inferences that can be made from the model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Sum rule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Product rule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Conditional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Marginalization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Normalization</a:t>
            </a:r>
            <a:endParaRPr/>
          </a:p>
        </p:txBody>
      </p:sp>
      <p:cxnSp>
        <p:nvCxnSpPr>
          <p:cNvPr id="130" name="Google Shape;130;p6"/>
          <p:cNvCxnSpPr/>
          <p:nvPr/>
        </p:nvCxnSpPr>
        <p:spPr>
          <a:xfrm>
            <a:off x="1145628" y="2427890"/>
            <a:ext cx="7031420" cy="0"/>
          </a:xfrm>
          <a:prstGeom prst="straightConnector1">
            <a:avLst/>
          </a:prstGeom>
          <a:noFill/>
          <a:ln cap="flat" cmpd="sng" w="285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0"/>
          <p:cNvSpPr txBox="1"/>
          <p:nvPr>
            <p:ph type="title"/>
          </p:nvPr>
        </p:nvSpPr>
        <p:spPr>
          <a:xfrm>
            <a:off x="666750" y="13652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663" name="Google Shape;663;p60"/>
          <p:cNvSpPr txBox="1"/>
          <p:nvPr>
            <p:ph idx="1" type="body"/>
          </p:nvPr>
        </p:nvSpPr>
        <p:spPr>
          <a:xfrm>
            <a:off x="285750" y="1352550"/>
            <a:ext cx="8647113" cy="227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i="1" lang="en-US" sz="2000"/>
              <a:t> </a:t>
            </a:r>
            <a:r>
              <a:rPr b="1" lang="en-US" sz="2000">
                <a:solidFill>
                  <a:srgbClr val="C00000"/>
                </a:solidFill>
              </a:rPr>
              <a:t>P</a:t>
            </a:r>
            <a:r>
              <a:rPr lang="en-US" sz="2000">
                <a:solidFill>
                  <a:srgbClr val="C00000"/>
                </a:solidFill>
              </a:rPr>
              <a:t>(</a:t>
            </a:r>
            <a:r>
              <a:rPr i="1" lang="en-US" sz="2000">
                <a:solidFill>
                  <a:srgbClr val="C00000"/>
                </a:solidFill>
              </a:rPr>
              <a:t>P</a:t>
            </a:r>
            <a:r>
              <a:rPr baseline="-25000" i="1" lang="en-US" sz="2000">
                <a:solidFill>
                  <a:srgbClr val="C00000"/>
                </a:solidFill>
              </a:rPr>
              <a:t>13</a:t>
            </a:r>
            <a:r>
              <a:rPr lang="en-US" sz="2000">
                <a:solidFill>
                  <a:srgbClr val="C00000"/>
                </a:solidFill>
              </a:rPr>
              <a:t> | </a:t>
            </a:r>
            <a:r>
              <a:rPr i="1" lang="en-US" sz="2000">
                <a:solidFill>
                  <a:srgbClr val="C00000"/>
                </a:solidFill>
              </a:rPr>
              <a:t>known</a:t>
            </a:r>
            <a:r>
              <a:rPr lang="en-US" sz="2000">
                <a:solidFill>
                  <a:srgbClr val="C00000"/>
                </a:solidFill>
              </a:rPr>
              <a:t>,</a:t>
            </a:r>
            <a:r>
              <a:rPr i="1" lang="en-US" sz="2000">
                <a:solidFill>
                  <a:srgbClr val="C00000"/>
                </a:solidFill>
              </a:rPr>
              <a:t>b</a:t>
            </a:r>
            <a:r>
              <a:rPr lang="en-US" sz="2000">
                <a:solidFill>
                  <a:srgbClr val="C00000"/>
                </a:solidFill>
              </a:rPr>
              <a:t>)</a:t>
            </a:r>
            <a:r>
              <a:rPr i="1" lang="en-US" sz="2000">
                <a:solidFill>
                  <a:srgbClr val="C00000"/>
                </a:solidFill>
              </a:rPr>
              <a:t> </a:t>
            </a:r>
            <a:r>
              <a:rPr i="1" lang="en-US" sz="2000"/>
              <a:t>= </a:t>
            </a:r>
            <a:r>
              <a:rPr lang="en-US" sz="2000"/>
              <a:t>α</a:t>
            </a:r>
            <a:r>
              <a:rPr i="1" lang="en-US" sz="2000"/>
              <a:t>’</a:t>
            </a:r>
            <a:r>
              <a:rPr lang="en-US" sz="2000"/>
              <a:t> </a:t>
            </a:r>
            <a:r>
              <a:rPr b="1" lang="en-US" sz="2000"/>
              <a:t>P</a:t>
            </a:r>
            <a:r>
              <a:rPr lang="en-US" sz="2000"/>
              <a:t>(</a:t>
            </a:r>
            <a:r>
              <a:rPr i="1" lang="en-US" sz="2000"/>
              <a:t>P</a:t>
            </a:r>
            <a:r>
              <a:rPr baseline="-25000" i="1" lang="en-US" sz="2000"/>
              <a:t>13</a:t>
            </a:r>
            <a:r>
              <a:rPr lang="en-US" sz="2000"/>
              <a:t>) Σ</a:t>
            </a:r>
            <a:r>
              <a:rPr baseline="-25000" i="1" lang="en-US" sz="2000"/>
              <a:t>fringe</a:t>
            </a:r>
            <a:r>
              <a:rPr b="1" lang="en-US" sz="2000"/>
              <a:t>P</a:t>
            </a:r>
            <a:r>
              <a:rPr lang="en-US" sz="2000"/>
              <a:t>(</a:t>
            </a:r>
            <a:r>
              <a:rPr i="1" lang="en-US" sz="2000"/>
              <a:t>b</a:t>
            </a:r>
            <a:r>
              <a:rPr lang="en-US" sz="2000"/>
              <a:t> | </a:t>
            </a:r>
            <a:r>
              <a:rPr i="1" lang="en-US" sz="2000"/>
              <a:t>known</a:t>
            </a:r>
            <a:r>
              <a:rPr lang="en-US" sz="2000"/>
              <a:t>,</a:t>
            </a:r>
            <a:r>
              <a:rPr i="1" lang="en-US" sz="2000"/>
              <a:t>P</a:t>
            </a:r>
            <a:r>
              <a:rPr baseline="-25000" i="1" lang="en-US" sz="2000"/>
              <a:t>13</a:t>
            </a:r>
            <a:r>
              <a:rPr lang="en-US" sz="2000"/>
              <a:t>,</a:t>
            </a:r>
            <a:r>
              <a:rPr i="1" lang="en-US" sz="2000"/>
              <a:t>fringe</a:t>
            </a:r>
            <a:r>
              <a:rPr lang="en-US" sz="2000"/>
              <a:t>) </a:t>
            </a:r>
            <a:r>
              <a:rPr b="1" lang="en-US" sz="2000"/>
              <a:t>P</a:t>
            </a:r>
            <a:r>
              <a:rPr lang="en-US" sz="2000"/>
              <a:t>(</a:t>
            </a:r>
            <a:r>
              <a:rPr i="1" lang="en-US" sz="2000"/>
              <a:t>fringe</a:t>
            </a:r>
            <a:r>
              <a:rPr lang="en-US" sz="2000"/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P</a:t>
            </a:r>
            <a:r>
              <a:rPr lang="en-US" sz="1800"/>
              <a:t>(</a:t>
            </a:r>
            <a:r>
              <a:rPr i="1" lang="en-US" sz="1800"/>
              <a:t>b</a:t>
            </a:r>
            <a:r>
              <a:rPr lang="en-US" sz="1800"/>
              <a:t> | </a:t>
            </a:r>
            <a:r>
              <a:rPr i="1" lang="en-US" sz="1800"/>
              <a:t>known</a:t>
            </a:r>
            <a:r>
              <a:rPr lang="en-US" sz="1800"/>
              <a:t>,</a:t>
            </a:r>
            <a:r>
              <a:rPr i="1" lang="en-US" sz="1800"/>
              <a:t>P</a:t>
            </a:r>
            <a:r>
              <a:rPr baseline="-25000" i="1" lang="en-US" sz="1800"/>
              <a:t>13</a:t>
            </a:r>
            <a:r>
              <a:rPr lang="en-US" sz="1800"/>
              <a:t>,</a:t>
            </a:r>
            <a:r>
              <a:rPr i="1" lang="en-US" sz="1800"/>
              <a:t>fringe</a:t>
            </a:r>
            <a:r>
              <a:rPr lang="en-US" sz="1800"/>
              <a:t>) is 0 or 1 depending on if fringe is consistent with b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P(</a:t>
            </a:r>
            <a:r>
              <a:rPr i="1" lang="en-US" sz="1800"/>
              <a:t>fringe</a:t>
            </a:r>
            <a:r>
              <a:rPr lang="en-US" sz="1800"/>
              <a:t>) is shown in figure for situations in which fringe is consistent with b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Now need to partition action events according to whether </a:t>
            </a:r>
            <a:r>
              <a:rPr i="1" lang="en-US" sz="1800"/>
              <a:t>P</a:t>
            </a:r>
            <a:r>
              <a:rPr baseline="-25000" i="1" lang="en-US" sz="1800"/>
              <a:t>13</a:t>
            </a:r>
            <a:r>
              <a:rPr lang="en-US" sz="1800"/>
              <a:t> is </a:t>
            </a:r>
            <a:r>
              <a:rPr i="1" lang="en-US" sz="1800"/>
              <a:t>true</a:t>
            </a:r>
            <a:r>
              <a:rPr lang="en-US" sz="1800"/>
              <a:t> or </a:t>
            </a:r>
            <a:r>
              <a:rPr i="1" lang="en-US" sz="1800"/>
              <a:t>false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		   = α</a:t>
            </a:r>
            <a:r>
              <a:rPr i="1" lang="en-US" sz="2000"/>
              <a:t>’</a:t>
            </a:r>
            <a:r>
              <a:rPr lang="en-US" sz="2000"/>
              <a:t>[.2(.04 + .16 + .16), 0.8(.04 + .16)] = α</a:t>
            </a:r>
            <a:r>
              <a:rPr i="1" lang="en-US" sz="2000"/>
              <a:t>’</a:t>
            </a:r>
            <a:r>
              <a:rPr lang="en-US" sz="2000"/>
              <a:t>[.072, .16] </a:t>
            </a:r>
            <a:r>
              <a:rPr lang="en-US" sz="2000">
                <a:solidFill>
                  <a:srgbClr val="FFFF00"/>
                </a:solidFill>
              </a:rPr>
              <a:t>[.31, .69]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i="1" lang="en-US" sz="2000"/>
              <a:t> </a:t>
            </a:r>
            <a:r>
              <a:rPr b="1" lang="en-US" sz="2000">
                <a:solidFill>
                  <a:srgbClr val="C00000"/>
                </a:solidFill>
              </a:rPr>
              <a:t>P</a:t>
            </a:r>
            <a:r>
              <a:rPr lang="en-US" sz="2000">
                <a:solidFill>
                  <a:srgbClr val="C00000"/>
                </a:solidFill>
              </a:rPr>
              <a:t>(</a:t>
            </a:r>
            <a:r>
              <a:rPr i="1" lang="en-US" sz="2000">
                <a:solidFill>
                  <a:srgbClr val="C00000"/>
                </a:solidFill>
              </a:rPr>
              <a:t>P</a:t>
            </a:r>
            <a:r>
              <a:rPr baseline="-25000" i="1" lang="en-US" sz="2000">
                <a:solidFill>
                  <a:srgbClr val="C00000"/>
                </a:solidFill>
              </a:rPr>
              <a:t>22</a:t>
            </a:r>
            <a:r>
              <a:rPr lang="en-US" sz="2000">
                <a:solidFill>
                  <a:srgbClr val="C00000"/>
                </a:solidFill>
              </a:rPr>
              <a:t> | </a:t>
            </a:r>
            <a:r>
              <a:rPr i="1" lang="en-US" sz="2000">
                <a:solidFill>
                  <a:srgbClr val="C00000"/>
                </a:solidFill>
              </a:rPr>
              <a:t>known</a:t>
            </a:r>
            <a:r>
              <a:rPr lang="en-US" sz="2000">
                <a:solidFill>
                  <a:srgbClr val="C00000"/>
                </a:solidFill>
              </a:rPr>
              <a:t>,</a:t>
            </a:r>
            <a:r>
              <a:rPr i="1" lang="en-US" sz="2000">
                <a:solidFill>
                  <a:srgbClr val="C00000"/>
                </a:solidFill>
              </a:rPr>
              <a:t>b</a:t>
            </a:r>
            <a:r>
              <a:rPr lang="en-US" sz="2000">
                <a:solidFill>
                  <a:srgbClr val="C00000"/>
                </a:solidFill>
              </a:rPr>
              <a:t>)</a:t>
            </a:r>
            <a:r>
              <a:rPr i="1" lang="en-US" sz="2000">
                <a:solidFill>
                  <a:srgbClr val="C00000"/>
                </a:solidFill>
              </a:rPr>
              <a:t> = </a:t>
            </a:r>
            <a:r>
              <a:rPr lang="en-US" sz="2000">
                <a:solidFill>
                  <a:srgbClr val="C00000"/>
                </a:solidFill>
              </a:rPr>
              <a:t>[.86, .14]</a:t>
            </a:r>
            <a:endParaRPr/>
          </a:p>
        </p:txBody>
      </p:sp>
      <p:sp>
        <p:nvSpPr>
          <p:cNvPr id="664" name="Google Shape;664;p6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3" id="665" name="Google Shape;66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49238" y="3871913"/>
            <a:ext cx="8655050" cy="18462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6" name="Google Shape;666;p60"/>
          <p:cNvGrpSpPr/>
          <p:nvPr/>
        </p:nvGrpSpPr>
        <p:grpSpPr>
          <a:xfrm>
            <a:off x="250825" y="3871914"/>
            <a:ext cx="8661400" cy="2341563"/>
            <a:chOff x="158" y="2444"/>
            <a:chExt cx="5456" cy="1475"/>
          </a:xfrm>
        </p:grpSpPr>
        <p:grpSp>
          <p:nvGrpSpPr>
            <p:cNvPr id="667" name="Google Shape;667;p60"/>
            <p:cNvGrpSpPr/>
            <p:nvPr/>
          </p:nvGrpSpPr>
          <p:grpSpPr>
            <a:xfrm>
              <a:off x="158" y="2444"/>
              <a:ext cx="3223" cy="1475"/>
              <a:chOff x="158" y="2444"/>
              <a:chExt cx="3223" cy="1475"/>
            </a:xfrm>
          </p:grpSpPr>
          <p:sp>
            <p:nvSpPr>
              <p:cNvPr id="668" name="Google Shape;668;p60"/>
              <p:cNvSpPr txBox="1"/>
              <p:nvPr/>
            </p:nvSpPr>
            <p:spPr>
              <a:xfrm>
                <a:off x="1175" y="3628"/>
                <a:ext cx="896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</a:t>
                </a:r>
                <a:r>
                  <a:rPr baseline="-25000" i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13</a:t>
                </a:r>
                <a:r>
                  <a:rPr i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= true</a:t>
                </a:r>
                <a:endParaRPr baseline="-25000" i="1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60"/>
              <p:cNvSpPr/>
              <p:nvPr/>
            </p:nvSpPr>
            <p:spPr>
              <a:xfrm>
                <a:off x="158" y="2444"/>
                <a:ext cx="3223" cy="1162"/>
              </a:xfrm>
              <a:prstGeom prst="rect">
                <a:avLst/>
              </a:prstGeom>
              <a:noFill/>
              <a:ln cap="flat" cmpd="sng" w="28575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0" name="Google Shape;670;p60"/>
            <p:cNvGrpSpPr/>
            <p:nvPr/>
          </p:nvGrpSpPr>
          <p:grpSpPr>
            <a:xfrm>
              <a:off x="3396" y="2445"/>
              <a:ext cx="2218" cy="1474"/>
              <a:chOff x="3396" y="2445"/>
              <a:chExt cx="2218" cy="1474"/>
            </a:xfrm>
          </p:grpSpPr>
          <p:sp>
            <p:nvSpPr>
              <p:cNvPr id="671" name="Google Shape;671;p60"/>
              <p:cNvSpPr txBox="1"/>
              <p:nvPr/>
            </p:nvSpPr>
            <p:spPr>
              <a:xfrm>
                <a:off x="4139" y="3628"/>
                <a:ext cx="944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</a:t>
                </a:r>
                <a:r>
                  <a:rPr baseline="-25000" i="1" lang="en-US"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13</a:t>
                </a:r>
                <a:r>
                  <a:rPr i="1" lang="en-US"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= false</a:t>
                </a:r>
                <a:endParaRPr baseline="-25000" i="1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60"/>
              <p:cNvSpPr/>
              <p:nvPr/>
            </p:nvSpPr>
            <p:spPr>
              <a:xfrm>
                <a:off x="3396" y="2445"/>
                <a:ext cx="2218" cy="1162"/>
              </a:xfrm>
              <a:prstGeom prst="rect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3" name="Google Shape;673;p60"/>
          <p:cNvGrpSpPr/>
          <p:nvPr/>
        </p:nvGrpSpPr>
        <p:grpSpPr>
          <a:xfrm>
            <a:off x="408522" y="4025748"/>
            <a:ext cx="7421252" cy="463219"/>
            <a:chOff x="408522" y="4025748"/>
            <a:chExt cx="7421252" cy="463219"/>
          </a:xfrm>
        </p:grpSpPr>
        <p:sp>
          <p:nvSpPr>
            <p:cNvPr id="674" name="Google Shape;674;p60"/>
            <p:cNvSpPr/>
            <p:nvPr/>
          </p:nvSpPr>
          <p:spPr>
            <a:xfrm>
              <a:off x="408522" y="4040647"/>
              <a:ext cx="470687" cy="444028"/>
            </a:xfrm>
            <a:prstGeom prst="rect">
              <a:avLst/>
            </a:prstGeom>
            <a:solidFill>
              <a:srgbClr val="98A8BD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60"/>
            <p:cNvSpPr/>
            <p:nvPr/>
          </p:nvSpPr>
          <p:spPr>
            <a:xfrm>
              <a:off x="2044033" y="4042078"/>
              <a:ext cx="470687" cy="444028"/>
            </a:xfrm>
            <a:prstGeom prst="rect">
              <a:avLst/>
            </a:prstGeom>
            <a:solidFill>
              <a:srgbClr val="98A8BD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60"/>
            <p:cNvSpPr/>
            <p:nvPr/>
          </p:nvSpPr>
          <p:spPr>
            <a:xfrm>
              <a:off x="3679543" y="4025748"/>
              <a:ext cx="470687" cy="444028"/>
            </a:xfrm>
            <a:prstGeom prst="rect">
              <a:avLst/>
            </a:prstGeom>
            <a:solidFill>
              <a:srgbClr val="98A8BD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0"/>
            <p:cNvSpPr/>
            <p:nvPr/>
          </p:nvSpPr>
          <p:spPr>
            <a:xfrm>
              <a:off x="5723576" y="4044939"/>
              <a:ext cx="470687" cy="444028"/>
            </a:xfrm>
            <a:prstGeom prst="rect">
              <a:avLst/>
            </a:prstGeom>
            <a:solidFill>
              <a:srgbClr val="98A8BD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0"/>
            <p:cNvSpPr/>
            <p:nvPr/>
          </p:nvSpPr>
          <p:spPr>
            <a:xfrm>
              <a:off x="7359087" y="4037490"/>
              <a:ext cx="470687" cy="444028"/>
            </a:xfrm>
            <a:prstGeom prst="rect">
              <a:avLst/>
            </a:prstGeom>
            <a:solidFill>
              <a:srgbClr val="98A8BD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1"/>
          <p:cNvSpPr txBox="1"/>
          <p:nvPr>
            <p:ph type="title"/>
          </p:nvPr>
        </p:nvSpPr>
        <p:spPr>
          <a:xfrm>
            <a:off x="628650" y="365126"/>
            <a:ext cx="7886700" cy="967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Alternative: Using Bayesian Rule!</a:t>
            </a:r>
            <a:endParaRPr/>
          </a:p>
        </p:txBody>
      </p:sp>
      <p:sp>
        <p:nvSpPr>
          <p:cNvPr id="684" name="Google Shape;684;p61"/>
          <p:cNvSpPr txBox="1"/>
          <p:nvPr>
            <p:ph idx="1" type="body"/>
          </p:nvPr>
        </p:nvSpPr>
        <p:spPr>
          <a:xfrm>
            <a:off x="628650" y="13947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 compute it nicely by comparing: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P</a:t>
            </a:r>
            <a:r>
              <a:rPr lang="en-US"/>
              <a:t>(</a:t>
            </a:r>
            <a:r>
              <a:rPr i="1" lang="en-US"/>
              <a:t>P</a:t>
            </a:r>
            <a:r>
              <a:rPr baseline="-25000" i="1" lang="en-US"/>
              <a:t>13</a:t>
            </a:r>
            <a:r>
              <a:rPr lang="en-US"/>
              <a:t> | </a:t>
            </a:r>
            <a:r>
              <a:rPr i="1" lang="en-US"/>
              <a:t>known</a:t>
            </a:r>
            <a:r>
              <a:rPr lang="en-US"/>
              <a:t>,</a:t>
            </a:r>
            <a:r>
              <a:rPr i="1" lang="en-US"/>
              <a:t>b</a:t>
            </a:r>
            <a:r>
              <a:rPr lang="en-US"/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P</a:t>
            </a:r>
            <a:r>
              <a:rPr lang="en-US"/>
              <a:t>(</a:t>
            </a:r>
            <a:r>
              <a:rPr i="1" lang="en-US"/>
              <a:t>P</a:t>
            </a:r>
            <a:r>
              <a:rPr baseline="-25000" i="1" lang="en-US"/>
              <a:t>31</a:t>
            </a:r>
            <a:r>
              <a:rPr lang="en-US"/>
              <a:t> | </a:t>
            </a:r>
            <a:r>
              <a:rPr i="1" lang="en-US"/>
              <a:t>known</a:t>
            </a:r>
            <a:r>
              <a:rPr lang="en-US"/>
              <a:t>,</a:t>
            </a:r>
            <a:r>
              <a:rPr i="1" lang="en-US"/>
              <a:t>b</a:t>
            </a:r>
            <a:r>
              <a:rPr lang="en-US"/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P</a:t>
            </a:r>
            <a:r>
              <a:rPr lang="en-US"/>
              <a:t>(</a:t>
            </a:r>
            <a:r>
              <a:rPr i="1" lang="en-US"/>
              <a:t>P</a:t>
            </a:r>
            <a:r>
              <a:rPr baseline="-25000" i="1" lang="en-US"/>
              <a:t>22</a:t>
            </a:r>
            <a:r>
              <a:rPr lang="en-US"/>
              <a:t> | </a:t>
            </a:r>
            <a:r>
              <a:rPr i="1" lang="en-US"/>
              <a:t>known</a:t>
            </a:r>
            <a:r>
              <a:rPr lang="en-US"/>
              <a:t>,</a:t>
            </a:r>
            <a:r>
              <a:rPr i="1" lang="en-US"/>
              <a:t>b</a:t>
            </a:r>
            <a:r>
              <a:rPr lang="en-US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Let’s use Bayesian Rule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P</a:t>
            </a:r>
            <a:r>
              <a:rPr lang="en-US"/>
              <a:t>(</a:t>
            </a:r>
            <a:r>
              <a:rPr i="1" lang="en-US"/>
              <a:t>P</a:t>
            </a:r>
            <a:r>
              <a:rPr baseline="-25000" i="1" lang="en-US"/>
              <a:t>13</a:t>
            </a:r>
            <a:r>
              <a:rPr lang="en-US"/>
              <a:t>|</a:t>
            </a:r>
            <a:r>
              <a:rPr i="1" lang="en-US"/>
              <a:t>known</a:t>
            </a:r>
            <a:r>
              <a:rPr lang="en-US"/>
              <a:t>,</a:t>
            </a:r>
            <a:r>
              <a:rPr i="1" lang="en-US"/>
              <a:t>b</a:t>
            </a:r>
            <a:r>
              <a:rPr lang="en-US"/>
              <a:t>)=</a:t>
            </a:r>
            <a:r>
              <a:rPr b="1" lang="en-US"/>
              <a:t>P</a:t>
            </a:r>
            <a:r>
              <a:rPr lang="en-US"/>
              <a:t>(</a:t>
            </a:r>
            <a:r>
              <a:rPr i="1" lang="en-US"/>
              <a:t>P</a:t>
            </a:r>
            <a:r>
              <a:rPr baseline="-25000" i="1" lang="en-US"/>
              <a:t>13</a:t>
            </a:r>
            <a:r>
              <a:rPr lang="en-US"/>
              <a:t>)P(</a:t>
            </a:r>
            <a:r>
              <a:rPr i="1" lang="en-US"/>
              <a:t>known</a:t>
            </a:r>
            <a:r>
              <a:rPr lang="en-US"/>
              <a:t>,</a:t>
            </a:r>
            <a:r>
              <a:rPr i="1" lang="en-US"/>
              <a:t>b</a:t>
            </a:r>
            <a:r>
              <a:rPr lang="en-US"/>
              <a:t>|</a:t>
            </a:r>
            <a:r>
              <a:rPr i="1" lang="en-US"/>
              <a:t>P</a:t>
            </a:r>
            <a:r>
              <a:rPr baseline="-25000" i="1" lang="en-US"/>
              <a:t>13</a:t>
            </a:r>
            <a:r>
              <a:rPr lang="en-US"/>
              <a:t>)/P(</a:t>
            </a:r>
            <a:r>
              <a:rPr i="1" lang="en-US"/>
              <a:t>known</a:t>
            </a:r>
            <a:r>
              <a:rPr lang="en-US"/>
              <a:t>,</a:t>
            </a:r>
            <a:r>
              <a:rPr i="1" lang="en-US"/>
              <a:t>b</a:t>
            </a:r>
            <a:r>
              <a:rPr lang="en-US"/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P</a:t>
            </a:r>
            <a:r>
              <a:rPr lang="en-US"/>
              <a:t>(</a:t>
            </a:r>
            <a:r>
              <a:rPr i="1" lang="en-US"/>
              <a:t>P</a:t>
            </a:r>
            <a:r>
              <a:rPr baseline="-25000" i="1" lang="en-US"/>
              <a:t>22</a:t>
            </a:r>
            <a:r>
              <a:rPr lang="en-US"/>
              <a:t>|</a:t>
            </a:r>
            <a:r>
              <a:rPr i="1" lang="en-US"/>
              <a:t>known</a:t>
            </a:r>
            <a:r>
              <a:rPr lang="en-US"/>
              <a:t>,</a:t>
            </a:r>
            <a:r>
              <a:rPr i="1" lang="en-US"/>
              <a:t>b</a:t>
            </a:r>
            <a:r>
              <a:rPr lang="en-US"/>
              <a:t>)=</a:t>
            </a:r>
            <a:r>
              <a:rPr b="1" lang="en-US"/>
              <a:t>P</a:t>
            </a:r>
            <a:r>
              <a:rPr lang="en-US"/>
              <a:t>(</a:t>
            </a:r>
            <a:r>
              <a:rPr i="1" lang="en-US"/>
              <a:t>P</a:t>
            </a:r>
            <a:r>
              <a:rPr baseline="-25000" i="1" lang="en-US"/>
              <a:t>22</a:t>
            </a:r>
            <a:r>
              <a:rPr lang="en-US"/>
              <a:t>)P(</a:t>
            </a:r>
            <a:r>
              <a:rPr i="1" lang="en-US"/>
              <a:t>known</a:t>
            </a:r>
            <a:r>
              <a:rPr lang="en-US"/>
              <a:t>,</a:t>
            </a:r>
            <a:r>
              <a:rPr i="1" lang="en-US"/>
              <a:t>b</a:t>
            </a:r>
            <a:r>
              <a:rPr lang="en-US"/>
              <a:t>|</a:t>
            </a:r>
            <a:r>
              <a:rPr i="1" lang="en-US"/>
              <a:t>P</a:t>
            </a:r>
            <a:r>
              <a:rPr baseline="-25000" i="1" lang="en-US"/>
              <a:t>22</a:t>
            </a:r>
            <a:r>
              <a:rPr lang="en-US"/>
              <a:t>)/P(</a:t>
            </a:r>
            <a:r>
              <a:rPr i="1" lang="en-US"/>
              <a:t>known</a:t>
            </a:r>
            <a:r>
              <a:rPr lang="en-US"/>
              <a:t>,</a:t>
            </a:r>
            <a:r>
              <a:rPr i="1" lang="en-US"/>
              <a:t>b</a:t>
            </a:r>
            <a:r>
              <a:rPr lang="en-US"/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P</a:t>
            </a:r>
            <a:r>
              <a:rPr lang="en-US"/>
              <a:t>(</a:t>
            </a:r>
            <a:r>
              <a:rPr i="1" lang="en-US"/>
              <a:t>P</a:t>
            </a:r>
            <a:r>
              <a:rPr baseline="-25000" i="1" lang="en-US"/>
              <a:t>31</a:t>
            </a:r>
            <a:r>
              <a:rPr lang="en-US"/>
              <a:t>|</a:t>
            </a:r>
            <a:r>
              <a:rPr i="1" lang="en-US"/>
              <a:t>known</a:t>
            </a:r>
            <a:r>
              <a:rPr lang="en-US"/>
              <a:t>,</a:t>
            </a:r>
            <a:r>
              <a:rPr i="1" lang="en-US"/>
              <a:t>b</a:t>
            </a:r>
            <a:r>
              <a:rPr lang="en-US"/>
              <a:t>)=</a:t>
            </a:r>
            <a:r>
              <a:rPr b="1" lang="en-US"/>
              <a:t>P</a:t>
            </a:r>
            <a:r>
              <a:rPr lang="en-US"/>
              <a:t>(</a:t>
            </a:r>
            <a:r>
              <a:rPr i="1" lang="en-US"/>
              <a:t>P</a:t>
            </a:r>
            <a:r>
              <a:rPr baseline="-25000" i="1" lang="en-US"/>
              <a:t>31</a:t>
            </a:r>
            <a:r>
              <a:rPr lang="en-US"/>
              <a:t>)P(</a:t>
            </a:r>
            <a:r>
              <a:rPr i="1" lang="en-US"/>
              <a:t>known</a:t>
            </a:r>
            <a:r>
              <a:rPr lang="en-US"/>
              <a:t>,</a:t>
            </a:r>
            <a:r>
              <a:rPr i="1" lang="en-US"/>
              <a:t>b</a:t>
            </a:r>
            <a:r>
              <a:rPr lang="en-US"/>
              <a:t>|</a:t>
            </a:r>
            <a:r>
              <a:rPr i="1" lang="en-US"/>
              <a:t>P</a:t>
            </a:r>
            <a:r>
              <a:rPr baseline="-25000" i="1" lang="en-US"/>
              <a:t>31</a:t>
            </a:r>
            <a:r>
              <a:rPr lang="en-US"/>
              <a:t>)/P(</a:t>
            </a:r>
            <a:r>
              <a:rPr i="1" lang="en-US"/>
              <a:t>known</a:t>
            </a:r>
            <a:r>
              <a:rPr lang="en-US"/>
              <a:t>,</a:t>
            </a:r>
            <a:r>
              <a:rPr i="1" lang="en-US"/>
              <a:t>b</a:t>
            </a:r>
            <a:r>
              <a:rPr lang="en-US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Since </a:t>
            </a:r>
            <a:r>
              <a:rPr b="1" lang="en-US"/>
              <a:t>P</a:t>
            </a:r>
            <a:r>
              <a:rPr lang="en-US"/>
              <a:t>(</a:t>
            </a:r>
            <a:r>
              <a:rPr i="1" lang="en-US"/>
              <a:t>P</a:t>
            </a:r>
            <a:r>
              <a:rPr baseline="-25000" i="1" lang="en-US"/>
              <a:t>13</a:t>
            </a:r>
            <a:r>
              <a:rPr lang="en-US"/>
              <a:t>)=</a:t>
            </a:r>
            <a:r>
              <a:rPr b="1" lang="en-US"/>
              <a:t>P</a:t>
            </a:r>
            <a:r>
              <a:rPr lang="en-US"/>
              <a:t>(</a:t>
            </a:r>
            <a:r>
              <a:rPr i="1" lang="en-US"/>
              <a:t>P</a:t>
            </a:r>
            <a:r>
              <a:rPr baseline="-25000" i="1" lang="en-US"/>
              <a:t>22</a:t>
            </a:r>
            <a:r>
              <a:rPr lang="en-US"/>
              <a:t>)=</a:t>
            </a:r>
            <a:r>
              <a:rPr b="1" lang="en-US"/>
              <a:t>P</a:t>
            </a:r>
            <a:r>
              <a:rPr lang="en-US"/>
              <a:t>(</a:t>
            </a:r>
            <a:r>
              <a:rPr i="1" lang="en-US"/>
              <a:t>P</a:t>
            </a:r>
            <a:r>
              <a:rPr baseline="-25000" i="1" lang="en-US"/>
              <a:t>31</a:t>
            </a:r>
            <a:r>
              <a:rPr lang="en-US"/>
              <a:t>), only need compare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P(</a:t>
            </a:r>
            <a:r>
              <a:rPr i="1" lang="en-US"/>
              <a:t>known</a:t>
            </a:r>
            <a:r>
              <a:rPr lang="en-US"/>
              <a:t>,</a:t>
            </a:r>
            <a:r>
              <a:rPr i="1" lang="en-US"/>
              <a:t>b</a:t>
            </a:r>
            <a:r>
              <a:rPr lang="en-US"/>
              <a:t>|</a:t>
            </a:r>
            <a:r>
              <a:rPr i="1" lang="en-US"/>
              <a:t>P</a:t>
            </a:r>
            <a:r>
              <a:rPr baseline="-25000" i="1" lang="en-US"/>
              <a:t>13</a:t>
            </a:r>
            <a:r>
              <a:rPr lang="en-US"/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P(</a:t>
            </a:r>
            <a:r>
              <a:rPr i="1" lang="en-US"/>
              <a:t>known</a:t>
            </a:r>
            <a:r>
              <a:rPr lang="en-US"/>
              <a:t>,</a:t>
            </a:r>
            <a:r>
              <a:rPr i="1" lang="en-US"/>
              <a:t>b</a:t>
            </a:r>
            <a:r>
              <a:rPr lang="en-US"/>
              <a:t>|</a:t>
            </a:r>
            <a:r>
              <a:rPr i="1" lang="en-US"/>
              <a:t>P</a:t>
            </a:r>
            <a:r>
              <a:rPr baseline="-25000" i="1" lang="en-US"/>
              <a:t>22</a:t>
            </a:r>
            <a:r>
              <a:rPr lang="en-US"/>
              <a:t>)        // this is larger than the other two, why?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P(</a:t>
            </a:r>
            <a:r>
              <a:rPr i="1" lang="en-US"/>
              <a:t>known</a:t>
            </a:r>
            <a:r>
              <a:rPr lang="en-US"/>
              <a:t>,</a:t>
            </a:r>
            <a:r>
              <a:rPr i="1" lang="en-US"/>
              <a:t>b</a:t>
            </a:r>
            <a:r>
              <a:rPr lang="en-US"/>
              <a:t>|</a:t>
            </a:r>
            <a:r>
              <a:rPr i="1" lang="en-US"/>
              <a:t>P</a:t>
            </a:r>
            <a:r>
              <a:rPr baseline="-25000" i="1" lang="en-US"/>
              <a:t>31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2"/>
          <p:cNvSpPr txBox="1"/>
          <p:nvPr>
            <p:ph type="title"/>
          </p:nvPr>
        </p:nvSpPr>
        <p:spPr>
          <a:xfrm>
            <a:off x="628650" y="365126"/>
            <a:ext cx="7886700" cy="967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Compare the three choices</a:t>
            </a:r>
            <a:endParaRPr/>
          </a:p>
        </p:txBody>
      </p:sp>
      <p:sp>
        <p:nvSpPr>
          <p:cNvPr id="690" name="Google Shape;690;p6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Using chain rules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P(</a:t>
            </a:r>
            <a:r>
              <a:rPr i="1" lang="en-US" sz="2400"/>
              <a:t>known</a:t>
            </a:r>
            <a:r>
              <a:rPr lang="en-US" sz="2400"/>
              <a:t>,</a:t>
            </a:r>
            <a:r>
              <a:rPr i="1" lang="en-US" sz="2400"/>
              <a:t>b</a:t>
            </a:r>
            <a:r>
              <a:rPr lang="en-US" sz="2400"/>
              <a:t>|</a:t>
            </a:r>
            <a:r>
              <a:rPr i="1" lang="en-US" sz="2400"/>
              <a:t>p</a:t>
            </a:r>
            <a:r>
              <a:rPr baseline="-25000" i="1" lang="en-US" sz="2400"/>
              <a:t>13</a:t>
            </a:r>
            <a:r>
              <a:rPr lang="en-US" sz="2400"/>
              <a:t>)=P(</a:t>
            </a:r>
            <a:r>
              <a:rPr i="1" lang="en-US" sz="2400"/>
              <a:t>known</a:t>
            </a:r>
            <a:r>
              <a:rPr lang="en-US" sz="2400"/>
              <a:t>|</a:t>
            </a:r>
            <a:r>
              <a:rPr i="1" lang="en-US" sz="2400"/>
              <a:t>b,</a:t>
            </a:r>
            <a:r>
              <a:rPr lang="en-US" sz="2400"/>
              <a:t>p</a:t>
            </a:r>
            <a:r>
              <a:rPr baseline="-25000" lang="en-US" sz="2400"/>
              <a:t>13</a:t>
            </a:r>
            <a:r>
              <a:rPr lang="en-US" sz="2400"/>
              <a:t>)P(</a:t>
            </a:r>
            <a:r>
              <a:rPr i="1" lang="en-US" sz="2400"/>
              <a:t>b</a:t>
            </a:r>
            <a:r>
              <a:rPr lang="en-US" sz="2400"/>
              <a:t>|p</a:t>
            </a:r>
            <a:r>
              <a:rPr baseline="-25000" lang="en-US" sz="2400"/>
              <a:t>13</a:t>
            </a:r>
            <a:r>
              <a:rPr lang="en-US" sz="2400"/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P(</a:t>
            </a:r>
            <a:r>
              <a:rPr i="1" lang="en-US" sz="2400"/>
              <a:t>known</a:t>
            </a:r>
            <a:r>
              <a:rPr lang="en-US" sz="2400"/>
              <a:t>,</a:t>
            </a:r>
            <a:r>
              <a:rPr i="1" lang="en-US" sz="2400"/>
              <a:t>b</a:t>
            </a:r>
            <a:r>
              <a:rPr lang="en-US" sz="2400"/>
              <a:t>|</a:t>
            </a:r>
            <a:r>
              <a:rPr i="1" lang="en-US" sz="2400"/>
              <a:t>p</a:t>
            </a:r>
            <a:r>
              <a:rPr baseline="-25000" i="1" lang="en-US" sz="2400"/>
              <a:t>22</a:t>
            </a:r>
            <a:r>
              <a:rPr lang="en-US" sz="2400"/>
              <a:t>)=P(</a:t>
            </a:r>
            <a:r>
              <a:rPr i="1" lang="en-US" sz="2400"/>
              <a:t>known</a:t>
            </a:r>
            <a:r>
              <a:rPr lang="en-US" sz="2400"/>
              <a:t>|</a:t>
            </a:r>
            <a:r>
              <a:rPr i="1" lang="en-US" sz="2400"/>
              <a:t>b,</a:t>
            </a:r>
            <a:r>
              <a:rPr lang="en-US" sz="2400"/>
              <a:t>p</a:t>
            </a:r>
            <a:r>
              <a:rPr baseline="-25000" lang="en-US" sz="2400"/>
              <a:t>22</a:t>
            </a:r>
            <a:r>
              <a:rPr lang="en-US" sz="2400"/>
              <a:t>)P(</a:t>
            </a:r>
            <a:r>
              <a:rPr i="1" lang="en-US" sz="2400"/>
              <a:t>b</a:t>
            </a:r>
            <a:r>
              <a:rPr lang="en-US" sz="2400"/>
              <a:t>|p</a:t>
            </a:r>
            <a:r>
              <a:rPr baseline="-25000" lang="en-US" sz="2400"/>
              <a:t>22</a:t>
            </a:r>
            <a:r>
              <a:rPr lang="en-US" sz="2400"/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P(</a:t>
            </a:r>
            <a:r>
              <a:rPr i="1" lang="en-US" sz="2400"/>
              <a:t>known</a:t>
            </a:r>
            <a:r>
              <a:rPr lang="en-US" sz="2400"/>
              <a:t>,</a:t>
            </a:r>
            <a:r>
              <a:rPr i="1" lang="en-US" sz="2400"/>
              <a:t>b</a:t>
            </a:r>
            <a:r>
              <a:rPr lang="en-US" sz="2400"/>
              <a:t>|</a:t>
            </a:r>
            <a:r>
              <a:rPr i="1" lang="en-US" sz="2400"/>
              <a:t>p</a:t>
            </a:r>
            <a:r>
              <a:rPr baseline="-25000" i="1" lang="en-US" sz="2400"/>
              <a:t>31</a:t>
            </a:r>
            <a:r>
              <a:rPr lang="en-US" sz="2400"/>
              <a:t>)=P(</a:t>
            </a:r>
            <a:r>
              <a:rPr i="1" lang="en-US" sz="2400"/>
              <a:t>known</a:t>
            </a:r>
            <a:r>
              <a:rPr lang="en-US" sz="2400"/>
              <a:t>|</a:t>
            </a:r>
            <a:r>
              <a:rPr i="1" lang="en-US" sz="2400"/>
              <a:t>b,</a:t>
            </a:r>
            <a:r>
              <a:rPr lang="en-US" sz="2400"/>
              <a:t>p</a:t>
            </a:r>
            <a:r>
              <a:rPr baseline="-25000" lang="en-US" sz="2400"/>
              <a:t>31</a:t>
            </a:r>
            <a:r>
              <a:rPr lang="en-US" sz="2400"/>
              <a:t>)P(</a:t>
            </a:r>
            <a:r>
              <a:rPr i="1" lang="en-US" sz="2400"/>
              <a:t>b</a:t>
            </a:r>
            <a:r>
              <a:rPr lang="en-US" sz="2400"/>
              <a:t>|p</a:t>
            </a:r>
            <a:r>
              <a:rPr baseline="-25000" lang="en-US" sz="2400"/>
              <a:t>31</a:t>
            </a:r>
            <a:r>
              <a:rPr lang="en-US" sz="2400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The first terms are equal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because pits are independent from each other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The second term: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P(b</a:t>
            </a:r>
            <a:r>
              <a:rPr baseline="-25000" lang="en-US" sz="2400"/>
              <a:t>12</a:t>
            </a:r>
            <a:r>
              <a:rPr lang="en-US" sz="2400"/>
              <a:t>^b</a:t>
            </a:r>
            <a:r>
              <a:rPr baseline="-25000" lang="en-US" sz="2400"/>
              <a:t>21</a:t>
            </a:r>
            <a:r>
              <a:rPr lang="en-US" sz="2400"/>
              <a:t>|p</a:t>
            </a:r>
            <a:r>
              <a:rPr baseline="-25000" lang="en-US" sz="2400"/>
              <a:t>13</a:t>
            </a:r>
            <a:r>
              <a:rPr lang="en-US" sz="2400"/>
              <a:t>) &lt; 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P(b</a:t>
            </a:r>
            <a:r>
              <a:rPr baseline="-25000" lang="en-US" sz="2400"/>
              <a:t>12</a:t>
            </a:r>
            <a:r>
              <a:rPr lang="en-US" sz="2400"/>
              <a:t>^b</a:t>
            </a:r>
            <a:r>
              <a:rPr baseline="-25000" lang="en-US" sz="2400"/>
              <a:t>21</a:t>
            </a:r>
            <a:r>
              <a:rPr lang="en-US" sz="2400"/>
              <a:t>|p</a:t>
            </a:r>
            <a:r>
              <a:rPr baseline="-25000" lang="en-US" sz="2400"/>
              <a:t>22</a:t>
            </a:r>
            <a:r>
              <a:rPr lang="en-US" sz="2400"/>
              <a:t>) = 1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P(b</a:t>
            </a:r>
            <a:r>
              <a:rPr baseline="-25000" lang="en-US" sz="2400"/>
              <a:t>12</a:t>
            </a:r>
            <a:r>
              <a:rPr lang="en-US" sz="2400"/>
              <a:t>^b</a:t>
            </a:r>
            <a:r>
              <a:rPr baseline="-25000" lang="en-US" sz="2400"/>
              <a:t>21</a:t>
            </a:r>
            <a:r>
              <a:rPr lang="en-US" sz="2400"/>
              <a:t>|p</a:t>
            </a:r>
            <a:r>
              <a:rPr baseline="-25000" lang="en-US" sz="2400"/>
              <a:t>13</a:t>
            </a:r>
            <a:r>
              <a:rPr lang="en-US" sz="2400"/>
              <a:t>) &lt; 1</a:t>
            </a:r>
            <a:endParaRPr sz="2800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2400"/>
              <a:t>Where known=</a:t>
            </a:r>
            <a:r>
              <a:rPr lang="en-US" sz="2400"/>
              <a:t>~p</a:t>
            </a:r>
            <a:r>
              <a:rPr baseline="-25000" lang="en-US" sz="2400"/>
              <a:t>11</a:t>
            </a:r>
            <a:r>
              <a:rPr lang="en-US" sz="2400"/>
              <a:t>^~p</a:t>
            </a:r>
            <a:r>
              <a:rPr baseline="-25000" lang="en-US" sz="2400"/>
              <a:t>12</a:t>
            </a:r>
            <a:r>
              <a:rPr lang="en-US" sz="2400"/>
              <a:t>^~p</a:t>
            </a:r>
            <a:r>
              <a:rPr baseline="-25000" lang="en-US" sz="2400"/>
              <a:t>21</a:t>
            </a:r>
            <a:r>
              <a:rPr lang="en-US" sz="2400"/>
              <a:t>, and </a:t>
            </a:r>
            <a:r>
              <a:rPr i="1" lang="en-US" sz="2400"/>
              <a:t>b=</a:t>
            </a:r>
            <a:r>
              <a:rPr lang="en-US" sz="2400"/>
              <a:t>b</a:t>
            </a:r>
            <a:r>
              <a:rPr baseline="-25000" lang="en-US" sz="2400"/>
              <a:t>12</a:t>
            </a:r>
            <a:r>
              <a:rPr lang="en-US" sz="2400"/>
              <a:t>^b</a:t>
            </a:r>
            <a:r>
              <a:rPr baseline="-25000" lang="en-US" sz="2400"/>
              <a:t>21</a:t>
            </a:r>
            <a:endParaRPr sz="2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3"/>
          <p:cNvSpPr txBox="1"/>
          <p:nvPr>
            <p:ph type="title"/>
          </p:nvPr>
        </p:nvSpPr>
        <p:spPr>
          <a:xfrm>
            <a:off x="628650" y="365126"/>
            <a:ext cx="7886700" cy="967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Bayesian Rule for Learning</a:t>
            </a:r>
            <a:endParaRPr/>
          </a:p>
        </p:txBody>
      </p:sp>
      <p:sp>
        <p:nvSpPr>
          <p:cNvPr id="696" name="Google Shape;696;p63"/>
          <p:cNvSpPr txBox="1"/>
          <p:nvPr>
            <p:ph idx="1" type="body"/>
          </p:nvPr>
        </p:nvSpPr>
        <p:spPr>
          <a:xfrm>
            <a:off x="457200" y="132976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Bayesian Rule is a powerful tool for learning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Let A be “your theory”; B be the “new data”; and </a:t>
            </a:r>
            <a:br>
              <a:rPr lang="en-US"/>
            </a:br>
            <a:r>
              <a:rPr lang="en-US"/>
              <a:t>C be the “background information”</a:t>
            </a:r>
            <a:endParaRPr/>
          </a:p>
        </p:txBody>
      </p:sp>
      <p:pic>
        <p:nvPicPr>
          <p:cNvPr id="697" name="Google Shape;69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8418" y="3041675"/>
            <a:ext cx="4464934" cy="12809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8" name="Google Shape;698;p63"/>
          <p:cNvGrpSpPr/>
          <p:nvPr/>
        </p:nvGrpSpPr>
        <p:grpSpPr>
          <a:xfrm>
            <a:off x="331267" y="4581050"/>
            <a:ext cx="8594485" cy="1706647"/>
            <a:chOff x="190161" y="4851484"/>
            <a:chExt cx="8594485" cy="1706647"/>
          </a:xfrm>
        </p:grpSpPr>
        <p:sp>
          <p:nvSpPr>
            <p:cNvPr id="699" name="Google Shape;699;p63"/>
            <p:cNvSpPr txBox="1"/>
            <p:nvPr/>
          </p:nvSpPr>
          <p:spPr>
            <a:xfrm>
              <a:off x="190161" y="4988471"/>
              <a:ext cx="1869021" cy="1569660"/>
            </a:xfrm>
            <a:prstGeom prst="rect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Your new </a:t>
              </a:r>
              <a:b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theory 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after learning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from data B </a:t>
              </a:r>
              <a:endParaRPr/>
            </a:p>
          </p:txBody>
        </p:sp>
        <p:sp>
          <p:nvSpPr>
            <p:cNvPr id="700" name="Google Shape;700;p63"/>
            <p:cNvSpPr txBox="1"/>
            <p:nvPr/>
          </p:nvSpPr>
          <p:spPr>
            <a:xfrm>
              <a:off x="2550422" y="4966873"/>
              <a:ext cx="2420150" cy="461665"/>
            </a:xfrm>
            <a:prstGeom prst="rect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Your old theory A </a:t>
              </a:r>
              <a:endParaRPr/>
            </a:p>
          </p:txBody>
        </p:sp>
        <p:sp>
          <p:nvSpPr>
            <p:cNvPr id="701" name="Google Shape;701;p63"/>
            <p:cNvSpPr txBox="1"/>
            <p:nvPr/>
          </p:nvSpPr>
          <p:spPr>
            <a:xfrm>
              <a:off x="5391787" y="4851484"/>
              <a:ext cx="3292696" cy="707886"/>
            </a:xfrm>
            <a:prstGeom prst="rect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well is your old theory A </a:t>
              </a:r>
              <a:b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explaining the new data B</a:t>
              </a:r>
              <a:endParaRPr/>
            </a:p>
          </p:txBody>
        </p:sp>
        <p:sp>
          <p:nvSpPr>
            <p:cNvPr id="702" name="Google Shape;702;p63"/>
            <p:cNvSpPr txBox="1"/>
            <p:nvPr/>
          </p:nvSpPr>
          <p:spPr>
            <a:xfrm>
              <a:off x="2059182" y="5240204"/>
              <a:ext cx="49124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/>
            </a:p>
          </p:txBody>
        </p:sp>
        <p:sp>
          <p:nvSpPr>
            <p:cNvPr id="703" name="Google Shape;703;p63"/>
            <p:cNvSpPr txBox="1"/>
            <p:nvPr/>
          </p:nvSpPr>
          <p:spPr>
            <a:xfrm>
              <a:off x="4967497" y="4948309"/>
              <a:ext cx="41459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/>
            </a:p>
          </p:txBody>
        </p:sp>
        <p:sp>
          <p:nvSpPr>
            <p:cNvPr id="704" name="Google Shape;704;p63"/>
            <p:cNvSpPr txBox="1"/>
            <p:nvPr/>
          </p:nvSpPr>
          <p:spPr>
            <a:xfrm>
              <a:off x="2547041" y="5954813"/>
              <a:ext cx="6237605" cy="400110"/>
            </a:xfrm>
            <a:prstGeom prst="rect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likelihood of the new data B regardless of your theory</a:t>
              </a:r>
              <a:endParaRPr/>
            </a:p>
          </p:txBody>
        </p:sp>
        <p:cxnSp>
          <p:nvCxnSpPr>
            <p:cNvPr id="705" name="Google Shape;705;p63"/>
            <p:cNvCxnSpPr/>
            <p:nvPr/>
          </p:nvCxnSpPr>
          <p:spPr>
            <a:xfrm rot="10800000">
              <a:off x="2550423" y="5704271"/>
              <a:ext cx="6031888" cy="0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706" name="Google Shape;706;p63"/>
          <p:cNvCxnSpPr>
            <a:stCxn id="697" idx="1"/>
            <a:endCxn id="699" idx="0"/>
          </p:cNvCxnSpPr>
          <p:nvPr/>
        </p:nvCxnSpPr>
        <p:spPr>
          <a:xfrm flipH="1">
            <a:off x="1265918" y="3682137"/>
            <a:ext cx="862500" cy="1035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07" name="Google Shape;707;p63"/>
          <p:cNvCxnSpPr/>
          <p:nvPr/>
        </p:nvCxnSpPr>
        <p:spPr>
          <a:xfrm>
            <a:off x="5069102" y="3933870"/>
            <a:ext cx="273382" cy="175050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08" name="Google Shape;708;p63"/>
          <p:cNvCxnSpPr>
            <a:endCxn id="700" idx="0"/>
          </p:cNvCxnSpPr>
          <p:nvPr/>
        </p:nvCxnSpPr>
        <p:spPr>
          <a:xfrm flipH="1">
            <a:off x="3901603" y="3539639"/>
            <a:ext cx="339600" cy="11568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09" name="Google Shape;709;p63"/>
          <p:cNvCxnSpPr>
            <a:endCxn id="701" idx="0"/>
          </p:cNvCxnSpPr>
          <p:nvPr/>
        </p:nvCxnSpPr>
        <p:spPr>
          <a:xfrm>
            <a:off x="6146641" y="3539450"/>
            <a:ext cx="1032600" cy="10416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4"/>
          <p:cNvSpPr txBox="1"/>
          <p:nvPr>
            <p:ph type="title"/>
          </p:nvPr>
        </p:nvSpPr>
        <p:spPr>
          <a:xfrm>
            <a:off x="723900" y="2016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716" name="Google Shape;716;p64"/>
          <p:cNvSpPr txBox="1"/>
          <p:nvPr>
            <p:ph idx="1" type="body"/>
          </p:nvPr>
        </p:nvSpPr>
        <p:spPr>
          <a:xfrm>
            <a:off x="381879" y="1498600"/>
            <a:ext cx="8596714" cy="472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Probability is a rigorous formalism for uncertain knowledge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Conditional probabilities enable reasoning with uncertain evidence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</a:t>
            </a:r>
            <a:r>
              <a:rPr i="1" lang="en-US" sz="2400"/>
              <a:t> full joint probability distribution</a:t>
            </a:r>
            <a:r>
              <a:rPr lang="en-US" sz="2400"/>
              <a:t> specifies the probability of every </a:t>
            </a:r>
            <a:r>
              <a:rPr i="1" lang="en-US" sz="2400"/>
              <a:t>atomic event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Queries answerable by summing over probabilities of atomic events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Bayesian theorem/rule provides the basis for the most modern diagnostic reasoning in AI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Converts uncertain causal information into diagnostic conclusions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For nontrivial domains, we must find a way to reduce the size of the joint distribution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1" lang="en-US" sz="2000"/>
              <a:t>(Conditional) independence</a:t>
            </a:r>
            <a:r>
              <a:rPr lang="en-US" sz="2000"/>
              <a:t> provides the tools</a:t>
            </a:r>
            <a:br>
              <a:rPr lang="en-US" sz="2000"/>
            </a:br>
            <a:r>
              <a:rPr lang="en-US" sz="2000"/>
              <a:t>(next lecture)</a:t>
            </a:r>
            <a:endParaRPr/>
          </a:p>
        </p:txBody>
      </p:sp>
      <p:sp>
        <p:nvSpPr>
          <p:cNvPr id="717" name="Google Shape;717;p6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628650" y="365127"/>
            <a:ext cx="7886700" cy="1018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Uncertainty (Random Variables)</a:t>
            </a:r>
            <a:endParaRPr/>
          </a:p>
        </p:txBody>
      </p:sp>
      <p:sp>
        <p:nvSpPr>
          <p:cNvPr id="136" name="Google Shape;136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lide01" id="137" name="Google Shape;1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935" y="1572844"/>
            <a:ext cx="7707155" cy="495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628650" y="365126"/>
            <a:ext cx="7886700" cy="967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Examples of Probability</a:t>
            </a:r>
            <a:endParaRPr/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 people (e.g., N=14) with different age </a:t>
            </a:r>
            <a:r>
              <a:rPr i="1" lang="en-US"/>
              <a:t>j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Probability P(j) =  N(j)/N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Most probable? Media=? Average/Mean </a:t>
            </a:r>
            <a:r>
              <a:rPr lang="en-US">
                <a:solidFill>
                  <a:srgbClr val="FF0000"/>
                </a:solidFill>
              </a:rPr>
              <a:t>&lt;</a:t>
            </a:r>
            <a:r>
              <a:rPr i="1" lang="en-US"/>
              <a:t>j</a:t>
            </a:r>
            <a:r>
              <a:rPr lang="en-US">
                <a:solidFill>
                  <a:srgbClr val="FF0000"/>
                </a:solidFill>
              </a:rPr>
              <a:t>&gt; </a:t>
            </a:r>
            <a:r>
              <a:rPr lang="en-US"/>
              <a:t>= ?</a:t>
            </a:r>
            <a:endParaRPr/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463" y="3821412"/>
            <a:ext cx="6120063" cy="283310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8"/>
          <p:cNvSpPr txBox="1"/>
          <p:nvPr/>
        </p:nvSpPr>
        <p:spPr>
          <a:xfrm>
            <a:off x="2484654" y="3951425"/>
            <a:ext cx="36787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Probability Distribution</a:t>
            </a:r>
            <a:endParaRPr/>
          </a:p>
        </p:txBody>
      </p:sp>
      <p:sp>
        <p:nvSpPr>
          <p:cNvPr id="146" name="Google Shape;146;p8"/>
          <p:cNvSpPr txBox="1"/>
          <p:nvPr/>
        </p:nvSpPr>
        <p:spPr>
          <a:xfrm>
            <a:off x="5472657" y="3129281"/>
            <a:ext cx="15504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Sum/14 = 21.0</a:t>
            </a:r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2120919" y="3129281"/>
            <a:ext cx="5939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25.0</a:t>
            </a:r>
            <a:endParaRPr/>
          </a:p>
        </p:txBody>
      </p:sp>
      <p:sp>
        <p:nvSpPr>
          <p:cNvPr id="148" name="Google Shape;148;p8"/>
          <p:cNvSpPr txBox="1"/>
          <p:nvPr/>
        </p:nvSpPr>
        <p:spPr>
          <a:xfrm>
            <a:off x="3392750" y="3129281"/>
            <a:ext cx="1113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(14+25)/2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628650" y="365126"/>
            <a:ext cx="7886700" cy="967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of Standard Deviation</a:t>
            </a:r>
            <a:endParaRPr/>
          </a:p>
        </p:txBody>
      </p: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Deviation shows how spread the distribution</a:t>
            </a:r>
            <a:endParaRPr i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E.g, same median, average, most probable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Variance σ</a:t>
            </a:r>
            <a:r>
              <a:rPr baseline="30000" lang="en-US"/>
              <a:t>2 </a:t>
            </a:r>
            <a:r>
              <a:rPr lang="en-US"/>
              <a:t>= &lt; (</a:t>
            </a:r>
            <a:r>
              <a:rPr lang="en-US" sz="2400"/>
              <a:t>Δ</a:t>
            </a:r>
            <a:r>
              <a:rPr lang="en-US"/>
              <a:t>j)</a:t>
            </a:r>
            <a:r>
              <a:rPr baseline="30000" lang="en-US"/>
              <a:t>2 </a:t>
            </a:r>
            <a:r>
              <a:rPr lang="en-US"/>
              <a:t>&gt; = &lt;j</a:t>
            </a:r>
            <a:r>
              <a:rPr baseline="30000" lang="en-US"/>
              <a:t>2</a:t>
            </a:r>
            <a:r>
              <a:rPr lang="en-US"/>
              <a:t>&gt; - &lt;j&gt;</a:t>
            </a:r>
            <a:r>
              <a:rPr baseline="30000" lang="en-US"/>
              <a:t>2</a:t>
            </a: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where </a:t>
            </a:r>
            <a:r>
              <a:rPr lang="en-US" sz="2000"/>
              <a:t>Δ</a:t>
            </a:r>
            <a:r>
              <a:rPr lang="en-US"/>
              <a:t>j = j - &lt;j&gt;</a:t>
            </a:r>
            <a:endParaRPr baseline="30000"/>
          </a:p>
        </p:txBody>
      </p:sp>
      <p:pic>
        <p:nvPicPr>
          <p:cNvPr id="155" name="Google Shape;1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265909"/>
            <a:ext cx="4122153" cy="1860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9052" y="4244203"/>
            <a:ext cx="3967748" cy="186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2013-07-30T00:27:40Z</dcterms:created>
  <dc:creator>Wei-Min Shen</dc:creator>
</cp:coreProperties>
</file>