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7027850" cy="93138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56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4" roundtripDataSignature="AMtx7mh+2idF2W/QzUmB+wfyW84zGU6k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56" orient="horz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-1588"/>
            <a:ext cx="3046413" cy="46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4075" spcFirstLastPara="1" rIns="94075" wrap="square" tIns="462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83038" y="-1588"/>
            <a:ext cx="3046412" cy="46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4075" spcFirstLastPara="1" rIns="94075" wrap="square" tIns="462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4075" spcFirstLastPara="1" rIns="94075" wrap="square" tIns="462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-1588" y="8848725"/>
            <a:ext cx="30464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4075" spcFirstLastPara="1" rIns="94075" wrap="square" tIns="462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83038" y="8848725"/>
            <a:ext cx="30464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4075" spcFirstLastPara="1" rIns="94075" wrap="square" tIns="462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4075" spcFirstLastPara="1" rIns="94075" wrap="square" tIns="46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3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4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5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7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8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8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9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0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0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1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1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2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2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3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3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4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4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5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5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6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6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7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7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8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8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9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9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0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0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1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1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2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2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3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3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4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4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5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5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6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6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7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7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8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8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9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9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50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50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51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51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2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52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3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53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54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4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55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5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56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56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57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57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58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58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936625" y="4422775"/>
            <a:ext cx="5154613" cy="4191000"/>
          </a:xfrm>
          <a:prstGeom prst="rect">
            <a:avLst/>
          </a:prstGeom>
        </p:spPr>
        <p:txBody>
          <a:bodyPr anchorCtr="0" anchor="t" bIns="46225" lIns="94075" spcFirstLastPara="1" rIns="94075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414338" y="701675"/>
            <a:ext cx="6199187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9pPr>
          </a:lstStyle>
          <a:p/>
        </p:txBody>
      </p:sp>
      <p:sp>
        <p:nvSpPr>
          <p:cNvPr id="17" name="Google Shape;17;p60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0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9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6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67" name="Google Shape;67;p6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9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0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" type="body"/>
          </p:nvPr>
        </p:nvSpPr>
        <p:spPr>
          <a:xfrm rot="5400000">
            <a:off x="2695575" y="-1571625"/>
            <a:ext cx="382905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70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0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1"/>
          <p:cNvSpPr txBox="1"/>
          <p:nvPr>
            <p:ph type="title"/>
          </p:nvPr>
        </p:nvSpPr>
        <p:spPr>
          <a:xfrm rot="5400000">
            <a:off x="5553075" y="1285875"/>
            <a:ext cx="44577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1" type="body"/>
          </p:nvPr>
        </p:nvSpPr>
        <p:spPr>
          <a:xfrm rot="5400000">
            <a:off x="1247775" y="-752475"/>
            <a:ext cx="445770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1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1"/>
          <p:cNvSpPr txBox="1"/>
          <p:nvPr>
            <p:ph idx="1" type="body"/>
          </p:nvPr>
        </p:nvSpPr>
        <p:spPr>
          <a:xfrm>
            <a:off x="381000" y="742950"/>
            <a:ext cx="84582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1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2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2"/>
          <p:cNvSpPr txBox="1"/>
          <p:nvPr>
            <p:ph idx="1" type="body"/>
          </p:nvPr>
        </p:nvSpPr>
        <p:spPr>
          <a:xfrm>
            <a:off x="381000" y="742950"/>
            <a:ext cx="41529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62"/>
          <p:cNvSpPr txBox="1"/>
          <p:nvPr>
            <p:ph idx="2" type="body"/>
          </p:nvPr>
        </p:nvSpPr>
        <p:spPr>
          <a:xfrm>
            <a:off x="4686300" y="742950"/>
            <a:ext cx="4152900" cy="185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62"/>
          <p:cNvSpPr txBox="1"/>
          <p:nvPr>
            <p:ph idx="3" type="body"/>
          </p:nvPr>
        </p:nvSpPr>
        <p:spPr>
          <a:xfrm>
            <a:off x="4686300" y="2714625"/>
            <a:ext cx="4152900" cy="185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6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2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3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9pPr>
          </a:lstStyle>
          <a:p/>
        </p:txBody>
      </p:sp>
      <p:sp>
        <p:nvSpPr>
          <p:cNvPr id="38" name="Google Shape;38;p6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4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5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5"/>
          <p:cNvSpPr txBox="1"/>
          <p:nvPr>
            <p:ph idx="1" type="body"/>
          </p:nvPr>
        </p:nvSpPr>
        <p:spPr>
          <a:xfrm>
            <a:off x="381000" y="742950"/>
            <a:ext cx="41529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43" name="Google Shape;43;p65"/>
          <p:cNvSpPr txBox="1"/>
          <p:nvPr>
            <p:ph idx="2" type="body"/>
          </p:nvPr>
        </p:nvSpPr>
        <p:spPr>
          <a:xfrm>
            <a:off x="4686300" y="742950"/>
            <a:ext cx="41529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44" name="Google Shape;44;p6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5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49" name="Google Shape;49;p6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50" name="Google Shape;50;p6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51" name="Google Shape;51;p6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52" name="Google Shape;52;p6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6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8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60" name="Google Shape;60;p68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61" name="Google Shape;61;p6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8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9"/>
          <p:cNvSpPr txBox="1"/>
          <p:nvPr>
            <p:ph idx="1" type="body"/>
          </p:nvPr>
        </p:nvSpPr>
        <p:spPr>
          <a:xfrm>
            <a:off x="381000" y="742950"/>
            <a:ext cx="84582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  <a:defRPr b="0" i="0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9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628776" y="1668520"/>
            <a:ext cx="5714999" cy="903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21. Probabilistic Decision Making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43050" y="3161214"/>
            <a:ext cx="5886450" cy="6028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lang="en-US">
                <a:solidFill>
                  <a:srgbClr val="7F7F7F"/>
                </a:solidFill>
              </a:rPr>
              <a:t>Professor Wei-Min Shen</a:t>
            </a:r>
            <a:endParaRPr/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lang="en-US">
                <a:solidFill>
                  <a:srgbClr val="7F7F7F"/>
                </a:solidFill>
              </a:rPr>
              <a:t>University of Southern California</a:t>
            </a:r>
            <a:endParaRPr/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257300" y="114300"/>
            <a:ext cx="6457950" cy="124569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26775" lIns="26775" spcFirstLastPara="1" rIns="57250" wrap="square" tIns="2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CSCI 561 </a:t>
            </a:r>
            <a:br>
              <a:rPr b="1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 for Artificial Intelligence</a:t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354311"/>
            <a:ext cx="3371850" cy="390678"/>
          </a:xfrm>
          <a:prstGeom prst="rect">
            <a:avLst/>
          </a:prstGeom>
          <a:solidFill>
            <a:srgbClr val="CCFFCC"/>
          </a:solidFill>
          <a:ln>
            <a:noFill/>
          </a:ln>
        </p:spPr>
      </p:pic>
      <p:sp>
        <p:nvSpPr>
          <p:cNvPr id="219" name="Google Shape;219;p10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POMDP: Sensor Model, Belief States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1428750" y="1120378"/>
            <a:ext cx="63436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92500" lnSpcReduction="20000"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A Partially Observable MDP (POMDP) is defined as follows:</a:t>
            </a:r>
            <a:endParaRPr/>
          </a:p>
          <a:p>
            <a:pPr indent="-169100" lvl="1" marL="511969" rtl="0" algn="l">
              <a:spcBef>
                <a:spcPts val="27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</a:rPr>
              <a:t>A set of states S (with an initial state s</a:t>
            </a:r>
            <a:r>
              <a:rPr baseline="-25000" lang="en-US" sz="1500">
                <a:solidFill>
                  <a:srgbClr val="000000"/>
                </a:solidFill>
              </a:rPr>
              <a:t>0</a:t>
            </a:r>
            <a:r>
              <a:rPr lang="en-US" sz="1500">
                <a:solidFill>
                  <a:srgbClr val="000000"/>
                </a:solidFill>
              </a:rPr>
              <a:t>)</a:t>
            </a:r>
            <a:endParaRPr/>
          </a:p>
          <a:p>
            <a:pPr indent="-169100" lvl="1" marL="511969" rtl="0" algn="l">
              <a:spcBef>
                <a:spcPts val="27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</a:rPr>
              <a:t>A set of Actions: A(s) of actions in each state s</a:t>
            </a:r>
            <a:endParaRPr/>
          </a:p>
          <a:p>
            <a:pPr indent="-169100" lvl="1" marL="511969" rtl="0" algn="l">
              <a:spcBef>
                <a:spcPts val="27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</a:rPr>
              <a:t>A transition model P(s’|s,a), or T(s,a,s’)</a:t>
            </a:r>
            <a:endParaRPr/>
          </a:p>
          <a:p>
            <a:pPr indent="-169100" lvl="1" marL="511969" rtl="0" algn="l">
              <a:spcBef>
                <a:spcPts val="27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</a:rPr>
              <a:t>A reward function R(s), or R(s,a)</a:t>
            </a:r>
            <a:endParaRPr/>
          </a:p>
          <a:p>
            <a:pPr indent="-169100" lvl="1" marL="511969" rtl="0" algn="l">
              <a:spcBef>
                <a:spcPts val="277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FF0000"/>
                </a:solidFill>
              </a:rPr>
              <a:t>A sensor model P(</a:t>
            </a:r>
            <a:r>
              <a:rPr i="1" lang="en-US" sz="1500">
                <a:solidFill>
                  <a:srgbClr val="FF0000"/>
                </a:solidFill>
              </a:rPr>
              <a:t>e</a:t>
            </a:r>
            <a:r>
              <a:rPr lang="en-US" sz="1500">
                <a:solidFill>
                  <a:srgbClr val="FF0000"/>
                </a:solidFill>
              </a:rPr>
              <a:t>|</a:t>
            </a:r>
            <a:r>
              <a:rPr i="1" lang="en-US" sz="1500">
                <a:solidFill>
                  <a:srgbClr val="FF0000"/>
                </a:solidFill>
              </a:rPr>
              <a:t>s</a:t>
            </a:r>
            <a:r>
              <a:rPr lang="en-US" sz="1500">
                <a:solidFill>
                  <a:srgbClr val="FF0000"/>
                </a:solidFill>
              </a:rPr>
              <a:t>)	</a:t>
            </a:r>
            <a:r>
              <a:rPr lang="en-US" sz="1500">
                <a:solidFill>
                  <a:srgbClr val="000000"/>
                </a:solidFill>
              </a:rPr>
              <a:t>		</a:t>
            </a:r>
            <a:endParaRPr sz="1500">
              <a:solidFill>
                <a:srgbClr val="000000"/>
              </a:solidFill>
            </a:endParaRPr>
          </a:p>
          <a:p>
            <a:pPr indent="-169100" lvl="1" marL="511969" rtl="0" algn="l">
              <a:spcBef>
                <a:spcPts val="277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FF0000"/>
                </a:solidFill>
              </a:rPr>
              <a:t>A belief of what the current state distribution is </a:t>
            </a:r>
            <a:r>
              <a:rPr i="1" lang="en-US" sz="1500">
                <a:solidFill>
                  <a:srgbClr val="FF0000"/>
                </a:solidFill>
              </a:rPr>
              <a:t>b</a:t>
            </a:r>
            <a:r>
              <a:rPr lang="en-US" sz="1500">
                <a:solidFill>
                  <a:srgbClr val="FF0000"/>
                </a:solidFill>
              </a:rPr>
              <a:t>(</a:t>
            </a:r>
            <a:r>
              <a:rPr i="1" lang="en-US" sz="1500">
                <a:solidFill>
                  <a:srgbClr val="FF0000"/>
                </a:solidFill>
              </a:rPr>
              <a:t>s</a:t>
            </a:r>
            <a:r>
              <a:rPr lang="en-US" sz="1500">
                <a:solidFill>
                  <a:srgbClr val="FF0000"/>
                </a:solidFill>
              </a:rPr>
              <a:t>)	</a:t>
            </a:r>
            <a:endParaRPr sz="1500">
              <a:solidFill>
                <a:srgbClr val="000000"/>
              </a:solidFill>
            </a:endParaRPr>
          </a:p>
          <a:p>
            <a:pPr indent="-173831" lvl="0" marL="173831" rtl="0" algn="l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Belief States (where am I now? What is my current state?):</a:t>
            </a:r>
            <a:endParaRPr/>
          </a:p>
          <a:p>
            <a:pPr indent="-169100" lvl="1" marL="511969" rtl="0" algn="l">
              <a:spcBef>
                <a:spcPts val="27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</a:rPr>
              <a:t>If </a:t>
            </a:r>
            <a:r>
              <a:rPr i="1" lang="en-US" sz="1500">
                <a:solidFill>
                  <a:srgbClr val="000000"/>
                </a:solidFill>
              </a:rPr>
              <a:t>b(s</a:t>
            </a:r>
            <a:r>
              <a:rPr lang="en-US" sz="1500">
                <a:solidFill>
                  <a:srgbClr val="000000"/>
                </a:solidFill>
              </a:rPr>
              <a:t>) was the previous belief state, and the robot does action “</a:t>
            </a:r>
            <a:r>
              <a:rPr i="1"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500">
                <a:solidFill>
                  <a:srgbClr val="000000"/>
                </a:solidFill>
              </a:rPr>
              <a:t>” and then perceives a new evidence “</a:t>
            </a:r>
            <a:r>
              <a:rPr i="1" lang="en-US" sz="1500">
                <a:solidFill>
                  <a:srgbClr val="000000"/>
                </a:solidFill>
              </a:rPr>
              <a:t>e</a:t>
            </a:r>
            <a:r>
              <a:rPr lang="en-US" sz="1500">
                <a:solidFill>
                  <a:srgbClr val="000000"/>
                </a:solidFill>
              </a:rPr>
              <a:t>”, then the new belief state: </a:t>
            </a:r>
            <a:br>
              <a:rPr lang="en-US" sz="1500">
                <a:solidFill>
                  <a:srgbClr val="000000"/>
                </a:solidFill>
              </a:rPr>
            </a:br>
            <a:br>
              <a:rPr lang="en-US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1" marL="342900" rtl="0" algn="l">
              <a:spcBef>
                <a:spcPts val="27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500">
                <a:solidFill>
                  <a:srgbClr val="000000"/>
                </a:solidFill>
              </a:rPr>
              <a:t>                                                    </a:t>
            </a:r>
            <a:r>
              <a:rPr lang="en-US" sz="1300">
                <a:solidFill>
                  <a:srgbClr val="000000"/>
                </a:solidFill>
              </a:rPr>
              <a:t> </a:t>
            </a:r>
            <a:r>
              <a:rPr i="1" lang="en-US" sz="1300">
                <a:solidFill>
                  <a:srgbClr val="000000"/>
                </a:solidFill>
              </a:rPr>
              <a:t>s</a:t>
            </a:r>
            <a:br>
              <a:rPr lang="en-US" sz="1300">
                <a:solidFill>
                  <a:srgbClr val="000000"/>
                </a:solidFill>
              </a:rPr>
            </a:br>
            <a:br>
              <a:rPr lang="en-US" sz="1300">
                <a:solidFill>
                  <a:srgbClr val="000000"/>
                </a:solidFill>
              </a:rPr>
            </a:br>
            <a:r>
              <a:rPr lang="en-US" sz="1500">
                <a:solidFill>
                  <a:srgbClr val="000000"/>
                </a:solidFill>
              </a:rPr>
              <a:t>where α is a normalization constant making the belief states sum to 1</a:t>
            </a:r>
            <a:endParaRPr/>
          </a:p>
          <a:p>
            <a:pPr indent="-80994" lvl="1" marL="511969" rtl="0" algn="l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21" name="Google Shape;22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Goals, Rewards, Utilities, Policies (review)</a:t>
            </a:r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1885950" y="1143001"/>
            <a:ext cx="58864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Goals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Given to the agent from the problem statements 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Rewards 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Given to the agent, designed based on the goals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Utility values for states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Computed by the agent, based on the rewards 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Policies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Computed or learned by the agent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Used by the agent to select its actions 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 better a policy, the more rewards it collects</a:t>
            </a:r>
            <a:endParaRPr/>
          </a:p>
        </p:txBody>
      </p:sp>
      <p:sp>
        <p:nvSpPr>
          <p:cNvPr id="228" name="Google Shape;2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1600200" y="1257300"/>
            <a:ext cx="228600" cy="29718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title"/>
          </p:nvPr>
        </p:nvSpPr>
        <p:spPr>
          <a:xfrm>
            <a:off x="533400" y="205979"/>
            <a:ext cx="74104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Compute Utilities from Rewards over Time</a:t>
            </a:r>
            <a:endParaRPr/>
          </a:p>
        </p:txBody>
      </p:sp>
      <p:sp>
        <p:nvSpPr>
          <p:cNvPr id="235" name="Google Shape;235;p12"/>
          <p:cNvSpPr txBox="1"/>
          <p:nvPr>
            <p:ph idx="1" type="body"/>
          </p:nvPr>
        </p:nvSpPr>
        <p:spPr>
          <a:xfrm>
            <a:off x="685800" y="1028701"/>
            <a:ext cx="713286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Utility Value = sum of all future rewards 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Add the rewards as they are</a:t>
            </a:r>
            <a:endParaRPr/>
          </a:p>
          <a:p>
            <a:pPr indent="-54768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Discount the far-away rewards in the future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The expected future utility value U</a:t>
            </a:r>
            <a:r>
              <a:rPr baseline="30000" lang="en-US">
                <a:solidFill>
                  <a:srgbClr val="000000"/>
                </a:solidFill>
              </a:rPr>
              <a:t>π</a:t>
            </a:r>
            <a:r>
              <a:rPr lang="en-US">
                <a:solidFill>
                  <a:srgbClr val="000000"/>
                </a:solidFill>
              </a:rPr>
              <a:t>(s) obtained by executing a policy </a:t>
            </a:r>
            <a:r>
              <a:rPr i="1" lang="en-US">
                <a:solidFill>
                  <a:srgbClr val="000000"/>
                </a:solidFill>
              </a:rPr>
              <a:t>π</a:t>
            </a:r>
            <a:r>
              <a:rPr lang="en-US">
                <a:solidFill>
                  <a:srgbClr val="000000"/>
                </a:solidFill>
              </a:rPr>
              <a:t> starting from </a:t>
            </a:r>
            <a:r>
              <a:rPr i="1" lang="en-US">
                <a:solidFill>
                  <a:srgbClr val="000000"/>
                </a:solidFill>
              </a:rPr>
              <a:t>s</a:t>
            </a:r>
            <a:endParaRPr/>
          </a:p>
        </p:txBody>
      </p:sp>
      <p:sp>
        <p:nvSpPr>
          <p:cNvPr id="236" name="Google Shape;23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931" y="1701312"/>
            <a:ext cx="4800600" cy="36927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38" name="Google Shape;23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2321291"/>
            <a:ext cx="5314950" cy="42191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39" name="Google Shape;23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3364483"/>
            <a:ext cx="2634853" cy="84653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40" name="Google Shape;24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4881" y="3610944"/>
            <a:ext cx="2210991" cy="58697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41" name="Google Shape;241;p12"/>
          <p:cNvSpPr txBox="1"/>
          <p:nvPr/>
        </p:nvSpPr>
        <p:spPr>
          <a:xfrm>
            <a:off x="4895850" y="3257550"/>
            <a:ext cx="2201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Optimal Policy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3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Ideas in this lecture</a:t>
            </a:r>
            <a:endParaRPr/>
          </a:p>
        </p:txBody>
      </p:sp>
      <p:sp>
        <p:nvSpPr>
          <p:cNvPr id="248" name="Google Shape;248;p13"/>
          <p:cNvSpPr txBox="1"/>
          <p:nvPr>
            <p:ph idx="1" type="body"/>
          </p:nvPr>
        </p:nvSpPr>
        <p:spPr>
          <a:xfrm>
            <a:off x="457200" y="1028700"/>
            <a:ext cx="75438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Problem</a:t>
            </a:r>
            <a:r>
              <a:rPr lang="en-US"/>
              <a:t> is to </a:t>
            </a:r>
            <a:r>
              <a:rPr lang="en-US">
                <a:solidFill>
                  <a:schemeClr val="accent2"/>
                </a:solidFill>
              </a:rPr>
              <a:t>accumulate rewards</a:t>
            </a:r>
            <a:r>
              <a:rPr lang="en-US"/>
              <a:t>, rather than to achieve goal states.</a:t>
            </a:r>
            <a:endParaRPr/>
          </a:p>
          <a:p>
            <a:pPr indent="-173831" lvl="0" marL="173831" rtl="0" algn="l"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Approach</a:t>
            </a:r>
            <a:r>
              <a:rPr lang="en-US"/>
              <a:t> is to generate </a:t>
            </a:r>
            <a:r>
              <a:rPr lang="en-US">
                <a:solidFill>
                  <a:schemeClr val="accent2"/>
                </a:solidFill>
              </a:rPr>
              <a:t>reactive policies</a:t>
            </a:r>
            <a:r>
              <a:rPr lang="en-US"/>
              <a:t> for how to act in all situations, rather than plans for a single starting situation.</a:t>
            </a:r>
            <a:endParaRPr/>
          </a:p>
          <a:p>
            <a:pPr indent="-173831" lvl="0" marL="173831" rtl="0" algn="l"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Policies</a:t>
            </a:r>
            <a:r>
              <a:rPr lang="en-US"/>
              <a:t> fall out of </a:t>
            </a:r>
            <a:r>
              <a:rPr lang="en-US">
                <a:solidFill>
                  <a:schemeClr val="accent2"/>
                </a:solidFill>
              </a:rPr>
              <a:t>value functions</a:t>
            </a:r>
            <a:r>
              <a:rPr lang="en-US"/>
              <a:t>, which describe the greatest </a:t>
            </a:r>
            <a:r>
              <a:rPr lang="en-US">
                <a:solidFill>
                  <a:schemeClr val="accent2"/>
                </a:solidFill>
              </a:rPr>
              <a:t>lifetime reward</a:t>
            </a:r>
            <a:r>
              <a:rPr lang="en-US"/>
              <a:t> achievable at every state.</a:t>
            </a:r>
            <a:endParaRPr/>
          </a:p>
          <a:p>
            <a:pPr indent="-173831" lvl="0" marL="173831" rtl="0" algn="l"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Value functions</a:t>
            </a:r>
            <a:r>
              <a:rPr lang="en-US"/>
              <a:t> are </a:t>
            </a:r>
            <a:r>
              <a:rPr lang="en-US">
                <a:solidFill>
                  <a:schemeClr val="accent2"/>
                </a:solidFill>
              </a:rPr>
              <a:t>iteratively approximated.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4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MDP Examples: TD-Gammon [Tesauro, 1995]</a:t>
            </a:r>
            <a:br>
              <a:rPr lang="en-US" sz="1800"/>
            </a:br>
            <a:r>
              <a:rPr lang="en-US" sz="1800"/>
              <a:t>Learning Through Reinforcement</a:t>
            </a:r>
            <a:endParaRPr/>
          </a:p>
        </p:txBody>
      </p:sp>
      <p:sp>
        <p:nvSpPr>
          <p:cNvPr id="255" name="Google Shape;255;p14"/>
          <p:cNvSpPr txBox="1"/>
          <p:nvPr>
            <p:ph idx="1" type="body"/>
          </p:nvPr>
        </p:nvSpPr>
        <p:spPr>
          <a:xfrm>
            <a:off x="1371600" y="857250"/>
            <a:ext cx="63436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/>
              <a:t>Learns to play Backgammon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 u="sng">
              <a:solidFill>
                <a:schemeClr val="dk2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500" u="sng">
                <a:solidFill>
                  <a:schemeClr val="dk2"/>
                </a:solidFill>
              </a:rPr>
              <a:t>States:</a:t>
            </a:r>
            <a:r>
              <a:rPr lang="en-US" sz="1500">
                <a:solidFill>
                  <a:schemeClr val="dk2"/>
                </a:solidFill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2"/>
                </a:solidFill>
              </a:rPr>
              <a:t>Board configurations (10</a:t>
            </a:r>
            <a:r>
              <a:rPr baseline="30000" lang="en-US" sz="1500">
                <a:solidFill>
                  <a:schemeClr val="dk2"/>
                </a:solidFill>
              </a:rPr>
              <a:t>20</a:t>
            </a:r>
            <a:r>
              <a:rPr lang="en-US" sz="1500">
                <a:solidFill>
                  <a:schemeClr val="dk2"/>
                </a:solidFill>
              </a:rPr>
              <a:t>)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 u="sng">
              <a:solidFill>
                <a:schemeClr val="dk2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u="sng"/>
              <a:t>Actions: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Moves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u="sng"/>
              <a:t>Rewards: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/>
              <a:t>+100 if win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/>
              <a:t>- 100 if lose</a:t>
            </a:r>
            <a:endParaRPr/>
          </a:p>
          <a:p>
            <a:pPr indent="-342900" lvl="1" marL="68580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/>
              <a:t>0 for all other states</a:t>
            </a:r>
            <a:endParaRPr/>
          </a:p>
          <a:p>
            <a:pPr indent="-257175" lvl="1" marL="68580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sz="1350"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Trained by playing 1.5 million games against self.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08000"/>
              </a:buClr>
              <a:buSzPts val="1500"/>
              <a:buFont typeface="Noto Sans Symbols"/>
              <a:buChar char="🡺"/>
            </a:pPr>
            <a:r>
              <a:rPr lang="en-US" sz="1500">
                <a:solidFill>
                  <a:srgbClr val="808000"/>
                </a:solidFill>
              </a:rPr>
              <a:t> </a:t>
            </a:r>
            <a:r>
              <a:rPr lang="en-US" sz="1500"/>
              <a:t>Currently, roughly equal to best human player.</a:t>
            </a:r>
            <a:endParaRPr/>
          </a:p>
        </p:txBody>
      </p:sp>
      <p:grpSp>
        <p:nvGrpSpPr>
          <p:cNvPr id="256" name="Google Shape;256;p14"/>
          <p:cNvGrpSpPr/>
          <p:nvPr/>
        </p:nvGrpSpPr>
        <p:grpSpPr>
          <a:xfrm>
            <a:off x="5143500" y="1200150"/>
            <a:ext cx="2400300" cy="1371600"/>
            <a:chOff x="3648" y="672"/>
            <a:chExt cx="2016" cy="1152"/>
          </a:xfrm>
        </p:grpSpPr>
        <p:sp>
          <p:nvSpPr>
            <p:cNvPr id="257" name="Google Shape;257;p14"/>
            <p:cNvSpPr/>
            <p:nvPr/>
          </p:nvSpPr>
          <p:spPr>
            <a:xfrm>
              <a:off x="3648" y="672"/>
              <a:ext cx="2016" cy="1152"/>
            </a:xfrm>
            <a:prstGeom prst="rect">
              <a:avLst/>
            </a:prstGeom>
            <a:noFill/>
            <a:ln cap="flat" cmpd="sng" w="57150">
              <a:solidFill>
                <a:srgbClr val="8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560" y="672"/>
              <a:ext cx="192" cy="115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416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272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128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984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840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696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472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328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184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040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896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52" y="1248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 flipH="1" rot="10800000">
              <a:off x="4416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 flipH="1" rot="10800000">
              <a:off x="4272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 flipH="1" rot="10800000">
              <a:off x="4128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 flipH="1" rot="10800000">
              <a:off x="3984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flipH="1" rot="10800000">
              <a:off x="3840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flipH="1" rot="10800000">
              <a:off x="3696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flipH="1" rot="10800000">
              <a:off x="5472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flipH="1" rot="10800000">
              <a:off x="5328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flipH="1" rot="10800000">
              <a:off x="5184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flipH="1" rot="10800000">
              <a:off x="5040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 flipH="1" rot="10800000">
              <a:off x="4896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 flipH="1" rot="10800000">
              <a:off x="4752" y="672"/>
              <a:ext cx="144" cy="576"/>
            </a:xfrm>
            <a:prstGeom prst="triangle">
              <a:avLst>
                <a:gd fmla="val 50000" name="adj"/>
              </a:avLst>
            </a:prstGeom>
            <a:solidFill>
              <a:srgbClr val="8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5472" y="1632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5472" y="1440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5472" y="720"/>
              <a:ext cx="144" cy="1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472" y="912"/>
              <a:ext cx="144" cy="1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MDP Examples: Aerial Robotics [Feron et al.]</a:t>
            </a:r>
            <a:br>
              <a:rPr lang="en-US" sz="1800"/>
            </a:br>
            <a:r>
              <a:rPr lang="en-US" sz="1800"/>
              <a:t>Computing a Solution from a Continuous Model</a:t>
            </a:r>
            <a:endParaRPr/>
          </a:p>
        </p:txBody>
      </p:sp>
      <p:pic>
        <p:nvPicPr>
          <p:cNvPr descr="MITDomeHeli" id="293" name="Google Shape;29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742950"/>
            <a:ext cx="2400300" cy="161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8700" y="2543175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>
            <p:ph idx="3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6850" y="2586037"/>
            <a:ext cx="3028950" cy="227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16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Markov Decision Processes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71600" y="971550"/>
            <a:ext cx="63436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Motivation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What are Markov Decision Processes (MDPs)?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Models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Lifetime Reward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Policies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Computing Policies From a Model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428750" y="114300"/>
            <a:ext cx="65722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MDP</a:t>
            </a:r>
            <a:endParaRPr/>
          </a:p>
        </p:txBody>
      </p:sp>
      <p:pic>
        <p:nvPicPr>
          <p:cNvPr descr="Screen shot 2014-08-21 at 4.17.41 PM.png" id="308" name="Google Shape;3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651" y="1540669"/>
            <a:ext cx="5477441" cy="320278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428750" y="114300"/>
            <a:ext cx="65722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MDP</a:t>
            </a:r>
            <a:endParaRPr/>
          </a:p>
        </p:txBody>
      </p:sp>
      <p:pic>
        <p:nvPicPr>
          <p:cNvPr descr="Screen shot 2014-08-21 at 4.18.33 PM.png" id="315" name="Google Shape;3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650" y="1200150"/>
            <a:ext cx="5560219" cy="358325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19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MDP Problem</a:t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3371850" y="914400"/>
            <a:ext cx="2114550" cy="125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3086100" y="2628900"/>
            <a:ext cx="2743200" cy="4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CFF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CCFF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</p:txBody>
      </p:sp>
      <p:sp>
        <p:nvSpPr>
          <p:cNvPr id="325" name="Google Shape;325;p19"/>
          <p:cNvSpPr txBox="1"/>
          <p:nvPr/>
        </p:nvSpPr>
        <p:spPr>
          <a:xfrm>
            <a:off x="3028950" y="3437335"/>
            <a:ext cx="35137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326" name="Google Shape;326;p19"/>
          <p:cNvGrpSpPr/>
          <p:nvPr/>
        </p:nvGrpSpPr>
        <p:grpSpPr>
          <a:xfrm>
            <a:off x="3269457" y="3314700"/>
            <a:ext cx="1082278" cy="608410"/>
            <a:chOff x="1786" y="2784"/>
            <a:chExt cx="909" cy="511"/>
          </a:xfrm>
        </p:grpSpPr>
        <p:sp>
          <p:nvSpPr>
            <p:cNvPr id="327" name="Google Shape;327;p19"/>
            <p:cNvSpPr txBox="1"/>
            <p:nvPr/>
          </p:nvSpPr>
          <p:spPr>
            <a:xfrm>
              <a:off x="2074" y="302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grpSp>
          <p:nvGrpSpPr>
            <p:cNvPr id="328" name="Google Shape;328;p19"/>
            <p:cNvGrpSpPr/>
            <p:nvPr/>
          </p:nvGrpSpPr>
          <p:grpSpPr>
            <a:xfrm>
              <a:off x="1786" y="2784"/>
              <a:ext cx="576" cy="271"/>
              <a:chOff x="3370" y="2304"/>
              <a:chExt cx="576" cy="271"/>
            </a:xfrm>
          </p:grpSpPr>
          <p:sp>
            <p:nvSpPr>
              <p:cNvPr id="329" name="Google Shape;329;p19"/>
              <p:cNvSpPr txBox="1"/>
              <p:nvPr/>
            </p:nvSpPr>
            <p:spPr>
              <a:xfrm>
                <a:off x="3370" y="2304"/>
                <a:ext cx="305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aseline="-25000"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330" name="Google Shape;330;p19"/>
              <p:cNvCxnSpPr/>
              <p:nvPr/>
            </p:nvCxnSpPr>
            <p:spPr>
              <a:xfrm>
                <a:off x="3418" y="2544"/>
                <a:ext cx="528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</p:grpSp>
        <p:sp>
          <p:nvSpPr>
            <p:cNvPr id="331" name="Google Shape;331;p19"/>
            <p:cNvSpPr txBox="1"/>
            <p:nvPr/>
          </p:nvSpPr>
          <p:spPr>
            <a:xfrm>
              <a:off x="2400" y="288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32" name="Google Shape;332;p19"/>
          <p:cNvGrpSpPr/>
          <p:nvPr/>
        </p:nvGrpSpPr>
        <p:grpSpPr>
          <a:xfrm>
            <a:off x="4241008" y="3314700"/>
            <a:ext cx="1082278" cy="608410"/>
            <a:chOff x="4186" y="2304"/>
            <a:chExt cx="909" cy="511"/>
          </a:xfrm>
        </p:grpSpPr>
        <p:sp>
          <p:nvSpPr>
            <p:cNvPr id="333" name="Google Shape;333;p19"/>
            <p:cNvSpPr txBox="1"/>
            <p:nvPr/>
          </p:nvSpPr>
          <p:spPr>
            <a:xfrm>
              <a:off x="4186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34" name="Google Shape;334;p19"/>
            <p:cNvSpPr txBox="1"/>
            <p:nvPr/>
          </p:nvSpPr>
          <p:spPr>
            <a:xfrm>
              <a:off x="4474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35" name="Google Shape;335;p19"/>
            <p:cNvCxnSpPr/>
            <p:nvPr/>
          </p:nvCxnSpPr>
          <p:spPr>
            <a:xfrm>
              <a:off x="4234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336" name="Google Shape;336;p19"/>
            <p:cNvSpPr txBox="1"/>
            <p:nvPr/>
          </p:nvSpPr>
          <p:spPr>
            <a:xfrm>
              <a:off x="4800" y="240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>
            <a:off x="5212557" y="3314700"/>
            <a:ext cx="957251" cy="608410"/>
            <a:chOff x="5002" y="2304"/>
            <a:chExt cx="804" cy="511"/>
          </a:xfrm>
        </p:grpSpPr>
        <p:sp>
          <p:nvSpPr>
            <p:cNvPr id="338" name="Google Shape;338;p19"/>
            <p:cNvSpPr txBox="1"/>
            <p:nvPr/>
          </p:nvSpPr>
          <p:spPr>
            <a:xfrm>
              <a:off x="5002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39" name="Google Shape;339;p19"/>
            <p:cNvSpPr txBox="1"/>
            <p:nvPr/>
          </p:nvSpPr>
          <p:spPr>
            <a:xfrm>
              <a:off x="5290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340" name="Google Shape;340;p19"/>
            <p:cNvCxnSpPr/>
            <p:nvPr/>
          </p:nvCxnSpPr>
          <p:spPr>
            <a:xfrm>
              <a:off x="5050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341" name="Google Shape;341;p19"/>
            <p:cNvSpPr txBox="1"/>
            <p:nvPr/>
          </p:nvSpPr>
          <p:spPr>
            <a:xfrm>
              <a:off x="5506" y="24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342" name="Google Shape;342;p19"/>
          <p:cNvCxnSpPr/>
          <p:nvPr/>
        </p:nvCxnSpPr>
        <p:spPr>
          <a:xfrm flipH="1" rot="10800000">
            <a:off x="337185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19"/>
          <p:cNvCxnSpPr/>
          <p:nvPr/>
        </p:nvCxnSpPr>
        <p:spPr>
          <a:xfrm flipH="1" rot="10800000">
            <a:off x="3771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19"/>
          <p:cNvCxnSpPr/>
          <p:nvPr/>
        </p:nvCxnSpPr>
        <p:spPr>
          <a:xfrm>
            <a:off x="4914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p19"/>
          <p:cNvSpPr txBox="1"/>
          <p:nvPr/>
        </p:nvSpPr>
        <p:spPr>
          <a:xfrm>
            <a:off x="2857501" y="2228850"/>
            <a:ext cx="63350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346" name="Google Shape;346;p19"/>
          <p:cNvSpPr txBox="1"/>
          <p:nvPr/>
        </p:nvSpPr>
        <p:spPr>
          <a:xfrm>
            <a:off x="4114800" y="2286000"/>
            <a:ext cx="84991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>
            <a:off x="5372100" y="2228850"/>
            <a:ext cx="72006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1531144" y="4065985"/>
            <a:ext cx="56697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environment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model as a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MDP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acting that maximizes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lifetime reward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381000" y="742950"/>
            <a:ext cx="84582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2"/>
                </a:solidFill>
              </a:rPr>
              <a:t>Probabilistic decision making</a:t>
            </a:r>
            <a:endParaRPr/>
          </a:p>
          <a:p>
            <a:pPr indent="-169069" lvl="1" marL="511969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2"/>
                </a:solidFill>
              </a:rPr>
              <a:t>Motivation</a:t>
            </a:r>
            <a:endParaRPr/>
          </a:p>
          <a:p>
            <a:pPr indent="-169069" lvl="1" marL="511969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2"/>
                </a:solidFill>
              </a:rPr>
              <a:t>Decision Problems</a:t>
            </a:r>
            <a:endParaRPr/>
          </a:p>
          <a:p>
            <a:pPr indent="-169069" lvl="1" marL="511969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2"/>
                </a:solidFill>
              </a:rPr>
              <a:t>Markov Decision Process (MDP)</a:t>
            </a:r>
            <a:endParaRPr/>
          </a:p>
          <a:p>
            <a:pPr indent="-169069" lvl="1" marL="511969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2"/>
                </a:solidFill>
              </a:rPr>
              <a:t>Value Iteration</a:t>
            </a:r>
            <a:endParaRPr/>
          </a:p>
          <a:p>
            <a:pPr indent="-169069" lvl="1" marL="511969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2"/>
                </a:solidFill>
              </a:rPr>
              <a:t>Policy Iteration</a:t>
            </a:r>
            <a:endParaRPr/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3501629" y="4672012"/>
            <a:ext cx="21336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5E57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092429" y="4672012"/>
            <a:ext cx="13716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5E57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086350" y="3829050"/>
            <a:ext cx="29538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Slides contributions from: Brian C. Williams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(MIT 16.410), Manuela Veloso,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Reid Simmons, &amp; Tom Mitchell, CMU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0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MDP Problem: Model</a:t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3371850" y="914400"/>
            <a:ext cx="2114550" cy="125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3086100" y="2628900"/>
            <a:ext cx="2743200" cy="4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CFF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CCFF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</p:txBody>
      </p:sp>
      <p:sp>
        <p:nvSpPr>
          <p:cNvPr id="357" name="Google Shape;357;p20"/>
          <p:cNvSpPr txBox="1"/>
          <p:nvPr/>
        </p:nvSpPr>
        <p:spPr>
          <a:xfrm>
            <a:off x="3028950" y="3437335"/>
            <a:ext cx="35137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358" name="Google Shape;358;p20"/>
          <p:cNvGrpSpPr/>
          <p:nvPr/>
        </p:nvGrpSpPr>
        <p:grpSpPr>
          <a:xfrm>
            <a:off x="3269457" y="3314700"/>
            <a:ext cx="1082278" cy="608410"/>
            <a:chOff x="1786" y="2784"/>
            <a:chExt cx="909" cy="511"/>
          </a:xfrm>
        </p:grpSpPr>
        <p:sp>
          <p:nvSpPr>
            <p:cNvPr id="359" name="Google Shape;359;p20"/>
            <p:cNvSpPr txBox="1"/>
            <p:nvPr/>
          </p:nvSpPr>
          <p:spPr>
            <a:xfrm>
              <a:off x="2074" y="302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grpSp>
          <p:nvGrpSpPr>
            <p:cNvPr id="360" name="Google Shape;360;p20"/>
            <p:cNvGrpSpPr/>
            <p:nvPr/>
          </p:nvGrpSpPr>
          <p:grpSpPr>
            <a:xfrm>
              <a:off x="1786" y="2784"/>
              <a:ext cx="576" cy="271"/>
              <a:chOff x="3370" y="2304"/>
              <a:chExt cx="576" cy="271"/>
            </a:xfrm>
          </p:grpSpPr>
          <p:sp>
            <p:nvSpPr>
              <p:cNvPr id="361" name="Google Shape;361;p20"/>
              <p:cNvSpPr txBox="1"/>
              <p:nvPr/>
            </p:nvSpPr>
            <p:spPr>
              <a:xfrm>
                <a:off x="3370" y="2304"/>
                <a:ext cx="305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aseline="-25000"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362" name="Google Shape;362;p20"/>
              <p:cNvCxnSpPr/>
              <p:nvPr/>
            </p:nvCxnSpPr>
            <p:spPr>
              <a:xfrm>
                <a:off x="3418" y="2544"/>
                <a:ext cx="528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</p:grpSp>
        <p:sp>
          <p:nvSpPr>
            <p:cNvPr id="363" name="Google Shape;363;p20"/>
            <p:cNvSpPr txBox="1"/>
            <p:nvPr/>
          </p:nvSpPr>
          <p:spPr>
            <a:xfrm>
              <a:off x="2400" y="288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64" name="Google Shape;364;p20"/>
          <p:cNvGrpSpPr/>
          <p:nvPr/>
        </p:nvGrpSpPr>
        <p:grpSpPr>
          <a:xfrm>
            <a:off x="4241008" y="3314700"/>
            <a:ext cx="1082278" cy="608410"/>
            <a:chOff x="4186" y="2304"/>
            <a:chExt cx="909" cy="511"/>
          </a:xfrm>
        </p:grpSpPr>
        <p:sp>
          <p:nvSpPr>
            <p:cNvPr id="365" name="Google Shape;365;p20"/>
            <p:cNvSpPr txBox="1"/>
            <p:nvPr/>
          </p:nvSpPr>
          <p:spPr>
            <a:xfrm>
              <a:off x="4186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6" name="Google Shape;366;p20"/>
            <p:cNvSpPr txBox="1"/>
            <p:nvPr/>
          </p:nvSpPr>
          <p:spPr>
            <a:xfrm>
              <a:off x="4474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67" name="Google Shape;367;p20"/>
            <p:cNvCxnSpPr/>
            <p:nvPr/>
          </p:nvCxnSpPr>
          <p:spPr>
            <a:xfrm>
              <a:off x="4234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368" name="Google Shape;368;p20"/>
            <p:cNvSpPr txBox="1"/>
            <p:nvPr/>
          </p:nvSpPr>
          <p:spPr>
            <a:xfrm>
              <a:off x="4800" y="240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369" name="Google Shape;369;p20"/>
          <p:cNvGrpSpPr/>
          <p:nvPr/>
        </p:nvGrpSpPr>
        <p:grpSpPr>
          <a:xfrm>
            <a:off x="5212557" y="3314700"/>
            <a:ext cx="957251" cy="608410"/>
            <a:chOff x="5002" y="2304"/>
            <a:chExt cx="804" cy="511"/>
          </a:xfrm>
        </p:grpSpPr>
        <p:sp>
          <p:nvSpPr>
            <p:cNvPr id="370" name="Google Shape;370;p20"/>
            <p:cNvSpPr txBox="1"/>
            <p:nvPr/>
          </p:nvSpPr>
          <p:spPr>
            <a:xfrm>
              <a:off x="5002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1" name="Google Shape;371;p20"/>
            <p:cNvSpPr txBox="1"/>
            <p:nvPr/>
          </p:nvSpPr>
          <p:spPr>
            <a:xfrm>
              <a:off x="5290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372" name="Google Shape;372;p20"/>
            <p:cNvCxnSpPr/>
            <p:nvPr/>
          </p:nvCxnSpPr>
          <p:spPr>
            <a:xfrm>
              <a:off x="5050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373" name="Google Shape;373;p20"/>
            <p:cNvSpPr txBox="1"/>
            <p:nvPr/>
          </p:nvSpPr>
          <p:spPr>
            <a:xfrm>
              <a:off x="5506" y="24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374" name="Google Shape;374;p20"/>
          <p:cNvCxnSpPr/>
          <p:nvPr/>
        </p:nvCxnSpPr>
        <p:spPr>
          <a:xfrm flipH="1" rot="10800000">
            <a:off x="337185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5" name="Google Shape;375;p20"/>
          <p:cNvCxnSpPr/>
          <p:nvPr/>
        </p:nvCxnSpPr>
        <p:spPr>
          <a:xfrm flipH="1" rot="10800000">
            <a:off x="3771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p20"/>
          <p:cNvCxnSpPr/>
          <p:nvPr/>
        </p:nvCxnSpPr>
        <p:spPr>
          <a:xfrm>
            <a:off x="4914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7" name="Google Shape;377;p20"/>
          <p:cNvSpPr txBox="1"/>
          <p:nvPr/>
        </p:nvSpPr>
        <p:spPr>
          <a:xfrm>
            <a:off x="2857501" y="2228850"/>
            <a:ext cx="63350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378" name="Google Shape;378;p20"/>
          <p:cNvSpPr txBox="1"/>
          <p:nvPr/>
        </p:nvSpPr>
        <p:spPr>
          <a:xfrm>
            <a:off x="4114800" y="2286000"/>
            <a:ext cx="84991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endParaRPr/>
          </a:p>
        </p:txBody>
      </p:sp>
      <p:sp>
        <p:nvSpPr>
          <p:cNvPr id="379" name="Google Shape;379;p20"/>
          <p:cNvSpPr txBox="1"/>
          <p:nvPr/>
        </p:nvSpPr>
        <p:spPr>
          <a:xfrm>
            <a:off x="5372100" y="2228850"/>
            <a:ext cx="72006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/>
          </a:p>
        </p:txBody>
      </p:sp>
      <p:sp>
        <p:nvSpPr>
          <p:cNvPr id="380" name="Google Shape;380;p20"/>
          <p:cNvSpPr txBox="1"/>
          <p:nvPr/>
        </p:nvSpPr>
        <p:spPr>
          <a:xfrm>
            <a:off x="1531144" y="4065985"/>
            <a:ext cx="56697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environment </a:t>
            </a:r>
            <a:r>
              <a:rPr lang="en-US" sz="15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model as a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MDP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acting that maximizes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lifetime reward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21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Markov Decision Processes (MDPs)</a:t>
            </a:r>
            <a:endParaRPr/>
          </a:p>
        </p:txBody>
      </p:sp>
      <p:sp>
        <p:nvSpPr>
          <p:cNvPr id="387" name="Google Shape;387;p21"/>
          <p:cNvSpPr txBox="1"/>
          <p:nvPr>
            <p:ph idx="1" type="body"/>
          </p:nvPr>
        </p:nvSpPr>
        <p:spPr>
          <a:xfrm>
            <a:off x="1428750" y="742950"/>
            <a:ext cx="314325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/>
              <a:t>Model:</a:t>
            </a:r>
            <a:endParaRPr/>
          </a:p>
          <a:p>
            <a:pPr indent="-169069" lvl="1" marL="511969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Finite set of states, </a:t>
            </a:r>
            <a:r>
              <a:rPr i="1" lang="en-US" sz="1500"/>
              <a:t>S</a:t>
            </a:r>
            <a:endParaRPr/>
          </a:p>
          <a:p>
            <a:pPr indent="-169069" lvl="1" marL="511969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Finite set of actions, </a:t>
            </a:r>
            <a:r>
              <a:rPr i="1" lang="en-US" sz="1500"/>
              <a:t>A</a:t>
            </a:r>
            <a:endParaRPr/>
          </a:p>
          <a:p>
            <a:pPr indent="-169069" lvl="1" marL="511969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(Probabilistic) state </a:t>
            </a:r>
            <a:br>
              <a:rPr lang="en-US" sz="1500"/>
            </a:br>
            <a:r>
              <a:rPr lang="en-US" sz="1500"/>
              <a:t>transitions, </a:t>
            </a:r>
            <a:r>
              <a:rPr i="1"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500"/>
              <a:t>(</a:t>
            </a:r>
            <a:r>
              <a:rPr i="1" lang="en-US" sz="1500"/>
              <a:t>s,a</a:t>
            </a:r>
            <a:r>
              <a:rPr lang="en-US" sz="1500"/>
              <a:t>)</a:t>
            </a:r>
            <a:endParaRPr/>
          </a:p>
          <a:p>
            <a:pPr indent="-169069" lvl="1" marL="511969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Reward for each state </a:t>
            </a:r>
            <a:br>
              <a:rPr lang="en-US" sz="1500"/>
            </a:br>
            <a:r>
              <a:rPr lang="en-US" sz="1500"/>
              <a:t>and action, </a:t>
            </a:r>
            <a:r>
              <a:rPr i="1" lang="en-US" sz="1500"/>
              <a:t>R</a:t>
            </a:r>
            <a:r>
              <a:rPr lang="en-US" sz="1500"/>
              <a:t>(</a:t>
            </a:r>
            <a:r>
              <a:rPr i="1" lang="en-US" sz="1500"/>
              <a:t>s,a</a:t>
            </a:r>
            <a:r>
              <a:rPr lang="en-US" sz="1500"/>
              <a:t>)</a:t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4572000" y="685800"/>
            <a:ext cx="3200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173831" lvl="0" marL="17383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Process:</a:t>
            </a:r>
            <a:endParaRPr/>
          </a:p>
        </p:txBody>
      </p:sp>
      <p:sp>
        <p:nvSpPr>
          <p:cNvPr id="389" name="Google Shape;389;p21"/>
          <p:cNvSpPr txBox="1"/>
          <p:nvPr/>
        </p:nvSpPr>
        <p:spPr>
          <a:xfrm>
            <a:off x="2686050" y="4171950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grpSp>
        <p:nvGrpSpPr>
          <p:cNvPr id="390" name="Google Shape;390;p21"/>
          <p:cNvGrpSpPr/>
          <p:nvPr/>
        </p:nvGrpSpPr>
        <p:grpSpPr>
          <a:xfrm>
            <a:off x="2171700" y="3665935"/>
            <a:ext cx="1485901" cy="1057275"/>
            <a:chOff x="864" y="3079"/>
            <a:chExt cx="1248" cy="888"/>
          </a:xfrm>
        </p:grpSpPr>
        <p:sp>
          <p:nvSpPr>
            <p:cNvPr id="391" name="Google Shape;391;p21"/>
            <p:cNvSpPr txBox="1"/>
            <p:nvPr/>
          </p:nvSpPr>
          <p:spPr>
            <a:xfrm>
              <a:off x="1478" y="3079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92" name="Google Shape;392;p21"/>
            <p:cNvSpPr txBox="1"/>
            <p:nvPr/>
          </p:nvSpPr>
          <p:spPr>
            <a:xfrm>
              <a:off x="1776" y="3696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93" name="Google Shape;393;p21"/>
            <p:cNvSpPr txBox="1"/>
            <p:nvPr/>
          </p:nvSpPr>
          <p:spPr>
            <a:xfrm>
              <a:off x="864" y="3696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394" name="Google Shape;394;p21"/>
          <p:cNvSpPr txBox="1"/>
          <p:nvPr/>
        </p:nvSpPr>
        <p:spPr>
          <a:xfrm>
            <a:off x="4229100" y="4057650"/>
            <a:ext cx="3257550" cy="54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Legal transitions shown</a:t>
            </a:r>
            <a:endParaRPr/>
          </a:p>
          <a:p>
            <a:pPr indent="-85725" lvl="0" marL="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Reward on unlabeled transitions is 0.</a:t>
            </a:r>
            <a:endParaRPr/>
          </a:p>
        </p:txBody>
      </p:sp>
      <p:sp>
        <p:nvSpPr>
          <p:cNvPr id="395" name="Google Shape;395;p21"/>
          <p:cNvSpPr txBox="1"/>
          <p:nvPr/>
        </p:nvSpPr>
        <p:spPr>
          <a:xfrm>
            <a:off x="4617244" y="2865835"/>
            <a:ext cx="35137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96" name="Google Shape;396;p21"/>
          <p:cNvSpPr txBox="1"/>
          <p:nvPr/>
        </p:nvSpPr>
        <p:spPr>
          <a:xfrm>
            <a:off x="5200650" y="3028950"/>
            <a:ext cx="31931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397" name="Google Shape;397;p21"/>
          <p:cNvGrpSpPr/>
          <p:nvPr/>
        </p:nvGrpSpPr>
        <p:grpSpPr>
          <a:xfrm>
            <a:off x="4857750" y="2743197"/>
            <a:ext cx="685800" cy="322659"/>
            <a:chOff x="3370" y="2304"/>
            <a:chExt cx="576" cy="271"/>
          </a:xfrm>
        </p:grpSpPr>
        <p:sp>
          <p:nvSpPr>
            <p:cNvPr id="398" name="Google Shape;398;p21"/>
            <p:cNvSpPr txBox="1"/>
            <p:nvPr/>
          </p:nvSpPr>
          <p:spPr>
            <a:xfrm>
              <a:off x="3370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399" name="Google Shape;399;p21"/>
            <p:cNvCxnSpPr/>
            <p:nvPr/>
          </p:nvCxnSpPr>
          <p:spPr>
            <a:xfrm>
              <a:off x="3418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sp>
        <p:nvSpPr>
          <p:cNvPr id="400" name="Google Shape;400;p21"/>
          <p:cNvSpPr txBox="1"/>
          <p:nvPr/>
        </p:nvSpPr>
        <p:spPr>
          <a:xfrm>
            <a:off x="5588794" y="2865835"/>
            <a:ext cx="35137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401" name="Google Shape;401;p21"/>
          <p:cNvGrpSpPr/>
          <p:nvPr/>
        </p:nvGrpSpPr>
        <p:grpSpPr>
          <a:xfrm>
            <a:off x="5829302" y="2743200"/>
            <a:ext cx="1082278" cy="608410"/>
            <a:chOff x="4186" y="2304"/>
            <a:chExt cx="909" cy="511"/>
          </a:xfrm>
        </p:grpSpPr>
        <p:sp>
          <p:nvSpPr>
            <p:cNvPr id="402" name="Google Shape;402;p21"/>
            <p:cNvSpPr txBox="1"/>
            <p:nvPr/>
          </p:nvSpPr>
          <p:spPr>
            <a:xfrm>
              <a:off x="4186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03" name="Google Shape;403;p21"/>
            <p:cNvSpPr txBox="1"/>
            <p:nvPr/>
          </p:nvSpPr>
          <p:spPr>
            <a:xfrm>
              <a:off x="4474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404" name="Google Shape;404;p21"/>
            <p:cNvCxnSpPr/>
            <p:nvPr/>
          </p:nvCxnSpPr>
          <p:spPr>
            <a:xfrm>
              <a:off x="4234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405" name="Google Shape;405;p21"/>
            <p:cNvSpPr txBox="1"/>
            <p:nvPr/>
          </p:nvSpPr>
          <p:spPr>
            <a:xfrm>
              <a:off x="4800" y="240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406" name="Google Shape;406;p21"/>
          <p:cNvGrpSpPr/>
          <p:nvPr/>
        </p:nvGrpSpPr>
        <p:grpSpPr>
          <a:xfrm>
            <a:off x="6800850" y="2743200"/>
            <a:ext cx="957263" cy="608410"/>
            <a:chOff x="5002" y="2304"/>
            <a:chExt cx="804" cy="511"/>
          </a:xfrm>
        </p:grpSpPr>
        <p:sp>
          <p:nvSpPr>
            <p:cNvPr id="407" name="Google Shape;407;p21"/>
            <p:cNvSpPr txBox="1"/>
            <p:nvPr/>
          </p:nvSpPr>
          <p:spPr>
            <a:xfrm>
              <a:off x="5002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5290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>
              <a:off x="5050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410" name="Google Shape;410;p21"/>
            <p:cNvSpPr txBox="1"/>
            <p:nvPr/>
          </p:nvSpPr>
          <p:spPr>
            <a:xfrm>
              <a:off x="5506" y="24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411" name="Google Shape;411;p21"/>
          <p:cNvGrpSpPr/>
          <p:nvPr/>
        </p:nvGrpSpPr>
        <p:grpSpPr>
          <a:xfrm>
            <a:off x="1359694" y="2637235"/>
            <a:ext cx="2697956" cy="2258615"/>
            <a:chOff x="182" y="2215"/>
            <a:chExt cx="2266" cy="1897"/>
          </a:xfrm>
        </p:grpSpPr>
        <p:grpSp>
          <p:nvGrpSpPr>
            <p:cNvPr id="412" name="Google Shape;412;p21"/>
            <p:cNvGrpSpPr/>
            <p:nvPr/>
          </p:nvGrpSpPr>
          <p:grpSpPr>
            <a:xfrm>
              <a:off x="182" y="2215"/>
              <a:ext cx="2266" cy="1897"/>
              <a:chOff x="182" y="2215"/>
              <a:chExt cx="2266" cy="1897"/>
            </a:xfrm>
          </p:grpSpPr>
          <p:sp>
            <p:nvSpPr>
              <p:cNvPr id="413" name="Google Shape;413;p21"/>
              <p:cNvSpPr txBox="1"/>
              <p:nvPr/>
            </p:nvSpPr>
            <p:spPr>
              <a:xfrm>
                <a:off x="182" y="2215"/>
                <a:ext cx="830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Example</a:t>
                </a:r>
                <a:r>
                  <a:rPr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endParaRPr/>
              </a:p>
            </p:txBody>
          </p:sp>
          <p:grpSp>
            <p:nvGrpSpPr>
              <p:cNvPr id="414" name="Google Shape;414;p21"/>
              <p:cNvGrpSpPr/>
              <p:nvPr/>
            </p:nvGrpSpPr>
            <p:grpSpPr>
              <a:xfrm>
                <a:off x="432" y="2544"/>
                <a:ext cx="2016" cy="1568"/>
                <a:chOff x="1440" y="1296"/>
                <a:chExt cx="1728" cy="1344"/>
              </a:xfrm>
            </p:grpSpPr>
            <p:grpSp>
              <p:nvGrpSpPr>
                <p:cNvPr id="415" name="Google Shape;415;p21"/>
                <p:cNvGrpSpPr/>
                <p:nvPr/>
              </p:nvGrpSpPr>
              <p:grpSpPr>
                <a:xfrm>
                  <a:off x="1440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416" name="Google Shape;416;p21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7" name="Google Shape;417;p21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18" name="Google Shape;418;p21"/>
                <p:cNvGrpSpPr/>
                <p:nvPr/>
              </p:nvGrpSpPr>
              <p:grpSpPr>
                <a:xfrm>
                  <a:off x="2016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419" name="Google Shape;419;p21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0" name="Google Shape;420;p21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21" name="Google Shape;421;p21"/>
                <p:cNvGrpSpPr/>
                <p:nvPr/>
              </p:nvGrpSpPr>
              <p:grpSpPr>
                <a:xfrm>
                  <a:off x="2592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422" name="Google Shape;422;p21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3" name="Google Shape;423;p21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424" name="Google Shape;424;p21"/>
            <p:cNvSpPr txBox="1"/>
            <p:nvPr/>
          </p:nvSpPr>
          <p:spPr>
            <a:xfrm>
              <a:off x="480" y="2544"/>
              <a:ext cx="326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s1</a:t>
              </a:r>
              <a:endParaRPr/>
            </a:p>
          </p:txBody>
        </p:sp>
      </p:grpSp>
      <p:grpSp>
        <p:nvGrpSpPr>
          <p:cNvPr id="425" name="Google Shape;425;p21"/>
          <p:cNvGrpSpPr/>
          <p:nvPr/>
        </p:nvGrpSpPr>
        <p:grpSpPr>
          <a:xfrm>
            <a:off x="1943100" y="3086100"/>
            <a:ext cx="1828800" cy="1571625"/>
            <a:chOff x="672" y="2592"/>
            <a:chExt cx="1536" cy="1320"/>
          </a:xfrm>
        </p:grpSpPr>
        <p:grpSp>
          <p:nvGrpSpPr>
            <p:cNvPr id="426" name="Google Shape;426;p21"/>
            <p:cNvGrpSpPr/>
            <p:nvPr/>
          </p:nvGrpSpPr>
          <p:grpSpPr>
            <a:xfrm>
              <a:off x="912" y="2832"/>
              <a:ext cx="336" cy="144"/>
              <a:chOff x="2544" y="2688"/>
              <a:chExt cx="336" cy="144"/>
            </a:xfrm>
          </p:grpSpPr>
          <p:cxnSp>
            <p:nvCxnSpPr>
              <p:cNvPr id="427" name="Google Shape;427;p21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28" name="Google Shape;428;p21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429" name="Google Shape;429;p21"/>
            <p:cNvGrpSpPr/>
            <p:nvPr/>
          </p:nvGrpSpPr>
          <p:grpSpPr>
            <a:xfrm>
              <a:off x="1632" y="2832"/>
              <a:ext cx="336" cy="144"/>
              <a:chOff x="2544" y="2688"/>
              <a:chExt cx="336" cy="144"/>
            </a:xfrm>
          </p:grpSpPr>
          <p:cxnSp>
            <p:nvCxnSpPr>
              <p:cNvPr id="430" name="Google Shape;430;p21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31" name="Google Shape;431;p21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432" name="Google Shape;432;p21"/>
            <p:cNvGrpSpPr/>
            <p:nvPr/>
          </p:nvGrpSpPr>
          <p:grpSpPr>
            <a:xfrm rot="5400000">
              <a:off x="1968" y="3264"/>
              <a:ext cx="336" cy="144"/>
              <a:chOff x="2544" y="2688"/>
              <a:chExt cx="336" cy="144"/>
            </a:xfrm>
          </p:grpSpPr>
          <p:cxnSp>
            <p:nvCxnSpPr>
              <p:cNvPr id="433" name="Google Shape;433;p21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34" name="Google Shape;434;p21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435" name="Google Shape;435;p21"/>
            <p:cNvGrpSpPr/>
            <p:nvPr/>
          </p:nvGrpSpPr>
          <p:grpSpPr>
            <a:xfrm rot="-5400000">
              <a:off x="576" y="3264"/>
              <a:ext cx="336" cy="144"/>
              <a:chOff x="2544" y="2688"/>
              <a:chExt cx="336" cy="144"/>
            </a:xfrm>
          </p:grpSpPr>
          <p:cxnSp>
            <p:nvCxnSpPr>
              <p:cNvPr id="436" name="Google Shape;436;p21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37" name="Google Shape;437;p21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438" name="Google Shape;438;p21"/>
            <p:cNvCxnSpPr/>
            <p:nvPr/>
          </p:nvCxnSpPr>
          <p:spPr>
            <a:xfrm>
              <a:off x="960" y="369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9" name="Google Shape;439;p21"/>
            <p:cNvCxnSpPr/>
            <p:nvPr/>
          </p:nvCxnSpPr>
          <p:spPr>
            <a:xfrm rot="10800000">
              <a:off x="1584" y="369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40" name="Google Shape;440;p21"/>
            <p:cNvCxnSpPr/>
            <p:nvPr/>
          </p:nvCxnSpPr>
          <p:spPr>
            <a:xfrm rot="5400000">
              <a:off x="1272" y="333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41" name="Google Shape;441;p21"/>
            <p:cNvSpPr/>
            <p:nvPr/>
          </p:nvSpPr>
          <p:spPr>
            <a:xfrm>
              <a:off x="1312" y="3744"/>
              <a:ext cx="256" cy="168"/>
            </a:xfrm>
            <a:custGeom>
              <a:rect b="b" l="l" r="r" t="t"/>
              <a:pathLst>
                <a:path extrusionOk="0" h="168" w="256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/>
            <p:cNvSpPr txBox="1"/>
            <p:nvPr/>
          </p:nvSpPr>
          <p:spPr>
            <a:xfrm>
              <a:off x="864" y="2592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a1</a:t>
              </a:r>
              <a:endParaRPr/>
            </a:p>
          </p:txBody>
        </p:sp>
      </p:grpSp>
      <p:sp>
        <p:nvSpPr>
          <p:cNvPr id="443" name="Google Shape;443;p21"/>
          <p:cNvSpPr/>
          <p:nvPr/>
        </p:nvSpPr>
        <p:spPr>
          <a:xfrm>
            <a:off x="4572000" y="971550"/>
            <a:ext cx="320040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169069" lvl="1" marL="51196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state s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</a:t>
            </a:r>
            <a:endParaRPr/>
          </a:p>
          <a:p>
            <a:pPr indent="-169069" lvl="1" marL="511969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action a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</a:t>
            </a:r>
            <a:endParaRPr/>
          </a:p>
          <a:p>
            <a:pPr indent="-169069" lvl="1" marL="511969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immediate reward r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-169069" lvl="1" marL="511969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changes to s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22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MDP Environment Assumptions</a:t>
            </a:r>
            <a:endParaRPr/>
          </a:p>
        </p:txBody>
      </p:sp>
      <p:sp>
        <p:nvSpPr>
          <p:cNvPr id="450" name="Google Shape;450;p22"/>
          <p:cNvSpPr txBox="1"/>
          <p:nvPr>
            <p:ph idx="1" type="body"/>
          </p:nvPr>
        </p:nvSpPr>
        <p:spPr>
          <a:xfrm>
            <a:off x="381000" y="742950"/>
            <a:ext cx="84582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Markov Assumption: </a:t>
            </a:r>
            <a:br>
              <a:rPr lang="en-US"/>
            </a:br>
            <a:r>
              <a:rPr lang="en-US"/>
              <a:t>Next state and reward is a function only of the current state and action: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US"/>
              <a:t>s</a:t>
            </a:r>
            <a:r>
              <a:rPr baseline="-25000" i="1" lang="en-US"/>
              <a:t>t+1</a:t>
            </a:r>
            <a:r>
              <a:rPr lang="en-US"/>
              <a:t> = 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</a:t>
            </a:r>
            <a:r>
              <a:rPr baseline="-25000" i="1" lang="en-US"/>
              <a:t>t</a:t>
            </a:r>
            <a:r>
              <a:rPr i="1" lang="en-US"/>
              <a:t>, a</a:t>
            </a:r>
            <a:r>
              <a:rPr baseline="-25000" i="1" lang="en-US"/>
              <a:t>t</a:t>
            </a:r>
            <a:r>
              <a:rPr lang="en-US"/>
              <a:t>)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US"/>
              <a:t>r</a:t>
            </a:r>
            <a:r>
              <a:rPr baseline="-25000" i="1" lang="en-US"/>
              <a:t>t</a:t>
            </a:r>
            <a:r>
              <a:rPr lang="en-US"/>
              <a:t> = </a:t>
            </a:r>
            <a:r>
              <a:rPr i="1" lang="en-US"/>
              <a:t>r</a:t>
            </a:r>
            <a:r>
              <a:rPr lang="en-US"/>
              <a:t>(</a:t>
            </a:r>
            <a:r>
              <a:rPr i="1" lang="en-US"/>
              <a:t>s</a:t>
            </a:r>
            <a:r>
              <a:rPr baseline="-25000" i="1" lang="en-US"/>
              <a:t>t</a:t>
            </a:r>
            <a:r>
              <a:rPr i="1" lang="en-US"/>
              <a:t>, a</a:t>
            </a:r>
            <a:r>
              <a:rPr baseline="-25000" i="1" lang="en-US"/>
              <a:t>t</a:t>
            </a:r>
            <a:r>
              <a:rPr lang="en-US"/>
              <a:t>)</a:t>
            </a:r>
            <a:endParaRPr/>
          </a:p>
          <a:p>
            <a:pPr indent="-54768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Uncertain and Unknown Environment: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	δ</a:t>
            </a:r>
            <a:r>
              <a:rPr lang="en-US"/>
              <a:t> and </a:t>
            </a:r>
            <a:r>
              <a:rPr i="1" lang="en-US"/>
              <a:t>r</a:t>
            </a:r>
            <a:r>
              <a:rPr lang="en-US"/>
              <a:t> may be nondeterministic and unknown</a:t>
            </a:r>
            <a:endParaRPr/>
          </a:p>
          <a:p>
            <a:pPr indent="-54768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6" name="Google Shape;456;p23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MDP Problem: Model</a:t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3371850" y="914400"/>
            <a:ext cx="2114550" cy="125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3086100" y="2628900"/>
            <a:ext cx="2743200" cy="4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CFF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CCFF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3028950" y="3437335"/>
            <a:ext cx="35137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460" name="Google Shape;460;p23"/>
          <p:cNvGrpSpPr/>
          <p:nvPr/>
        </p:nvGrpSpPr>
        <p:grpSpPr>
          <a:xfrm>
            <a:off x="3269457" y="3314700"/>
            <a:ext cx="1082278" cy="608410"/>
            <a:chOff x="1786" y="2784"/>
            <a:chExt cx="909" cy="511"/>
          </a:xfrm>
        </p:grpSpPr>
        <p:sp>
          <p:nvSpPr>
            <p:cNvPr id="461" name="Google Shape;461;p23"/>
            <p:cNvSpPr txBox="1"/>
            <p:nvPr/>
          </p:nvSpPr>
          <p:spPr>
            <a:xfrm>
              <a:off x="2074" y="302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grpSp>
          <p:nvGrpSpPr>
            <p:cNvPr id="462" name="Google Shape;462;p23"/>
            <p:cNvGrpSpPr/>
            <p:nvPr/>
          </p:nvGrpSpPr>
          <p:grpSpPr>
            <a:xfrm>
              <a:off x="1786" y="2784"/>
              <a:ext cx="576" cy="271"/>
              <a:chOff x="3370" y="2304"/>
              <a:chExt cx="576" cy="271"/>
            </a:xfrm>
          </p:grpSpPr>
          <p:sp>
            <p:nvSpPr>
              <p:cNvPr id="463" name="Google Shape;463;p23"/>
              <p:cNvSpPr txBox="1"/>
              <p:nvPr/>
            </p:nvSpPr>
            <p:spPr>
              <a:xfrm>
                <a:off x="3370" y="2304"/>
                <a:ext cx="305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aseline="-25000"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464" name="Google Shape;464;p23"/>
              <p:cNvCxnSpPr/>
              <p:nvPr/>
            </p:nvCxnSpPr>
            <p:spPr>
              <a:xfrm>
                <a:off x="3418" y="2544"/>
                <a:ext cx="528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</p:grpSp>
        <p:sp>
          <p:nvSpPr>
            <p:cNvPr id="465" name="Google Shape;465;p23"/>
            <p:cNvSpPr txBox="1"/>
            <p:nvPr/>
          </p:nvSpPr>
          <p:spPr>
            <a:xfrm>
              <a:off x="2400" y="288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41008" y="3314700"/>
            <a:ext cx="1082278" cy="608410"/>
            <a:chOff x="4186" y="2304"/>
            <a:chExt cx="909" cy="511"/>
          </a:xfrm>
        </p:grpSpPr>
        <p:sp>
          <p:nvSpPr>
            <p:cNvPr id="467" name="Google Shape;467;p23"/>
            <p:cNvSpPr txBox="1"/>
            <p:nvPr/>
          </p:nvSpPr>
          <p:spPr>
            <a:xfrm>
              <a:off x="4186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68" name="Google Shape;468;p23"/>
            <p:cNvSpPr txBox="1"/>
            <p:nvPr/>
          </p:nvSpPr>
          <p:spPr>
            <a:xfrm>
              <a:off x="4474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469" name="Google Shape;469;p23"/>
            <p:cNvCxnSpPr/>
            <p:nvPr/>
          </p:nvCxnSpPr>
          <p:spPr>
            <a:xfrm>
              <a:off x="4234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470" name="Google Shape;470;p23"/>
            <p:cNvSpPr txBox="1"/>
            <p:nvPr/>
          </p:nvSpPr>
          <p:spPr>
            <a:xfrm>
              <a:off x="4800" y="240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471" name="Google Shape;471;p23"/>
          <p:cNvGrpSpPr/>
          <p:nvPr/>
        </p:nvGrpSpPr>
        <p:grpSpPr>
          <a:xfrm>
            <a:off x="5212557" y="3314700"/>
            <a:ext cx="957251" cy="608410"/>
            <a:chOff x="5002" y="2304"/>
            <a:chExt cx="804" cy="511"/>
          </a:xfrm>
        </p:grpSpPr>
        <p:sp>
          <p:nvSpPr>
            <p:cNvPr id="472" name="Google Shape;472;p23"/>
            <p:cNvSpPr txBox="1"/>
            <p:nvPr/>
          </p:nvSpPr>
          <p:spPr>
            <a:xfrm>
              <a:off x="5002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73" name="Google Shape;473;p23"/>
            <p:cNvSpPr txBox="1"/>
            <p:nvPr/>
          </p:nvSpPr>
          <p:spPr>
            <a:xfrm>
              <a:off x="5290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474" name="Google Shape;474;p23"/>
            <p:cNvCxnSpPr/>
            <p:nvPr/>
          </p:nvCxnSpPr>
          <p:spPr>
            <a:xfrm>
              <a:off x="5050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475" name="Google Shape;475;p23"/>
            <p:cNvSpPr txBox="1"/>
            <p:nvPr/>
          </p:nvSpPr>
          <p:spPr>
            <a:xfrm>
              <a:off x="5506" y="24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476" name="Google Shape;476;p23"/>
          <p:cNvCxnSpPr/>
          <p:nvPr/>
        </p:nvCxnSpPr>
        <p:spPr>
          <a:xfrm flipH="1" rot="10800000">
            <a:off x="337185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" name="Google Shape;477;p23"/>
          <p:cNvCxnSpPr/>
          <p:nvPr/>
        </p:nvCxnSpPr>
        <p:spPr>
          <a:xfrm flipH="1" rot="10800000">
            <a:off x="3771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8" name="Google Shape;478;p23"/>
          <p:cNvCxnSpPr/>
          <p:nvPr/>
        </p:nvCxnSpPr>
        <p:spPr>
          <a:xfrm>
            <a:off x="4914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9" name="Google Shape;479;p23"/>
          <p:cNvSpPr txBox="1"/>
          <p:nvPr/>
        </p:nvSpPr>
        <p:spPr>
          <a:xfrm>
            <a:off x="2857501" y="2228850"/>
            <a:ext cx="63350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480" name="Google Shape;480;p23"/>
          <p:cNvSpPr txBox="1"/>
          <p:nvPr/>
        </p:nvSpPr>
        <p:spPr>
          <a:xfrm>
            <a:off x="4114800" y="2286000"/>
            <a:ext cx="84991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endParaRPr/>
          </a:p>
        </p:txBody>
      </p:sp>
      <p:sp>
        <p:nvSpPr>
          <p:cNvPr id="481" name="Google Shape;481;p23"/>
          <p:cNvSpPr txBox="1"/>
          <p:nvPr/>
        </p:nvSpPr>
        <p:spPr>
          <a:xfrm>
            <a:off x="5372100" y="2228850"/>
            <a:ext cx="72006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/>
          </a:p>
        </p:txBody>
      </p:sp>
      <p:sp>
        <p:nvSpPr>
          <p:cNvPr id="482" name="Google Shape;482;p23"/>
          <p:cNvSpPr txBox="1"/>
          <p:nvPr/>
        </p:nvSpPr>
        <p:spPr>
          <a:xfrm>
            <a:off x="1531144" y="4065985"/>
            <a:ext cx="56697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environment </a:t>
            </a:r>
            <a:r>
              <a:rPr lang="en-US" sz="15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model as a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MDP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acting that maximizes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lifetime reward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4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24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MDP Problem: Lifetime Reward</a:t>
            </a:r>
            <a:endParaRPr/>
          </a:p>
        </p:txBody>
      </p:sp>
      <p:sp>
        <p:nvSpPr>
          <p:cNvPr id="489" name="Google Shape;489;p24"/>
          <p:cNvSpPr/>
          <p:nvPr/>
        </p:nvSpPr>
        <p:spPr>
          <a:xfrm>
            <a:off x="3371850" y="914400"/>
            <a:ext cx="2114550" cy="125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3086100" y="2628900"/>
            <a:ext cx="2743200" cy="4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CFF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CCFF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</p:txBody>
      </p:sp>
      <p:sp>
        <p:nvSpPr>
          <p:cNvPr id="491" name="Google Shape;491;p24"/>
          <p:cNvSpPr txBox="1"/>
          <p:nvPr/>
        </p:nvSpPr>
        <p:spPr>
          <a:xfrm>
            <a:off x="3028950" y="3437335"/>
            <a:ext cx="35137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492" name="Google Shape;492;p24"/>
          <p:cNvGrpSpPr/>
          <p:nvPr/>
        </p:nvGrpSpPr>
        <p:grpSpPr>
          <a:xfrm>
            <a:off x="3269457" y="3314700"/>
            <a:ext cx="1082278" cy="608410"/>
            <a:chOff x="1786" y="2784"/>
            <a:chExt cx="909" cy="511"/>
          </a:xfrm>
        </p:grpSpPr>
        <p:sp>
          <p:nvSpPr>
            <p:cNvPr id="493" name="Google Shape;493;p24"/>
            <p:cNvSpPr txBox="1"/>
            <p:nvPr/>
          </p:nvSpPr>
          <p:spPr>
            <a:xfrm>
              <a:off x="2074" y="302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grpSp>
          <p:nvGrpSpPr>
            <p:cNvPr id="494" name="Google Shape;494;p24"/>
            <p:cNvGrpSpPr/>
            <p:nvPr/>
          </p:nvGrpSpPr>
          <p:grpSpPr>
            <a:xfrm>
              <a:off x="1786" y="2784"/>
              <a:ext cx="576" cy="271"/>
              <a:chOff x="3370" y="2304"/>
              <a:chExt cx="576" cy="271"/>
            </a:xfrm>
          </p:grpSpPr>
          <p:sp>
            <p:nvSpPr>
              <p:cNvPr id="495" name="Google Shape;495;p24"/>
              <p:cNvSpPr txBox="1"/>
              <p:nvPr/>
            </p:nvSpPr>
            <p:spPr>
              <a:xfrm>
                <a:off x="3370" y="2304"/>
                <a:ext cx="305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aseline="-25000"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496" name="Google Shape;496;p24"/>
              <p:cNvCxnSpPr/>
              <p:nvPr/>
            </p:nvCxnSpPr>
            <p:spPr>
              <a:xfrm>
                <a:off x="3418" y="2544"/>
                <a:ext cx="528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</p:grpSp>
        <p:sp>
          <p:nvSpPr>
            <p:cNvPr id="497" name="Google Shape;497;p24"/>
            <p:cNvSpPr txBox="1"/>
            <p:nvPr/>
          </p:nvSpPr>
          <p:spPr>
            <a:xfrm>
              <a:off x="2400" y="288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>
            <a:off x="4241008" y="3314700"/>
            <a:ext cx="1082278" cy="608410"/>
            <a:chOff x="4186" y="2304"/>
            <a:chExt cx="909" cy="511"/>
          </a:xfrm>
        </p:grpSpPr>
        <p:sp>
          <p:nvSpPr>
            <p:cNvPr id="499" name="Google Shape;499;p24"/>
            <p:cNvSpPr txBox="1"/>
            <p:nvPr/>
          </p:nvSpPr>
          <p:spPr>
            <a:xfrm>
              <a:off x="4186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00" name="Google Shape;500;p24"/>
            <p:cNvSpPr txBox="1"/>
            <p:nvPr/>
          </p:nvSpPr>
          <p:spPr>
            <a:xfrm>
              <a:off x="4474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501" name="Google Shape;501;p24"/>
            <p:cNvCxnSpPr/>
            <p:nvPr/>
          </p:nvCxnSpPr>
          <p:spPr>
            <a:xfrm>
              <a:off x="4234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502" name="Google Shape;502;p24"/>
            <p:cNvSpPr txBox="1"/>
            <p:nvPr/>
          </p:nvSpPr>
          <p:spPr>
            <a:xfrm>
              <a:off x="4800" y="240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503" name="Google Shape;503;p24"/>
          <p:cNvGrpSpPr/>
          <p:nvPr/>
        </p:nvGrpSpPr>
        <p:grpSpPr>
          <a:xfrm>
            <a:off x="5212557" y="3314700"/>
            <a:ext cx="957251" cy="608410"/>
            <a:chOff x="5002" y="2304"/>
            <a:chExt cx="804" cy="511"/>
          </a:xfrm>
        </p:grpSpPr>
        <p:sp>
          <p:nvSpPr>
            <p:cNvPr id="504" name="Google Shape;504;p24"/>
            <p:cNvSpPr txBox="1"/>
            <p:nvPr/>
          </p:nvSpPr>
          <p:spPr>
            <a:xfrm>
              <a:off x="5002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05" name="Google Shape;505;p24"/>
            <p:cNvSpPr txBox="1"/>
            <p:nvPr/>
          </p:nvSpPr>
          <p:spPr>
            <a:xfrm>
              <a:off x="5290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06" name="Google Shape;506;p24"/>
            <p:cNvCxnSpPr/>
            <p:nvPr/>
          </p:nvCxnSpPr>
          <p:spPr>
            <a:xfrm>
              <a:off x="5050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507" name="Google Shape;507;p24"/>
            <p:cNvSpPr txBox="1"/>
            <p:nvPr/>
          </p:nvSpPr>
          <p:spPr>
            <a:xfrm>
              <a:off x="5506" y="24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508" name="Google Shape;508;p24"/>
          <p:cNvCxnSpPr/>
          <p:nvPr/>
        </p:nvCxnSpPr>
        <p:spPr>
          <a:xfrm flipH="1" rot="10800000">
            <a:off x="337185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9" name="Google Shape;509;p24"/>
          <p:cNvCxnSpPr/>
          <p:nvPr/>
        </p:nvCxnSpPr>
        <p:spPr>
          <a:xfrm flipH="1" rot="10800000">
            <a:off x="3771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0" name="Google Shape;510;p24"/>
          <p:cNvCxnSpPr/>
          <p:nvPr/>
        </p:nvCxnSpPr>
        <p:spPr>
          <a:xfrm>
            <a:off x="4914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1" name="Google Shape;511;p24"/>
          <p:cNvSpPr txBox="1"/>
          <p:nvPr/>
        </p:nvSpPr>
        <p:spPr>
          <a:xfrm>
            <a:off x="2857501" y="2228850"/>
            <a:ext cx="63350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4114800" y="2286000"/>
            <a:ext cx="84991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endParaRPr/>
          </a:p>
        </p:txBody>
      </p:sp>
      <p:sp>
        <p:nvSpPr>
          <p:cNvPr id="513" name="Google Shape;513;p24"/>
          <p:cNvSpPr txBox="1"/>
          <p:nvPr/>
        </p:nvSpPr>
        <p:spPr>
          <a:xfrm>
            <a:off x="5372100" y="2228850"/>
            <a:ext cx="72006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/>
          </a:p>
        </p:txBody>
      </p:sp>
      <p:sp>
        <p:nvSpPr>
          <p:cNvPr id="514" name="Google Shape;514;p24"/>
          <p:cNvSpPr txBox="1"/>
          <p:nvPr/>
        </p:nvSpPr>
        <p:spPr>
          <a:xfrm>
            <a:off x="1531144" y="4065985"/>
            <a:ext cx="56697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environment model as a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MDP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acting that maximizes </a:t>
            </a:r>
            <a:r>
              <a:rPr lang="en-US" sz="15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lifetime reward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Utility (aka Value)</a:t>
            </a:r>
            <a:endParaRPr/>
          </a:p>
        </p:txBody>
      </p:sp>
      <p:pic>
        <p:nvPicPr>
          <p:cNvPr descr="Screen shot 2014-08-21 at 4.23.28 PM.png" id="520" name="Google Shape;5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1316188"/>
            <a:ext cx="6455569" cy="331296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5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26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Lifetime Reward</a:t>
            </a:r>
            <a:endParaRPr/>
          </a:p>
        </p:txBody>
      </p:sp>
      <p:sp>
        <p:nvSpPr>
          <p:cNvPr id="528" name="Google Shape;528;p26"/>
          <p:cNvSpPr txBox="1"/>
          <p:nvPr>
            <p:ph idx="1" type="body"/>
          </p:nvPr>
        </p:nvSpPr>
        <p:spPr>
          <a:xfrm>
            <a:off x="1428750" y="742950"/>
            <a:ext cx="634365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Finite horizon:</a:t>
            </a:r>
            <a:endParaRPr/>
          </a:p>
          <a:p>
            <a:pPr indent="-169069" lvl="1" marL="511969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Rewards accumulate for a fixed period:</a:t>
            </a:r>
            <a:endParaRPr/>
          </a:p>
          <a:p>
            <a:pPr indent="-169069" lvl="1" marL="511969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$100K + $100K + $100K = $300K</a:t>
            </a:r>
            <a:endParaRPr/>
          </a:p>
          <a:p>
            <a:pPr indent="-54768" lvl="1" marL="511969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173831" lvl="0" marL="173831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Infinite horizon:</a:t>
            </a:r>
            <a:endParaRPr/>
          </a:p>
          <a:p>
            <a:pPr indent="-169069" lvl="1" marL="511969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Assume reward accumulates forever:</a:t>
            </a:r>
            <a:endParaRPr/>
          </a:p>
          <a:p>
            <a:pPr indent="-169069" lvl="1" marL="511969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$100K + $100K + . . .	= infinity</a:t>
            </a:r>
            <a:endParaRPr/>
          </a:p>
          <a:p>
            <a:pPr indent="-54768" lvl="1" marL="511969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173831" lvl="0" marL="173831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Discounting:</a:t>
            </a:r>
            <a:endParaRPr/>
          </a:p>
          <a:p>
            <a:pPr indent="-169069" lvl="1" marL="511969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Future rewards not worth as much</a:t>
            </a:r>
            <a:br>
              <a:rPr lang="en-US"/>
            </a:br>
            <a:r>
              <a:rPr lang="en-US"/>
              <a:t>(a bird in hand …)</a:t>
            </a:r>
            <a:endParaRPr/>
          </a:p>
          <a:p>
            <a:pPr indent="-169069" lvl="1" marL="511969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Introduce discount factor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b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</a:br>
            <a:r>
              <a:rPr lang="en-US"/>
              <a:t>$100K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/>
              <a:t> $100K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 </a:t>
            </a:r>
            <a:r>
              <a:rPr baseline="30000" lang="en-US"/>
              <a:t>2</a:t>
            </a:r>
            <a:r>
              <a:rPr lang="en-US"/>
              <a:t> $100K. . .	 converges</a:t>
            </a:r>
            <a:endParaRPr/>
          </a:p>
          <a:p>
            <a:pPr indent="-169069" lvl="1" marL="511969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Will make the math work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7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4" name="Google Shape;534;p27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MDP Problem: Lifetime Reward</a:t>
            </a: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371850" y="914400"/>
            <a:ext cx="2114550" cy="125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086100" y="2628900"/>
            <a:ext cx="2743200" cy="4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CFF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CCFF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</p:txBody>
      </p:sp>
      <p:sp>
        <p:nvSpPr>
          <p:cNvPr id="537" name="Google Shape;537;p27"/>
          <p:cNvSpPr txBox="1"/>
          <p:nvPr/>
        </p:nvSpPr>
        <p:spPr>
          <a:xfrm>
            <a:off x="3028950" y="3437335"/>
            <a:ext cx="35137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538" name="Google Shape;538;p27"/>
          <p:cNvGrpSpPr/>
          <p:nvPr/>
        </p:nvGrpSpPr>
        <p:grpSpPr>
          <a:xfrm>
            <a:off x="3269457" y="3314700"/>
            <a:ext cx="1082278" cy="608410"/>
            <a:chOff x="1786" y="2784"/>
            <a:chExt cx="909" cy="511"/>
          </a:xfrm>
        </p:grpSpPr>
        <p:sp>
          <p:nvSpPr>
            <p:cNvPr id="539" name="Google Shape;539;p27"/>
            <p:cNvSpPr txBox="1"/>
            <p:nvPr/>
          </p:nvSpPr>
          <p:spPr>
            <a:xfrm>
              <a:off x="2074" y="302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1786" y="2784"/>
              <a:ext cx="576" cy="271"/>
              <a:chOff x="3370" y="2304"/>
              <a:chExt cx="576" cy="271"/>
            </a:xfrm>
          </p:grpSpPr>
          <p:sp>
            <p:nvSpPr>
              <p:cNvPr id="541" name="Google Shape;541;p27"/>
              <p:cNvSpPr txBox="1"/>
              <p:nvPr/>
            </p:nvSpPr>
            <p:spPr>
              <a:xfrm>
                <a:off x="3370" y="2304"/>
                <a:ext cx="305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aseline="-25000"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542" name="Google Shape;542;p27"/>
              <p:cNvCxnSpPr/>
              <p:nvPr/>
            </p:nvCxnSpPr>
            <p:spPr>
              <a:xfrm>
                <a:off x="3418" y="2544"/>
                <a:ext cx="528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</p:grpSp>
        <p:sp>
          <p:nvSpPr>
            <p:cNvPr id="543" name="Google Shape;543;p27"/>
            <p:cNvSpPr txBox="1"/>
            <p:nvPr/>
          </p:nvSpPr>
          <p:spPr>
            <a:xfrm>
              <a:off x="2400" y="288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544" name="Google Shape;544;p27"/>
          <p:cNvGrpSpPr/>
          <p:nvPr/>
        </p:nvGrpSpPr>
        <p:grpSpPr>
          <a:xfrm>
            <a:off x="4241008" y="3314700"/>
            <a:ext cx="1082278" cy="608410"/>
            <a:chOff x="4186" y="2304"/>
            <a:chExt cx="909" cy="511"/>
          </a:xfrm>
        </p:grpSpPr>
        <p:sp>
          <p:nvSpPr>
            <p:cNvPr id="545" name="Google Shape;545;p27"/>
            <p:cNvSpPr txBox="1"/>
            <p:nvPr/>
          </p:nvSpPr>
          <p:spPr>
            <a:xfrm>
              <a:off x="4186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46" name="Google Shape;546;p27"/>
            <p:cNvSpPr txBox="1"/>
            <p:nvPr/>
          </p:nvSpPr>
          <p:spPr>
            <a:xfrm>
              <a:off x="4474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547" name="Google Shape;547;p27"/>
            <p:cNvCxnSpPr/>
            <p:nvPr/>
          </p:nvCxnSpPr>
          <p:spPr>
            <a:xfrm>
              <a:off x="4234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548" name="Google Shape;548;p27"/>
            <p:cNvSpPr txBox="1"/>
            <p:nvPr/>
          </p:nvSpPr>
          <p:spPr>
            <a:xfrm>
              <a:off x="4800" y="240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549" name="Google Shape;549;p27"/>
          <p:cNvGrpSpPr/>
          <p:nvPr/>
        </p:nvGrpSpPr>
        <p:grpSpPr>
          <a:xfrm>
            <a:off x="5212557" y="3314700"/>
            <a:ext cx="957251" cy="608410"/>
            <a:chOff x="5002" y="2304"/>
            <a:chExt cx="804" cy="511"/>
          </a:xfrm>
        </p:grpSpPr>
        <p:sp>
          <p:nvSpPr>
            <p:cNvPr id="550" name="Google Shape;550;p27"/>
            <p:cNvSpPr txBox="1"/>
            <p:nvPr/>
          </p:nvSpPr>
          <p:spPr>
            <a:xfrm>
              <a:off x="5002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51" name="Google Shape;551;p27"/>
            <p:cNvSpPr txBox="1"/>
            <p:nvPr/>
          </p:nvSpPr>
          <p:spPr>
            <a:xfrm>
              <a:off x="5290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52" name="Google Shape;552;p27"/>
            <p:cNvCxnSpPr/>
            <p:nvPr/>
          </p:nvCxnSpPr>
          <p:spPr>
            <a:xfrm>
              <a:off x="5050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553" name="Google Shape;553;p27"/>
            <p:cNvSpPr txBox="1"/>
            <p:nvPr/>
          </p:nvSpPr>
          <p:spPr>
            <a:xfrm>
              <a:off x="5506" y="24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554" name="Google Shape;554;p27"/>
          <p:cNvCxnSpPr/>
          <p:nvPr/>
        </p:nvCxnSpPr>
        <p:spPr>
          <a:xfrm flipH="1" rot="10800000">
            <a:off x="337185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5" name="Google Shape;555;p27"/>
          <p:cNvCxnSpPr/>
          <p:nvPr/>
        </p:nvCxnSpPr>
        <p:spPr>
          <a:xfrm flipH="1" rot="10800000">
            <a:off x="3771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6" name="Google Shape;556;p27"/>
          <p:cNvCxnSpPr/>
          <p:nvPr/>
        </p:nvCxnSpPr>
        <p:spPr>
          <a:xfrm>
            <a:off x="4914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7" name="Google Shape;557;p27"/>
          <p:cNvSpPr txBox="1"/>
          <p:nvPr/>
        </p:nvSpPr>
        <p:spPr>
          <a:xfrm>
            <a:off x="2857501" y="2228850"/>
            <a:ext cx="63350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558" name="Google Shape;558;p27"/>
          <p:cNvSpPr txBox="1"/>
          <p:nvPr/>
        </p:nvSpPr>
        <p:spPr>
          <a:xfrm>
            <a:off x="4114800" y="2286000"/>
            <a:ext cx="84991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endParaRPr/>
          </a:p>
        </p:txBody>
      </p:sp>
      <p:sp>
        <p:nvSpPr>
          <p:cNvPr id="559" name="Google Shape;559;p27"/>
          <p:cNvSpPr txBox="1"/>
          <p:nvPr/>
        </p:nvSpPr>
        <p:spPr>
          <a:xfrm>
            <a:off x="5372100" y="2228850"/>
            <a:ext cx="72006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/>
          </a:p>
        </p:txBody>
      </p:sp>
      <p:sp>
        <p:nvSpPr>
          <p:cNvPr id="560" name="Google Shape;560;p27"/>
          <p:cNvSpPr txBox="1"/>
          <p:nvPr/>
        </p:nvSpPr>
        <p:spPr>
          <a:xfrm>
            <a:off x="1531144" y="4065985"/>
            <a:ext cx="5669756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environment 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model as a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MDP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acting that maximizes 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lifetime reward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= 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 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8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6" name="Google Shape;566;p28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MDP Problem: Policy</a:t>
            </a: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3371850" y="914400"/>
            <a:ext cx="2114550" cy="125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3086100" y="2628900"/>
            <a:ext cx="2743200" cy="4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CFF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CCFF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</p:txBody>
      </p:sp>
      <p:sp>
        <p:nvSpPr>
          <p:cNvPr id="569" name="Google Shape;569;p28"/>
          <p:cNvSpPr txBox="1"/>
          <p:nvPr/>
        </p:nvSpPr>
        <p:spPr>
          <a:xfrm>
            <a:off x="3028950" y="3437335"/>
            <a:ext cx="35137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>
            <a:off x="3269457" y="3314700"/>
            <a:ext cx="1082278" cy="608410"/>
            <a:chOff x="1786" y="2784"/>
            <a:chExt cx="909" cy="511"/>
          </a:xfrm>
        </p:grpSpPr>
        <p:sp>
          <p:nvSpPr>
            <p:cNvPr id="571" name="Google Shape;571;p28"/>
            <p:cNvSpPr txBox="1"/>
            <p:nvPr/>
          </p:nvSpPr>
          <p:spPr>
            <a:xfrm>
              <a:off x="2074" y="302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grpSp>
          <p:nvGrpSpPr>
            <p:cNvPr id="572" name="Google Shape;572;p28"/>
            <p:cNvGrpSpPr/>
            <p:nvPr/>
          </p:nvGrpSpPr>
          <p:grpSpPr>
            <a:xfrm>
              <a:off x="1786" y="2784"/>
              <a:ext cx="576" cy="271"/>
              <a:chOff x="3370" y="2304"/>
              <a:chExt cx="576" cy="271"/>
            </a:xfrm>
          </p:grpSpPr>
          <p:sp>
            <p:nvSpPr>
              <p:cNvPr id="573" name="Google Shape;573;p28"/>
              <p:cNvSpPr txBox="1"/>
              <p:nvPr/>
            </p:nvSpPr>
            <p:spPr>
              <a:xfrm>
                <a:off x="3370" y="2304"/>
                <a:ext cx="305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aseline="-25000" i="1" lang="en-US"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574" name="Google Shape;574;p28"/>
              <p:cNvCxnSpPr/>
              <p:nvPr/>
            </p:nvCxnSpPr>
            <p:spPr>
              <a:xfrm>
                <a:off x="3418" y="2544"/>
                <a:ext cx="528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</p:grpSp>
        <p:sp>
          <p:nvSpPr>
            <p:cNvPr id="575" name="Google Shape;575;p28"/>
            <p:cNvSpPr txBox="1"/>
            <p:nvPr/>
          </p:nvSpPr>
          <p:spPr>
            <a:xfrm>
              <a:off x="2400" y="288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576" name="Google Shape;576;p28"/>
          <p:cNvGrpSpPr/>
          <p:nvPr/>
        </p:nvGrpSpPr>
        <p:grpSpPr>
          <a:xfrm>
            <a:off x="4241008" y="3314700"/>
            <a:ext cx="1082278" cy="608410"/>
            <a:chOff x="4186" y="2304"/>
            <a:chExt cx="909" cy="511"/>
          </a:xfrm>
        </p:grpSpPr>
        <p:sp>
          <p:nvSpPr>
            <p:cNvPr id="577" name="Google Shape;577;p28"/>
            <p:cNvSpPr txBox="1"/>
            <p:nvPr/>
          </p:nvSpPr>
          <p:spPr>
            <a:xfrm>
              <a:off x="4186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78" name="Google Shape;578;p28"/>
            <p:cNvSpPr txBox="1"/>
            <p:nvPr/>
          </p:nvSpPr>
          <p:spPr>
            <a:xfrm>
              <a:off x="4474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579" name="Google Shape;579;p28"/>
            <p:cNvCxnSpPr/>
            <p:nvPr/>
          </p:nvCxnSpPr>
          <p:spPr>
            <a:xfrm>
              <a:off x="4234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580" name="Google Shape;580;p28"/>
            <p:cNvSpPr txBox="1"/>
            <p:nvPr/>
          </p:nvSpPr>
          <p:spPr>
            <a:xfrm>
              <a:off x="4800" y="2407"/>
              <a:ext cx="29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581" name="Google Shape;581;p28"/>
          <p:cNvGrpSpPr/>
          <p:nvPr/>
        </p:nvGrpSpPr>
        <p:grpSpPr>
          <a:xfrm>
            <a:off x="5212557" y="3314700"/>
            <a:ext cx="957251" cy="608410"/>
            <a:chOff x="5002" y="2304"/>
            <a:chExt cx="804" cy="511"/>
          </a:xfrm>
        </p:grpSpPr>
        <p:sp>
          <p:nvSpPr>
            <p:cNvPr id="582" name="Google Shape;582;p28"/>
            <p:cNvSpPr txBox="1"/>
            <p:nvPr/>
          </p:nvSpPr>
          <p:spPr>
            <a:xfrm>
              <a:off x="5002" y="2304"/>
              <a:ext cx="305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83" name="Google Shape;583;p28"/>
            <p:cNvSpPr txBox="1"/>
            <p:nvPr/>
          </p:nvSpPr>
          <p:spPr>
            <a:xfrm>
              <a:off x="5290" y="2544"/>
              <a:ext cx="268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84" name="Google Shape;584;p28"/>
            <p:cNvCxnSpPr/>
            <p:nvPr/>
          </p:nvCxnSpPr>
          <p:spPr>
            <a:xfrm>
              <a:off x="5050" y="2544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585" name="Google Shape;585;p28"/>
            <p:cNvSpPr txBox="1"/>
            <p:nvPr/>
          </p:nvSpPr>
          <p:spPr>
            <a:xfrm>
              <a:off x="5506" y="24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1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586" name="Google Shape;586;p28"/>
          <p:cNvCxnSpPr/>
          <p:nvPr/>
        </p:nvCxnSpPr>
        <p:spPr>
          <a:xfrm flipH="1" rot="10800000">
            <a:off x="337185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7" name="Google Shape;587;p28"/>
          <p:cNvCxnSpPr/>
          <p:nvPr/>
        </p:nvCxnSpPr>
        <p:spPr>
          <a:xfrm flipH="1" rot="10800000">
            <a:off x="3771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p28"/>
          <p:cNvCxnSpPr/>
          <p:nvPr/>
        </p:nvCxnSpPr>
        <p:spPr>
          <a:xfrm>
            <a:off x="4914900" y="2171700"/>
            <a:ext cx="457200" cy="457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9" name="Google Shape;589;p28"/>
          <p:cNvSpPr txBox="1"/>
          <p:nvPr/>
        </p:nvSpPr>
        <p:spPr>
          <a:xfrm>
            <a:off x="2857501" y="2228850"/>
            <a:ext cx="63350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590" name="Google Shape;590;p28"/>
          <p:cNvSpPr txBox="1"/>
          <p:nvPr/>
        </p:nvSpPr>
        <p:spPr>
          <a:xfrm>
            <a:off x="4114800" y="2286000"/>
            <a:ext cx="84991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endParaRPr/>
          </a:p>
        </p:txBody>
      </p:sp>
      <p:sp>
        <p:nvSpPr>
          <p:cNvPr id="591" name="Google Shape;591;p28"/>
          <p:cNvSpPr txBox="1"/>
          <p:nvPr/>
        </p:nvSpPr>
        <p:spPr>
          <a:xfrm>
            <a:off x="5372100" y="2228850"/>
            <a:ext cx="72006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/>
          </a:p>
        </p:txBody>
      </p:sp>
      <p:sp>
        <p:nvSpPr>
          <p:cNvPr id="592" name="Google Shape;592;p28"/>
          <p:cNvSpPr txBox="1"/>
          <p:nvPr/>
        </p:nvSpPr>
        <p:spPr>
          <a:xfrm>
            <a:off x="1531144" y="4065985"/>
            <a:ext cx="5669756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environment model as a 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MDP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lang="en-US" sz="15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acting that maximizes 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lifetime reward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= 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 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	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8" name="Google Shape;598;p29"/>
          <p:cNvSpPr txBox="1"/>
          <p:nvPr/>
        </p:nvSpPr>
        <p:spPr>
          <a:xfrm>
            <a:off x="4686300" y="171450"/>
            <a:ext cx="3143250" cy="369332"/>
          </a:xfrm>
          <a:prstGeom prst="rect">
            <a:avLst/>
          </a:prstGeom>
          <a:noFill/>
          <a:ln cap="flat" cmpd="sng" w="9525">
            <a:solidFill>
              <a:srgbClr val="8D10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deterministic world</a:t>
            </a:r>
            <a:endParaRPr/>
          </a:p>
        </p:txBody>
      </p:sp>
      <p:sp>
        <p:nvSpPr>
          <p:cNvPr id="599" name="Google Shape;599;p29"/>
          <p:cNvSpPr/>
          <p:nvPr/>
        </p:nvSpPr>
        <p:spPr>
          <a:xfrm>
            <a:off x="1371600" y="628650"/>
            <a:ext cx="634365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173831" lvl="0" marL="17383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 </a:t>
            </a:r>
            <a:r>
              <a:rPr i="1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=&gt;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069" lvl="1" marL="511969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 action for each state.</a:t>
            </a:r>
            <a:endParaRPr/>
          </a:p>
        </p:txBody>
      </p:sp>
      <p:grpSp>
        <p:nvGrpSpPr>
          <p:cNvPr id="600" name="Google Shape;600;p29"/>
          <p:cNvGrpSpPr/>
          <p:nvPr/>
        </p:nvGrpSpPr>
        <p:grpSpPr>
          <a:xfrm>
            <a:off x="1371600" y="2400300"/>
            <a:ext cx="2686050" cy="2209800"/>
            <a:chOff x="192" y="2016"/>
            <a:chExt cx="2256" cy="1856"/>
          </a:xfrm>
        </p:grpSpPr>
        <p:grpSp>
          <p:nvGrpSpPr>
            <p:cNvPr id="601" name="Google Shape;601;p29"/>
            <p:cNvGrpSpPr/>
            <p:nvPr/>
          </p:nvGrpSpPr>
          <p:grpSpPr>
            <a:xfrm>
              <a:off x="432" y="2304"/>
              <a:ext cx="672" cy="1568"/>
              <a:chOff x="1440" y="1296"/>
              <a:chExt cx="576" cy="1344"/>
            </a:xfrm>
          </p:grpSpPr>
          <p:sp>
            <p:nvSpPr>
              <p:cNvPr id="602" name="Google Shape;602;p29"/>
              <p:cNvSpPr/>
              <p:nvPr/>
            </p:nvSpPr>
            <p:spPr>
              <a:xfrm>
                <a:off x="1440" y="1296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>
                <a:off x="1440" y="1968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4" name="Google Shape;604;p29"/>
            <p:cNvGrpSpPr/>
            <p:nvPr/>
          </p:nvGrpSpPr>
          <p:grpSpPr>
            <a:xfrm>
              <a:off x="1104" y="2304"/>
              <a:ext cx="672" cy="1568"/>
              <a:chOff x="1440" y="1296"/>
              <a:chExt cx="576" cy="1344"/>
            </a:xfrm>
          </p:grpSpPr>
          <p:sp>
            <p:nvSpPr>
              <p:cNvPr id="605" name="Google Shape;605;p29"/>
              <p:cNvSpPr/>
              <p:nvPr/>
            </p:nvSpPr>
            <p:spPr>
              <a:xfrm>
                <a:off x="1440" y="1296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>
                <a:off x="1440" y="1968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7" name="Google Shape;607;p29"/>
            <p:cNvGrpSpPr/>
            <p:nvPr/>
          </p:nvGrpSpPr>
          <p:grpSpPr>
            <a:xfrm>
              <a:off x="1776" y="2304"/>
              <a:ext cx="672" cy="1568"/>
              <a:chOff x="1440" y="1296"/>
              <a:chExt cx="576" cy="1344"/>
            </a:xfrm>
          </p:grpSpPr>
          <p:sp>
            <p:nvSpPr>
              <p:cNvPr id="608" name="Google Shape;608;p29"/>
              <p:cNvSpPr/>
              <p:nvPr/>
            </p:nvSpPr>
            <p:spPr>
              <a:xfrm>
                <a:off x="1440" y="1296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1440" y="1968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10" name="Google Shape;610;p29"/>
            <p:cNvCxnSpPr/>
            <p:nvPr/>
          </p:nvCxnSpPr>
          <p:spPr>
            <a:xfrm>
              <a:off x="912" y="259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1" name="Google Shape;611;p29"/>
            <p:cNvCxnSpPr/>
            <p:nvPr/>
          </p:nvCxnSpPr>
          <p:spPr>
            <a:xfrm rot="10800000">
              <a:off x="912" y="273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2" name="Google Shape;612;p29"/>
            <p:cNvCxnSpPr/>
            <p:nvPr/>
          </p:nvCxnSpPr>
          <p:spPr>
            <a:xfrm>
              <a:off x="1632" y="259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3" name="Google Shape;613;p29"/>
            <p:cNvCxnSpPr/>
            <p:nvPr/>
          </p:nvCxnSpPr>
          <p:spPr>
            <a:xfrm rot="10800000">
              <a:off x="1632" y="273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4" name="Google Shape;614;p29"/>
            <p:cNvCxnSpPr/>
            <p:nvPr/>
          </p:nvCxnSpPr>
          <p:spPr>
            <a:xfrm rot="5400000">
              <a:off x="2039" y="3095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5" name="Google Shape;615;p29"/>
            <p:cNvCxnSpPr/>
            <p:nvPr/>
          </p:nvCxnSpPr>
          <p:spPr>
            <a:xfrm rot="-5400000">
              <a:off x="1895" y="3095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6" name="Google Shape;616;p29"/>
            <p:cNvCxnSpPr/>
            <p:nvPr/>
          </p:nvCxnSpPr>
          <p:spPr>
            <a:xfrm rot="-5400000">
              <a:off x="503" y="3095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7" name="Google Shape;617;p29"/>
            <p:cNvCxnSpPr/>
            <p:nvPr/>
          </p:nvCxnSpPr>
          <p:spPr>
            <a:xfrm rot="5400000">
              <a:off x="647" y="3095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8" name="Google Shape;618;p29"/>
            <p:cNvCxnSpPr/>
            <p:nvPr/>
          </p:nvCxnSpPr>
          <p:spPr>
            <a:xfrm>
              <a:off x="960" y="345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9" name="Google Shape;619;p29"/>
            <p:cNvCxnSpPr/>
            <p:nvPr/>
          </p:nvCxnSpPr>
          <p:spPr>
            <a:xfrm rot="10800000">
              <a:off x="1584" y="345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20" name="Google Shape;620;p29"/>
            <p:cNvCxnSpPr/>
            <p:nvPr/>
          </p:nvCxnSpPr>
          <p:spPr>
            <a:xfrm rot="5400000">
              <a:off x="1272" y="309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1" name="Google Shape;621;p29"/>
            <p:cNvSpPr txBox="1"/>
            <p:nvPr/>
          </p:nvSpPr>
          <p:spPr>
            <a:xfrm>
              <a:off x="1296" y="3264"/>
              <a:ext cx="291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Courier New"/>
                <a:buNone/>
              </a:pPr>
              <a:r>
                <a:rPr b="1" lang="en-US" sz="21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312" y="3504"/>
              <a:ext cx="256" cy="168"/>
            </a:xfrm>
            <a:custGeom>
              <a:rect b="b" l="l" r="r" t="t"/>
              <a:pathLst>
                <a:path extrusionOk="0" h="168" w="256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9"/>
            <p:cNvSpPr txBox="1"/>
            <p:nvPr/>
          </p:nvSpPr>
          <p:spPr>
            <a:xfrm>
              <a:off x="1478" y="2839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624" name="Google Shape;624;p29"/>
            <p:cNvSpPr txBox="1"/>
            <p:nvPr/>
          </p:nvSpPr>
          <p:spPr>
            <a:xfrm>
              <a:off x="1776" y="3456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625" name="Google Shape;625;p29"/>
            <p:cNvSpPr txBox="1"/>
            <p:nvPr/>
          </p:nvSpPr>
          <p:spPr>
            <a:xfrm>
              <a:off x="864" y="3456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626" name="Google Shape;626;p29"/>
            <p:cNvSpPr txBox="1"/>
            <p:nvPr/>
          </p:nvSpPr>
          <p:spPr>
            <a:xfrm>
              <a:off x="192" y="2016"/>
              <a:ext cx="649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π</a:t>
              </a:r>
              <a:endParaRPr/>
            </a:p>
          </p:txBody>
        </p:sp>
      </p:grpSp>
      <p:grpSp>
        <p:nvGrpSpPr>
          <p:cNvPr id="627" name="Google Shape;627;p29"/>
          <p:cNvGrpSpPr/>
          <p:nvPr/>
        </p:nvGrpSpPr>
        <p:grpSpPr>
          <a:xfrm>
            <a:off x="4514850" y="2400300"/>
            <a:ext cx="2571750" cy="2209800"/>
            <a:chOff x="2832" y="2016"/>
            <a:chExt cx="2160" cy="1856"/>
          </a:xfrm>
        </p:grpSpPr>
        <p:grpSp>
          <p:nvGrpSpPr>
            <p:cNvPr id="628" name="Google Shape;628;p29"/>
            <p:cNvGrpSpPr/>
            <p:nvPr/>
          </p:nvGrpSpPr>
          <p:grpSpPr>
            <a:xfrm>
              <a:off x="2976" y="2304"/>
              <a:ext cx="2016" cy="1568"/>
              <a:chOff x="1008" y="2544"/>
              <a:chExt cx="2016" cy="1568"/>
            </a:xfrm>
          </p:grpSpPr>
          <p:grpSp>
            <p:nvGrpSpPr>
              <p:cNvPr id="629" name="Google Shape;629;p29"/>
              <p:cNvGrpSpPr/>
              <p:nvPr/>
            </p:nvGrpSpPr>
            <p:grpSpPr>
              <a:xfrm>
                <a:off x="1008" y="2544"/>
                <a:ext cx="2016" cy="1568"/>
                <a:chOff x="1440" y="1296"/>
                <a:chExt cx="1728" cy="1344"/>
              </a:xfrm>
            </p:grpSpPr>
            <p:grpSp>
              <p:nvGrpSpPr>
                <p:cNvPr id="630" name="Google Shape;630;p29"/>
                <p:cNvGrpSpPr/>
                <p:nvPr/>
              </p:nvGrpSpPr>
              <p:grpSpPr>
                <a:xfrm>
                  <a:off x="1440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631" name="Google Shape;631;p29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2" name="Google Shape;632;p29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33" name="Google Shape;633;p29"/>
                <p:cNvGrpSpPr/>
                <p:nvPr/>
              </p:nvGrpSpPr>
              <p:grpSpPr>
                <a:xfrm>
                  <a:off x="2016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634" name="Google Shape;634;p29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5" name="Google Shape;635;p29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36" name="Google Shape;636;p29"/>
                <p:cNvGrpSpPr/>
                <p:nvPr/>
              </p:nvGrpSpPr>
              <p:grpSpPr>
                <a:xfrm>
                  <a:off x="2592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637" name="Google Shape;637;p29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8" name="Google Shape;638;p29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39" name="Google Shape;639;p29"/>
              <p:cNvGrpSpPr/>
              <p:nvPr/>
            </p:nvGrpSpPr>
            <p:grpSpPr>
              <a:xfrm>
                <a:off x="1488" y="2832"/>
                <a:ext cx="336" cy="144"/>
                <a:chOff x="2544" y="2688"/>
                <a:chExt cx="336" cy="144"/>
              </a:xfrm>
            </p:grpSpPr>
            <p:cxnSp>
              <p:nvCxnSpPr>
                <p:cNvPr id="640" name="Google Shape;640;p29"/>
                <p:cNvCxnSpPr/>
                <p:nvPr/>
              </p:nvCxnSpPr>
              <p:spPr>
                <a:xfrm>
                  <a:off x="2544" y="2688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641" name="Google Shape;641;p29"/>
                <p:cNvCxnSpPr/>
                <p:nvPr/>
              </p:nvCxnSpPr>
              <p:spPr>
                <a:xfrm rot="10800000">
                  <a:off x="2544" y="2832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grpSp>
            <p:nvGrpSpPr>
              <p:cNvPr id="642" name="Google Shape;642;p29"/>
              <p:cNvGrpSpPr/>
              <p:nvPr/>
            </p:nvGrpSpPr>
            <p:grpSpPr>
              <a:xfrm>
                <a:off x="2208" y="2832"/>
                <a:ext cx="336" cy="144"/>
                <a:chOff x="2544" y="2688"/>
                <a:chExt cx="336" cy="144"/>
              </a:xfrm>
            </p:grpSpPr>
            <p:cxnSp>
              <p:nvCxnSpPr>
                <p:cNvPr id="643" name="Google Shape;643;p29"/>
                <p:cNvCxnSpPr/>
                <p:nvPr/>
              </p:nvCxnSpPr>
              <p:spPr>
                <a:xfrm>
                  <a:off x="2544" y="2688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644" name="Google Shape;644;p29"/>
                <p:cNvCxnSpPr/>
                <p:nvPr/>
              </p:nvCxnSpPr>
              <p:spPr>
                <a:xfrm rot="10800000">
                  <a:off x="2544" y="2832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645" name="Google Shape;645;p29"/>
              <p:cNvCxnSpPr/>
              <p:nvPr/>
            </p:nvCxnSpPr>
            <p:spPr>
              <a:xfrm rot="5400000">
                <a:off x="2615" y="3335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46" name="Google Shape;646;p29"/>
              <p:cNvCxnSpPr/>
              <p:nvPr/>
            </p:nvCxnSpPr>
            <p:spPr>
              <a:xfrm rot="-5400000">
                <a:off x="2471" y="3335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47" name="Google Shape;647;p29"/>
              <p:cNvCxnSpPr/>
              <p:nvPr/>
            </p:nvCxnSpPr>
            <p:spPr>
              <a:xfrm rot="-5400000">
                <a:off x="1079" y="3335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48" name="Google Shape;648;p29"/>
              <p:cNvCxnSpPr/>
              <p:nvPr/>
            </p:nvCxnSpPr>
            <p:spPr>
              <a:xfrm rot="5400000">
                <a:off x="1223" y="3335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49" name="Google Shape;649;p29"/>
              <p:cNvCxnSpPr/>
              <p:nvPr/>
            </p:nvCxnSpPr>
            <p:spPr>
              <a:xfrm>
                <a:off x="1536" y="3696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50" name="Google Shape;650;p29"/>
              <p:cNvCxnSpPr/>
              <p:nvPr/>
            </p:nvCxnSpPr>
            <p:spPr>
              <a:xfrm rot="10800000">
                <a:off x="2160" y="3696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51" name="Google Shape;651;p29"/>
              <p:cNvCxnSpPr/>
              <p:nvPr/>
            </p:nvCxnSpPr>
            <p:spPr>
              <a:xfrm rot="5400000">
                <a:off x="1848" y="3336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52" name="Google Shape;652;p29"/>
              <p:cNvSpPr txBox="1"/>
              <p:nvPr/>
            </p:nvSpPr>
            <p:spPr>
              <a:xfrm>
                <a:off x="1872" y="3504"/>
                <a:ext cx="291" cy="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Courier New"/>
                  <a:buNone/>
                </a:pPr>
                <a:r>
                  <a:rPr b="1" lang="en-US" sz="2100">
                    <a:solidFill>
                      <a:schemeClr val="accen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G</a:t>
                </a: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1888" y="3744"/>
                <a:ext cx="256" cy="168"/>
              </a:xfrm>
              <a:custGeom>
                <a:rect b="b" l="l" r="r" t="t"/>
                <a:pathLst>
                  <a:path extrusionOk="0" h="168" w="256">
                    <a:moveTo>
                      <a:pt x="32" y="0"/>
                    </a:moveTo>
                    <a:cubicBezTo>
                      <a:pt x="16" y="60"/>
                      <a:pt x="0" y="120"/>
                      <a:pt x="32" y="144"/>
                    </a:cubicBezTo>
                    <a:cubicBezTo>
                      <a:pt x="64" y="168"/>
                      <a:pt x="192" y="168"/>
                      <a:pt x="224" y="144"/>
                    </a:cubicBezTo>
                    <a:cubicBezTo>
                      <a:pt x="256" y="120"/>
                      <a:pt x="240" y="60"/>
                      <a:pt x="224" y="0"/>
                    </a:cubicBez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9"/>
              <p:cNvSpPr txBox="1"/>
              <p:nvPr/>
            </p:nvSpPr>
            <p:spPr>
              <a:xfrm>
                <a:off x="2054" y="3079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655" name="Google Shape;655;p29"/>
              <p:cNvSpPr txBox="1"/>
              <p:nvPr/>
            </p:nvSpPr>
            <p:spPr>
              <a:xfrm>
                <a:off x="2352" y="3696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656" name="Google Shape;656;p29"/>
              <p:cNvSpPr txBox="1"/>
              <p:nvPr/>
            </p:nvSpPr>
            <p:spPr>
              <a:xfrm>
                <a:off x="1440" y="3696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</p:grpSp>
        <p:sp>
          <p:nvSpPr>
            <p:cNvPr id="657" name="Google Shape;657;p29"/>
            <p:cNvSpPr txBox="1"/>
            <p:nvPr/>
          </p:nvSpPr>
          <p:spPr>
            <a:xfrm>
              <a:off x="2832" y="2016"/>
              <a:ext cx="326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i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π</a:t>
              </a:r>
              <a:r>
                <a:rPr baseline="30000" i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*</a:t>
              </a:r>
              <a:endParaRPr/>
            </a:p>
          </p:txBody>
        </p:sp>
      </p:grpSp>
      <p:sp>
        <p:nvSpPr>
          <p:cNvPr id="658" name="Google Shape;658;p29"/>
          <p:cNvSpPr/>
          <p:nvPr/>
        </p:nvSpPr>
        <p:spPr>
          <a:xfrm>
            <a:off x="1314450" y="1485900"/>
            <a:ext cx="6838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173831" lvl="0" marL="17383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 policy </a:t>
            </a:r>
            <a:r>
              <a:rPr i="1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30000" i="1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=&gt;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aseline="30000" i="1"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69069" lvl="1" marL="511969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action for each state that maximizes lifetime reward.</a:t>
            </a:r>
            <a:endParaRPr/>
          </a:p>
        </p:txBody>
      </p:sp>
      <p:sp>
        <p:nvSpPr>
          <p:cNvPr id="659" name="Google Shape;659;p29"/>
          <p:cNvSpPr txBox="1"/>
          <p:nvPr/>
        </p:nvSpPr>
        <p:spPr>
          <a:xfrm>
            <a:off x="1428750" y="4800601"/>
            <a:ext cx="53126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with infinite horizon, policy is stationary and independent of start state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1428750" y="114300"/>
            <a:ext cx="65722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Might a Mouse Search a Maze for Cheese? 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1314450" y="2971800"/>
            <a:ext cx="6172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69069" lvl="1" marL="5119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State Space Search?</a:t>
            </a:r>
            <a:endParaRPr/>
          </a:p>
          <a:p>
            <a:pPr indent="-169069" lvl="1" marL="511969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As a Constraint Satisfaction Problem?</a:t>
            </a:r>
            <a:endParaRPr/>
          </a:p>
          <a:p>
            <a:pPr indent="-169069" lvl="1" marL="511969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Goal-directed Planning?</a:t>
            </a:r>
            <a:endParaRPr/>
          </a:p>
          <a:p>
            <a:pPr indent="-169069" lvl="1" marL="511969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Linear Programming?</a:t>
            </a:r>
            <a:endParaRPr/>
          </a:p>
          <a:p>
            <a:pPr indent="-78580" lvl="0" marL="173831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What is missing?</a:t>
            </a:r>
            <a:endParaRPr/>
          </a:p>
        </p:txBody>
      </p:sp>
      <p:grpSp>
        <p:nvGrpSpPr>
          <p:cNvPr id="105" name="Google Shape;105;p3"/>
          <p:cNvGrpSpPr/>
          <p:nvPr/>
        </p:nvGrpSpPr>
        <p:grpSpPr>
          <a:xfrm>
            <a:off x="3269456" y="848916"/>
            <a:ext cx="800100" cy="1866900"/>
            <a:chOff x="1440" y="1296"/>
            <a:chExt cx="576" cy="1344"/>
          </a:xfrm>
        </p:grpSpPr>
        <p:sp>
          <p:nvSpPr>
            <p:cNvPr id="106" name="Google Shape;106;p3"/>
            <p:cNvSpPr/>
            <p:nvPr/>
          </p:nvSpPr>
          <p:spPr>
            <a:xfrm>
              <a:off x="1440" y="1296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440" y="1968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3"/>
          <p:cNvGrpSpPr/>
          <p:nvPr/>
        </p:nvGrpSpPr>
        <p:grpSpPr>
          <a:xfrm>
            <a:off x="4069556" y="848916"/>
            <a:ext cx="800100" cy="1866900"/>
            <a:chOff x="1440" y="1296"/>
            <a:chExt cx="576" cy="1344"/>
          </a:xfrm>
        </p:grpSpPr>
        <p:sp>
          <p:nvSpPr>
            <p:cNvPr id="109" name="Google Shape;109;p3"/>
            <p:cNvSpPr/>
            <p:nvPr/>
          </p:nvSpPr>
          <p:spPr>
            <a:xfrm>
              <a:off x="1440" y="1296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440" y="1968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4869656" y="848916"/>
            <a:ext cx="800100" cy="1866900"/>
            <a:chOff x="1440" y="1296"/>
            <a:chExt cx="576" cy="1344"/>
          </a:xfrm>
        </p:grpSpPr>
        <p:sp>
          <p:nvSpPr>
            <p:cNvPr id="112" name="Google Shape;112;p3"/>
            <p:cNvSpPr/>
            <p:nvPr/>
          </p:nvSpPr>
          <p:spPr>
            <a:xfrm>
              <a:off x="1440" y="1296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440" y="1968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4" name="Google Shape;114;p3"/>
          <p:cNvCxnSpPr/>
          <p:nvPr/>
        </p:nvCxnSpPr>
        <p:spPr>
          <a:xfrm rot="10800000">
            <a:off x="3840956" y="1363266"/>
            <a:ext cx="4000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3"/>
          <p:cNvCxnSpPr/>
          <p:nvPr/>
        </p:nvCxnSpPr>
        <p:spPr>
          <a:xfrm rot="10800000">
            <a:off x="4698206" y="1363266"/>
            <a:ext cx="4000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3"/>
          <p:cNvCxnSpPr/>
          <p:nvPr/>
        </p:nvCxnSpPr>
        <p:spPr>
          <a:xfrm rot="-5400000">
            <a:off x="5011341" y="1790700"/>
            <a:ext cx="4000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3"/>
          <p:cNvCxnSpPr/>
          <p:nvPr/>
        </p:nvCxnSpPr>
        <p:spPr>
          <a:xfrm rot="5400000">
            <a:off x="4313635" y="1799035"/>
            <a:ext cx="4000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3"/>
          <p:cNvSpPr txBox="1"/>
          <p:nvPr/>
        </p:nvSpPr>
        <p:spPr>
          <a:xfrm>
            <a:off x="4114801" y="2114551"/>
            <a:ext cx="742511" cy="276999"/>
          </a:xfrm>
          <a:prstGeom prst="rect">
            <a:avLst/>
          </a:prstGeom>
          <a:noFill/>
          <a:ln cap="flat" cmpd="sng" w="9525">
            <a:solidFill>
              <a:srgbClr val="8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9900"/>
              </a:buClr>
              <a:buSzPts val="1200"/>
              <a:buFont typeface="Courier New"/>
              <a:buNone/>
            </a:pPr>
            <a:r>
              <a:rPr b="1" lang="en-US" sz="1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  <a:endParaRPr/>
          </a:p>
        </p:txBody>
      </p:sp>
      <p:cxnSp>
        <p:nvCxnSpPr>
          <p:cNvPr id="119" name="Google Shape;119;p3"/>
          <p:cNvCxnSpPr/>
          <p:nvPr/>
        </p:nvCxnSpPr>
        <p:spPr>
          <a:xfrm rot="5400000">
            <a:off x="3570685" y="1799035"/>
            <a:ext cx="4000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3"/>
          <p:cNvCxnSpPr/>
          <p:nvPr/>
        </p:nvCxnSpPr>
        <p:spPr>
          <a:xfrm>
            <a:off x="4857750" y="1771650"/>
            <a:ext cx="0" cy="97155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3"/>
          <p:cNvSpPr/>
          <p:nvPr/>
        </p:nvSpPr>
        <p:spPr>
          <a:xfrm>
            <a:off x="3257550" y="857250"/>
            <a:ext cx="2400300" cy="18859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4057650" y="1771650"/>
            <a:ext cx="0" cy="97155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0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5" name="Google Shape;665;p30"/>
          <p:cNvSpPr txBox="1"/>
          <p:nvPr>
            <p:ph idx="1" type="body"/>
          </p:nvPr>
        </p:nvSpPr>
        <p:spPr>
          <a:xfrm>
            <a:off x="1371600" y="285750"/>
            <a:ext cx="63436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There are many policies, not all are necessarily optimal.</a:t>
            </a:r>
            <a:endParaRPr/>
          </a:p>
          <a:p>
            <a:pPr indent="-173831" lvl="0" marL="173831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There may be several optimal policies.</a:t>
            </a:r>
            <a:endParaRPr/>
          </a:p>
        </p:txBody>
      </p:sp>
      <p:grpSp>
        <p:nvGrpSpPr>
          <p:cNvPr id="666" name="Google Shape;666;p30"/>
          <p:cNvGrpSpPr/>
          <p:nvPr/>
        </p:nvGrpSpPr>
        <p:grpSpPr>
          <a:xfrm>
            <a:off x="1943100" y="1187053"/>
            <a:ext cx="5086350" cy="3384947"/>
            <a:chOff x="672" y="997"/>
            <a:chExt cx="4272" cy="2843"/>
          </a:xfrm>
        </p:grpSpPr>
        <p:grpSp>
          <p:nvGrpSpPr>
            <p:cNvPr id="667" name="Google Shape;667;p30"/>
            <p:cNvGrpSpPr/>
            <p:nvPr/>
          </p:nvGrpSpPr>
          <p:grpSpPr>
            <a:xfrm>
              <a:off x="672" y="997"/>
              <a:ext cx="1680" cy="1307"/>
              <a:chOff x="1008" y="2544"/>
              <a:chExt cx="2016" cy="1568"/>
            </a:xfrm>
          </p:grpSpPr>
          <p:grpSp>
            <p:nvGrpSpPr>
              <p:cNvPr id="668" name="Google Shape;668;p30"/>
              <p:cNvGrpSpPr/>
              <p:nvPr/>
            </p:nvGrpSpPr>
            <p:grpSpPr>
              <a:xfrm>
                <a:off x="1008" y="2544"/>
                <a:ext cx="2016" cy="1568"/>
                <a:chOff x="1440" y="1296"/>
                <a:chExt cx="1728" cy="1344"/>
              </a:xfrm>
            </p:grpSpPr>
            <p:grpSp>
              <p:nvGrpSpPr>
                <p:cNvPr id="669" name="Google Shape;669;p30"/>
                <p:cNvGrpSpPr/>
                <p:nvPr/>
              </p:nvGrpSpPr>
              <p:grpSpPr>
                <a:xfrm>
                  <a:off x="1440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670" name="Google Shape;670;p30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1" name="Google Shape;671;p30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2" name="Google Shape;672;p30"/>
                <p:cNvGrpSpPr/>
                <p:nvPr/>
              </p:nvGrpSpPr>
              <p:grpSpPr>
                <a:xfrm>
                  <a:off x="2016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673" name="Google Shape;673;p30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4" name="Google Shape;674;p30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5" name="Google Shape;675;p30"/>
                <p:cNvGrpSpPr/>
                <p:nvPr/>
              </p:nvGrpSpPr>
              <p:grpSpPr>
                <a:xfrm>
                  <a:off x="2592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676" name="Google Shape;676;p30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7" name="Google Shape;677;p30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78" name="Google Shape;678;p30"/>
              <p:cNvGrpSpPr/>
              <p:nvPr/>
            </p:nvGrpSpPr>
            <p:grpSpPr>
              <a:xfrm>
                <a:off x="1488" y="2832"/>
                <a:ext cx="336" cy="144"/>
                <a:chOff x="2544" y="2688"/>
                <a:chExt cx="336" cy="144"/>
              </a:xfrm>
            </p:grpSpPr>
            <p:cxnSp>
              <p:nvCxnSpPr>
                <p:cNvPr id="679" name="Google Shape;679;p30"/>
                <p:cNvCxnSpPr/>
                <p:nvPr/>
              </p:nvCxnSpPr>
              <p:spPr>
                <a:xfrm>
                  <a:off x="2544" y="2688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680" name="Google Shape;680;p30"/>
                <p:cNvCxnSpPr/>
                <p:nvPr/>
              </p:nvCxnSpPr>
              <p:spPr>
                <a:xfrm rot="10800000">
                  <a:off x="2544" y="2832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grpSp>
            <p:nvGrpSpPr>
              <p:cNvPr id="681" name="Google Shape;681;p30"/>
              <p:cNvGrpSpPr/>
              <p:nvPr/>
            </p:nvGrpSpPr>
            <p:grpSpPr>
              <a:xfrm>
                <a:off x="2208" y="2832"/>
                <a:ext cx="336" cy="144"/>
                <a:chOff x="2544" y="2688"/>
                <a:chExt cx="336" cy="144"/>
              </a:xfrm>
            </p:grpSpPr>
            <p:cxnSp>
              <p:nvCxnSpPr>
                <p:cNvPr id="682" name="Google Shape;682;p30"/>
                <p:cNvCxnSpPr/>
                <p:nvPr/>
              </p:nvCxnSpPr>
              <p:spPr>
                <a:xfrm>
                  <a:off x="2544" y="2688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683" name="Google Shape;683;p30"/>
                <p:cNvCxnSpPr/>
                <p:nvPr/>
              </p:nvCxnSpPr>
              <p:spPr>
                <a:xfrm rot="10800000">
                  <a:off x="2544" y="2832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684" name="Google Shape;684;p30"/>
              <p:cNvCxnSpPr/>
              <p:nvPr/>
            </p:nvCxnSpPr>
            <p:spPr>
              <a:xfrm rot="5400000">
                <a:off x="2615" y="3335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85" name="Google Shape;685;p30"/>
              <p:cNvCxnSpPr/>
              <p:nvPr/>
            </p:nvCxnSpPr>
            <p:spPr>
              <a:xfrm rot="-5400000">
                <a:off x="2471" y="3335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86" name="Google Shape;686;p30"/>
              <p:cNvCxnSpPr/>
              <p:nvPr/>
            </p:nvCxnSpPr>
            <p:spPr>
              <a:xfrm rot="-5400000">
                <a:off x="1079" y="3335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87" name="Google Shape;687;p30"/>
              <p:cNvCxnSpPr/>
              <p:nvPr/>
            </p:nvCxnSpPr>
            <p:spPr>
              <a:xfrm rot="5400000">
                <a:off x="1223" y="3335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88" name="Google Shape;688;p30"/>
              <p:cNvCxnSpPr/>
              <p:nvPr/>
            </p:nvCxnSpPr>
            <p:spPr>
              <a:xfrm>
                <a:off x="1536" y="3696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89" name="Google Shape;689;p30"/>
              <p:cNvCxnSpPr/>
              <p:nvPr/>
            </p:nvCxnSpPr>
            <p:spPr>
              <a:xfrm rot="10800000">
                <a:off x="2160" y="3696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90" name="Google Shape;690;p30"/>
              <p:cNvCxnSpPr/>
              <p:nvPr/>
            </p:nvCxnSpPr>
            <p:spPr>
              <a:xfrm rot="5400000">
                <a:off x="1848" y="3336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91" name="Google Shape;691;p30"/>
              <p:cNvSpPr txBox="1"/>
              <p:nvPr/>
            </p:nvSpPr>
            <p:spPr>
              <a:xfrm>
                <a:off x="1872" y="3504"/>
                <a:ext cx="349" cy="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Courier New"/>
                  <a:buNone/>
                </a:pPr>
                <a:r>
                  <a:rPr b="1" lang="en-US" sz="2100">
                    <a:solidFill>
                      <a:schemeClr val="accen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G</a:t>
                </a: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1888" y="3744"/>
                <a:ext cx="256" cy="168"/>
              </a:xfrm>
              <a:custGeom>
                <a:rect b="b" l="l" r="r" t="t"/>
                <a:pathLst>
                  <a:path extrusionOk="0" h="168" w="256">
                    <a:moveTo>
                      <a:pt x="32" y="0"/>
                    </a:moveTo>
                    <a:cubicBezTo>
                      <a:pt x="16" y="60"/>
                      <a:pt x="0" y="120"/>
                      <a:pt x="32" y="144"/>
                    </a:cubicBezTo>
                    <a:cubicBezTo>
                      <a:pt x="64" y="168"/>
                      <a:pt x="192" y="168"/>
                      <a:pt x="224" y="144"/>
                    </a:cubicBezTo>
                    <a:cubicBezTo>
                      <a:pt x="256" y="120"/>
                      <a:pt x="240" y="60"/>
                      <a:pt x="224" y="0"/>
                    </a:cubicBez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0"/>
              <p:cNvSpPr txBox="1"/>
              <p:nvPr/>
            </p:nvSpPr>
            <p:spPr>
              <a:xfrm>
                <a:off x="2054" y="3079"/>
                <a:ext cx="403" cy="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694" name="Google Shape;694;p30"/>
              <p:cNvSpPr txBox="1"/>
              <p:nvPr/>
            </p:nvSpPr>
            <p:spPr>
              <a:xfrm>
                <a:off x="2352" y="3696"/>
                <a:ext cx="403" cy="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695" name="Google Shape;695;p30"/>
              <p:cNvSpPr txBox="1"/>
              <p:nvPr/>
            </p:nvSpPr>
            <p:spPr>
              <a:xfrm>
                <a:off x="1440" y="3696"/>
                <a:ext cx="403" cy="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</p:grpSp>
        <p:grpSp>
          <p:nvGrpSpPr>
            <p:cNvPr id="696" name="Google Shape;696;p30"/>
            <p:cNvGrpSpPr/>
            <p:nvPr/>
          </p:nvGrpSpPr>
          <p:grpSpPr>
            <a:xfrm>
              <a:off x="672" y="1008"/>
              <a:ext cx="4272" cy="2832"/>
              <a:chOff x="672" y="1008"/>
              <a:chExt cx="4272" cy="2832"/>
            </a:xfrm>
          </p:grpSpPr>
          <p:grpSp>
            <p:nvGrpSpPr>
              <p:cNvPr id="697" name="Google Shape;697;p30"/>
              <p:cNvGrpSpPr/>
              <p:nvPr/>
            </p:nvGrpSpPr>
            <p:grpSpPr>
              <a:xfrm>
                <a:off x="3264" y="1008"/>
                <a:ext cx="1680" cy="1307"/>
                <a:chOff x="1440" y="1296"/>
                <a:chExt cx="1728" cy="1344"/>
              </a:xfrm>
            </p:grpSpPr>
            <p:grpSp>
              <p:nvGrpSpPr>
                <p:cNvPr id="698" name="Google Shape;698;p30"/>
                <p:cNvGrpSpPr/>
                <p:nvPr/>
              </p:nvGrpSpPr>
              <p:grpSpPr>
                <a:xfrm>
                  <a:off x="1440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699" name="Google Shape;699;p30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0" name="Google Shape;700;p30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01" name="Google Shape;701;p30"/>
                <p:cNvGrpSpPr/>
                <p:nvPr/>
              </p:nvGrpSpPr>
              <p:grpSpPr>
                <a:xfrm>
                  <a:off x="2016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702" name="Google Shape;702;p30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3" name="Google Shape;703;p30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04" name="Google Shape;704;p30"/>
                <p:cNvGrpSpPr/>
                <p:nvPr/>
              </p:nvGrpSpPr>
              <p:grpSpPr>
                <a:xfrm>
                  <a:off x="2592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705" name="Google Shape;705;p30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6" name="Google Shape;706;p30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707" name="Google Shape;707;p30"/>
              <p:cNvCxnSpPr/>
              <p:nvPr/>
            </p:nvCxnSpPr>
            <p:spPr>
              <a:xfrm>
                <a:off x="3664" y="1248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08" name="Google Shape;708;p30"/>
              <p:cNvCxnSpPr/>
              <p:nvPr/>
            </p:nvCxnSpPr>
            <p:spPr>
              <a:xfrm rot="10800000">
                <a:off x="3664" y="1368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709" name="Google Shape;709;p30"/>
              <p:cNvGrpSpPr/>
              <p:nvPr/>
            </p:nvGrpSpPr>
            <p:grpSpPr>
              <a:xfrm>
                <a:off x="4264" y="1248"/>
                <a:ext cx="280" cy="120"/>
                <a:chOff x="2544" y="2688"/>
                <a:chExt cx="336" cy="144"/>
              </a:xfrm>
            </p:grpSpPr>
            <p:cxnSp>
              <p:nvCxnSpPr>
                <p:cNvPr id="710" name="Google Shape;710;p30"/>
                <p:cNvCxnSpPr/>
                <p:nvPr/>
              </p:nvCxnSpPr>
              <p:spPr>
                <a:xfrm>
                  <a:off x="2544" y="2688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711" name="Google Shape;711;p30"/>
                <p:cNvCxnSpPr/>
                <p:nvPr/>
              </p:nvCxnSpPr>
              <p:spPr>
                <a:xfrm rot="10800000">
                  <a:off x="2544" y="2832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712" name="Google Shape;712;p30"/>
              <p:cNvCxnSpPr/>
              <p:nvPr/>
            </p:nvCxnSpPr>
            <p:spPr>
              <a:xfrm rot="5400000">
                <a:off x="4603" y="1667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13" name="Google Shape;713;p30"/>
              <p:cNvCxnSpPr/>
              <p:nvPr/>
            </p:nvCxnSpPr>
            <p:spPr>
              <a:xfrm rot="-5400000">
                <a:off x="4483" y="1667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14" name="Google Shape;714;p30"/>
              <p:cNvCxnSpPr/>
              <p:nvPr/>
            </p:nvCxnSpPr>
            <p:spPr>
              <a:xfrm rot="-5400000">
                <a:off x="3323" y="1667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15" name="Google Shape;715;p30"/>
              <p:cNvCxnSpPr/>
              <p:nvPr/>
            </p:nvCxnSpPr>
            <p:spPr>
              <a:xfrm rot="5400000">
                <a:off x="3443" y="1667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16" name="Google Shape;716;p30"/>
              <p:cNvCxnSpPr/>
              <p:nvPr/>
            </p:nvCxnSpPr>
            <p:spPr>
              <a:xfrm>
                <a:off x="3704" y="1968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17" name="Google Shape;717;p30"/>
              <p:cNvCxnSpPr/>
              <p:nvPr/>
            </p:nvCxnSpPr>
            <p:spPr>
              <a:xfrm rot="10800000">
                <a:off x="4224" y="1968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18" name="Google Shape;718;p30"/>
              <p:cNvCxnSpPr/>
              <p:nvPr/>
            </p:nvCxnSpPr>
            <p:spPr>
              <a:xfrm rot="5400000">
                <a:off x="3964" y="1668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19" name="Google Shape;719;p30"/>
              <p:cNvSpPr txBox="1"/>
              <p:nvPr/>
            </p:nvSpPr>
            <p:spPr>
              <a:xfrm>
                <a:off x="3984" y="1808"/>
                <a:ext cx="291" cy="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Courier New"/>
                  <a:buNone/>
                </a:pPr>
                <a:r>
                  <a:rPr b="1" lang="en-US" sz="2100">
                    <a:solidFill>
                      <a:schemeClr val="accen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G</a:t>
                </a:r>
                <a:endParaRPr/>
              </a:p>
            </p:txBody>
          </p:sp>
          <p:sp>
            <p:nvSpPr>
              <p:cNvPr id="720" name="Google Shape;720;p30"/>
              <p:cNvSpPr/>
              <p:nvPr/>
            </p:nvSpPr>
            <p:spPr>
              <a:xfrm>
                <a:off x="3997" y="2008"/>
                <a:ext cx="214" cy="140"/>
              </a:xfrm>
              <a:custGeom>
                <a:rect b="b" l="l" r="r" t="t"/>
                <a:pathLst>
                  <a:path extrusionOk="0" h="168" w="256">
                    <a:moveTo>
                      <a:pt x="32" y="0"/>
                    </a:moveTo>
                    <a:cubicBezTo>
                      <a:pt x="16" y="60"/>
                      <a:pt x="0" y="120"/>
                      <a:pt x="32" y="144"/>
                    </a:cubicBezTo>
                    <a:cubicBezTo>
                      <a:pt x="64" y="168"/>
                      <a:pt x="192" y="168"/>
                      <a:pt x="224" y="144"/>
                    </a:cubicBezTo>
                    <a:cubicBezTo>
                      <a:pt x="256" y="120"/>
                      <a:pt x="240" y="60"/>
                      <a:pt x="224" y="0"/>
                    </a:cubicBez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0"/>
              <p:cNvSpPr txBox="1"/>
              <p:nvPr/>
            </p:nvSpPr>
            <p:spPr>
              <a:xfrm>
                <a:off x="4136" y="1454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722" name="Google Shape;722;p30"/>
              <p:cNvSpPr txBox="1"/>
              <p:nvPr/>
            </p:nvSpPr>
            <p:spPr>
              <a:xfrm>
                <a:off x="4384" y="1968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723" name="Google Shape;723;p30"/>
              <p:cNvSpPr txBox="1"/>
              <p:nvPr/>
            </p:nvSpPr>
            <p:spPr>
              <a:xfrm>
                <a:off x="3624" y="1968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grpSp>
            <p:nvGrpSpPr>
              <p:cNvPr id="724" name="Google Shape;724;p30"/>
              <p:cNvGrpSpPr/>
              <p:nvPr/>
            </p:nvGrpSpPr>
            <p:grpSpPr>
              <a:xfrm>
                <a:off x="672" y="2533"/>
                <a:ext cx="1680" cy="1307"/>
                <a:chOff x="1440" y="1296"/>
                <a:chExt cx="1728" cy="1344"/>
              </a:xfrm>
            </p:grpSpPr>
            <p:grpSp>
              <p:nvGrpSpPr>
                <p:cNvPr id="725" name="Google Shape;725;p30"/>
                <p:cNvGrpSpPr/>
                <p:nvPr/>
              </p:nvGrpSpPr>
              <p:grpSpPr>
                <a:xfrm>
                  <a:off x="1440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726" name="Google Shape;726;p30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7" name="Google Shape;727;p30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28" name="Google Shape;728;p30"/>
                <p:cNvGrpSpPr/>
                <p:nvPr/>
              </p:nvGrpSpPr>
              <p:grpSpPr>
                <a:xfrm>
                  <a:off x="2016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729" name="Google Shape;729;p30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0" name="Google Shape;730;p30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31" name="Google Shape;731;p30"/>
                <p:cNvGrpSpPr/>
                <p:nvPr/>
              </p:nvGrpSpPr>
              <p:grpSpPr>
                <a:xfrm>
                  <a:off x="2592" y="1296"/>
                  <a:ext cx="576" cy="1344"/>
                  <a:chOff x="1440" y="1296"/>
                  <a:chExt cx="576" cy="1344"/>
                </a:xfrm>
              </p:grpSpPr>
              <p:sp>
                <p:nvSpPr>
                  <p:cNvPr id="732" name="Google Shape;732;p30"/>
                  <p:cNvSpPr/>
                  <p:nvPr/>
                </p:nvSpPr>
                <p:spPr>
                  <a:xfrm>
                    <a:off x="1440" y="1296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3" name="Google Shape;733;p30"/>
                  <p:cNvSpPr/>
                  <p:nvPr/>
                </p:nvSpPr>
                <p:spPr>
                  <a:xfrm>
                    <a:off x="1440" y="1968"/>
                    <a:ext cx="576" cy="672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sz="15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34" name="Google Shape;734;p30"/>
              <p:cNvGrpSpPr/>
              <p:nvPr/>
            </p:nvGrpSpPr>
            <p:grpSpPr>
              <a:xfrm>
                <a:off x="1072" y="2773"/>
                <a:ext cx="280" cy="120"/>
                <a:chOff x="2544" y="2688"/>
                <a:chExt cx="336" cy="144"/>
              </a:xfrm>
            </p:grpSpPr>
            <p:cxnSp>
              <p:nvCxnSpPr>
                <p:cNvPr id="735" name="Google Shape;735;p30"/>
                <p:cNvCxnSpPr/>
                <p:nvPr/>
              </p:nvCxnSpPr>
              <p:spPr>
                <a:xfrm>
                  <a:off x="2544" y="2688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736" name="Google Shape;736;p30"/>
                <p:cNvCxnSpPr/>
                <p:nvPr/>
              </p:nvCxnSpPr>
              <p:spPr>
                <a:xfrm rot="10800000">
                  <a:off x="2544" y="2832"/>
                  <a:ext cx="3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737" name="Google Shape;737;p30"/>
              <p:cNvCxnSpPr/>
              <p:nvPr/>
            </p:nvCxnSpPr>
            <p:spPr>
              <a:xfrm>
                <a:off x="1672" y="2773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38" name="Google Shape;738;p30"/>
              <p:cNvCxnSpPr/>
              <p:nvPr/>
            </p:nvCxnSpPr>
            <p:spPr>
              <a:xfrm rot="10800000">
                <a:off x="1672" y="2893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39" name="Google Shape;739;p30"/>
              <p:cNvCxnSpPr/>
              <p:nvPr/>
            </p:nvCxnSpPr>
            <p:spPr>
              <a:xfrm rot="5400000">
                <a:off x="2011" y="3192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40" name="Google Shape;740;p30"/>
              <p:cNvCxnSpPr/>
              <p:nvPr/>
            </p:nvCxnSpPr>
            <p:spPr>
              <a:xfrm rot="-5400000">
                <a:off x="1891" y="3192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41" name="Google Shape;741;p30"/>
              <p:cNvCxnSpPr/>
              <p:nvPr/>
            </p:nvCxnSpPr>
            <p:spPr>
              <a:xfrm rot="-5400000">
                <a:off x="731" y="3192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42" name="Google Shape;742;p30"/>
              <p:cNvCxnSpPr/>
              <p:nvPr/>
            </p:nvCxnSpPr>
            <p:spPr>
              <a:xfrm rot="5400000">
                <a:off x="851" y="3192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43" name="Google Shape;743;p30"/>
              <p:cNvCxnSpPr/>
              <p:nvPr/>
            </p:nvCxnSpPr>
            <p:spPr>
              <a:xfrm>
                <a:off x="1112" y="3493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44" name="Google Shape;744;p30"/>
              <p:cNvCxnSpPr/>
              <p:nvPr/>
            </p:nvCxnSpPr>
            <p:spPr>
              <a:xfrm rot="10800000">
                <a:off x="1632" y="3493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45" name="Google Shape;745;p30"/>
              <p:cNvCxnSpPr/>
              <p:nvPr/>
            </p:nvCxnSpPr>
            <p:spPr>
              <a:xfrm rot="5400000">
                <a:off x="1372" y="3193"/>
                <a:ext cx="28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46" name="Google Shape;746;p30"/>
              <p:cNvSpPr txBox="1"/>
              <p:nvPr/>
            </p:nvSpPr>
            <p:spPr>
              <a:xfrm>
                <a:off x="1392" y="3333"/>
                <a:ext cx="291" cy="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Courier New"/>
                  <a:buNone/>
                </a:pPr>
                <a:r>
                  <a:rPr b="1" lang="en-US" sz="2100">
                    <a:solidFill>
                      <a:schemeClr val="accen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G</a:t>
                </a:r>
                <a:endParaRPr/>
              </a:p>
            </p:txBody>
          </p:sp>
          <p:sp>
            <p:nvSpPr>
              <p:cNvPr id="747" name="Google Shape;747;p30"/>
              <p:cNvSpPr/>
              <p:nvPr/>
            </p:nvSpPr>
            <p:spPr>
              <a:xfrm>
                <a:off x="1405" y="3533"/>
                <a:ext cx="214" cy="140"/>
              </a:xfrm>
              <a:custGeom>
                <a:rect b="b" l="l" r="r" t="t"/>
                <a:pathLst>
                  <a:path extrusionOk="0" h="168" w="256">
                    <a:moveTo>
                      <a:pt x="32" y="0"/>
                    </a:moveTo>
                    <a:cubicBezTo>
                      <a:pt x="16" y="60"/>
                      <a:pt x="0" y="120"/>
                      <a:pt x="32" y="144"/>
                    </a:cubicBezTo>
                    <a:cubicBezTo>
                      <a:pt x="64" y="168"/>
                      <a:pt x="192" y="168"/>
                      <a:pt x="224" y="144"/>
                    </a:cubicBezTo>
                    <a:cubicBezTo>
                      <a:pt x="256" y="120"/>
                      <a:pt x="240" y="60"/>
                      <a:pt x="224" y="0"/>
                    </a:cubicBez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0"/>
              <p:cNvSpPr txBox="1"/>
              <p:nvPr/>
            </p:nvSpPr>
            <p:spPr>
              <a:xfrm>
                <a:off x="1544" y="2979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749" name="Google Shape;749;p30"/>
              <p:cNvSpPr txBox="1"/>
              <p:nvPr/>
            </p:nvSpPr>
            <p:spPr>
              <a:xfrm>
                <a:off x="1792" y="3493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750" name="Google Shape;750;p30"/>
              <p:cNvSpPr txBox="1"/>
              <p:nvPr/>
            </p:nvSpPr>
            <p:spPr>
              <a:xfrm>
                <a:off x="1032" y="3493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</p:grpSp>
      </p:grpSp>
      <p:sp>
        <p:nvSpPr>
          <p:cNvPr id="751" name="Google Shape;751;p30"/>
          <p:cNvSpPr txBox="1"/>
          <p:nvPr/>
        </p:nvSpPr>
        <p:spPr>
          <a:xfrm>
            <a:off x="4409633" y="3600450"/>
            <a:ext cx="3589444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sequential decision problem for a fully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Observable stochastic environment with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Markovian transition model and additive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Rewards is called an MDP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1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7" name="Google Shape;757;p31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Markov Decision Processes</a:t>
            </a:r>
            <a:endParaRPr/>
          </a:p>
        </p:txBody>
      </p:sp>
      <p:sp>
        <p:nvSpPr>
          <p:cNvPr id="758" name="Google Shape;758;p31"/>
          <p:cNvSpPr txBox="1"/>
          <p:nvPr>
            <p:ph idx="1" type="body"/>
          </p:nvPr>
        </p:nvSpPr>
        <p:spPr>
          <a:xfrm>
            <a:off x="1371600" y="971550"/>
            <a:ext cx="63436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Motivation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Markov Decision Processes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Computing Policies From a Model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Value Functions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Mapping Value Functions to Policies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Computing Value Functions through Value Iteration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An Alternative: Policy Iteration (appendix)</a:t>
            </a:r>
            <a:endParaRPr/>
          </a:p>
          <a:p>
            <a:pPr indent="-54768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Summary</a:t>
            </a:r>
            <a:endParaRPr/>
          </a:p>
          <a:p>
            <a:pPr indent="-54768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2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4" name="Google Shape;764;p32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Function 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lang="en-US"/>
              <a:t>for a Given Policy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endParaRPr/>
          </a:p>
        </p:txBody>
      </p:sp>
      <p:sp>
        <p:nvSpPr>
          <p:cNvPr id="765" name="Google Shape;765;p32"/>
          <p:cNvSpPr txBox="1"/>
          <p:nvPr>
            <p:ph idx="1" type="body"/>
          </p:nvPr>
        </p:nvSpPr>
        <p:spPr>
          <a:xfrm>
            <a:off x="457200" y="742950"/>
            <a:ext cx="7315200" cy="234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/>
              <a:t>(s</a:t>
            </a:r>
            <a:r>
              <a:rPr baseline="-25000" i="1" lang="en-US"/>
              <a:t>t</a:t>
            </a:r>
            <a:r>
              <a:rPr i="1" lang="en-US"/>
              <a:t>)</a:t>
            </a:r>
            <a:r>
              <a:rPr lang="en-US"/>
              <a:t> is the accumulated lifetime reward resulting from starting in state </a:t>
            </a:r>
            <a:r>
              <a:rPr i="1" lang="en-US"/>
              <a:t>s</a:t>
            </a:r>
            <a:r>
              <a:rPr baseline="-25000" i="1" lang="en-US"/>
              <a:t>t</a:t>
            </a:r>
            <a:r>
              <a:rPr lang="en-US"/>
              <a:t> and repeatedly executing policy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/>
              <a:t>:</a:t>
            </a:r>
            <a:br>
              <a:rPr lang="en-US"/>
            </a:b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        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/>
              <a:t>(s</a:t>
            </a:r>
            <a:r>
              <a:rPr baseline="-25000" i="1" lang="en-US"/>
              <a:t>t</a:t>
            </a:r>
            <a:r>
              <a:rPr i="1" lang="en-US"/>
              <a:t>)</a:t>
            </a:r>
            <a:r>
              <a:rPr lang="en-US"/>
              <a:t> = </a:t>
            </a:r>
            <a:r>
              <a:rPr i="1" lang="en-US"/>
              <a:t>r</a:t>
            </a:r>
            <a:r>
              <a:rPr baseline="-25000" i="1" lang="en-US"/>
              <a:t>t</a:t>
            </a:r>
            <a:r>
              <a:rPr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/>
              <a:t> </a:t>
            </a:r>
            <a:r>
              <a:rPr i="1" lang="en-US"/>
              <a:t>r</a:t>
            </a:r>
            <a:r>
              <a:rPr baseline="-25000" i="1" lang="en-US"/>
              <a:t>t+1</a:t>
            </a:r>
            <a:r>
              <a:rPr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 </a:t>
            </a:r>
            <a:r>
              <a:rPr baseline="30000" lang="en-US"/>
              <a:t>2</a:t>
            </a:r>
            <a:r>
              <a:rPr lang="en-US"/>
              <a:t> </a:t>
            </a:r>
            <a:r>
              <a:rPr i="1" lang="en-US"/>
              <a:t>r</a:t>
            </a:r>
            <a:r>
              <a:rPr baseline="-25000" i="1" lang="en-US"/>
              <a:t>t+2  </a:t>
            </a:r>
            <a:r>
              <a:rPr lang="en-US"/>
              <a:t>. . .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        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/>
              <a:t>(s</a:t>
            </a:r>
            <a:r>
              <a:rPr baseline="-25000" i="1" lang="en-US"/>
              <a:t>t</a:t>
            </a:r>
            <a:r>
              <a:rPr i="1" lang="en-US"/>
              <a:t>)</a:t>
            </a:r>
            <a:r>
              <a:rPr lang="en-US"/>
              <a:t> = ∑</a:t>
            </a:r>
            <a:r>
              <a:rPr baseline="-25000" lang="en-US"/>
              <a:t>i</a:t>
            </a:r>
            <a:r>
              <a:rPr lang="en-US"/>
              <a:t>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 </a:t>
            </a:r>
            <a:r>
              <a:rPr baseline="30000" lang="en-US"/>
              <a:t>i</a:t>
            </a:r>
            <a:r>
              <a:rPr lang="en-US"/>
              <a:t> </a:t>
            </a:r>
            <a:r>
              <a:rPr i="1" lang="en-US"/>
              <a:t>r</a:t>
            </a:r>
            <a:r>
              <a:rPr baseline="-25000" i="1" lang="en-US"/>
              <a:t>t+i</a:t>
            </a:r>
            <a:br>
              <a:rPr baseline="-25000" i="1" lang="en-US"/>
            </a:br>
            <a:br>
              <a:rPr baseline="-25000" i="1" lang="en-US"/>
            </a:br>
            <a:r>
              <a:rPr lang="en-US"/>
              <a:t>where </a:t>
            </a:r>
            <a:r>
              <a:rPr i="1" lang="en-US"/>
              <a:t>r</a:t>
            </a:r>
            <a:r>
              <a:rPr baseline="-25000" i="1" lang="en-US"/>
              <a:t>t</a:t>
            </a:r>
            <a:r>
              <a:rPr lang="en-US"/>
              <a:t>, </a:t>
            </a:r>
            <a:r>
              <a:rPr i="1" lang="en-US"/>
              <a:t>r</a:t>
            </a:r>
            <a:r>
              <a:rPr baseline="-25000" i="1" lang="en-US"/>
              <a:t>t+1 </a:t>
            </a:r>
            <a:r>
              <a:rPr lang="en-US"/>
              <a:t>, </a:t>
            </a:r>
            <a:r>
              <a:rPr i="1" lang="en-US"/>
              <a:t>r</a:t>
            </a:r>
            <a:r>
              <a:rPr baseline="-25000" i="1" lang="en-US"/>
              <a:t>t+2  </a:t>
            </a:r>
            <a:r>
              <a:rPr lang="en-US"/>
              <a:t>. . . are generated by following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π, </a:t>
            </a:r>
            <a:r>
              <a:rPr lang="en-US"/>
              <a:t>starting at </a:t>
            </a:r>
            <a:r>
              <a:rPr i="1" lang="en-US"/>
              <a:t>s</a:t>
            </a:r>
            <a:r>
              <a:rPr baseline="-25000" i="1" lang="en-US"/>
              <a:t>t </a:t>
            </a:r>
            <a:r>
              <a:rPr lang="en-US"/>
              <a:t>.</a:t>
            </a:r>
            <a:endParaRPr/>
          </a:p>
        </p:txBody>
      </p:sp>
      <p:sp>
        <p:nvSpPr>
          <p:cNvPr id="766" name="Google Shape;766;p32"/>
          <p:cNvSpPr txBox="1"/>
          <p:nvPr/>
        </p:nvSpPr>
        <p:spPr>
          <a:xfrm>
            <a:off x="3771900" y="4286250"/>
            <a:ext cx="48282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767" name="Google Shape;767;p32"/>
          <p:cNvSpPr txBox="1"/>
          <p:nvPr/>
        </p:nvSpPr>
        <p:spPr>
          <a:xfrm>
            <a:off x="5429250" y="4286250"/>
            <a:ext cx="48282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768" name="Google Shape;768;p32"/>
          <p:cNvSpPr txBox="1"/>
          <p:nvPr/>
        </p:nvSpPr>
        <p:spPr>
          <a:xfrm>
            <a:off x="4629150" y="4514850"/>
            <a:ext cx="33374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69" name="Google Shape;769;p32"/>
          <p:cNvSpPr txBox="1"/>
          <p:nvPr/>
        </p:nvSpPr>
        <p:spPr>
          <a:xfrm>
            <a:off x="1218677" y="3288500"/>
            <a:ext cx="1621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.9</a:t>
            </a:r>
            <a:endParaRPr/>
          </a:p>
        </p:txBody>
      </p:sp>
      <p:sp>
        <p:nvSpPr>
          <p:cNvPr id="770" name="Google Shape;770;p32"/>
          <p:cNvSpPr txBox="1"/>
          <p:nvPr/>
        </p:nvSpPr>
        <p:spPr>
          <a:xfrm>
            <a:off x="5542360" y="3257550"/>
            <a:ext cx="33374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771" name="Google Shape;771;p32"/>
          <p:cNvSpPr txBox="1"/>
          <p:nvPr/>
        </p:nvSpPr>
        <p:spPr>
          <a:xfrm>
            <a:off x="3886200" y="3257550"/>
            <a:ext cx="33374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772" name="Google Shape;772;p32"/>
          <p:cNvSpPr txBox="1"/>
          <p:nvPr/>
        </p:nvSpPr>
        <p:spPr>
          <a:xfrm>
            <a:off x="4519613" y="3257550"/>
            <a:ext cx="48282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grpSp>
        <p:nvGrpSpPr>
          <p:cNvPr id="773" name="Google Shape;773;p32"/>
          <p:cNvGrpSpPr/>
          <p:nvPr/>
        </p:nvGrpSpPr>
        <p:grpSpPr>
          <a:xfrm>
            <a:off x="2857500" y="2914650"/>
            <a:ext cx="3086100" cy="1950244"/>
            <a:chOff x="1440" y="2448"/>
            <a:chExt cx="2592" cy="1638"/>
          </a:xfrm>
        </p:grpSpPr>
        <p:grpSp>
          <p:nvGrpSpPr>
            <p:cNvPr id="774" name="Google Shape;774;p32"/>
            <p:cNvGrpSpPr/>
            <p:nvPr/>
          </p:nvGrpSpPr>
          <p:grpSpPr>
            <a:xfrm>
              <a:off x="2112" y="2592"/>
              <a:ext cx="1920" cy="1494"/>
              <a:chOff x="1872" y="2496"/>
              <a:chExt cx="1920" cy="1494"/>
            </a:xfrm>
          </p:grpSpPr>
          <p:grpSp>
            <p:nvGrpSpPr>
              <p:cNvPr id="775" name="Google Shape;775;p32"/>
              <p:cNvGrpSpPr/>
              <p:nvPr/>
            </p:nvGrpSpPr>
            <p:grpSpPr>
              <a:xfrm>
                <a:off x="1872" y="2496"/>
                <a:ext cx="640" cy="1494"/>
                <a:chOff x="1440" y="1296"/>
                <a:chExt cx="576" cy="1344"/>
              </a:xfrm>
            </p:grpSpPr>
            <p:sp>
              <p:nvSpPr>
                <p:cNvPr id="776" name="Google Shape;776;p32"/>
                <p:cNvSpPr/>
                <p:nvPr/>
              </p:nvSpPr>
              <p:spPr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32"/>
                <p:cNvSpPr/>
                <p:nvPr/>
              </p:nvSpPr>
              <p:spPr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8" name="Google Shape;778;p32"/>
              <p:cNvGrpSpPr/>
              <p:nvPr/>
            </p:nvGrpSpPr>
            <p:grpSpPr>
              <a:xfrm>
                <a:off x="2512" y="2496"/>
                <a:ext cx="640" cy="1494"/>
                <a:chOff x="1440" y="1296"/>
                <a:chExt cx="576" cy="1344"/>
              </a:xfrm>
            </p:grpSpPr>
            <p:sp>
              <p:nvSpPr>
                <p:cNvPr id="779" name="Google Shape;779;p32"/>
                <p:cNvSpPr/>
                <p:nvPr/>
              </p:nvSpPr>
              <p:spPr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32"/>
                <p:cNvSpPr/>
                <p:nvPr/>
              </p:nvSpPr>
              <p:spPr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1" name="Google Shape;781;p32"/>
              <p:cNvGrpSpPr/>
              <p:nvPr/>
            </p:nvGrpSpPr>
            <p:grpSpPr>
              <a:xfrm>
                <a:off x="3152" y="2496"/>
                <a:ext cx="640" cy="1494"/>
                <a:chOff x="1440" y="1296"/>
                <a:chExt cx="576" cy="1344"/>
              </a:xfrm>
            </p:grpSpPr>
            <p:sp>
              <p:nvSpPr>
                <p:cNvPr id="782" name="Google Shape;782;p32"/>
                <p:cNvSpPr/>
                <p:nvPr/>
              </p:nvSpPr>
              <p:spPr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32"/>
                <p:cNvSpPr/>
                <p:nvPr/>
              </p:nvSpPr>
              <p:spPr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84" name="Google Shape;784;p32"/>
              <p:cNvCxnSpPr/>
              <p:nvPr/>
            </p:nvCxnSpPr>
            <p:spPr>
              <a:xfrm rot="5400000">
                <a:off x="3402" y="3250"/>
                <a:ext cx="32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85" name="Google Shape;785;p32"/>
              <p:cNvCxnSpPr/>
              <p:nvPr/>
            </p:nvCxnSpPr>
            <p:spPr>
              <a:xfrm rot="5400000">
                <a:off x="2077" y="3250"/>
                <a:ext cx="32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86" name="Google Shape;786;p32"/>
              <p:cNvCxnSpPr/>
              <p:nvPr/>
            </p:nvCxnSpPr>
            <p:spPr>
              <a:xfrm>
                <a:off x="2375" y="3594"/>
                <a:ext cx="32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87" name="Google Shape;787;p32"/>
              <p:cNvCxnSpPr/>
              <p:nvPr/>
            </p:nvCxnSpPr>
            <p:spPr>
              <a:xfrm rot="10800000">
                <a:off x="2969" y="3594"/>
                <a:ext cx="32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88" name="Google Shape;788;p32"/>
              <p:cNvCxnSpPr/>
              <p:nvPr/>
            </p:nvCxnSpPr>
            <p:spPr>
              <a:xfrm rot="5400000">
                <a:off x="2672" y="3251"/>
                <a:ext cx="32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89" name="Google Shape;789;p32"/>
              <p:cNvSpPr txBox="1"/>
              <p:nvPr/>
            </p:nvSpPr>
            <p:spPr>
              <a:xfrm>
                <a:off x="2688" y="3369"/>
                <a:ext cx="291" cy="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Courier New"/>
                  <a:buNone/>
                </a:pPr>
                <a:r>
                  <a:rPr b="1" lang="en-US" sz="2100">
                    <a:solidFill>
                      <a:schemeClr val="accen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G</a:t>
                </a:r>
                <a:endParaRPr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2710" y="3552"/>
                <a:ext cx="244" cy="160"/>
              </a:xfrm>
              <a:custGeom>
                <a:rect b="b" l="l" r="r" t="t"/>
                <a:pathLst>
                  <a:path extrusionOk="0" h="168" w="256">
                    <a:moveTo>
                      <a:pt x="32" y="0"/>
                    </a:moveTo>
                    <a:cubicBezTo>
                      <a:pt x="16" y="60"/>
                      <a:pt x="0" y="120"/>
                      <a:pt x="32" y="144"/>
                    </a:cubicBezTo>
                    <a:cubicBezTo>
                      <a:pt x="64" y="168"/>
                      <a:pt x="192" y="168"/>
                      <a:pt x="224" y="144"/>
                    </a:cubicBezTo>
                    <a:cubicBezTo>
                      <a:pt x="256" y="120"/>
                      <a:pt x="240" y="60"/>
                      <a:pt x="224" y="0"/>
                    </a:cubicBez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2"/>
              <p:cNvSpPr txBox="1"/>
              <p:nvPr/>
            </p:nvSpPr>
            <p:spPr>
              <a:xfrm>
                <a:off x="2784" y="3024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792" name="Google Shape;792;p32"/>
              <p:cNvSpPr txBox="1"/>
              <p:nvPr/>
            </p:nvSpPr>
            <p:spPr>
              <a:xfrm>
                <a:off x="3102" y="3552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793" name="Google Shape;793;p32"/>
              <p:cNvSpPr txBox="1"/>
              <p:nvPr/>
            </p:nvSpPr>
            <p:spPr>
              <a:xfrm>
                <a:off x="2283" y="3542"/>
                <a:ext cx="336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500"/>
                  <a:buFont typeface="Arial"/>
                  <a:buNone/>
                </a:pPr>
                <a:r>
                  <a:rPr lang="en-US" sz="15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</p:grpSp>
        <p:sp>
          <p:nvSpPr>
            <p:cNvPr id="794" name="Google Shape;794;p32"/>
            <p:cNvSpPr txBox="1"/>
            <p:nvPr/>
          </p:nvSpPr>
          <p:spPr>
            <a:xfrm>
              <a:off x="1440" y="2448"/>
              <a:ext cx="451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b="0" i="1" lang="en-US" sz="1800" u="none" cap="none" strike="noStrike">
                  <a:solidFill>
                    <a:schemeClr val="accent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π</a:t>
              </a:r>
              <a:endPara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32"/>
          <p:cNvSpPr txBox="1"/>
          <p:nvPr/>
        </p:nvSpPr>
        <p:spPr>
          <a:xfrm>
            <a:off x="5829301" y="2914650"/>
            <a:ext cx="92365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2100"/>
              <a:buFont typeface="Arial"/>
              <a:buNone/>
            </a:pPr>
            <a:r>
              <a:rPr b="0" i="1" lang="en-US" sz="2100" u="none" cap="none" strike="noStrike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30000" i="0" lang="en-US" sz="2100" u="none" cap="none" strike="noStrike">
                <a:solidFill>
                  <a:srgbClr val="9C009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3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33"/>
          <p:cNvSpPr txBox="1"/>
          <p:nvPr>
            <p:ph type="title"/>
          </p:nvPr>
        </p:nvSpPr>
        <p:spPr>
          <a:xfrm>
            <a:off x="1428750" y="114300"/>
            <a:ext cx="62865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Optimal Policy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/>
              <a:t>* Given Value Function </a:t>
            </a:r>
            <a:r>
              <a:rPr i="1" lang="en-US"/>
              <a:t>V</a:t>
            </a:r>
            <a:r>
              <a:rPr lang="en-US"/>
              <a:t>*</a:t>
            </a:r>
            <a:endParaRPr/>
          </a:p>
        </p:txBody>
      </p:sp>
      <p:sp>
        <p:nvSpPr>
          <p:cNvPr id="802" name="Google Shape;802;p33"/>
          <p:cNvSpPr txBox="1"/>
          <p:nvPr>
            <p:ph idx="1" type="body"/>
          </p:nvPr>
        </p:nvSpPr>
        <p:spPr>
          <a:xfrm>
            <a:off x="400544" y="728168"/>
            <a:ext cx="63436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/>
              <a:t>Idea: Given state s</a:t>
            </a:r>
            <a:endParaRPr/>
          </a:p>
          <a:p>
            <a:pPr indent="-285750" lvl="0" marL="2857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/>
              <a:t> Examine </a:t>
            </a:r>
            <a:r>
              <a:rPr b="1" lang="en-US" sz="1500">
                <a:solidFill>
                  <a:schemeClr val="accent2"/>
                </a:solidFill>
              </a:rPr>
              <a:t>all</a:t>
            </a:r>
            <a:r>
              <a:rPr lang="en-US" sz="1500"/>
              <a:t> possible actions a</a:t>
            </a:r>
            <a:r>
              <a:rPr baseline="-25000" lang="en-US" sz="1500"/>
              <a:t>i</a:t>
            </a:r>
            <a:r>
              <a:rPr lang="en-US" sz="1500"/>
              <a:t> in state s.</a:t>
            </a:r>
            <a:endParaRPr/>
          </a:p>
          <a:p>
            <a:pPr indent="-285750" lvl="0" marL="2857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/>
              <a:t> Select action a</a:t>
            </a:r>
            <a:r>
              <a:rPr baseline="-25000" lang="en-US" sz="1500"/>
              <a:t>i</a:t>
            </a:r>
            <a:r>
              <a:rPr lang="en-US" sz="1500"/>
              <a:t> with greatest lifetime reward.</a:t>
            </a:r>
            <a:endParaRPr/>
          </a:p>
        </p:txBody>
      </p:sp>
      <p:sp>
        <p:nvSpPr>
          <p:cNvPr id="803" name="Google Shape;803;p33"/>
          <p:cNvSpPr/>
          <p:nvPr/>
        </p:nvSpPr>
        <p:spPr>
          <a:xfrm>
            <a:off x="5994798" y="3390900"/>
            <a:ext cx="592931" cy="69175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3"/>
          <p:cNvSpPr/>
          <p:nvPr/>
        </p:nvSpPr>
        <p:spPr>
          <a:xfrm>
            <a:off x="5994798" y="4082654"/>
            <a:ext cx="592931" cy="69175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3"/>
          <p:cNvSpPr/>
          <p:nvPr/>
        </p:nvSpPr>
        <p:spPr>
          <a:xfrm>
            <a:off x="6587729" y="3390900"/>
            <a:ext cx="591740" cy="69175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3"/>
          <p:cNvSpPr/>
          <p:nvPr/>
        </p:nvSpPr>
        <p:spPr>
          <a:xfrm>
            <a:off x="6587729" y="4082654"/>
            <a:ext cx="591740" cy="69175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3"/>
          <p:cNvSpPr/>
          <p:nvPr/>
        </p:nvSpPr>
        <p:spPr>
          <a:xfrm>
            <a:off x="7179469" y="3390900"/>
            <a:ext cx="592931" cy="69175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3"/>
          <p:cNvSpPr/>
          <p:nvPr/>
        </p:nvSpPr>
        <p:spPr>
          <a:xfrm>
            <a:off x="7179469" y="4082654"/>
            <a:ext cx="592931" cy="69175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9" name="Google Shape;809;p33"/>
          <p:cNvCxnSpPr/>
          <p:nvPr/>
        </p:nvCxnSpPr>
        <p:spPr>
          <a:xfrm>
            <a:off x="6460331" y="4407694"/>
            <a:ext cx="29646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0" name="Google Shape;810;p33"/>
          <p:cNvCxnSpPr/>
          <p:nvPr/>
        </p:nvCxnSpPr>
        <p:spPr>
          <a:xfrm rot="10800000">
            <a:off x="7010400" y="4407694"/>
            <a:ext cx="29646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1" name="Google Shape;811;p33"/>
          <p:cNvCxnSpPr/>
          <p:nvPr/>
        </p:nvCxnSpPr>
        <p:spPr>
          <a:xfrm rot="5400000">
            <a:off x="6735961" y="4090393"/>
            <a:ext cx="29646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2" name="Google Shape;812;p33"/>
          <p:cNvSpPr txBox="1"/>
          <p:nvPr/>
        </p:nvSpPr>
        <p:spPr>
          <a:xfrm>
            <a:off x="6750844" y="4171950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6771085" y="4476750"/>
            <a:ext cx="225028" cy="122998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3"/>
          <p:cNvSpPr txBox="1"/>
          <p:nvPr/>
        </p:nvSpPr>
        <p:spPr>
          <a:xfrm>
            <a:off x="6838950" y="3880248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15" name="Google Shape;815;p33"/>
          <p:cNvSpPr txBox="1"/>
          <p:nvPr/>
        </p:nvSpPr>
        <p:spPr>
          <a:xfrm>
            <a:off x="7133035" y="4368404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16" name="Google Shape;816;p33"/>
          <p:cNvSpPr txBox="1"/>
          <p:nvPr/>
        </p:nvSpPr>
        <p:spPr>
          <a:xfrm>
            <a:off x="6375797" y="4360069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17" name="Google Shape;817;p33"/>
          <p:cNvSpPr txBox="1"/>
          <p:nvPr/>
        </p:nvSpPr>
        <p:spPr>
          <a:xfrm>
            <a:off x="5468541" y="3429000"/>
            <a:ext cx="417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85725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1" lang="en-US" sz="1800" u="none" cap="none" strike="noStrik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3"/>
          <p:cNvSpPr txBox="1"/>
          <p:nvPr/>
        </p:nvSpPr>
        <p:spPr>
          <a:xfrm>
            <a:off x="6057900" y="4343400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19" name="Google Shape;819;p33"/>
          <p:cNvSpPr txBox="1"/>
          <p:nvPr/>
        </p:nvSpPr>
        <p:spPr>
          <a:xfrm>
            <a:off x="7372350" y="4286250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20" name="Google Shape;820;p33"/>
          <p:cNvSpPr txBox="1"/>
          <p:nvPr/>
        </p:nvSpPr>
        <p:spPr>
          <a:xfrm>
            <a:off x="6800850" y="4534585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21" name="Google Shape;821;p33"/>
          <p:cNvSpPr txBox="1"/>
          <p:nvPr/>
        </p:nvSpPr>
        <p:spPr>
          <a:xfrm>
            <a:off x="7372350" y="358854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822" name="Google Shape;822;p33"/>
          <p:cNvSpPr txBox="1"/>
          <p:nvPr/>
        </p:nvSpPr>
        <p:spPr>
          <a:xfrm>
            <a:off x="6229350" y="358854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823" name="Google Shape;823;p33"/>
          <p:cNvSpPr txBox="1"/>
          <p:nvPr/>
        </p:nvSpPr>
        <p:spPr>
          <a:xfrm>
            <a:off x="6686550" y="3588544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C009C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C009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24" name="Google Shape;824;p33"/>
          <p:cNvSpPr/>
          <p:nvPr/>
        </p:nvSpPr>
        <p:spPr>
          <a:xfrm>
            <a:off x="381000" y="1714500"/>
            <a:ext cx="7391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Lifetime reward Q(s, a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is:</a:t>
            </a:r>
            <a:endParaRPr/>
          </a:p>
          <a:p>
            <a:pPr indent="-285750" lvl="1" marL="628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immediate reward for taking action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r(s,a</a:t>
            </a:r>
            <a:r>
              <a:rPr b="0" i="1" lang="en-US" sz="1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lifetime reward starting in target state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a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) …</a:t>
            </a:r>
            <a:endParaRPr/>
          </a:p>
          <a:p>
            <a:pPr indent="-285750" lvl="1" marL="628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discounted by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628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argmax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[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r(s,a</a:t>
            </a:r>
            <a:r>
              <a:rPr i="1"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a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)]</a:t>
            </a:r>
            <a:endParaRPr baseline="-25000" i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Know: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function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 model.</a:t>
            </a:r>
            <a:endParaRPr/>
          </a:p>
          <a:p>
            <a:pPr indent="-285750" lvl="1" marL="628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 x A → S</a:t>
            </a:r>
            <a:endParaRPr/>
          </a:p>
          <a:p>
            <a:pPr indent="-285750" lvl="1" marL="628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 x A → ℜ</a:t>
            </a:r>
            <a:endParaRPr/>
          </a:p>
        </p:txBody>
      </p:sp>
      <p:grpSp>
        <p:nvGrpSpPr>
          <p:cNvPr id="825" name="Google Shape;825;p33"/>
          <p:cNvGrpSpPr/>
          <p:nvPr/>
        </p:nvGrpSpPr>
        <p:grpSpPr>
          <a:xfrm>
            <a:off x="6449616" y="3714750"/>
            <a:ext cx="285750" cy="122635"/>
            <a:chOff x="2544" y="2688"/>
            <a:chExt cx="336" cy="144"/>
          </a:xfrm>
        </p:grpSpPr>
        <p:cxnSp>
          <p:nvCxnSpPr>
            <p:cNvPr id="826" name="Google Shape;826;p33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27" name="Google Shape;827;p33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28" name="Google Shape;828;p33"/>
          <p:cNvGrpSpPr/>
          <p:nvPr/>
        </p:nvGrpSpPr>
        <p:grpSpPr>
          <a:xfrm>
            <a:off x="7061597" y="3714750"/>
            <a:ext cx="285750" cy="122635"/>
            <a:chOff x="2544" y="2688"/>
            <a:chExt cx="336" cy="144"/>
          </a:xfrm>
        </p:grpSpPr>
        <p:cxnSp>
          <p:nvCxnSpPr>
            <p:cNvPr id="829" name="Google Shape;829;p33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0" name="Google Shape;830;p33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831" name="Google Shape;831;p33"/>
          <p:cNvCxnSpPr/>
          <p:nvPr/>
        </p:nvCxnSpPr>
        <p:spPr>
          <a:xfrm rot="-5400000">
            <a:off x="7286625" y="4061222"/>
            <a:ext cx="2857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2" name="Google Shape;832;p33"/>
          <p:cNvCxnSpPr/>
          <p:nvPr/>
        </p:nvCxnSpPr>
        <p:spPr>
          <a:xfrm rot="-5400000">
            <a:off x="6143625" y="4061222"/>
            <a:ext cx="2857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3" name="Google Shape;833;p33"/>
          <p:cNvCxnSpPr/>
          <p:nvPr/>
        </p:nvCxnSpPr>
        <p:spPr>
          <a:xfrm rot="-5400000">
            <a:off x="7400925" y="4086225"/>
            <a:ext cx="2857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34" name="Google Shape;834;p33"/>
          <p:cNvCxnSpPr/>
          <p:nvPr/>
        </p:nvCxnSpPr>
        <p:spPr>
          <a:xfrm rot="-5400000">
            <a:off x="6257925" y="4086225"/>
            <a:ext cx="2857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4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0" name="Google Shape;840;p34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Mapping Value Function to Policy</a:t>
            </a:r>
            <a:endParaRPr/>
          </a:p>
        </p:txBody>
      </p:sp>
      <p:sp>
        <p:nvSpPr>
          <p:cNvPr id="841" name="Google Shape;841;p34"/>
          <p:cNvSpPr txBox="1"/>
          <p:nvPr>
            <p:ph idx="1" type="body"/>
          </p:nvPr>
        </p:nvSpPr>
        <p:spPr>
          <a:xfrm>
            <a:off x="137160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Agent selects optimal action from </a:t>
            </a:r>
            <a:r>
              <a:rPr i="1" lang="en-US"/>
              <a:t>V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:</a:t>
            </a:r>
            <a:endParaRPr/>
          </a:p>
          <a:p>
            <a:pPr indent="-173831" lvl="0" marL="173831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/>
              <a:t>(s)</a:t>
            </a:r>
            <a:r>
              <a:rPr lang="en-US"/>
              <a:t> = argmax</a:t>
            </a:r>
            <a:r>
              <a:rPr baseline="-25000" lang="en-US"/>
              <a:t>a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)]</a:t>
            </a:r>
            <a:endParaRPr baseline="-25000" i="1"/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842" name="Google Shape;842;p34"/>
          <p:cNvGrpSpPr/>
          <p:nvPr/>
        </p:nvGrpSpPr>
        <p:grpSpPr>
          <a:xfrm>
            <a:off x="1771650" y="2000251"/>
            <a:ext cx="1870075" cy="1422797"/>
            <a:chOff x="2064" y="2592"/>
            <a:chExt cx="1767" cy="1344"/>
          </a:xfrm>
        </p:grpSpPr>
        <p:sp>
          <p:nvSpPr>
            <p:cNvPr id="843" name="Google Shape;843;p34"/>
            <p:cNvSpPr/>
            <p:nvPr/>
          </p:nvSpPr>
          <p:spPr>
            <a:xfrm>
              <a:off x="2064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90</a:t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2064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81</a:t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2640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640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90</a:t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216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216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grpSp>
          <p:nvGrpSpPr>
            <p:cNvPr id="849" name="Google Shape;849;p34"/>
            <p:cNvGrpSpPr/>
            <p:nvPr/>
          </p:nvGrpSpPr>
          <p:grpSpPr>
            <a:xfrm>
              <a:off x="2475" y="2839"/>
              <a:ext cx="288" cy="123"/>
              <a:chOff x="2544" y="2688"/>
              <a:chExt cx="336" cy="144"/>
            </a:xfrm>
          </p:grpSpPr>
          <p:cxnSp>
            <p:nvCxnSpPr>
              <p:cNvPr id="850" name="Google Shape;850;p34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51" name="Google Shape;851;p34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852" name="Google Shape;852;p34"/>
            <p:cNvCxnSpPr/>
            <p:nvPr/>
          </p:nvCxnSpPr>
          <p:spPr>
            <a:xfrm>
              <a:off x="3093" y="2839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3" name="Google Shape;853;p34"/>
            <p:cNvCxnSpPr/>
            <p:nvPr/>
          </p:nvCxnSpPr>
          <p:spPr>
            <a:xfrm rot="-5400000">
              <a:off x="3319" y="3270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854" name="Google Shape;854;p34"/>
            <p:cNvGrpSpPr/>
            <p:nvPr/>
          </p:nvGrpSpPr>
          <p:grpSpPr>
            <a:xfrm rot="-5400000">
              <a:off x="2188" y="3209"/>
              <a:ext cx="288" cy="123"/>
              <a:chOff x="2544" y="2688"/>
              <a:chExt cx="336" cy="144"/>
            </a:xfrm>
          </p:grpSpPr>
          <p:cxnSp>
            <p:nvCxnSpPr>
              <p:cNvPr id="855" name="Google Shape;855;p34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56" name="Google Shape;856;p34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857" name="Google Shape;857;p34"/>
            <p:cNvCxnSpPr/>
            <p:nvPr/>
          </p:nvCxnSpPr>
          <p:spPr>
            <a:xfrm rot="10800000">
              <a:off x="3051" y="3579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58" name="Google Shape;858;p34"/>
            <p:cNvSpPr txBox="1"/>
            <p:nvPr/>
          </p:nvSpPr>
          <p:spPr>
            <a:xfrm>
              <a:off x="3504" y="2626"/>
              <a:ext cx="327" cy="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Courier New"/>
                <a:buNone/>
              </a:pPr>
              <a:r>
                <a:rPr b="1" lang="en-US" sz="21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517" y="2832"/>
              <a:ext cx="220" cy="144"/>
            </a:xfrm>
            <a:custGeom>
              <a:rect b="b" l="l" r="r" t="t"/>
              <a:pathLst>
                <a:path extrusionOk="0" h="168" w="256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0" name="Google Shape;860;p34"/>
            <p:cNvGrpSpPr/>
            <p:nvPr/>
          </p:nvGrpSpPr>
          <p:grpSpPr>
            <a:xfrm rot="-5400000">
              <a:off x="2750" y="3202"/>
              <a:ext cx="288" cy="123"/>
              <a:chOff x="2544" y="2688"/>
              <a:chExt cx="336" cy="144"/>
            </a:xfrm>
          </p:grpSpPr>
          <p:cxnSp>
            <p:nvCxnSpPr>
              <p:cNvPr id="861" name="Google Shape;861;p34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62" name="Google Shape;862;p34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863" name="Google Shape;863;p34"/>
            <p:cNvGrpSpPr/>
            <p:nvPr/>
          </p:nvGrpSpPr>
          <p:grpSpPr>
            <a:xfrm>
              <a:off x="2496" y="3456"/>
              <a:ext cx="288" cy="123"/>
              <a:chOff x="2544" y="2688"/>
              <a:chExt cx="336" cy="144"/>
            </a:xfrm>
          </p:grpSpPr>
          <p:cxnSp>
            <p:nvCxnSpPr>
              <p:cNvPr id="864" name="Google Shape;864;p34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65" name="Google Shape;865;p34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866" name="Google Shape;866;p34"/>
            <p:cNvCxnSpPr/>
            <p:nvPr/>
          </p:nvCxnSpPr>
          <p:spPr>
            <a:xfrm>
              <a:off x="3072" y="3456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67" name="Google Shape;867;p34"/>
          <p:cNvSpPr txBox="1"/>
          <p:nvPr/>
        </p:nvSpPr>
        <p:spPr>
          <a:xfrm>
            <a:off x="2800350" y="200025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868" name="Google Shape;868;p34"/>
          <p:cNvSpPr txBox="1"/>
          <p:nvPr/>
        </p:nvSpPr>
        <p:spPr>
          <a:xfrm>
            <a:off x="3257550" y="268605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869" name="Google Shape;869;p34"/>
          <p:cNvSpPr txBox="1"/>
          <p:nvPr/>
        </p:nvSpPr>
        <p:spPr>
          <a:xfrm>
            <a:off x="1828800" y="1657350"/>
            <a:ext cx="11024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+ V:</a:t>
            </a:r>
            <a:endParaRPr/>
          </a:p>
        </p:txBody>
      </p:sp>
      <p:sp>
        <p:nvSpPr>
          <p:cNvPr id="870" name="Google Shape;870;p34"/>
          <p:cNvSpPr txBox="1"/>
          <p:nvPr/>
        </p:nvSpPr>
        <p:spPr>
          <a:xfrm>
            <a:off x="4236947" y="1641961"/>
            <a:ext cx="3531736" cy="33855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0.9, all rewards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 marked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5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6" name="Google Shape;876;p35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Mapping Value Function to Policy</a:t>
            </a:r>
            <a:endParaRPr/>
          </a:p>
        </p:txBody>
      </p:sp>
      <p:sp>
        <p:nvSpPr>
          <p:cNvPr id="877" name="Google Shape;877;p35"/>
          <p:cNvSpPr txBox="1"/>
          <p:nvPr>
            <p:ph idx="1" type="body"/>
          </p:nvPr>
        </p:nvSpPr>
        <p:spPr>
          <a:xfrm>
            <a:off x="137160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Agent selects optimal action from </a:t>
            </a:r>
            <a:r>
              <a:rPr i="1" lang="en-US"/>
              <a:t>V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:</a:t>
            </a:r>
            <a:endParaRPr/>
          </a:p>
          <a:p>
            <a:pPr indent="-173831" lvl="0" marL="173831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/>
              <a:t>(s)</a:t>
            </a:r>
            <a:r>
              <a:rPr lang="en-US"/>
              <a:t> = argmax</a:t>
            </a:r>
            <a:r>
              <a:rPr baseline="-25000" lang="en-US"/>
              <a:t>a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)]</a:t>
            </a:r>
            <a:endParaRPr baseline="-25000" i="1"/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8" name="Google Shape;878;p35"/>
          <p:cNvSpPr/>
          <p:nvPr/>
        </p:nvSpPr>
        <p:spPr>
          <a:xfrm>
            <a:off x="1771650" y="2000250"/>
            <a:ext cx="609600" cy="71199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/>
          </a:p>
        </p:txBody>
      </p:sp>
      <p:sp>
        <p:nvSpPr>
          <p:cNvPr id="879" name="Google Shape;879;p35"/>
          <p:cNvSpPr/>
          <p:nvPr/>
        </p:nvSpPr>
        <p:spPr>
          <a:xfrm>
            <a:off x="1771650" y="2712244"/>
            <a:ext cx="609600" cy="7108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/>
          </a:p>
        </p:txBody>
      </p:sp>
      <p:sp>
        <p:nvSpPr>
          <p:cNvPr id="880" name="Google Shape;880;p35"/>
          <p:cNvSpPr/>
          <p:nvPr/>
        </p:nvSpPr>
        <p:spPr>
          <a:xfrm>
            <a:off x="2381250" y="2000250"/>
            <a:ext cx="609600" cy="71199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881" name="Google Shape;881;p35"/>
          <p:cNvSpPr/>
          <p:nvPr/>
        </p:nvSpPr>
        <p:spPr>
          <a:xfrm>
            <a:off x="2381250" y="2712244"/>
            <a:ext cx="609600" cy="7108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/>
          </a:p>
        </p:txBody>
      </p:sp>
      <p:sp>
        <p:nvSpPr>
          <p:cNvPr id="882" name="Google Shape;882;p35"/>
          <p:cNvSpPr/>
          <p:nvPr/>
        </p:nvSpPr>
        <p:spPr>
          <a:xfrm>
            <a:off x="2990850" y="2000250"/>
            <a:ext cx="609600" cy="71199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83" name="Google Shape;883;p35"/>
          <p:cNvSpPr/>
          <p:nvPr/>
        </p:nvSpPr>
        <p:spPr>
          <a:xfrm>
            <a:off x="2990850" y="2712244"/>
            <a:ext cx="609600" cy="7108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cxnSp>
        <p:nvCxnSpPr>
          <p:cNvPr id="884" name="Google Shape;884;p35"/>
          <p:cNvCxnSpPr/>
          <p:nvPr/>
        </p:nvCxnSpPr>
        <p:spPr>
          <a:xfrm>
            <a:off x="2206229" y="2262188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5" name="Google Shape;885;p35"/>
          <p:cNvCxnSpPr/>
          <p:nvPr/>
        </p:nvCxnSpPr>
        <p:spPr>
          <a:xfrm rot="10800000">
            <a:off x="2206229" y="2391966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6" name="Google Shape;886;p35"/>
          <p:cNvCxnSpPr/>
          <p:nvPr/>
        </p:nvCxnSpPr>
        <p:spPr>
          <a:xfrm>
            <a:off x="2861072" y="2262188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7" name="Google Shape;887;p35"/>
          <p:cNvCxnSpPr/>
          <p:nvPr/>
        </p:nvCxnSpPr>
        <p:spPr>
          <a:xfrm rot="-5400000">
            <a:off x="3100388" y="2718197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8" name="Google Shape;888;p35"/>
          <p:cNvCxnSpPr/>
          <p:nvPr/>
        </p:nvCxnSpPr>
        <p:spPr>
          <a:xfrm rot="-5400000">
            <a:off x="1835944" y="2718197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9" name="Google Shape;889;p35"/>
          <p:cNvCxnSpPr/>
          <p:nvPr/>
        </p:nvCxnSpPr>
        <p:spPr>
          <a:xfrm rot="5400000">
            <a:off x="1965722" y="2718197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0" name="Google Shape;890;p35"/>
          <p:cNvCxnSpPr/>
          <p:nvPr/>
        </p:nvCxnSpPr>
        <p:spPr>
          <a:xfrm rot="10800000">
            <a:off x="2815829" y="3045619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1" name="Google Shape;891;p35"/>
          <p:cNvSpPr txBox="1"/>
          <p:nvPr/>
        </p:nvSpPr>
        <p:spPr>
          <a:xfrm>
            <a:off x="3295650" y="2035969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892" name="Google Shape;892;p35"/>
          <p:cNvSpPr/>
          <p:nvPr/>
        </p:nvSpPr>
        <p:spPr>
          <a:xfrm>
            <a:off x="3309938" y="2253854"/>
            <a:ext cx="232172" cy="15240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3" name="Google Shape;893;p35"/>
          <p:cNvCxnSpPr/>
          <p:nvPr/>
        </p:nvCxnSpPr>
        <p:spPr>
          <a:xfrm rot="-5400000">
            <a:off x="2430661" y="2710458"/>
            <a:ext cx="30599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4" name="Google Shape;894;p35"/>
          <p:cNvCxnSpPr/>
          <p:nvPr/>
        </p:nvCxnSpPr>
        <p:spPr>
          <a:xfrm rot="5400000">
            <a:off x="2560439" y="2710458"/>
            <a:ext cx="30599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5" name="Google Shape;895;p35"/>
          <p:cNvCxnSpPr/>
          <p:nvPr/>
        </p:nvCxnSpPr>
        <p:spPr>
          <a:xfrm>
            <a:off x="2228850" y="291465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6" name="Google Shape;896;p35"/>
          <p:cNvCxnSpPr/>
          <p:nvPr/>
        </p:nvCxnSpPr>
        <p:spPr>
          <a:xfrm rot="10800000">
            <a:off x="2228850" y="3045619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7" name="Google Shape;897;p35"/>
          <p:cNvCxnSpPr/>
          <p:nvPr/>
        </p:nvCxnSpPr>
        <p:spPr>
          <a:xfrm>
            <a:off x="2838450" y="291465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8" name="Google Shape;898;p35"/>
          <p:cNvSpPr txBox="1"/>
          <p:nvPr/>
        </p:nvSpPr>
        <p:spPr>
          <a:xfrm>
            <a:off x="2800350" y="200025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899" name="Google Shape;899;p35"/>
          <p:cNvSpPr txBox="1"/>
          <p:nvPr/>
        </p:nvSpPr>
        <p:spPr>
          <a:xfrm>
            <a:off x="3257550" y="268605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900" name="Google Shape;900;p35"/>
          <p:cNvSpPr txBox="1"/>
          <p:nvPr/>
        </p:nvSpPr>
        <p:spPr>
          <a:xfrm>
            <a:off x="1828800" y="1657350"/>
            <a:ext cx="11024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+ V:</a:t>
            </a:r>
            <a:endParaRPr/>
          </a:p>
        </p:txBody>
      </p:sp>
      <p:grpSp>
        <p:nvGrpSpPr>
          <p:cNvPr id="901" name="Google Shape;901;p35"/>
          <p:cNvGrpSpPr/>
          <p:nvPr/>
        </p:nvGrpSpPr>
        <p:grpSpPr>
          <a:xfrm>
            <a:off x="1389251" y="3531802"/>
            <a:ext cx="2211199" cy="1516448"/>
            <a:chOff x="207" y="2966"/>
            <a:chExt cx="1857" cy="1274"/>
          </a:xfrm>
        </p:grpSpPr>
        <p:grpSp>
          <p:nvGrpSpPr>
            <p:cNvPr id="902" name="Google Shape;902;p35"/>
            <p:cNvGrpSpPr/>
            <p:nvPr/>
          </p:nvGrpSpPr>
          <p:grpSpPr>
            <a:xfrm>
              <a:off x="624" y="3120"/>
              <a:ext cx="1440" cy="1120"/>
              <a:chOff x="1440" y="1296"/>
              <a:chExt cx="1728" cy="1344"/>
            </a:xfrm>
          </p:grpSpPr>
          <p:grpSp>
            <p:nvGrpSpPr>
              <p:cNvPr id="903" name="Google Shape;903;p35"/>
              <p:cNvGrpSpPr/>
              <p:nvPr/>
            </p:nvGrpSpPr>
            <p:grpSpPr>
              <a:xfrm>
                <a:off x="1440" y="1296"/>
                <a:ext cx="576" cy="1344"/>
                <a:chOff x="1440" y="1296"/>
                <a:chExt cx="576" cy="1344"/>
              </a:xfrm>
            </p:grpSpPr>
            <p:sp>
              <p:nvSpPr>
                <p:cNvPr id="904" name="Google Shape;904;p35"/>
                <p:cNvSpPr/>
                <p:nvPr/>
              </p:nvSpPr>
              <p:spPr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35"/>
                <p:cNvSpPr/>
                <p:nvPr/>
              </p:nvSpPr>
              <p:spPr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6" name="Google Shape;906;p35"/>
              <p:cNvGrpSpPr/>
              <p:nvPr/>
            </p:nvGrpSpPr>
            <p:grpSpPr>
              <a:xfrm>
                <a:off x="2016" y="1296"/>
                <a:ext cx="576" cy="1344"/>
                <a:chOff x="1440" y="1296"/>
                <a:chExt cx="576" cy="1344"/>
              </a:xfrm>
            </p:grpSpPr>
            <p:sp>
              <p:nvSpPr>
                <p:cNvPr id="907" name="Google Shape;907;p35"/>
                <p:cNvSpPr/>
                <p:nvPr/>
              </p:nvSpPr>
              <p:spPr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35"/>
                <p:cNvSpPr/>
                <p:nvPr/>
              </p:nvSpPr>
              <p:spPr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9" name="Google Shape;909;p35"/>
              <p:cNvGrpSpPr/>
              <p:nvPr/>
            </p:nvGrpSpPr>
            <p:grpSpPr>
              <a:xfrm>
                <a:off x="2592" y="1296"/>
                <a:ext cx="576" cy="1344"/>
                <a:chOff x="1440" y="1296"/>
                <a:chExt cx="576" cy="1344"/>
              </a:xfrm>
            </p:grpSpPr>
            <p:sp>
              <p:nvSpPr>
                <p:cNvPr id="910" name="Google Shape;910;p35"/>
                <p:cNvSpPr/>
                <p:nvPr/>
              </p:nvSpPr>
              <p:spPr>
                <a:xfrm>
                  <a:off x="1440" y="1296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p35"/>
                <p:cNvSpPr/>
                <p:nvPr/>
              </p:nvSpPr>
              <p:spPr>
                <a:xfrm>
                  <a:off x="1440" y="1968"/>
                  <a:ext cx="576" cy="672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912" name="Google Shape;912;p35"/>
            <p:cNvCxnSpPr/>
            <p:nvPr/>
          </p:nvCxnSpPr>
          <p:spPr>
            <a:xfrm>
              <a:off x="967" y="3326"/>
              <a:ext cx="240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13" name="Google Shape;913;p35"/>
            <p:cNvSpPr txBox="1"/>
            <p:nvPr/>
          </p:nvSpPr>
          <p:spPr>
            <a:xfrm>
              <a:off x="1733" y="3208"/>
              <a:ext cx="291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Courier New"/>
                <a:buNone/>
              </a:pPr>
              <a:r>
                <a:rPr b="1" lang="en-US" sz="21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/>
            </a:p>
          </p:txBody>
        </p:sp>
        <p:sp>
          <p:nvSpPr>
            <p:cNvPr id="914" name="Google Shape;914;p35"/>
            <p:cNvSpPr txBox="1"/>
            <p:nvPr/>
          </p:nvSpPr>
          <p:spPr>
            <a:xfrm>
              <a:off x="207" y="296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Noto Sans Symbols"/>
                <a:buNone/>
              </a:pPr>
              <a:r>
                <a:rPr lang="en-US" sz="15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π</a:t>
              </a: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</p:txBody>
        </p:sp>
      </p:grpSp>
      <p:sp>
        <p:nvSpPr>
          <p:cNvPr id="915" name="Google Shape;915;p35"/>
          <p:cNvSpPr txBox="1"/>
          <p:nvPr/>
        </p:nvSpPr>
        <p:spPr>
          <a:xfrm>
            <a:off x="2171700" y="1951435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16" name="Google Shape;916;p35"/>
          <p:cNvSpPr txBox="1"/>
          <p:nvPr/>
        </p:nvSpPr>
        <p:spPr>
          <a:xfrm>
            <a:off x="2114550" y="2457450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17" name="Google Shape;917;p35"/>
          <p:cNvSpPr txBox="1"/>
          <p:nvPr/>
        </p:nvSpPr>
        <p:spPr>
          <a:xfrm>
            <a:off x="4743450" y="2228851"/>
            <a:ext cx="2121093" cy="877163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a: 0 + 0.9 x 100 = 90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b: 0 + 0.9 x 81 = 72.9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select a</a:t>
            </a:r>
            <a:endParaRPr/>
          </a:p>
        </p:txBody>
      </p:sp>
      <p:sp>
        <p:nvSpPr>
          <p:cNvPr id="918" name="Google Shape;918;p35"/>
          <p:cNvSpPr txBox="1"/>
          <p:nvPr/>
        </p:nvSpPr>
        <p:spPr>
          <a:xfrm>
            <a:off x="3921881" y="1575972"/>
            <a:ext cx="3531736" cy="33855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0.9, all rewards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 marked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6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4" name="Google Shape;924;p36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Mapping Value Function to Policy</a:t>
            </a:r>
            <a:endParaRPr/>
          </a:p>
        </p:txBody>
      </p:sp>
      <p:sp>
        <p:nvSpPr>
          <p:cNvPr id="925" name="Google Shape;925;p36"/>
          <p:cNvSpPr txBox="1"/>
          <p:nvPr>
            <p:ph idx="1" type="body"/>
          </p:nvPr>
        </p:nvSpPr>
        <p:spPr>
          <a:xfrm>
            <a:off x="137160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Agent selects optimal action from </a:t>
            </a:r>
            <a:r>
              <a:rPr i="1" lang="en-US"/>
              <a:t>V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:</a:t>
            </a:r>
            <a:endParaRPr/>
          </a:p>
          <a:p>
            <a:pPr indent="-173831" lvl="0" marL="173831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/>
              <a:t>(s)</a:t>
            </a:r>
            <a:r>
              <a:rPr lang="en-US"/>
              <a:t> = argmax</a:t>
            </a:r>
            <a:r>
              <a:rPr baseline="-25000" lang="en-US"/>
              <a:t>a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)]</a:t>
            </a:r>
            <a:endParaRPr baseline="-25000" i="1"/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926" name="Google Shape;926;p36"/>
          <p:cNvGrpSpPr/>
          <p:nvPr/>
        </p:nvGrpSpPr>
        <p:grpSpPr>
          <a:xfrm>
            <a:off x="1885950" y="3714750"/>
            <a:ext cx="1714500" cy="1333500"/>
            <a:chOff x="1440" y="1296"/>
            <a:chExt cx="1728" cy="1344"/>
          </a:xfrm>
        </p:grpSpPr>
        <p:grpSp>
          <p:nvGrpSpPr>
            <p:cNvPr id="927" name="Google Shape;927;p36"/>
            <p:cNvGrpSpPr/>
            <p:nvPr/>
          </p:nvGrpSpPr>
          <p:grpSpPr>
            <a:xfrm>
              <a:off x="1440" y="1296"/>
              <a:ext cx="576" cy="1344"/>
              <a:chOff x="1440" y="1296"/>
              <a:chExt cx="576" cy="1344"/>
            </a:xfrm>
          </p:grpSpPr>
          <p:sp>
            <p:nvSpPr>
              <p:cNvPr id="928" name="Google Shape;928;p36"/>
              <p:cNvSpPr/>
              <p:nvPr/>
            </p:nvSpPr>
            <p:spPr>
              <a:xfrm>
                <a:off x="1440" y="1296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1440" y="1968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0" name="Google Shape;930;p36"/>
            <p:cNvGrpSpPr/>
            <p:nvPr/>
          </p:nvGrpSpPr>
          <p:grpSpPr>
            <a:xfrm>
              <a:off x="2016" y="1296"/>
              <a:ext cx="576" cy="1344"/>
              <a:chOff x="1440" y="1296"/>
              <a:chExt cx="576" cy="1344"/>
            </a:xfrm>
          </p:grpSpPr>
          <p:sp>
            <p:nvSpPr>
              <p:cNvPr id="931" name="Google Shape;931;p36"/>
              <p:cNvSpPr/>
              <p:nvPr/>
            </p:nvSpPr>
            <p:spPr>
              <a:xfrm>
                <a:off x="1440" y="1296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1440" y="1968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3" name="Google Shape;933;p36"/>
            <p:cNvGrpSpPr/>
            <p:nvPr/>
          </p:nvGrpSpPr>
          <p:grpSpPr>
            <a:xfrm>
              <a:off x="2592" y="1296"/>
              <a:ext cx="576" cy="1344"/>
              <a:chOff x="1440" y="1296"/>
              <a:chExt cx="576" cy="1344"/>
            </a:xfrm>
          </p:grpSpPr>
          <p:sp>
            <p:nvSpPr>
              <p:cNvPr id="934" name="Google Shape;934;p36"/>
              <p:cNvSpPr/>
              <p:nvPr/>
            </p:nvSpPr>
            <p:spPr>
              <a:xfrm>
                <a:off x="1440" y="1296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6"/>
              <p:cNvSpPr/>
              <p:nvPr/>
            </p:nvSpPr>
            <p:spPr>
              <a:xfrm>
                <a:off x="1440" y="1968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936" name="Google Shape;936;p36"/>
          <p:cNvCxnSpPr/>
          <p:nvPr/>
        </p:nvCxnSpPr>
        <p:spPr>
          <a:xfrm>
            <a:off x="2294335" y="3960019"/>
            <a:ext cx="2857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7" name="Google Shape;937;p36"/>
          <p:cNvSpPr txBox="1"/>
          <p:nvPr/>
        </p:nvSpPr>
        <p:spPr>
          <a:xfrm>
            <a:off x="3206353" y="3819525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1771650" y="2000250"/>
            <a:ext cx="609600" cy="71199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1771650" y="2712244"/>
            <a:ext cx="609600" cy="7108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2381250" y="2000250"/>
            <a:ext cx="609600" cy="71199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2381250" y="2712244"/>
            <a:ext cx="609600" cy="7108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2990850" y="2000250"/>
            <a:ext cx="609600" cy="71199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2990850" y="2712244"/>
            <a:ext cx="609600" cy="7108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cxnSp>
        <p:nvCxnSpPr>
          <p:cNvPr id="944" name="Google Shape;944;p36"/>
          <p:cNvCxnSpPr/>
          <p:nvPr/>
        </p:nvCxnSpPr>
        <p:spPr>
          <a:xfrm>
            <a:off x="2206229" y="2262188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5" name="Google Shape;945;p36"/>
          <p:cNvCxnSpPr/>
          <p:nvPr/>
        </p:nvCxnSpPr>
        <p:spPr>
          <a:xfrm rot="10800000">
            <a:off x="2206229" y="2391966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6" name="Google Shape;946;p36"/>
          <p:cNvCxnSpPr/>
          <p:nvPr/>
        </p:nvCxnSpPr>
        <p:spPr>
          <a:xfrm>
            <a:off x="2861072" y="2262188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7" name="Google Shape;947;p36"/>
          <p:cNvCxnSpPr/>
          <p:nvPr/>
        </p:nvCxnSpPr>
        <p:spPr>
          <a:xfrm rot="-5400000">
            <a:off x="3100388" y="2718197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8" name="Google Shape;948;p36"/>
          <p:cNvCxnSpPr/>
          <p:nvPr/>
        </p:nvCxnSpPr>
        <p:spPr>
          <a:xfrm rot="-5400000">
            <a:off x="1835944" y="2718197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9" name="Google Shape;949;p36"/>
          <p:cNvCxnSpPr/>
          <p:nvPr/>
        </p:nvCxnSpPr>
        <p:spPr>
          <a:xfrm rot="5400000">
            <a:off x="1965722" y="2718197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0" name="Google Shape;950;p36"/>
          <p:cNvCxnSpPr/>
          <p:nvPr/>
        </p:nvCxnSpPr>
        <p:spPr>
          <a:xfrm rot="10800000">
            <a:off x="2815829" y="3045619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1" name="Google Shape;951;p36"/>
          <p:cNvSpPr txBox="1"/>
          <p:nvPr/>
        </p:nvSpPr>
        <p:spPr>
          <a:xfrm>
            <a:off x="3295650" y="2035969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3309938" y="2253854"/>
            <a:ext cx="232172" cy="15240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Google Shape;953;p36"/>
          <p:cNvCxnSpPr/>
          <p:nvPr/>
        </p:nvCxnSpPr>
        <p:spPr>
          <a:xfrm rot="-5400000">
            <a:off x="2430661" y="2710458"/>
            <a:ext cx="30599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4" name="Google Shape;954;p36"/>
          <p:cNvCxnSpPr/>
          <p:nvPr/>
        </p:nvCxnSpPr>
        <p:spPr>
          <a:xfrm rot="5400000">
            <a:off x="2560439" y="2710458"/>
            <a:ext cx="305991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5" name="Google Shape;955;p36"/>
          <p:cNvCxnSpPr/>
          <p:nvPr/>
        </p:nvCxnSpPr>
        <p:spPr>
          <a:xfrm>
            <a:off x="2228850" y="291465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6" name="Google Shape;956;p36"/>
          <p:cNvCxnSpPr/>
          <p:nvPr/>
        </p:nvCxnSpPr>
        <p:spPr>
          <a:xfrm rot="10800000">
            <a:off x="2228850" y="3045619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7" name="Google Shape;957;p36"/>
          <p:cNvCxnSpPr/>
          <p:nvPr/>
        </p:nvCxnSpPr>
        <p:spPr>
          <a:xfrm>
            <a:off x="2838450" y="291465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8" name="Google Shape;958;p36"/>
          <p:cNvSpPr txBox="1"/>
          <p:nvPr/>
        </p:nvSpPr>
        <p:spPr>
          <a:xfrm>
            <a:off x="2800350" y="200025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959" name="Google Shape;959;p36"/>
          <p:cNvSpPr txBox="1"/>
          <p:nvPr/>
        </p:nvSpPr>
        <p:spPr>
          <a:xfrm>
            <a:off x="3257550" y="268605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960" name="Google Shape;960;p36"/>
          <p:cNvSpPr txBox="1"/>
          <p:nvPr/>
        </p:nvSpPr>
        <p:spPr>
          <a:xfrm>
            <a:off x="1828800" y="1657350"/>
            <a:ext cx="11024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+ V:</a:t>
            </a:r>
            <a:endParaRPr/>
          </a:p>
        </p:txBody>
      </p:sp>
      <p:sp>
        <p:nvSpPr>
          <p:cNvPr id="961" name="Google Shape;961;p36"/>
          <p:cNvSpPr txBox="1"/>
          <p:nvPr/>
        </p:nvSpPr>
        <p:spPr>
          <a:xfrm>
            <a:off x="1371605" y="3486150"/>
            <a:ext cx="45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962" name="Google Shape;962;p36"/>
          <p:cNvSpPr txBox="1"/>
          <p:nvPr/>
        </p:nvSpPr>
        <p:spPr>
          <a:xfrm>
            <a:off x="2800350" y="2228850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63" name="Google Shape;963;p36"/>
          <p:cNvSpPr txBox="1"/>
          <p:nvPr/>
        </p:nvSpPr>
        <p:spPr>
          <a:xfrm>
            <a:off x="2743200" y="2457450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64" name="Google Shape;964;p36"/>
          <p:cNvSpPr txBox="1"/>
          <p:nvPr/>
        </p:nvSpPr>
        <p:spPr>
          <a:xfrm>
            <a:off x="4743450" y="2228851"/>
            <a:ext cx="2175596" cy="877163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a: 100 + 0.9 x 0 = 100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b: 0 + 0.9 x 90 = 81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select a</a:t>
            </a:r>
            <a:endParaRPr/>
          </a:p>
        </p:txBody>
      </p:sp>
      <p:sp>
        <p:nvSpPr>
          <p:cNvPr id="965" name="Google Shape;965;p36"/>
          <p:cNvSpPr txBox="1"/>
          <p:nvPr/>
        </p:nvSpPr>
        <p:spPr>
          <a:xfrm>
            <a:off x="3921881" y="1575972"/>
            <a:ext cx="3531736" cy="33855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0.9, all rewards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 marked </a:t>
            </a:r>
            <a:endParaRPr/>
          </a:p>
        </p:txBody>
      </p:sp>
      <p:cxnSp>
        <p:nvCxnSpPr>
          <p:cNvPr id="966" name="Google Shape;966;p36"/>
          <p:cNvCxnSpPr/>
          <p:nvPr/>
        </p:nvCxnSpPr>
        <p:spPr>
          <a:xfrm>
            <a:off x="2857500" y="3943350"/>
            <a:ext cx="28575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7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2" name="Google Shape;972;p37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Mapping Value Function to Policy</a:t>
            </a:r>
            <a:endParaRPr/>
          </a:p>
        </p:txBody>
      </p:sp>
      <p:sp>
        <p:nvSpPr>
          <p:cNvPr id="973" name="Google Shape;973;p37"/>
          <p:cNvSpPr txBox="1"/>
          <p:nvPr>
            <p:ph idx="1" type="body"/>
          </p:nvPr>
        </p:nvSpPr>
        <p:spPr>
          <a:xfrm>
            <a:off x="137160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Agent selects optimal action from </a:t>
            </a:r>
            <a:r>
              <a:rPr i="1" lang="en-US"/>
              <a:t>V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:</a:t>
            </a:r>
            <a:endParaRPr/>
          </a:p>
          <a:p>
            <a:pPr indent="-173831" lvl="0" marL="173831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/>
              <a:t>(s)</a:t>
            </a:r>
            <a:r>
              <a:rPr lang="en-US"/>
              <a:t> = argmax</a:t>
            </a:r>
            <a:r>
              <a:rPr baseline="-25000" lang="en-US"/>
              <a:t>a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)]</a:t>
            </a:r>
            <a:endParaRPr baseline="-25000" i="1"/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974" name="Google Shape;974;p37"/>
          <p:cNvGrpSpPr/>
          <p:nvPr/>
        </p:nvGrpSpPr>
        <p:grpSpPr>
          <a:xfrm>
            <a:off x="1885950" y="3714750"/>
            <a:ext cx="1714500" cy="1333500"/>
            <a:chOff x="1440" y="1296"/>
            <a:chExt cx="1728" cy="1344"/>
          </a:xfrm>
        </p:grpSpPr>
        <p:grpSp>
          <p:nvGrpSpPr>
            <p:cNvPr id="975" name="Google Shape;975;p37"/>
            <p:cNvGrpSpPr/>
            <p:nvPr/>
          </p:nvGrpSpPr>
          <p:grpSpPr>
            <a:xfrm>
              <a:off x="1440" y="1296"/>
              <a:ext cx="576" cy="1344"/>
              <a:chOff x="1440" y="1296"/>
              <a:chExt cx="576" cy="1344"/>
            </a:xfrm>
          </p:grpSpPr>
          <p:sp>
            <p:nvSpPr>
              <p:cNvPr id="976" name="Google Shape;976;p37"/>
              <p:cNvSpPr/>
              <p:nvPr/>
            </p:nvSpPr>
            <p:spPr>
              <a:xfrm>
                <a:off x="1440" y="1296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1440" y="1968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>
              <a:off x="2016" y="1296"/>
              <a:ext cx="576" cy="1344"/>
              <a:chOff x="1440" y="1296"/>
              <a:chExt cx="576" cy="1344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1440" y="1296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1440" y="1968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1" name="Google Shape;981;p37"/>
            <p:cNvGrpSpPr/>
            <p:nvPr/>
          </p:nvGrpSpPr>
          <p:grpSpPr>
            <a:xfrm>
              <a:off x="2592" y="1296"/>
              <a:ext cx="576" cy="1344"/>
              <a:chOff x="1440" y="1296"/>
              <a:chExt cx="576" cy="1344"/>
            </a:xfrm>
          </p:grpSpPr>
          <p:sp>
            <p:nvSpPr>
              <p:cNvPr id="982" name="Google Shape;982;p37"/>
              <p:cNvSpPr/>
              <p:nvPr/>
            </p:nvSpPr>
            <p:spPr>
              <a:xfrm>
                <a:off x="1440" y="1296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1440" y="1968"/>
                <a:ext cx="576" cy="67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984" name="Google Shape;984;p37"/>
          <p:cNvCxnSpPr/>
          <p:nvPr/>
        </p:nvCxnSpPr>
        <p:spPr>
          <a:xfrm>
            <a:off x="2294335" y="3960019"/>
            <a:ext cx="2857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5" name="Google Shape;985;p37"/>
          <p:cNvSpPr txBox="1"/>
          <p:nvPr/>
        </p:nvSpPr>
        <p:spPr>
          <a:xfrm>
            <a:off x="3206353" y="3819525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1771650" y="2000250"/>
            <a:ext cx="609600" cy="71199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1771650" y="2712244"/>
            <a:ext cx="609600" cy="7108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2381250" y="2000250"/>
            <a:ext cx="609600" cy="71199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2381250" y="2712244"/>
            <a:ext cx="609600" cy="7108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2990850" y="2000250"/>
            <a:ext cx="609600" cy="71199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1" name="Google Shape;991;p37"/>
          <p:cNvSpPr/>
          <p:nvPr/>
        </p:nvSpPr>
        <p:spPr>
          <a:xfrm>
            <a:off x="2990850" y="2712244"/>
            <a:ext cx="609600" cy="71080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cxnSp>
        <p:nvCxnSpPr>
          <p:cNvPr id="992" name="Google Shape;992;p37"/>
          <p:cNvCxnSpPr/>
          <p:nvPr/>
        </p:nvCxnSpPr>
        <p:spPr>
          <a:xfrm>
            <a:off x="2206229" y="2262188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3" name="Google Shape;993;p37"/>
          <p:cNvCxnSpPr/>
          <p:nvPr/>
        </p:nvCxnSpPr>
        <p:spPr>
          <a:xfrm rot="10800000">
            <a:off x="2206229" y="2391966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4" name="Google Shape;994;p37"/>
          <p:cNvCxnSpPr/>
          <p:nvPr/>
        </p:nvCxnSpPr>
        <p:spPr>
          <a:xfrm>
            <a:off x="2861072" y="2262188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5" name="Google Shape;995;p37"/>
          <p:cNvCxnSpPr/>
          <p:nvPr/>
        </p:nvCxnSpPr>
        <p:spPr>
          <a:xfrm rot="-5400000">
            <a:off x="3100388" y="2718197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6" name="Google Shape;996;p37"/>
          <p:cNvCxnSpPr/>
          <p:nvPr/>
        </p:nvCxnSpPr>
        <p:spPr>
          <a:xfrm rot="-5400000">
            <a:off x="1835944" y="2718197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7" name="Google Shape;997;p37"/>
          <p:cNvCxnSpPr/>
          <p:nvPr/>
        </p:nvCxnSpPr>
        <p:spPr>
          <a:xfrm rot="5400000">
            <a:off x="1965722" y="2718197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8" name="Google Shape;998;p37"/>
          <p:cNvCxnSpPr/>
          <p:nvPr/>
        </p:nvCxnSpPr>
        <p:spPr>
          <a:xfrm rot="10800000">
            <a:off x="2815829" y="3045619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9" name="Google Shape;999;p37"/>
          <p:cNvSpPr txBox="1"/>
          <p:nvPr/>
        </p:nvSpPr>
        <p:spPr>
          <a:xfrm>
            <a:off x="3295650" y="2035969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000" name="Google Shape;1000;p37"/>
          <p:cNvSpPr/>
          <p:nvPr/>
        </p:nvSpPr>
        <p:spPr>
          <a:xfrm>
            <a:off x="3309938" y="2253854"/>
            <a:ext cx="232172" cy="15240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Google Shape;1001;p37"/>
          <p:cNvCxnSpPr/>
          <p:nvPr/>
        </p:nvCxnSpPr>
        <p:spPr>
          <a:xfrm rot="-5400000">
            <a:off x="2430661" y="2710458"/>
            <a:ext cx="305991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2" name="Google Shape;1002;p37"/>
          <p:cNvCxnSpPr/>
          <p:nvPr/>
        </p:nvCxnSpPr>
        <p:spPr>
          <a:xfrm rot="5400000">
            <a:off x="2560439" y="2710458"/>
            <a:ext cx="30599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3" name="Google Shape;1003;p37"/>
          <p:cNvCxnSpPr/>
          <p:nvPr/>
        </p:nvCxnSpPr>
        <p:spPr>
          <a:xfrm>
            <a:off x="2228850" y="291465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4" name="Google Shape;1004;p37"/>
          <p:cNvCxnSpPr/>
          <p:nvPr/>
        </p:nvCxnSpPr>
        <p:spPr>
          <a:xfrm rot="10800000">
            <a:off x="2228850" y="3045619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5" name="Google Shape;1005;p37"/>
          <p:cNvCxnSpPr/>
          <p:nvPr/>
        </p:nvCxnSpPr>
        <p:spPr>
          <a:xfrm>
            <a:off x="2838450" y="2914650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6" name="Google Shape;1006;p37"/>
          <p:cNvSpPr txBox="1"/>
          <p:nvPr/>
        </p:nvSpPr>
        <p:spPr>
          <a:xfrm>
            <a:off x="2800350" y="200025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007" name="Google Shape;1007;p37"/>
          <p:cNvSpPr txBox="1"/>
          <p:nvPr/>
        </p:nvSpPr>
        <p:spPr>
          <a:xfrm>
            <a:off x="3257550" y="268605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008" name="Google Shape;1008;p37"/>
          <p:cNvSpPr txBox="1"/>
          <p:nvPr/>
        </p:nvSpPr>
        <p:spPr>
          <a:xfrm>
            <a:off x="1828800" y="1657350"/>
            <a:ext cx="11024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+ V:</a:t>
            </a:r>
            <a:endParaRPr/>
          </a:p>
        </p:txBody>
      </p:sp>
      <p:sp>
        <p:nvSpPr>
          <p:cNvPr id="1009" name="Google Shape;1009;p37"/>
          <p:cNvSpPr txBox="1"/>
          <p:nvPr/>
        </p:nvSpPr>
        <p:spPr>
          <a:xfrm>
            <a:off x="1485900" y="3486150"/>
            <a:ext cx="34336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010" name="Google Shape;1010;p37"/>
          <p:cNvSpPr txBox="1"/>
          <p:nvPr/>
        </p:nvSpPr>
        <p:spPr>
          <a:xfrm>
            <a:off x="2343150" y="2571750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11" name="Google Shape;1011;p37"/>
          <p:cNvSpPr txBox="1"/>
          <p:nvPr/>
        </p:nvSpPr>
        <p:spPr>
          <a:xfrm>
            <a:off x="2800350" y="2628900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12" name="Google Shape;1012;p37"/>
          <p:cNvSpPr txBox="1"/>
          <p:nvPr/>
        </p:nvSpPr>
        <p:spPr>
          <a:xfrm>
            <a:off x="4743450" y="2228850"/>
            <a:ext cx="1053494" cy="1154162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a: ?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b: ?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c: ?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select ?</a:t>
            </a:r>
            <a:endParaRPr/>
          </a:p>
        </p:txBody>
      </p:sp>
      <p:sp>
        <p:nvSpPr>
          <p:cNvPr id="1013" name="Google Shape;1013;p37"/>
          <p:cNvSpPr txBox="1"/>
          <p:nvPr/>
        </p:nvSpPr>
        <p:spPr>
          <a:xfrm>
            <a:off x="3988604" y="1674025"/>
            <a:ext cx="120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</a:t>
            </a:r>
            <a:endParaRPr/>
          </a:p>
        </p:txBody>
      </p:sp>
      <p:cxnSp>
        <p:nvCxnSpPr>
          <p:cNvPr id="1014" name="Google Shape;1014;p37"/>
          <p:cNvCxnSpPr/>
          <p:nvPr/>
        </p:nvCxnSpPr>
        <p:spPr>
          <a:xfrm>
            <a:off x="2857500" y="3943350"/>
            <a:ext cx="2857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5" name="Google Shape;1015;p37"/>
          <p:cNvSpPr txBox="1"/>
          <p:nvPr/>
        </p:nvSpPr>
        <p:spPr>
          <a:xfrm>
            <a:off x="2400300" y="3086100"/>
            <a:ext cx="28084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grpSp>
        <p:nvGrpSpPr>
          <p:cNvPr id="1016" name="Google Shape;1016;p37"/>
          <p:cNvGrpSpPr/>
          <p:nvPr/>
        </p:nvGrpSpPr>
        <p:grpSpPr>
          <a:xfrm>
            <a:off x="2743200" y="4229100"/>
            <a:ext cx="400050" cy="457200"/>
            <a:chOff x="1344" y="3552"/>
            <a:chExt cx="336" cy="384"/>
          </a:xfrm>
        </p:grpSpPr>
        <p:cxnSp>
          <p:nvCxnSpPr>
            <p:cNvPr id="1017" name="Google Shape;1017;p37"/>
            <p:cNvCxnSpPr/>
            <p:nvPr/>
          </p:nvCxnSpPr>
          <p:spPr>
            <a:xfrm>
              <a:off x="1440" y="3936"/>
              <a:ext cx="240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cxnSp>
          <p:nvCxnSpPr>
            <p:cNvPr id="1018" name="Google Shape;1018;p37"/>
            <p:cNvCxnSpPr/>
            <p:nvPr/>
          </p:nvCxnSpPr>
          <p:spPr>
            <a:xfrm rot="-5400000">
              <a:off x="1216" y="3680"/>
              <a:ext cx="256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dot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19" name="Google Shape;1019;p37"/>
          <p:cNvGrpSpPr/>
          <p:nvPr/>
        </p:nvGrpSpPr>
        <p:grpSpPr>
          <a:xfrm>
            <a:off x="2228850" y="4229100"/>
            <a:ext cx="400050" cy="457200"/>
            <a:chOff x="1344" y="3552"/>
            <a:chExt cx="336" cy="384"/>
          </a:xfrm>
        </p:grpSpPr>
        <p:cxnSp>
          <p:nvCxnSpPr>
            <p:cNvPr id="1020" name="Google Shape;1020;p37"/>
            <p:cNvCxnSpPr/>
            <p:nvPr/>
          </p:nvCxnSpPr>
          <p:spPr>
            <a:xfrm>
              <a:off x="1440" y="3936"/>
              <a:ext cx="240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cxnSp>
          <p:nvCxnSpPr>
            <p:cNvPr id="1021" name="Google Shape;1021;p37"/>
            <p:cNvCxnSpPr/>
            <p:nvPr/>
          </p:nvCxnSpPr>
          <p:spPr>
            <a:xfrm rot="-5400000">
              <a:off x="1216" y="3680"/>
              <a:ext cx="256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dot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022" name="Google Shape;1022;p37"/>
          <p:cNvCxnSpPr/>
          <p:nvPr/>
        </p:nvCxnSpPr>
        <p:spPr>
          <a:xfrm rot="-5400000">
            <a:off x="3162300" y="4381500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8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8" name="Google Shape;1028;p38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Markov Decision Processes</a:t>
            </a:r>
            <a:endParaRPr/>
          </a:p>
        </p:txBody>
      </p:sp>
      <p:sp>
        <p:nvSpPr>
          <p:cNvPr id="1029" name="Google Shape;1029;p38"/>
          <p:cNvSpPr txBox="1"/>
          <p:nvPr>
            <p:ph idx="1" type="body"/>
          </p:nvPr>
        </p:nvSpPr>
        <p:spPr>
          <a:xfrm>
            <a:off x="1371600" y="971550"/>
            <a:ext cx="63436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Motivation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Markov Decision Processes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Computing Policies From a Model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Value Functions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Mapping Value Functions to Policies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Computing Value Functions through Value Iteration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An Alternative: Policy Iteration</a:t>
            </a:r>
            <a:endParaRPr>
              <a:solidFill>
                <a:schemeClr val="accent2"/>
              </a:solidFill>
            </a:endParaRPr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9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5" name="Google Shape;1035;p39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Function 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lang="en-US"/>
              <a:t>for an optimal policy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/>
              <a:t> </a:t>
            </a:r>
            <a:endParaRPr/>
          </a:p>
        </p:txBody>
      </p:sp>
      <p:sp>
        <p:nvSpPr>
          <p:cNvPr id="1036" name="Google Shape;1036;p39"/>
          <p:cNvSpPr txBox="1"/>
          <p:nvPr>
            <p:ph idx="1" type="body"/>
          </p:nvPr>
        </p:nvSpPr>
        <p:spPr>
          <a:xfrm>
            <a:off x="1428750" y="2057400"/>
            <a:ext cx="63436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Optimal value function for a one step horizon:</a:t>
            </a:r>
            <a:endParaRPr/>
          </a:p>
        </p:txBody>
      </p:sp>
      <p:grpSp>
        <p:nvGrpSpPr>
          <p:cNvPr id="1037" name="Google Shape;1037;p39"/>
          <p:cNvGrpSpPr/>
          <p:nvPr/>
        </p:nvGrpSpPr>
        <p:grpSpPr>
          <a:xfrm>
            <a:off x="2971801" y="685800"/>
            <a:ext cx="2524125" cy="1248966"/>
            <a:chOff x="1536" y="1670"/>
            <a:chExt cx="2120" cy="1049"/>
          </a:xfrm>
        </p:grpSpPr>
        <p:sp>
          <p:nvSpPr>
            <p:cNvPr id="1038" name="Google Shape;1038;p39"/>
            <p:cNvSpPr/>
            <p:nvPr/>
          </p:nvSpPr>
          <p:spPr>
            <a:xfrm>
              <a:off x="20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78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256" y="1872"/>
              <a:ext cx="672" cy="144"/>
            </a:xfrm>
            <a:custGeom>
              <a:rect b="b" l="l" r="r" t="t"/>
              <a:pathLst>
                <a:path extrusionOk="0" h="144" w="672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 rot="10800000">
              <a:off x="2256" y="2352"/>
              <a:ext cx="672" cy="144"/>
            </a:xfrm>
            <a:custGeom>
              <a:rect b="b" l="l" r="r" t="t"/>
              <a:pathLst>
                <a:path extrusionOk="0" h="144" w="672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9"/>
            <p:cNvSpPr txBox="1"/>
            <p:nvPr/>
          </p:nvSpPr>
          <p:spPr>
            <a:xfrm>
              <a:off x="2208" y="176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43" name="Google Shape;1043;p39"/>
            <p:cNvSpPr txBox="1"/>
            <p:nvPr/>
          </p:nvSpPr>
          <p:spPr>
            <a:xfrm>
              <a:off x="2753" y="2400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44" name="Google Shape;1044;p39"/>
            <p:cNvSpPr txBox="1"/>
            <p:nvPr/>
          </p:nvSpPr>
          <p:spPr>
            <a:xfrm>
              <a:off x="2339" y="2448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45" name="Google Shape;1045;p39"/>
            <p:cNvSpPr txBox="1"/>
            <p:nvPr/>
          </p:nvSpPr>
          <p:spPr>
            <a:xfrm>
              <a:off x="2544" y="167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1824" y="1952"/>
              <a:ext cx="336" cy="544"/>
            </a:xfrm>
            <a:custGeom>
              <a:rect b="b" l="l" r="r" t="t"/>
              <a:pathLst>
                <a:path extrusionOk="0" h="544" w="336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9"/>
            <p:cNvSpPr txBox="1"/>
            <p:nvPr/>
          </p:nvSpPr>
          <p:spPr>
            <a:xfrm>
              <a:off x="1584" y="225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48" name="Google Shape;1048;p39"/>
            <p:cNvSpPr txBox="1"/>
            <p:nvPr/>
          </p:nvSpPr>
          <p:spPr>
            <a:xfrm>
              <a:off x="1536" y="192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 flipH="1">
              <a:off x="3024" y="1952"/>
              <a:ext cx="336" cy="544"/>
            </a:xfrm>
            <a:custGeom>
              <a:rect b="b" l="l" r="r" t="t"/>
              <a:pathLst>
                <a:path extrusionOk="0" h="544" w="336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9"/>
            <p:cNvSpPr txBox="1"/>
            <p:nvPr/>
          </p:nvSpPr>
          <p:spPr>
            <a:xfrm>
              <a:off x="3360" y="224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51" name="Google Shape;1051;p39"/>
            <p:cNvSpPr txBox="1"/>
            <p:nvPr/>
          </p:nvSpPr>
          <p:spPr>
            <a:xfrm>
              <a:off x="3312" y="191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1052" name="Google Shape;1052;p39"/>
          <p:cNvGrpSpPr/>
          <p:nvPr/>
        </p:nvGrpSpPr>
        <p:grpSpPr>
          <a:xfrm>
            <a:off x="5372100" y="3543300"/>
            <a:ext cx="1745450" cy="1385887"/>
            <a:chOff x="3552" y="2976"/>
            <a:chExt cx="1466" cy="1164"/>
          </a:xfrm>
        </p:grpSpPr>
        <p:sp>
          <p:nvSpPr>
            <p:cNvPr id="1053" name="Google Shape;1053;p39"/>
            <p:cNvSpPr txBox="1"/>
            <p:nvPr/>
          </p:nvSpPr>
          <p:spPr>
            <a:xfrm>
              <a:off x="3552" y="3360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54" name="Google Shape;1054;p39"/>
            <p:cNvSpPr txBox="1"/>
            <p:nvPr/>
          </p:nvSpPr>
          <p:spPr>
            <a:xfrm>
              <a:off x="4032" y="2976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55" name="Google Shape;1055;p39"/>
            <p:cNvSpPr txBox="1"/>
            <p:nvPr/>
          </p:nvSpPr>
          <p:spPr>
            <a:xfrm>
              <a:off x="3683" y="3456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418" y="3120"/>
              <a:ext cx="6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4418" y="3840"/>
              <a:ext cx="6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58" name="Google Shape;1058;p39"/>
            <p:cNvSpPr txBox="1"/>
            <p:nvPr/>
          </p:nvSpPr>
          <p:spPr>
            <a:xfrm>
              <a:off x="3694" y="3014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059" name="Google Shape;1059;p39"/>
            <p:cNvCxnSpPr/>
            <p:nvPr/>
          </p:nvCxnSpPr>
          <p:spPr>
            <a:xfrm>
              <a:off x="3694" y="3264"/>
              <a:ext cx="72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60" name="Google Shape;1060;p39"/>
            <p:cNvCxnSpPr/>
            <p:nvPr/>
          </p:nvCxnSpPr>
          <p:spPr>
            <a:xfrm>
              <a:off x="3638" y="3360"/>
              <a:ext cx="836" cy="57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61" name="Google Shape;1061;p39"/>
          <p:cNvGrpSpPr/>
          <p:nvPr/>
        </p:nvGrpSpPr>
        <p:grpSpPr>
          <a:xfrm>
            <a:off x="5600701" y="3829052"/>
            <a:ext cx="622697" cy="388144"/>
            <a:chOff x="3744" y="3216"/>
            <a:chExt cx="523" cy="326"/>
          </a:xfrm>
        </p:grpSpPr>
        <p:sp>
          <p:nvSpPr>
            <p:cNvPr id="1062" name="Google Shape;1062;p39"/>
            <p:cNvSpPr/>
            <p:nvPr/>
          </p:nvSpPr>
          <p:spPr>
            <a:xfrm>
              <a:off x="3744" y="3216"/>
              <a:ext cx="56" cy="240"/>
            </a:xfrm>
            <a:custGeom>
              <a:rect b="b" l="l" r="r" t="t"/>
              <a:pathLst>
                <a:path extrusionOk="0" h="240" w="56">
                  <a:moveTo>
                    <a:pt x="48" y="0"/>
                  </a:moveTo>
                  <a:cubicBezTo>
                    <a:pt x="52" y="28"/>
                    <a:pt x="56" y="56"/>
                    <a:pt x="48" y="96"/>
                  </a:cubicBezTo>
                  <a:cubicBezTo>
                    <a:pt x="40" y="136"/>
                    <a:pt x="20" y="188"/>
                    <a:pt x="0" y="240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9"/>
            <p:cNvSpPr txBox="1"/>
            <p:nvPr/>
          </p:nvSpPr>
          <p:spPr>
            <a:xfrm>
              <a:off x="3806" y="3271"/>
              <a:ext cx="461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4402922" y="3456376"/>
            <a:ext cx="1197784" cy="543523"/>
            <a:chOff x="2738" y="2903"/>
            <a:chExt cx="1006" cy="457"/>
          </a:xfrm>
        </p:grpSpPr>
        <p:sp>
          <p:nvSpPr>
            <p:cNvPr id="1065" name="Google Shape;1065;p39"/>
            <p:cNvSpPr/>
            <p:nvPr/>
          </p:nvSpPr>
          <p:spPr>
            <a:xfrm>
              <a:off x="3144" y="3059"/>
              <a:ext cx="6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66" name="Google Shape;1066;p39"/>
            <p:cNvSpPr txBox="1"/>
            <p:nvPr/>
          </p:nvSpPr>
          <p:spPr>
            <a:xfrm>
              <a:off x="2738" y="290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350"/>
                <a:buFont typeface="Arial"/>
                <a:buNone/>
              </a:pP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V*</a:t>
              </a:r>
              <a:r>
                <a:rPr b="1" baseline="-25000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i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</p:grpSp>
      <p:grpSp>
        <p:nvGrpSpPr>
          <p:cNvPr id="1067" name="Google Shape;1067;p39"/>
          <p:cNvGrpSpPr/>
          <p:nvPr/>
        </p:nvGrpSpPr>
        <p:grpSpPr>
          <a:xfrm>
            <a:off x="4686301" y="4000498"/>
            <a:ext cx="1783556" cy="1157288"/>
            <a:chOff x="2976" y="3360"/>
            <a:chExt cx="1498" cy="972"/>
          </a:xfrm>
        </p:grpSpPr>
        <p:sp>
          <p:nvSpPr>
            <p:cNvPr id="1068" name="Google Shape;1068;p39"/>
            <p:cNvSpPr/>
            <p:nvPr/>
          </p:nvSpPr>
          <p:spPr>
            <a:xfrm>
              <a:off x="3222" y="3840"/>
              <a:ext cx="6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1069" name="Google Shape;1069;p39"/>
            <p:cNvCxnSpPr/>
            <p:nvPr/>
          </p:nvCxnSpPr>
          <p:spPr>
            <a:xfrm>
              <a:off x="3694" y="3984"/>
              <a:ext cx="72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70" name="Google Shape;1070;p39"/>
            <p:cNvCxnSpPr/>
            <p:nvPr/>
          </p:nvCxnSpPr>
          <p:spPr>
            <a:xfrm flipH="1" rot="10800000">
              <a:off x="3638" y="3360"/>
              <a:ext cx="836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71" name="Google Shape;1071;p39"/>
            <p:cNvSpPr txBox="1"/>
            <p:nvPr/>
          </p:nvSpPr>
          <p:spPr>
            <a:xfrm>
              <a:off x="2976" y="4080"/>
              <a:ext cx="62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350"/>
                <a:buFont typeface="Arial"/>
                <a:buNone/>
              </a:pP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V*</a:t>
              </a:r>
              <a:r>
                <a:rPr b="1" baseline="-25000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i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072" name="Google Shape;1072;p39"/>
            <p:cNvSpPr txBox="1"/>
            <p:nvPr/>
          </p:nvSpPr>
          <p:spPr>
            <a:xfrm>
              <a:off x="3782" y="3696"/>
              <a:ext cx="377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</p:grpSp>
      <p:sp>
        <p:nvSpPr>
          <p:cNvPr id="1073" name="Google Shape;1073;p39"/>
          <p:cNvSpPr/>
          <p:nvPr/>
        </p:nvSpPr>
        <p:spPr>
          <a:xfrm>
            <a:off x="1314450" y="2343150"/>
            <a:ext cx="63436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173831" lvl="0" marL="17383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V*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max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r(s,a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]</a:t>
            </a:r>
            <a:endParaRPr/>
          </a:p>
        </p:txBody>
      </p:sp>
      <p:sp>
        <p:nvSpPr>
          <p:cNvPr id="1074" name="Google Shape;1074;p39"/>
          <p:cNvSpPr txBox="1"/>
          <p:nvPr/>
        </p:nvSpPr>
        <p:spPr>
          <a:xfrm>
            <a:off x="1714501" y="685800"/>
            <a:ext cx="93487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Action and Sensor Models (review)</a:t>
            </a:r>
            <a:endParaRPr/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724855" y="1794510"/>
            <a:ext cx="740115" cy="55373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s23</a:t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6819633" y="1794510"/>
            <a:ext cx="740116" cy="55373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s94</a:t>
            </a:r>
            <a:endParaRPr/>
          </a:p>
        </p:txBody>
      </p:sp>
      <p:cxnSp>
        <p:nvCxnSpPr>
          <p:cNvPr id="131" name="Google Shape;131;p4"/>
          <p:cNvCxnSpPr>
            <a:stCxn id="129" idx="6"/>
            <a:endCxn id="130" idx="2"/>
          </p:cNvCxnSpPr>
          <p:nvPr/>
        </p:nvCxnSpPr>
        <p:spPr>
          <a:xfrm>
            <a:off x="5464970" y="2071377"/>
            <a:ext cx="135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2" name="Google Shape;132;p4"/>
          <p:cNvSpPr txBox="1"/>
          <p:nvPr/>
        </p:nvSpPr>
        <p:spPr>
          <a:xfrm>
            <a:off x="5885807" y="1783397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4275107" y="1539864"/>
            <a:ext cx="553735" cy="471177"/>
          </a:xfrm>
          <a:prstGeom prst="ellipse">
            <a:avLst/>
          </a:prstGeom>
          <a:gradFill>
            <a:gsLst>
              <a:gs pos="0">
                <a:srgbClr val="00EAA8"/>
              </a:gs>
              <a:gs pos="100000">
                <a:srgbClr val="81FFD9"/>
              </a:gs>
            </a:gsLst>
            <a:lin ang="16200000" scaled="0"/>
          </a:gradFill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z1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6623859" y="1229662"/>
            <a:ext cx="553735" cy="553735"/>
          </a:xfrm>
          <a:prstGeom prst="ellipse">
            <a:avLst/>
          </a:prstGeom>
          <a:gradFill>
            <a:gsLst>
              <a:gs pos="0">
                <a:srgbClr val="00EAA8"/>
              </a:gs>
              <a:gs pos="100000">
                <a:srgbClr val="81FFD9"/>
              </a:gs>
            </a:gsLst>
            <a:lin ang="16200000" scaled="0"/>
          </a:gradFill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z1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4872412" y="1229662"/>
            <a:ext cx="553735" cy="553735"/>
          </a:xfrm>
          <a:prstGeom prst="ellipse">
            <a:avLst/>
          </a:prstGeom>
          <a:solidFill>
            <a:srgbClr val="9F2936"/>
          </a:solidFill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z2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7221164" y="1485900"/>
            <a:ext cx="553735" cy="389410"/>
          </a:xfrm>
          <a:prstGeom prst="ellipse">
            <a:avLst/>
          </a:prstGeom>
          <a:solidFill>
            <a:srgbClr val="CCFFCC"/>
          </a:solidFill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z3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6542767" y="2743062"/>
            <a:ext cx="740116" cy="55373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s77</a:t>
            </a:r>
            <a:endParaRPr/>
          </a:p>
        </p:txBody>
      </p:sp>
      <p:cxnSp>
        <p:nvCxnSpPr>
          <p:cNvPr id="138" name="Google Shape;138;p4"/>
          <p:cNvCxnSpPr>
            <a:stCxn id="129" idx="5"/>
            <a:endCxn id="137" idx="1"/>
          </p:cNvCxnSpPr>
          <p:nvPr/>
        </p:nvCxnSpPr>
        <p:spPr>
          <a:xfrm>
            <a:off x="5356583" y="2267152"/>
            <a:ext cx="1294500" cy="55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9" name="Google Shape;139;p4"/>
          <p:cNvCxnSpPr>
            <a:stCxn id="129" idx="4"/>
          </p:cNvCxnSpPr>
          <p:nvPr/>
        </p:nvCxnSpPr>
        <p:spPr>
          <a:xfrm>
            <a:off x="5094913" y="2348245"/>
            <a:ext cx="595200" cy="102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0" name="Google Shape;140;p4"/>
          <p:cNvSpPr txBox="1"/>
          <p:nvPr/>
        </p:nvSpPr>
        <p:spPr>
          <a:xfrm>
            <a:off x="5885807" y="2267152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5426146" y="2685654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279731" y="1828147"/>
            <a:ext cx="50622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Actions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Percepts (observations)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States 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Appearance: states </a:t>
            </a:r>
            <a:r>
              <a:rPr lang="en-US" sz="2100">
                <a:solidFill>
                  <a:schemeClr val="dk1"/>
                </a:solidFill>
              </a:rPr>
              <a:t>=&gt; 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Transitions: (states, actions) </a:t>
            </a:r>
            <a:r>
              <a:rPr lang="en-US" sz="2100">
                <a:solidFill>
                  <a:schemeClr val="dk1"/>
                </a:solidFill>
              </a:rPr>
              <a:t>=&gt; 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Current State 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5356574" y="3783825"/>
            <a:ext cx="3026700" cy="371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about the goals?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0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0" name="Google Shape;1080;p40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Function 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lang="en-US"/>
              <a:t>for an optimal policy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/>
              <a:t> </a:t>
            </a:r>
            <a:endParaRPr/>
          </a:p>
        </p:txBody>
      </p:sp>
      <p:sp>
        <p:nvSpPr>
          <p:cNvPr id="1081" name="Google Shape;1081;p40"/>
          <p:cNvSpPr txBox="1"/>
          <p:nvPr>
            <p:ph idx="1" type="body"/>
          </p:nvPr>
        </p:nvSpPr>
        <p:spPr>
          <a:xfrm>
            <a:off x="1428750" y="2057400"/>
            <a:ext cx="634365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Optimal value function for a one step horizon: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/>
              <a:t>V*</a:t>
            </a:r>
            <a:r>
              <a:rPr baseline="-25000" lang="en-US" sz="1500"/>
              <a:t>1</a:t>
            </a:r>
            <a:r>
              <a:rPr lang="en-US" sz="1500"/>
              <a:t>(</a:t>
            </a:r>
            <a:r>
              <a:rPr i="1" lang="en-US" sz="1500"/>
              <a:t>s</a:t>
            </a:r>
            <a:r>
              <a:rPr lang="en-US" sz="1500"/>
              <a:t>) = max</a:t>
            </a:r>
            <a:r>
              <a:rPr baseline="-25000" lang="en-US" sz="1500"/>
              <a:t>ai</a:t>
            </a:r>
            <a:r>
              <a:rPr lang="en-US" sz="1500"/>
              <a:t> [</a:t>
            </a:r>
            <a:r>
              <a:rPr i="1" lang="en-US" sz="1500"/>
              <a:t>r(s,a</a:t>
            </a:r>
            <a:r>
              <a:rPr baseline="-25000" lang="en-US" sz="1500"/>
              <a:t>i</a:t>
            </a:r>
            <a:r>
              <a:rPr i="1"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]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73831" lvl="0" marL="173831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Optimal value function for a two step horizon:</a:t>
            </a:r>
            <a:endParaRPr sz="15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082" name="Google Shape;1082;p40"/>
          <p:cNvGrpSpPr/>
          <p:nvPr/>
        </p:nvGrpSpPr>
        <p:grpSpPr>
          <a:xfrm>
            <a:off x="2971801" y="685800"/>
            <a:ext cx="2524125" cy="1248966"/>
            <a:chOff x="1536" y="1670"/>
            <a:chExt cx="2120" cy="1049"/>
          </a:xfrm>
        </p:grpSpPr>
        <p:sp>
          <p:nvSpPr>
            <p:cNvPr id="1083" name="Google Shape;1083;p40"/>
            <p:cNvSpPr/>
            <p:nvPr/>
          </p:nvSpPr>
          <p:spPr>
            <a:xfrm>
              <a:off x="20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78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2256" y="1872"/>
              <a:ext cx="672" cy="144"/>
            </a:xfrm>
            <a:custGeom>
              <a:rect b="b" l="l" r="r" t="t"/>
              <a:pathLst>
                <a:path extrusionOk="0" h="144" w="672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 rot="10800000">
              <a:off x="2256" y="2352"/>
              <a:ext cx="672" cy="144"/>
            </a:xfrm>
            <a:custGeom>
              <a:rect b="b" l="l" r="r" t="t"/>
              <a:pathLst>
                <a:path extrusionOk="0" h="144" w="672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0"/>
            <p:cNvSpPr txBox="1"/>
            <p:nvPr/>
          </p:nvSpPr>
          <p:spPr>
            <a:xfrm>
              <a:off x="2208" y="176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88" name="Google Shape;1088;p40"/>
            <p:cNvSpPr txBox="1"/>
            <p:nvPr/>
          </p:nvSpPr>
          <p:spPr>
            <a:xfrm>
              <a:off x="2753" y="2400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89" name="Google Shape;1089;p40"/>
            <p:cNvSpPr txBox="1"/>
            <p:nvPr/>
          </p:nvSpPr>
          <p:spPr>
            <a:xfrm>
              <a:off x="2339" y="2448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90" name="Google Shape;1090;p40"/>
            <p:cNvSpPr txBox="1"/>
            <p:nvPr/>
          </p:nvSpPr>
          <p:spPr>
            <a:xfrm>
              <a:off x="2544" y="167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1824" y="1952"/>
              <a:ext cx="336" cy="544"/>
            </a:xfrm>
            <a:custGeom>
              <a:rect b="b" l="l" r="r" t="t"/>
              <a:pathLst>
                <a:path extrusionOk="0" h="544" w="336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0"/>
            <p:cNvSpPr txBox="1"/>
            <p:nvPr/>
          </p:nvSpPr>
          <p:spPr>
            <a:xfrm>
              <a:off x="1584" y="225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93" name="Google Shape;1093;p40"/>
            <p:cNvSpPr txBox="1"/>
            <p:nvPr/>
          </p:nvSpPr>
          <p:spPr>
            <a:xfrm>
              <a:off x="1536" y="192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 flipH="1">
              <a:off x="3024" y="1952"/>
              <a:ext cx="336" cy="544"/>
            </a:xfrm>
            <a:custGeom>
              <a:rect b="b" l="l" r="r" t="t"/>
              <a:pathLst>
                <a:path extrusionOk="0" h="544" w="336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0"/>
            <p:cNvSpPr txBox="1"/>
            <p:nvPr/>
          </p:nvSpPr>
          <p:spPr>
            <a:xfrm>
              <a:off x="3360" y="224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96" name="Google Shape;1096;p40"/>
            <p:cNvSpPr txBox="1"/>
            <p:nvPr/>
          </p:nvSpPr>
          <p:spPr>
            <a:xfrm>
              <a:off x="3312" y="191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sp>
        <p:nvSpPr>
          <p:cNvPr id="1097" name="Google Shape;1097;p40"/>
          <p:cNvSpPr/>
          <p:nvPr/>
        </p:nvSpPr>
        <p:spPr>
          <a:xfrm>
            <a:off x="6403182" y="3714750"/>
            <a:ext cx="397669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98" name="Google Shape;1098;p40"/>
          <p:cNvSpPr/>
          <p:nvPr/>
        </p:nvSpPr>
        <p:spPr>
          <a:xfrm>
            <a:off x="6403182" y="4572000"/>
            <a:ext cx="397669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99" name="Google Shape;1099;p40"/>
          <p:cNvSpPr txBox="1"/>
          <p:nvPr/>
        </p:nvSpPr>
        <p:spPr>
          <a:xfrm>
            <a:off x="5372100" y="4000500"/>
            <a:ext cx="31290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00" name="Google Shape;1100;p40"/>
          <p:cNvSpPr txBox="1"/>
          <p:nvPr/>
        </p:nvSpPr>
        <p:spPr>
          <a:xfrm>
            <a:off x="5541169" y="3588544"/>
            <a:ext cx="31290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01" name="Google Shape;1101;p40"/>
          <p:cNvSpPr/>
          <p:nvPr/>
        </p:nvSpPr>
        <p:spPr>
          <a:xfrm>
            <a:off x="5143500" y="3714750"/>
            <a:ext cx="397669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02" name="Google Shape;1102;p40"/>
          <p:cNvSpPr/>
          <p:nvPr/>
        </p:nvSpPr>
        <p:spPr>
          <a:xfrm>
            <a:off x="5143500" y="4572000"/>
            <a:ext cx="397669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1103" name="Google Shape;1103;p40"/>
          <p:cNvCxnSpPr/>
          <p:nvPr/>
        </p:nvCxnSpPr>
        <p:spPr>
          <a:xfrm>
            <a:off x="5541169" y="3886200"/>
            <a:ext cx="86201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4" name="Google Shape;1104;p40"/>
          <p:cNvCxnSpPr/>
          <p:nvPr/>
        </p:nvCxnSpPr>
        <p:spPr>
          <a:xfrm>
            <a:off x="5541169" y="4743450"/>
            <a:ext cx="86201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5" name="Google Shape;1105;p40"/>
          <p:cNvCxnSpPr/>
          <p:nvPr/>
        </p:nvCxnSpPr>
        <p:spPr>
          <a:xfrm flipH="1" rot="10800000">
            <a:off x="5474494" y="4000500"/>
            <a:ext cx="995363" cy="628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6" name="Google Shape;1106;p40"/>
          <p:cNvCxnSpPr/>
          <p:nvPr/>
        </p:nvCxnSpPr>
        <p:spPr>
          <a:xfrm>
            <a:off x="5474494" y="4000500"/>
            <a:ext cx="995363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7" name="Google Shape;1107;p40"/>
          <p:cNvSpPr txBox="1"/>
          <p:nvPr/>
        </p:nvSpPr>
        <p:spPr>
          <a:xfrm>
            <a:off x="5645944" y="4400550"/>
            <a:ext cx="44916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</p:txBody>
      </p:sp>
      <p:sp>
        <p:nvSpPr>
          <p:cNvPr id="1108" name="Google Shape;1108;p40"/>
          <p:cNvSpPr txBox="1"/>
          <p:nvPr/>
        </p:nvSpPr>
        <p:spPr>
          <a:xfrm>
            <a:off x="4857750" y="3417094"/>
            <a:ext cx="26321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endParaRPr b="1" sz="135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40"/>
          <p:cNvSpPr txBox="1"/>
          <p:nvPr/>
        </p:nvSpPr>
        <p:spPr>
          <a:xfrm>
            <a:off x="4457700" y="3554016"/>
            <a:ext cx="54950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grpSp>
        <p:nvGrpSpPr>
          <p:cNvPr id="1110" name="Google Shape;1110;p40"/>
          <p:cNvGrpSpPr/>
          <p:nvPr/>
        </p:nvGrpSpPr>
        <p:grpSpPr>
          <a:xfrm>
            <a:off x="4283869" y="3599259"/>
            <a:ext cx="862013" cy="322659"/>
            <a:chOff x="2638" y="3023"/>
            <a:chExt cx="724" cy="271"/>
          </a:xfrm>
        </p:grpSpPr>
        <p:sp>
          <p:nvSpPr>
            <p:cNvPr id="1111" name="Google Shape;1111;p40"/>
            <p:cNvSpPr txBox="1"/>
            <p:nvPr/>
          </p:nvSpPr>
          <p:spPr>
            <a:xfrm>
              <a:off x="2638" y="3023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112" name="Google Shape;1112;p40"/>
            <p:cNvCxnSpPr/>
            <p:nvPr/>
          </p:nvCxnSpPr>
          <p:spPr>
            <a:xfrm>
              <a:off x="2638" y="3273"/>
              <a:ext cx="72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13" name="Google Shape;1113;p40"/>
          <p:cNvGrpSpPr/>
          <p:nvPr/>
        </p:nvGrpSpPr>
        <p:grpSpPr>
          <a:xfrm>
            <a:off x="4114801" y="4011216"/>
            <a:ext cx="1097756" cy="685800"/>
            <a:chOff x="2496" y="3369"/>
            <a:chExt cx="922" cy="576"/>
          </a:xfrm>
        </p:grpSpPr>
        <p:sp>
          <p:nvSpPr>
            <p:cNvPr id="1114" name="Google Shape;1114;p40"/>
            <p:cNvSpPr txBox="1"/>
            <p:nvPr/>
          </p:nvSpPr>
          <p:spPr>
            <a:xfrm>
              <a:off x="2496" y="3369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1115" name="Google Shape;1115;p40"/>
            <p:cNvCxnSpPr/>
            <p:nvPr/>
          </p:nvCxnSpPr>
          <p:spPr>
            <a:xfrm>
              <a:off x="2582" y="3369"/>
              <a:ext cx="836" cy="57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16" name="Google Shape;1116;p40"/>
          <p:cNvGrpSpPr/>
          <p:nvPr/>
        </p:nvGrpSpPr>
        <p:grpSpPr>
          <a:xfrm>
            <a:off x="4343401" y="3839766"/>
            <a:ext cx="622697" cy="388144"/>
            <a:chOff x="2688" y="3225"/>
            <a:chExt cx="523" cy="326"/>
          </a:xfrm>
        </p:grpSpPr>
        <p:sp>
          <p:nvSpPr>
            <p:cNvPr id="1117" name="Google Shape;1117;p40"/>
            <p:cNvSpPr/>
            <p:nvPr/>
          </p:nvSpPr>
          <p:spPr>
            <a:xfrm>
              <a:off x="2688" y="3225"/>
              <a:ext cx="56" cy="240"/>
            </a:xfrm>
            <a:custGeom>
              <a:rect b="b" l="l" r="r" t="t"/>
              <a:pathLst>
                <a:path extrusionOk="0" h="240" w="56">
                  <a:moveTo>
                    <a:pt x="48" y="0"/>
                  </a:moveTo>
                  <a:cubicBezTo>
                    <a:pt x="52" y="28"/>
                    <a:pt x="56" y="56"/>
                    <a:pt x="48" y="96"/>
                  </a:cubicBezTo>
                  <a:cubicBezTo>
                    <a:pt x="40" y="136"/>
                    <a:pt x="20" y="188"/>
                    <a:pt x="0" y="240"/>
                  </a:cubicBezTo>
                </a:path>
              </a:pathLst>
            </a:cu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0"/>
            <p:cNvSpPr txBox="1"/>
            <p:nvPr/>
          </p:nvSpPr>
          <p:spPr>
            <a:xfrm>
              <a:off x="2750" y="3280"/>
              <a:ext cx="461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</p:grpSp>
      <p:grpSp>
        <p:nvGrpSpPr>
          <p:cNvPr id="1119" name="Google Shape;1119;p40"/>
          <p:cNvGrpSpPr/>
          <p:nvPr/>
        </p:nvGrpSpPr>
        <p:grpSpPr>
          <a:xfrm>
            <a:off x="3371850" y="3467100"/>
            <a:ext cx="912019" cy="601266"/>
            <a:chOff x="1872" y="2912"/>
            <a:chExt cx="766" cy="505"/>
          </a:xfrm>
        </p:grpSpPr>
        <p:sp>
          <p:nvSpPr>
            <p:cNvPr id="1120" name="Google Shape;1120;p40"/>
            <p:cNvSpPr/>
            <p:nvPr/>
          </p:nvSpPr>
          <p:spPr>
            <a:xfrm>
              <a:off x="2304" y="3129"/>
              <a:ext cx="334" cy="2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21" name="Google Shape;1121;p40"/>
            <p:cNvSpPr txBox="1"/>
            <p:nvPr/>
          </p:nvSpPr>
          <p:spPr>
            <a:xfrm>
              <a:off x="1872" y="2912"/>
              <a:ext cx="62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350"/>
                <a:buFont typeface="Arial"/>
                <a:buNone/>
              </a:pP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V*</a:t>
              </a:r>
              <a:r>
                <a:rPr b="1" baseline="-25000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i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</p:grpSp>
      <p:grpSp>
        <p:nvGrpSpPr>
          <p:cNvPr id="1122" name="Google Shape;1122;p40"/>
          <p:cNvGrpSpPr/>
          <p:nvPr/>
        </p:nvGrpSpPr>
        <p:grpSpPr>
          <a:xfrm>
            <a:off x="3429000" y="4582713"/>
            <a:ext cx="854869" cy="585787"/>
            <a:chOff x="1920" y="3849"/>
            <a:chExt cx="718" cy="492"/>
          </a:xfrm>
        </p:grpSpPr>
        <p:sp>
          <p:nvSpPr>
            <p:cNvPr id="1123" name="Google Shape;1123;p40"/>
            <p:cNvSpPr/>
            <p:nvPr/>
          </p:nvSpPr>
          <p:spPr>
            <a:xfrm>
              <a:off x="2304" y="3849"/>
              <a:ext cx="334" cy="2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24" name="Google Shape;1124;p40"/>
            <p:cNvSpPr txBox="1"/>
            <p:nvPr/>
          </p:nvSpPr>
          <p:spPr>
            <a:xfrm>
              <a:off x="1920" y="4089"/>
              <a:ext cx="62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350"/>
                <a:buFont typeface="Arial"/>
                <a:buNone/>
              </a:pP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V*</a:t>
              </a:r>
              <a:r>
                <a:rPr b="1" baseline="-25000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i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lang="en-US" sz="13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4217194" y="4011216"/>
            <a:ext cx="995363" cy="742950"/>
            <a:chOff x="2582" y="3369"/>
            <a:chExt cx="836" cy="624"/>
          </a:xfrm>
        </p:grpSpPr>
        <p:cxnSp>
          <p:nvCxnSpPr>
            <p:cNvPr id="1126" name="Google Shape;1126;p40"/>
            <p:cNvCxnSpPr/>
            <p:nvPr/>
          </p:nvCxnSpPr>
          <p:spPr>
            <a:xfrm>
              <a:off x="2638" y="3993"/>
              <a:ext cx="72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7" name="Google Shape;1127;p40"/>
            <p:cNvCxnSpPr/>
            <p:nvPr/>
          </p:nvCxnSpPr>
          <p:spPr>
            <a:xfrm flipH="1" rot="10800000">
              <a:off x="2582" y="3369"/>
              <a:ext cx="836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28" name="Google Shape;1128;p40"/>
            <p:cNvSpPr txBox="1"/>
            <p:nvPr/>
          </p:nvSpPr>
          <p:spPr>
            <a:xfrm>
              <a:off x="2726" y="3705"/>
              <a:ext cx="377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</p:grpSp>
      <p:sp>
        <p:nvSpPr>
          <p:cNvPr id="1129" name="Google Shape;1129;p40"/>
          <p:cNvSpPr txBox="1"/>
          <p:nvPr/>
        </p:nvSpPr>
        <p:spPr>
          <a:xfrm>
            <a:off x="4972050" y="3439716"/>
            <a:ext cx="74571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None/>
            </a:pPr>
            <a:r>
              <a:rPr b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V*</a:t>
            </a:r>
            <a:r>
              <a:rPr b="1" baseline="-25000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4229101" y="4160044"/>
            <a:ext cx="977504" cy="1008460"/>
            <a:chOff x="2592" y="3494"/>
            <a:chExt cx="821" cy="847"/>
          </a:xfrm>
        </p:grpSpPr>
        <p:sp>
          <p:nvSpPr>
            <p:cNvPr id="1131" name="Google Shape;1131;p40"/>
            <p:cNvSpPr txBox="1"/>
            <p:nvPr/>
          </p:nvSpPr>
          <p:spPr>
            <a:xfrm>
              <a:off x="2592" y="3494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32" name="Google Shape;1132;p40"/>
            <p:cNvSpPr txBox="1"/>
            <p:nvPr/>
          </p:nvSpPr>
          <p:spPr>
            <a:xfrm>
              <a:off x="3024" y="4070"/>
              <a:ext cx="389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Arial"/>
                <a:buNone/>
              </a:pPr>
              <a:r>
                <a:rPr baseline="-25000"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+ </a:t>
              </a:r>
              <a:r>
                <a:rPr lang="en-US" sz="1500">
                  <a:solidFill>
                    <a:srgbClr val="FF33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γ</a:t>
              </a:r>
              <a:endParaRPr/>
            </a:p>
          </p:txBody>
        </p:sp>
      </p:grpSp>
      <p:sp>
        <p:nvSpPr>
          <p:cNvPr id="1133" name="Google Shape;1133;p40"/>
          <p:cNvSpPr txBox="1"/>
          <p:nvPr/>
        </p:nvSpPr>
        <p:spPr>
          <a:xfrm>
            <a:off x="5079207" y="4868466"/>
            <a:ext cx="74571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None/>
            </a:pPr>
            <a:r>
              <a:rPr b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V*</a:t>
            </a:r>
            <a:r>
              <a:rPr b="1" baseline="-25000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134" name="Google Shape;1134;p40"/>
          <p:cNvSpPr/>
          <p:nvPr/>
        </p:nvSpPr>
        <p:spPr>
          <a:xfrm>
            <a:off x="1371600" y="3086100"/>
            <a:ext cx="63436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173831" lvl="0" marL="17383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V*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max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r(s,a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a</a:t>
            </a:r>
            <a:r>
              <a:rPr baseline="-2500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))]</a:t>
            </a:r>
            <a:endParaRPr/>
          </a:p>
        </p:txBody>
      </p:sp>
      <p:sp>
        <p:nvSpPr>
          <p:cNvPr id="1135" name="Google Shape;1135;p40"/>
          <p:cNvSpPr txBox="1"/>
          <p:nvPr/>
        </p:nvSpPr>
        <p:spPr>
          <a:xfrm>
            <a:off x="1257300" y="3771901"/>
            <a:ext cx="2400300" cy="1131079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None/>
            </a:pPr>
            <a:r>
              <a:rPr b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Instance of the Dynamic Programming Principle:</a:t>
            </a:r>
            <a:endParaRPr/>
          </a:p>
          <a:p>
            <a:pPr indent="-85725" lvl="0" marL="0" marR="0" rtl="0" algn="l">
              <a:spcBef>
                <a:spcPts val="675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</a:pPr>
            <a:r>
              <a:rPr b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Reuse shared sub-results</a:t>
            </a:r>
            <a:endParaRPr/>
          </a:p>
          <a:p>
            <a:pPr indent="-85725" lvl="0" marL="0" marR="0" rtl="0" algn="l">
              <a:spcBef>
                <a:spcPts val="675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</a:pPr>
            <a:r>
              <a:rPr b="1" lang="en-US" sz="13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Exponential saving</a:t>
            </a:r>
            <a:endParaRPr/>
          </a:p>
        </p:txBody>
      </p:sp>
      <p:sp>
        <p:nvSpPr>
          <p:cNvPr id="1136" name="Google Shape;1136;p40"/>
          <p:cNvSpPr txBox="1"/>
          <p:nvPr/>
        </p:nvSpPr>
        <p:spPr>
          <a:xfrm>
            <a:off x="1714501" y="685800"/>
            <a:ext cx="93487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1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2" name="Google Shape;1142;p41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Function 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lang="en-US"/>
              <a:t>for an optimal policy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/>
              <a:t> </a:t>
            </a:r>
            <a:endParaRPr/>
          </a:p>
        </p:txBody>
      </p:sp>
      <p:sp>
        <p:nvSpPr>
          <p:cNvPr id="1143" name="Google Shape;1143;p41"/>
          <p:cNvSpPr txBox="1"/>
          <p:nvPr>
            <p:ph idx="1" type="body"/>
          </p:nvPr>
        </p:nvSpPr>
        <p:spPr>
          <a:xfrm>
            <a:off x="1428750" y="2057400"/>
            <a:ext cx="634365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Optimal value function for a one step horizon: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/>
              <a:t>V*</a:t>
            </a:r>
            <a:r>
              <a:rPr baseline="-25000" lang="en-US" sz="1500"/>
              <a:t>1</a:t>
            </a:r>
            <a:r>
              <a:rPr lang="en-US" sz="1500"/>
              <a:t>(</a:t>
            </a:r>
            <a:r>
              <a:rPr i="1" lang="en-US" sz="1500"/>
              <a:t>s</a:t>
            </a:r>
            <a:r>
              <a:rPr lang="en-US" sz="1500"/>
              <a:t>) = max</a:t>
            </a:r>
            <a:r>
              <a:rPr baseline="-25000" lang="en-US" sz="1500"/>
              <a:t>ai</a:t>
            </a:r>
            <a:r>
              <a:rPr lang="en-US" sz="1500"/>
              <a:t> [</a:t>
            </a:r>
            <a:r>
              <a:rPr i="1" lang="en-US" sz="1500"/>
              <a:t>r(s,a</a:t>
            </a:r>
            <a:r>
              <a:rPr baseline="-25000" lang="en-US" sz="1500"/>
              <a:t>i</a:t>
            </a:r>
            <a:r>
              <a:rPr i="1"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]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73831" lvl="0" marL="173831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Optimal value function for a two step horizon:</a:t>
            </a:r>
            <a:endParaRPr sz="15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73831" lvl="0" marL="17383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/>
              <a:t>V*</a:t>
            </a:r>
            <a:r>
              <a:rPr baseline="-25000" lang="en-US" sz="1500"/>
              <a:t>2</a:t>
            </a:r>
            <a:r>
              <a:rPr lang="en-US" sz="1500"/>
              <a:t>(</a:t>
            </a:r>
            <a:r>
              <a:rPr i="1" lang="en-US" sz="1500"/>
              <a:t>s</a:t>
            </a:r>
            <a:r>
              <a:rPr lang="en-US" sz="1500"/>
              <a:t>) = max</a:t>
            </a:r>
            <a:r>
              <a:rPr baseline="-25000" lang="en-US" sz="1500"/>
              <a:t>ai</a:t>
            </a:r>
            <a:r>
              <a:rPr lang="en-US" sz="1500"/>
              <a:t> [</a:t>
            </a:r>
            <a:r>
              <a:rPr i="1" lang="en-US" sz="1500"/>
              <a:t>r(s,a</a:t>
            </a:r>
            <a:r>
              <a:rPr baseline="-25000" lang="en-US" sz="1500"/>
              <a:t>i</a:t>
            </a:r>
            <a:r>
              <a:rPr i="1"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 sz="1500"/>
              <a:t> + </a:t>
            </a:r>
            <a:r>
              <a:rPr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/>
              <a:t>V</a:t>
            </a:r>
            <a:r>
              <a:rPr i="1" lang="en-US" sz="1500"/>
              <a:t> </a:t>
            </a:r>
            <a:r>
              <a:rPr baseline="-25000" lang="en-US" sz="1500"/>
              <a:t>1</a:t>
            </a:r>
            <a:r>
              <a:rPr baseline="30000"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500"/>
              <a:t>(</a:t>
            </a:r>
            <a:r>
              <a:rPr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500"/>
              <a:t>(</a:t>
            </a:r>
            <a:r>
              <a:rPr i="1" lang="en-US" sz="1500"/>
              <a:t>s, a</a:t>
            </a:r>
            <a:r>
              <a:rPr baseline="-25000" lang="en-US" sz="1500"/>
              <a:t>i</a:t>
            </a:r>
            <a:r>
              <a:rPr lang="en-US" sz="1500"/>
              <a:t>))]</a:t>
            </a:r>
            <a:endParaRPr/>
          </a:p>
        </p:txBody>
      </p:sp>
      <p:grpSp>
        <p:nvGrpSpPr>
          <p:cNvPr id="1144" name="Google Shape;1144;p41"/>
          <p:cNvGrpSpPr/>
          <p:nvPr/>
        </p:nvGrpSpPr>
        <p:grpSpPr>
          <a:xfrm>
            <a:off x="2971801" y="685800"/>
            <a:ext cx="2524125" cy="1248966"/>
            <a:chOff x="1536" y="1670"/>
            <a:chExt cx="2120" cy="1049"/>
          </a:xfrm>
        </p:grpSpPr>
        <p:sp>
          <p:nvSpPr>
            <p:cNvPr id="1145" name="Google Shape;1145;p41"/>
            <p:cNvSpPr/>
            <p:nvPr/>
          </p:nvSpPr>
          <p:spPr>
            <a:xfrm>
              <a:off x="20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278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2256" y="1872"/>
              <a:ext cx="672" cy="144"/>
            </a:xfrm>
            <a:custGeom>
              <a:rect b="b" l="l" r="r" t="t"/>
              <a:pathLst>
                <a:path extrusionOk="0" h="144" w="672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1"/>
            <p:cNvSpPr/>
            <p:nvPr/>
          </p:nvSpPr>
          <p:spPr>
            <a:xfrm rot="10800000">
              <a:off x="2256" y="2352"/>
              <a:ext cx="672" cy="144"/>
            </a:xfrm>
            <a:custGeom>
              <a:rect b="b" l="l" r="r" t="t"/>
              <a:pathLst>
                <a:path extrusionOk="0" h="144" w="672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1"/>
            <p:cNvSpPr txBox="1"/>
            <p:nvPr/>
          </p:nvSpPr>
          <p:spPr>
            <a:xfrm>
              <a:off x="2208" y="176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50" name="Google Shape;1150;p41"/>
            <p:cNvSpPr txBox="1"/>
            <p:nvPr/>
          </p:nvSpPr>
          <p:spPr>
            <a:xfrm>
              <a:off x="2753" y="2400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51" name="Google Shape;1151;p41"/>
            <p:cNvSpPr txBox="1"/>
            <p:nvPr/>
          </p:nvSpPr>
          <p:spPr>
            <a:xfrm>
              <a:off x="2339" y="2448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52" name="Google Shape;1152;p41"/>
            <p:cNvSpPr txBox="1"/>
            <p:nvPr/>
          </p:nvSpPr>
          <p:spPr>
            <a:xfrm>
              <a:off x="2544" y="167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1824" y="1952"/>
              <a:ext cx="336" cy="544"/>
            </a:xfrm>
            <a:custGeom>
              <a:rect b="b" l="l" r="r" t="t"/>
              <a:pathLst>
                <a:path extrusionOk="0" h="544" w="336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1"/>
            <p:cNvSpPr txBox="1"/>
            <p:nvPr/>
          </p:nvSpPr>
          <p:spPr>
            <a:xfrm>
              <a:off x="1584" y="225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55" name="Google Shape;1155;p41"/>
            <p:cNvSpPr txBox="1"/>
            <p:nvPr/>
          </p:nvSpPr>
          <p:spPr>
            <a:xfrm>
              <a:off x="1536" y="192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 flipH="1">
              <a:off x="3024" y="1952"/>
              <a:ext cx="336" cy="544"/>
            </a:xfrm>
            <a:custGeom>
              <a:rect b="b" l="l" r="r" t="t"/>
              <a:pathLst>
                <a:path extrusionOk="0" h="544" w="336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1"/>
            <p:cNvSpPr txBox="1"/>
            <p:nvPr/>
          </p:nvSpPr>
          <p:spPr>
            <a:xfrm>
              <a:off x="3360" y="224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58" name="Google Shape;1158;p41"/>
            <p:cNvSpPr txBox="1"/>
            <p:nvPr/>
          </p:nvSpPr>
          <p:spPr>
            <a:xfrm>
              <a:off x="3312" y="191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sp>
        <p:nvSpPr>
          <p:cNvPr id="1159" name="Google Shape;1159;p41"/>
          <p:cNvSpPr/>
          <p:nvPr/>
        </p:nvSpPr>
        <p:spPr>
          <a:xfrm>
            <a:off x="1428750" y="3486150"/>
            <a:ext cx="634365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173831" lvl="0" marL="17383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Optimal value function for an n step horizon:</a:t>
            </a:r>
            <a:endParaRPr sz="1500">
              <a:solidFill>
                <a:schemeClr val="accent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60" name="Google Shape;1160;p41"/>
          <p:cNvSpPr/>
          <p:nvPr/>
        </p:nvSpPr>
        <p:spPr>
          <a:xfrm>
            <a:off x="1485900" y="3771900"/>
            <a:ext cx="6343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173831" lvl="0" marL="17383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V*</a:t>
            </a:r>
            <a:r>
              <a:rPr baseline="-25000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= max</a:t>
            </a:r>
            <a:r>
              <a:rPr baseline="-25000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i="1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r(s,a</a:t>
            </a:r>
            <a:r>
              <a:rPr baseline="-25000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150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50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i="1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-25000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aseline="30000" lang="en-US" sz="150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0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s, a</a:t>
            </a:r>
            <a:r>
              <a:rPr baseline="-25000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))]</a:t>
            </a:r>
            <a:endParaRPr/>
          </a:p>
        </p:txBody>
      </p:sp>
      <p:sp>
        <p:nvSpPr>
          <p:cNvPr id="1161" name="Google Shape;1161;p41"/>
          <p:cNvSpPr txBox="1"/>
          <p:nvPr/>
        </p:nvSpPr>
        <p:spPr>
          <a:xfrm>
            <a:off x="1714501" y="685800"/>
            <a:ext cx="93487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2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7" name="Google Shape;1167;p42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Function 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lang="en-US"/>
              <a:t>for an optimal policy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/>
              <a:t> </a:t>
            </a:r>
            <a:endParaRPr/>
          </a:p>
        </p:txBody>
      </p:sp>
      <p:sp>
        <p:nvSpPr>
          <p:cNvPr id="1168" name="Google Shape;1168;p42"/>
          <p:cNvSpPr txBox="1"/>
          <p:nvPr>
            <p:ph idx="1" type="body"/>
          </p:nvPr>
        </p:nvSpPr>
        <p:spPr>
          <a:xfrm>
            <a:off x="1428750" y="2057400"/>
            <a:ext cx="634365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Optimal value function for a one step horizon: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/>
              <a:t>V*</a:t>
            </a:r>
            <a:r>
              <a:rPr baseline="-25000" lang="en-US" sz="1500"/>
              <a:t>1</a:t>
            </a:r>
            <a:r>
              <a:rPr lang="en-US" sz="1500"/>
              <a:t>(</a:t>
            </a:r>
            <a:r>
              <a:rPr i="1" lang="en-US" sz="1500"/>
              <a:t>s</a:t>
            </a:r>
            <a:r>
              <a:rPr lang="en-US" sz="1500"/>
              <a:t>) = max</a:t>
            </a:r>
            <a:r>
              <a:rPr baseline="-25000" lang="en-US" sz="1500"/>
              <a:t>ai</a:t>
            </a:r>
            <a:r>
              <a:rPr lang="en-US" sz="1500"/>
              <a:t> [</a:t>
            </a:r>
            <a:r>
              <a:rPr i="1" lang="en-US" sz="1500"/>
              <a:t>r(s,a</a:t>
            </a:r>
            <a:r>
              <a:rPr baseline="-25000" lang="en-US" sz="1500"/>
              <a:t>i</a:t>
            </a:r>
            <a:r>
              <a:rPr i="1"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]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73831" lvl="0" marL="173831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Optimal value function for a two step horizon:</a:t>
            </a:r>
            <a:endParaRPr sz="15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73831" lvl="0" marL="17383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/>
              <a:t>V*</a:t>
            </a:r>
            <a:r>
              <a:rPr baseline="-25000" lang="en-US" sz="1500"/>
              <a:t>2</a:t>
            </a:r>
            <a:r>
              <a:rPr lang="en-US" sz="1500"/>
              <a:t>(</a:t>
            </a:r>
            <a:r>
              <a:rPr i="1" lang="en-US" sz="1500"/>
              <a:t>s</a:t>
            </a:r>
            <a:r>
              <a:rPr lang="en-US" sz="1500"/>
              <a:t>) = max</a:t>
            </a:r>
            <a:r>
              <a:rPr baseline="-25000" lang="en-US" sz="1500"/>
              <a:t>ai</a:t>
            </a:r>
            <a:r>
              <a:rPr lang="en-US" sz="1500"/>
              <a:t> [</a:t>
            </a:r>
            <a:r>
              <a:rPr i="1" lang="en-US" sz="1500"/>
              <a:t>r(s,a</a:t>
            </a:r>
            <a:r>
              <a:rPr baseline="-25000" lang="en-US" sz="1500"/>
              <a:t>i</a:t>
            </a:r>
            <a:r>
              <a:rPr i="1"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 sz="1500"/>
              <a:t> + </a:t>
            </a:r>
            <a:r>
              <a:rPr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/>
              <a:t>V</a:t>
            </a:r>
            <a:r>
              <a:rPr i="1" lang="en-US" sz="1500"/>
              <a:t> </a:t>
            </a:r>
            <a:r>
              <a:rPr baseline="-25000" lang="en-US" sz="1500"/>
              <a:t>1</a:t>
            </a:r>
            <a:r>
              <a:rPr baseline="30000"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500"/>
              <a:t>(</a:t>
            </a:r>
            <a:r>
              <a:rPr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500"/>
              <a:t>(</a:t>
            </a:r>
            <a:r>
              <a:rPr i="1" lang="en-US" sz="1500"/>
              <a:t>s, a</a:t>
            </a:r>
            <a:r>
              <a:rPr baseline="-25000" lang="en-US" sz="1500"/>
              <a:t>i</a:t>
            </a:r>
            <a:r>
              <a:rPr lang="en-US" sz="1500"/>
              <a:t>))]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-173831" lvl="0" marL="173831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Optimal value function for an n step horizon:</a:t>
            </a:r>
            <a:endParaRPr sz="15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73831" lvl="0" marL="17383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/>
              <a:t>V*</a:t>
            </a:r>
            <a:r>
              <a:rPr baseline="-25000" lang="en-US" sz="1500"/>
              <a:t>n</a:t>
            </a:r>
            <a:r>
              <a:rPr lang="en-US" sz="1500"/>
              <a:t>(</a:t>
            </a:r>
            <a:r>
              <a:rPr i="1" lang="en-US" sz="1500"/>
              <a:t>s</a:t>
            </a:r>
            <a:r>
              <a:rPr lang="en-US" sz="1500"/>
              <a:t>) = max</a:t>
            </a:r>
            <a:r>
              <a:rPr baseline="-25000" lang="en-US" sz="1500"/>
              <a:t>ai</a:t>
            </a:r>
            <a:r>
              <a:rPr lang="en-US" sz="1500"/>
              <a:t> [</a:t>
            </a:r>
            <a:r>
              <a:rPr i="1" lang="en-US" sz="1500"/>
              <a:t>r(s,a</a:t>
            </a:r>
            <a:r>
              <a:rPr baseline="-25000" lang="en-US" sz="1500"/>
              <a:t>i</a:t>
            </a:r>
            <a:r>
              <a:rPr i="1"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 sz="1500"/>
              <a:t> + </a:t>
            </a:r>
            <a:r>
              <a:rPr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/>
              <a:t>V</a:t>
            </a:r>
            <a:r>
              <a:rPr i="1" lang="en-US" sz="1500"/>
              <a:t> </a:t>
            </a:r>
            <a:r>
              <a:rPr baseline="-25000" lang="en-US" sz="1500"/>
              <a:t>n-1</a:t>
            </a:r>
            <a:r>
              <a:rPr baseline="30000"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500"/>
              <a:t>(</a:t>
            </a:r>
            <a:r>
              <a:rPr lang="en-US" sz="1500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500"/>
              <a:t>(</a:t>
            </a:r>
            <a:r>
              <a:rPr i="1" lang="en-US" sz="1500"/>
              <a:t>s, a</a:t>
            </a:r>
            <a:r>
              <a:rPr baseline="-25000" lang="en-US" sz="1500"/>
              <a:t>i</a:t>
            </a:r>
            <a:r>
              <a:rPr lang="en-US" sz="1500"/>
              <a:t>))]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-173831" lvl="0" marL="173831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⮚"/>
            </a:pPr>
            <a:r>
              <a:rPr lang="en-US" sz="1500">
                <a:solidFill>
                  <a:schemeClr val="accent2"/>
                </a:solidFill>
              </a:rPr>
              <a:t>Optimal value function for an infinite horizon:</a:t>
            </a:r>
            <a:endParaRPr sz="1500">
              <a:solidFill>
                <a:schemeClr val="accent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169" name="Google Shape;1169;p42"/>
          <p:cNvGrpSpPr/>
          <p:nvPr/>
        </p:nvGrpSpPr>
        <p:grpSpPr>
          <a:xfrm>
            <a:off x="2971801" y="685800"/>
            <a:ext cx="2524125" cy="1248966"/>
            <a:chOff x="1536" y="1670"/>
            <a:chExt cx="2120" cy="1049"/>
          </a:xfrm>
        </p:grpSpPr>
        <p:sp>
          <p:nvSpPr>
            <p:cNvPr id="1170" name="Google Shape;1170;p42"/>
            <p:cNvSpPr/>
            <p:nvPr/>
          </p:nvSpPr>
          <p:spPr>
            <a:xfrm>
              <a:off x="20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278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2256" y="1872"/>
              <a:ext cx="672" cy="144"/>
            </a:xfrm>
            <a:custGeom>
              <a:rect b="b" l="l" r="r" t="t"/>
              <a:pathLst>
                <a:path extrusionOk="0" h="144" w="672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 rot="10800000">
              <a:off x="2256" y="2352"/>
              <a:ext cx="672" cy="144"/>
            </a:xfrm>
            <a:custGeom>
              <a:rect b="b" l="l" r="r" t="t"/>
              <a:pathLst>
                <a:path extrusionOk="0" h="144" w="672">
                  <a:moveTo>
                    <a:pt x="0" y="144"/>
                  </a:moveTo>
                  <a:cubicBezTo>
                    <a:pt x="112" y="72"/>
                    <a:pt x="224" y="0"/>
                    <a:pt x="336" y="0"/>
                  </a:cubicBezTo>
                  <a:cubicBezTo>
                    <a:pt x="448" y="0"/>
                    <a:pt x="560" y="72"/>
                    <a:pt x="672" y="144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2"/>
            <p:cNvSpPr txBox="1"/>
            <p:nvPr/>
          </p:nvSpPr>
          <p:spPr>
            <a:xfrm>
              <a:off x="2208" y="176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75" name="Google Shape;1175;p42"/>
            <p:cNvSpPr txBox="1"/>
            <p:nvPr/>
          </p:nvSpPr>
          <p:spPr>
            <a:xfrm>
              <a:off x="2753" y="2400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76" name="Google Shape;1176;p42"/>
            <p:cNvSpPr txBox="1"/>
            <p:nvPr/>
          </p:nvSpPr>
          <p:spPr>
            <a:xfrm>
              <a:off x="2339" y="2448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77" name="Google Shape;1177;p42"/>
            <p:cNvSpPr txBox="1"/>
            <p:nvPr/>
          </p:nvSpPr>
          <p:spPr>
            <a:xfrm>
              <a:off x="2544" y="167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1824" y="1952"/>
              <a:ext cx="336" cy="544"/>
            </a:xfrm>
            <a:custGeom>
              <a:rect b="b" l="l" r="r" t="t"/>
              <a:pathLst>
                <a:path extrusionOk="0" h="544" w="336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2"/>
            <p:cNvSpPr txBox="1"/>
            <p:nvPr/>
          </p:nvSpPr>
          <p:spPr>
            <a:xfrm>
              <a:off x="1584" y="225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80" name="Google Shape;1180;p42"/>
            <p:cNvSpPr txBox="1"/>
            <p:nvPr/>
          </p:nvSpPr>
          <p:spPr>
            <a:xfrm>
              <a:off x="1536" y="192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 flipH="1">
              <a:off x="3024" y="1952"/>
              <a:ext cx="336" cy="544"/>
            </a:xfrm>
            <a:custGeom>
              <a:rect b="b" l="l" r="r" t="t"/>
              <a:pathLst>
                <a:path extrusionOk="0" h="544" w="336">
                  <a:moveTo>
                    <a:pt x="336" y="352"/>
                  </a:moveTo>
                  <a:cubicBezTo>
                    <a:pt x="216" y="448"/>
                    <a:pt x="96" y="544"/>
                    <a:pt x="48" y="496"/>
                  </a:cubicBezTo>
                  <a:cubicBezTo>
                    <a:pt x="0" y="448"/>
                    <a:pt x="8" y="128"/>
                    <a:pt x="48" y="64"/>
                  </a:cubicBezTo>
                  <a:cubicBezTo>
                    <a:pt x="88" y="0"/>
                    <a:pt x="188" y="56"/>
                    <a:pt x="288" y="112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2"/>
            <p:cNvSpPr txBox="1"/>
            <p:nvPr/>
          </p:nvSpPr>
          <p:spPr>
            <a:xfrm>
              <a:off x="3360" y="2246"/>
              <a:ext cx="263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83" name="Google Shape;1183;p42"/>
            <p:cNvSpPr txBox="1"/>
            <p:nvPr/>
          </p:nvSpPr>
          <p:spPr>
            <a:xfrm>
              <a:off x="3312" y="1910"/>
              <a:ext cx="344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aseline="-25000"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sp>
        <p:nvSpPr>
          <p:cNvPr id="1184" name="Google Shape;1184;p42"/>
          <p:cNvSpPr/>
          <p:nvPr/>
        </p:nvSpPr>
        <p:spPr>
          <a:xfrm>
            <a:off x="2400300" y="4686300"/>
            <a:ext cx="4000500" cy="285750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173831" lvl="0" marL="17383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V*(</a:t>
            </a:r>
            <a:r>
              <a:rPr i="1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= max</a:t>
            </a:r>
            <a:r>
              <a:rPr baseline="-25000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i="1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r(s,a</a:t>
            </a:r>
            <a:r>
              <a:rPr baseline="-25000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150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50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50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0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s, a</a:t>
            </a:r>
            <a:r>
              <a:rPr baseline="-25000"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))]</a:t>
            </a:r>
            <a:endParaRPr/>
          </a:p>
        </p:txBody>
      </p:sp>
      <p:sp>
        <p:nvSpPr>
          <p:cNvPr id="1185" name="Google Shape;1185;p42"/>
          <p:cNvSpPr txBox="1"/>
          <p:nvPr/>
        </p:nvSpPr>
        <p:spPr>
          <a:xfrm>
            <a:off x="1714501" y="685800"/>
            <a:ext cx="93487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3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Bellman equation</a:t>
            </a:r>
            <a:endParaRPr/>
          </a:p>
        </p:txBody>
      </p:sp>
      <p:pic>
        <p:nvPicPr>
          <p:cNvPr descr="Screen shot 2014-08-21 at 4.24.24 PM.png" id="1191" name="Google Shape;119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943977"/>
            <a:ext cx="6459141" cy="414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647950"/>
            <a:ext cx="3733800" cy="232716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43"/>
          <p:cNvSpPr/>
          <p:nvPr/>
        </p:nvSpPr>
        <p:spPr>
          <a:xfrm>
            <a:off x="4724400" y="2571751"/>
            <a:ext cx="3886200" cy="381000"/>
          </a:xfrm>
          <a:prstGeom prst="roundRect">
            <a:avLst>
              <a:gd fmla="val 16667" name="adj"/>
            </a:avLst>
          </a:prstGeom>
          <a:solidFill>
            <a:schemeClr val="accent1">
              <a:alpha val="15686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3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4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iteration algorithm</a:t>
            </a:r>
            <a:endParaRPr/>
          </a:p>
        </p:txBody>
      </p:sp>
      <p:pic>
        <p:nvPicPr>
          <p:cNvPr descr="Screen shot 2014-08-21 at 4.25.05 PM.png" id="1200" name="Google Shape;120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1" y="833437"/>
            <a:ext cx="5995295" cy="425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44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5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7" name="Google Shape;1207;p45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Solving MDPs by Value Iteration</a:t>
            </a:r>
            <a:endParaRPr i="1"/>
          </a:p>
        </p:txBody>
      </p:sp>
      <p:sp>
        <p:nvSpPr>
          <p:cNvPr id="1208" name="Google Shape;1208;p45"/>
          <p:cNvSpPr txBox="1"/>
          <p:nvPr>
            <p:ph idx="1" type="body"/>
          </p:nvPr>
        </p:nvSpPr>
        <p:spPr>
          <a:xfrm>
            <a:off x="685800" y="742950"/>
            <a:ext cx="81534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Insight: Can calculate optimal values iteratively using Dynamic Programming.</a:t>
            </a:r>
            <a:endParaRPr/>
          </a:p>
          <a:p>
            <a:pPr indent="-173831" lvl="0" marL="173831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173831" lvl="0" marL="173831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Algorithm:</a:t>
            </a:r>
            <a:endParaRPr/>
          </a:p>
          <a:p>
            <a:pPr indent="-173831" lvl="0" marL="173831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Iteratively calculate value using Bellman’s Equation:</a:t>
            </a:r>
            <a:endParaRPr/>
          </a:p>
          <a:p>
            <a:pPr indent="-59530" lvl="0" marL="173831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← max</a:t>
            </a:r>
            <a:r>
              <a:rPr baseline="-25000" lang="en-US"/>
              <a:t>a</a:t>
            </a:r>
            <a:r>
              <a:rPr lang="en-US"/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))]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173831" lvl="0" marL="173831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Terminate when values are “close enough”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|V*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- 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 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| &lt;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73831" lvl="0" marL="173831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Agent selects optimal action by one step lookahead on 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:</a:t>
            </a:r>
            <a:endParaRPr/>
          </a:p>
          <a:p>
            <a:pPr indent="-173831" lvl="0" marL="173831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/>
              <a:t>*</a:t>
            </a:r>
            <a:r>
              <a:rPr i="1" lang="en-US"/>
              <a:t>(s)</a:t>
            </a:r>
            <a:r>
              <a:rPr lang="en-US"/>
              <a:t> = argmax</a:t>
            </a:r>
            <a:r>
              <a:rPr baseline="-25000" lang="en-US"/>
              <a:t>a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6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4" name="Google Shape;1214;p46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Convergence of Value Iteration</a:t>
            </a:r>
            <a:endParaRPr i="1"/>
          </a:p>
        </p:txBody>
      </p:sp>
      <p:sp>
        <p:nvSpPr>
          <p:cNvPr id="1215" name="Google Shape;1215;p46"/>
          <p:cNvSpPr txBox="1"/>
          <p:nvPr>
            <p:ph idx="1" type="body"/>
          </p:nvPr>
        </p:nvSpPr>
        <p:spPr>
          <a:xfrm>
            <a:off x="1428750" y="742950"/>
            <a:ext cx="634365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If terminate when values are “close enough”</a:t>
            </a:r>
            <a:endParaRPr/>
          </a:p>
          <a:p>
            <a:pPr indent="-173831" lvl="0" marL="173831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|V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- 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aseline="-25000" lang="en-US"/>
              <a:t>t 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| &lt;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   Then: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73831" lvl="0" marL="173831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Max</a:t>
            </a:r>
            <a:r>
              <a:rPr baseline="-25000" lang="en-US"/>
              <a:t>s in S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/>
              <a:t>|V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- 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 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| &lt; 2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εγ/(1</a:t>
            </a:r>
            <a:r>
              <a:rPr lang="en-US"/>
              <a:t> -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γ)</a:t>
            </a:r>
            <a:endParaRPr/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Converges in polynomial time.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Convergence guaranteed even if updates are performed infinitely often, but asynchronously and in any order.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47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1" name="Google Shape;1221;p47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Value Iteration</a:t>
            </a:r>
            <a:endParaRPr/>
          </a:p>
        </p:txBody>
      </p:sp>
      <p:sp>
        <p:nvSpPr>
          <p:cNvPr id="1222" name="Google Shape;1222;p47"/>
          <p:cNvSpPr txBox="1"/>
          <p:nvPr>
            <p:ph idx="1" type="body"/>
          </p:nvPr>
        </p:nvSpPr>
        <p:spPr>
          <a:xfrm>
            <a:off x="142875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← max</a:t>
            </a:r>
            <a:r>
              <a:rPr baseline="-25000" lang="en-US"/>
              <a:t>a</a:t>
            </a:r>
            <a:r>
              <a:rPr lang="en-US"/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))]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3" name="Google Shape;1223;p47"/>
          <p:cNvSpPr/>
          <p:nvPr/>
        </p:nvSpPr>
        <p:spPr>
          <a:xfrm>
            <a:off x="20002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4" name="Google Shape;1224;p47"/>
          <p:cNvSpPr/>
          <p:nvPr/>
        </p:nvSpPr>
        <p:spPr>
          <a:xfrm>
            <a:off x="20002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5" name="Google Shape;1225;p47"/>
          <p:cNvSpPr/>
          <p:nvPr/>
        </p:nvSpPr>
        <p:spPr>
          <a:xfrm>
            <a:off x="26860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6" name="Google Shape;1226;p47"/>
          <p:cNvSpPr/>
          <p:nvPr/>
        </p:nvSpPr>
        <p:spPr>
          <a:xfrm>
            <a:off x="26860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7" name="Google Shape;1227;p47"/>
          <p:cNvSpPr/>
          <p:nvPr/>
        </p:nvSpPr>
        <p:spPr>
          <a:xfrm>
            <a:off x="33718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8" name="Google Shape;1228;p47"/>
          <p:cNvSpPr/>
          <p:nvPr/>
        </p:nvSpPr>
        <p:spPr>
          <a:xfrm>
            <a:off x="33718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229" name="Google Shape;1229;p47"/>
          <p:cNvCxnSpPr/>
          <p:nvPr/>
        </p:nvCxnSpPr>
        <p:spPr>
          <a:xfrm>
            <a:off x="2489597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0" name="Google Shape;1230;p47"/>
          <p:cNvCxnSpPr/>
          <p:nvPr/>
        </p:nvCxnSpPr>
        <p:spPr>
          <a:xfrm rot="10800000">
            <a:off x="2489597" y="2612231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1" name="Google Shape;1231;p47"/>
          <p:cNvCxnSpPr/>
          <p:nvPr/>
        </p:nvCxnSpPr>
        <p:spPr>
          <a:xfrm>
            <a:off x="322540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2" name="Google Shape;1232;p47"/>
          <p:cNvCxnSpPr/>
          <p:nvPr/>
        </p:nvCxnSpPr>
        <p:spPr>
          <a:xfrm rot="-5400000">
            <a:off x="349448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3" name="Google Shape;1233;p47"/>
          <p:cNvCxnSpPr/>
          <p:nvPr/>
        </p:nvCxnSpPr>
        <p:spPr>
          <a:xfrm rot="-5400000">
            <a:off x="2072879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4" name="Google Shape;1234;p47"/>
          <p:cNvCxnSpPr/>
          <p:nvPr/>
        </p:nvCxnSpPr>
        <p:spPr>
          <a:xfrm rot="5400000">
            <a:off x="221932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5" name="Google Shape;1235;p47"/>
          <p:cNvCxnSpPr/>
          <p:nvPr/>
        </p:nvCxnSpPr>
        <p:spPr>
          <a:xfrm rot="10800000">
            <a:off x="317539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6" name="Google Shape;1236;p47"/>
          <p:cNvSpPr txBox="1"/>
          <p:nvPr/>
        </p:nvSpPr>
        <p:spPr>
          <a:xfrm>
            <a:off x="371475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237" name="Google Shape;1237;p47"/>
          <p:cNvSpPr/>
          <p:nvPr/>
        </p:nvSpPr>
        <p:spPr>
          <a:xfrm>
            <a:off x="373022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8" name="Google Shape;1238;p47"/>
          <p:cNvGrpSpPr/>
          <p:nvPr/>
        </p:nvGrpSpPr>
        <p:grpSpPr>
          <a:xfrm rot="-5400000">
            <a:off x="2816424" y="2898577"/>
            <a:ext cx="342900" cy="146447"/>
            <a:chOff x="2544" y="2688"/>
            <a:chExt cx="336" cy="144"/>
          </a:xfrm>
        </p:grpSpPr>
        <p:cxnSp>
          <p:nvCxnSpPr>
            <p:cNvPr id="1239" name="Google Shape;1239;p47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0" name="Google Shape;1240;p47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41" name="Google Shape;1241;p47"/>
          <p:cNvGrpSpPr/>
          <p:nvPr/>
        </p:nvGrpSpPr>
        <p:grpSpPr>
          <a:xfrm>
            <a:off x="2514600" y="3200401"/>
            <a:ext cx="342900" cy="146447"/>
            <a:chOff x="2544" y="2688"/>
            <a:chExt cx="336" cy="144"/>
          </a:xfrm>
        </p:grpSpPr>
        <p:cxnSp>
          <p:nvCxnSpPr>
            <p:cNvPr id="1242" name="Google Shape;1242;p47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3" name="Google Shape;1243;p47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244" name="Google Shape;1244;p47"/>
          <p:cNvCxnSpPr/>
          <p:nvPr/>
        </p:nvCxnSpPr>
        <p:spPr>
          <a:xfrm>
            <a:off x="320040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5" name="Google Shape;1245;p47"/>
          <p:cNvSpPr txBox="1"/>
          <p:nvPr/>
        </p:nvSpPr>
        <p:spPr>
          <a:xfrm>
            <a:off x="320040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246" name="Google Shape;1246;p47"/>
          <p:cNvSpPr txBox="1"/>
          <p:nvPr/>
        </p:nvSpPr>
        <p:spPr>
          <a:xfrm>
            <a:off x="3608785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247" name="Google Shape;1247;p47"/>
          <p:cNvSpPr/>
          <p:nvPr/>
        </p:nvSpPr>
        <p:spPr>
          <a:xfrm>
            <a:off x="46863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47"/>
          <p:cNvSpPr/>
          <p:nvPr/>
        </p:nvSpPr>
        <p:spPr>
          <a:xfrm>
            <a:off x="46863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47"/>
          <p:cNvSpPr/>
          <p:nvPr/>
        </p:nvSpPr>
        <p:spPr>
          <a:xfrm>
            <a:off x="53721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47"/>
          <p:cNvSpPr/>
          <p:nvPr/>
        </p:nvSpPr>
        <p:spPr>
          <a:xfrm>
            <a:off x="53721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47"/>
          <p:cNvSpPr/>
          <p:nvPr/>
        </p:nvSpPr>
        <p:spPr>
          <a:xfrm>
            <a:off x="60579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47"/>
          <p:cNvSpPr/>
          <p:nvPr/>
        </p:nvSpPr>
        <p:spPr>
          <a:xfrm>
            <a:off x="60579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3" name="Google Shape;1253;p47"/>
          <p:cNvGrpSpPr/>
          <p:nvPr/>
        </p:nvGrpSpPr>
        <p:grpSpPr>
          <a:xfrm>
            <a:off x="5175647" y="2465785"/>
            <a:ext cx="342900" cy="146447"/>
            <a:chOff x="2544" y="2688"/>
            <a:chExt cx="336" cy="144"/>
          </a:xfrm>
        </p:grpSpPr>
        <p:cxnSp>
          <p:nvCxnSpPr>
            <p:cNvPr id="1254" name="Google Shape;1254;p47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55" name="Google Shape;1255;p47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256" name="Google Shape;1256;p47"/>
          <p:cNvCxnSpPr/>
          <p:nvPr/>
        </p:nvCxnSpPr>
        <p:spPr>
          <a:xfrm>
            <a:off x="591145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7" name="Google Shape;1257;p47"/>
          <p:cNvCxnSpPr/>
          <p:nvPr/>
        </p:nvCxnSpPr>
        <p:spPr>
          <a:xfrm rot="-5400000">
            <a:off x="618053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58" name="Google Shape;1258;p47"/>
          <p:cNvGrpSpPr/>
          <p:nvPr/>
        </p:nvGrpSpPr>
        <p:grpSpPr>
          <a:xfrm rot="-5400000">
            <a:off x="4833343" y="2906911"/>
            <a:ext cx="342900" cy="146447"/>
            <a:chOff x="2544" y="2688"/>
            <a:chExt cx="336" cy="144"/>
          </a:xfrm>
        </p:grpSpPr>
        <p:cxnSp>
          <p:nvCxnSpPr>
            <p:cNvPr id="1259" name="Google Shape;1259;p47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60" name="Google Shape;1260;p47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261" name="Google Shape;1261;p47"/>
          <p:cNvCxnSpPr/>
          <p:nvPr/>
        </p:nvCxnSpPr>
        <p:spPr>
          <a:xfrm rot="10800000">
            <a:off x="586144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2" name="Google Shape;1262;p47"/>
          <p:cNvSpPr txBox="1"/>
          <p:nvPr/>
        </p:nvSpPr>
        <p:spPr>
          <a:xfrm>
            <a:off x="640080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263" name="Google Shape;1263;p47"/>
          <p:cNvSpPr/>
          <p:nvPr/>
        </p:nvSpPr>
        <p:spPr>
          <a:xfrm>
            <a:off x="641627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4" name="Google Shape;1264;p47"/>
          <p:cNvGrpSpPr/>
          <p:nvPr/>
        </p:nvGrpSpPr>
        <p:grpSpPr>
          <a:xfrm rot="-5400000">
            <a:off x="5502474" y="2898577"/>
            <a:ext cx="342900" cy="146447"/>
            <a:chOff x="2544" y="2688"/>
            <a:chExt cx="336" cy="144"/>
          </a:xfrm>
        </p:grpSpPr>
        <p:cxnSp>
          <p:nvCxnSpPr>
            <p:cNvPr id="1265" name="Google Shape;1265;p47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66" name="Google Shape;1266;p47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67" name="Google Shape;1267;p47"/>
          <p:cNvGrpSpPr/>
          <p:nvPr/>
        </p:nvGrpSpPr>
        <p:grpSpPr>
          <a:xfrm>
            <a:off x="5200650" y="3200401"/>
            <a:ext cx="342900" cy="146447"/>
            <a:chOff x="2544" y="2688"/>
            <a:chExt cx="336" cy="144"/>
          </a:xfrm>
        </p:grpSpPr>
        <p:cxnSp>
          <p:nvCxnSpPr>
            <p:cNvPr id="1268" name="Google Shape;1268;p47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69" name="Google Shape;1269;p47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270" name="Google Shape;1270;p47"/>
          <p:cNvCxnSpPr/>
          <p:nvPr/>
        </p:nvCxnSpPr>
        <p:spPr>
          <a:xfrm>
            <a:off x="588645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1" name="Google Shape;1271;p47"/>
          <p:cNvSpPr txBox="1"/>
          <p:nvPr/>
        </p:nvSpPr>
        <p:spPr>
          <a:xfrm>
            <a:off x="588645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272" name="Google Shape;1272;p47"/>
          <p:cNvSpPr txBox="1"/>
          <p:nvPr/>
        </p:nvSpPr>
        <p:spPr>
          <a:xfrm>
            <a:off x="6343650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273" name="Google Shape;1273;p47"/>
          <p:cNvSpPr txBox="1"/>
          <p:nvPr/>
        </p:nvSpPr>
        <p:spPr>
          <a:xfrm>
            <a:off x="1759744" y="1744266"/>
            <a:ext cx="497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274" name="Google Shape;1274;p47"/>
          <p:cNvSpPr txBox="1"/>
          <p:nvPr/>
        </p:nvSpPr>
        <p:spPr>
          <a:xfrm>
            <a:off x="4514851" y="1771650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/>
          </a:p>
        </p:txBody>
      </p:sp>
      <p:sp>
        <p:nvSpPr>
          <p:cNvPr id="1275" name="Google Shape;1275;p47"/>
          <p:cNvSpPr/>
          <p:nvPr/>
        </p:nvSpPr>
        <p:spPr>
          <a:xfrm>
            <a:off x="4229100" y="2743200"/>
            <a:ext cx="342900" cy="4572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47"/>
          <p:cNvSpPr txBox="1"/>
          <p:nvPr/>
        </p:nvSpPr>
        <p:spPr>
          <a:xfrm>
            <a:off x="4857750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47"/>
          <p:cNvSpPr txBox="1"/>
          <p:nvPr/>
        </p:nvSpPr>
        <p:spPr>
          <a:xfrm>
            <a:off x="3860552" y="1371600"/>
            <a:ext cx="87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</a:t>
            </a:r>
            <a:endParaRPr/>
          </a:p>
        </p:txBody>
      </p:sp>
      <p:sp>
        <p:nvSpPr>
          <p:cNvPr id="1278" name="Google Shape;1278;p47"/>
          <p:cNvSpPr txBox="1"/>
          <p:nvPr/>
        </p:nvSpPr>
        <p:spPr>
          <a:xfrm>
            <a:off x="2457450" y="2180035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79" name="Google Shape;1279;p47"/>
          <p:cNvSpPr txBox="1"/>
          <p:nvPr/>
        </p:nvSpPr>
        <p:spPr>
          <a:xfrm>
            <a:off x="2400300" y="2686050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280" name="Google Shape;1280;p47"/>
          <p:cNvSpPr txBox="1"/>
          <p:nvPr/>
        </p:nvSpPr>
        <p:spPr>
          <a:xfrm>
            <a:off x="2114551" y="4057651"/>
            <a:ext cx="1745991" cy="877163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a: 0 + 0.9 x 0 = 0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b: 0 + 0.9 x 0 = 0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 =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48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6" name="Google Shape;1286;p48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Value Iteration</a:t>
            </a:r>
            <a:endParaRPr/>
          </a:p>
        </p:txBody>
      </p:sp>
      <p:sp>
        <p:nvSpPr>
          <p:cNvPr id="1287" name="Google Shape;1287;p48"/>
          <p:cNvSpPr txBox="1"/>
          <p:nvPr>
            <p:ph idx="1" type="body"/>
          </p:nvPr>
        </p:nvSpPr>
        <p:spPr>
          <a:xfrm>
            <a:off x="142875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← max</a:t>
            </a:r>
            <a:r>
              <a:rPr baseline="-25000" lang="en-US"/>
              <a:t>a</a:t>
            </a:r>
            <a:r>
              <a:rPr lang="en-US"/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))]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8" name="Google Shape;1288;p48"/>
          <p:cNvSpPr/>
          <p:nvPr/>
        </p:nvSpPr>
        <p:spPr>
          <a:xfrm>
            <a:off x="20002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89" name="Google Shape;1289;p48"/>
          <p:cNvSpPr/>
          <p:nvPr/>
        </p:nvSpPr>
        <p:spPr>
          <a:xfrm>
            <a:off x="20002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0" name="Google Shape;1290;p48"/>
          <p:cNvSpPr/>
          <p:nvPr/>
        </p:nvSpPr>
        <p:spPr>
          <a:xfrm>
            <a:off x="26860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1" name="Google Shape;1291;p48"/>
          <p:cNvSpPr/>
          <p:nvPr/>
        </p:nvSpPr>
        <p:spPr>
          <a:xfrm>
            <a:off x="26860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2" name="Google Shape;1292;p48"/>
          <p:cNvSpPr/>
          <p:nvPr/>
        </p:nvSpPr>
        <p:spPr>
          <a:xfrm>
            <a:off x="33718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3" name="Google Shape;1293;p48"/>
          <p:cNvSpPr/>
          <p:nvPr/>
        </p:nvSpPr>
        <p:spPr>
          <a:xfrm>
            <a:off x="33718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294" name="Google Shape;1294;p48"/>
          <p:cNvCxnSpPr/>
          <p:nvPr/>
        </p:nvCxnSpPr>
        <p:spPr>
          <a:xfrm>
            <a:off x="2489597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5" name="Google Shape;1295;p48"/>
          <p:cNvCxnSpPr/>
          <p:nvPr/>
        </p:nvCxnSpPr>
        <p:spPr>
          <a:xfrm rot="10800000">
            <a:off x="2489597" y="2612231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6" name="Google Shape;1296;p48"/>
          <p:cNvCxnSpPr/>
          <p:nvPr/>
        </p:nvCxnSpPr>
        <p:spPr>
          <a:xfrm>
            <a:off x="322540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7" name="Google Shape;1297;p48"/>
          <p:cNvCxnSpPr/>
          <p:nvPr/>
        </p:nvCxnSpPr>
        <p:spPr>
          <a:xfrm rot="-5400000">
            <a:off x="349448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8" name="Google Shape;1298;p48"/>
          <p:cNvCxnSpPr/>
          <p:nvPr/>
        </p:nvCxnSpPr>
        <p:spPr>
          <a:xfrm rot="-5400000">
            <a:off x="2072879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9" name="Google Shape;1299;p48"/>
          <p:cNvCxnSpPr/>
          <p:nvPr/>
        </p:nvCxnSpPr>
        <p:spPr>
          <a:xfrm rot="5400000">
            <a:off x="221932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0" name="Google Shape;1300;p48"/>
          <p:cNvCxnSpPr/>
          <p:nvPr/>
        </p:nvCxnSpPr>
        <p:spPr>
          <a:xfrm rot="10800000">
            <a:off x="317539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1" name="Google Shape;1301;p48"/>
          <p:cNvSpPr txBox="1"/>
          <p:nvPr/>
        </p:nvSpPr>
        <p:spPr>
          <a:xfrm>
            <a:off x="371475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302" name="Google Shape;1302;p48"/>
          <p:cNvSpPr/>
          <p:nvPr/>
        </p:nvSpPr>
        <p:spPr>
          <a:xfrm>
            <a:off x="373022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3" name="Google Shape;1303;p48"/>
          <p:cNvCxnSpPr/>
          <p:nvPr/>
        </p:nvCxnSpPr>
        <p:spPr>
          <a:xfrm rot="-5400000">
            <a:off x="2742010" y="297061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4" name="Google Shape;1304;p48"/>
          <p:cNvCxnSpPr/>
          <p:nvPr/>
        </p:nvCxnSpPr>
        <p:spPr>
          <a:xfrm rot="5400000">
            <a:off x="2888456" y="2970610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05" name="Google Shape;1305;p48"/>
          <p:cNvGrpSpPr/>
          <p:nvPr/>
        </p:nvGrpSpPr>
        <p:grpSpPr>
          <a:xfrm>
            <a:off x="2514600" y="3200401"/>
            <a:ext cx="342900" cy="146447"/>
            <a:chOff x="2544" y="2688"/>
            <a:chExt cx="336" cy="144"/>
          </a:xfrm>
        </p:grpSpPr>
        <p:cxnSp>
          <p:nvCxnSpPr>
            <p:cNvPr id="1306" name="Google Shape;1306;p48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07" name="Google Shape;1307;p48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308" name="Google Shape;1308;p48"/>
          <p:cNvCxnSpPr/>
          <p:nvPr/>
        </p:nvCxnSpPr>
        <p:spPr>
          <a:xfrm>
            <a:off x="320040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9" name="Google Shape;1309;p48"/>
          <p:cNvSpPr txBox="1"/>
          <p:nvPr/>
        </p:nvSpPr>
        <p:spPr>
          <a:xfrm>
            <a:off x="320040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310" name="Google Shape;1310;p48"/>
          <p:cNvSpPr txBox="1"/>
          <p:nvPr/>
        </p:nvSpPr>
        <p:spPr>
          <a:xfrm>
            <a:off x="3608785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311" name="Google Shape;1311;p48"/>
          <p:cNvSpPr/>
          <p:nvPr/>
        </p:nvSpPr>
        <p:spPr>
          <a:xfrm>
            <a:off x="46863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48"/>
          <p:cNvSpPr/>
          <p:nvPr/>
        </p:nvSpPr>
        <p:spPr>
          <a:xfrm>
            <a:off x="46863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48"/>
          <p:cNvSpPr/>
          <p:nvPr/>
        </p:nvSpPr>
        <p:spPr>
          <a:xfrm>
            <a:off x="53721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48"/>
          <p:cNvSpPr/>
          <p:nvPr/>
        </p:nvSpPr>
        <p:spPr>
          <a:xfrm>
            <a:off x="53721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48"/>
          <p:cNvSpPr/>
          <p:nvPr/>
        </p:nvSpPr>
        <p:spPr>
          <a:xfrm>
            <a:off x="60579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48"/>
          <p:cNvSpPr/>
          <p:nvPr/>
        </p:nvSpPr>
        <p:spPr>
          <a:xfrm>
            <a:off x="60579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7" name="Google Shape;1317;p48"/>
          <p:cNvGrpSpPr/>
          <p:nvPr/>
        </p:nvGrpSpPr>
        <p:grpSpPr>
          <a:xfrm>
            <a:off x="5175647" y="2465785"/>
            <a:ext cx="342900" cy="146447"/>
            <a:chOff x="2544" y="2688"/>
            <a:chExt cx="336" cy="144"/>
          </a:xfrm>
        </p:grpSpPr>
        <p:cxnSp>
          <p:nvCxnSpPr>
            <p:cNvPr id="1318" name="Google Shape;1318;p48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19" name="Google Shape;1319;p48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320" name="Google Shape;1320;p48"/>
          <p:cNvCxnSpPr/>
          <p:nvPr/>
        </p:nvCxnSpPr>
        <p:spPr>
          <a:xfrm>
            <a:off x="591145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1" name="Google Shape;1321;p48"/>
          <p:cNvCxnSpPr/>
          <p:nvPr/>
        </p:nvCxnSpPr>
        <p:spPr>
          <a:xfrm rot="-5400000">
            <a:off x="618053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22" name="Google Shape;1322;p48"/>
          <p:cNvGrpSpPr/>
          <p:nvPr/>
        </p:nvGrpSpPr>
        <p:grpSpPr>
          <a:xfrm rot="-5400000">
            <a:off x="4833343" y="2906911"/>
            <a:ext cx="342900" cy="146447"/>
            <a:chOff x="2544" y="2688"/>
            <a:chExt cx="336" cy="144"/>
          </a:xfrm>
        </p:grpSpPr>
        <p:cxnSp>
          <p:nvCxnSpPr>
            <p:cNvPr id="1323" name="Google Shape;1323;p48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24" name="Google Shape;1324;p48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325" name="Google Shape;1325;p48"/>
          <p:cNvCxnSpPr/>
          <p:nvPr/>
        </p:nvCxnSpPr>
        <p:spPr>
          <a:xfrm rot="10800000">
            <a:off x="586144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6" name="Google Shape;1326;p48"/>
          <p:cNvSpPr txBox="1"/>
          <p:nvPr/>
        </p:nvSpPr>
        <p:spPr>
          <a:xfrm>
            <a:off x="640080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327" name="Google Shape;1327;p48"/>
          <p:cNvSpPr/>
          <p:nvPr/>
        </p:nvSpPr>
        <p:spPr>
          <a:xfrm>
            <a:off x="641627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8" name="Google Shape;1328;p48"/>
          <p:cNvGrpSpPr/>
          <p:nvPr/>
        </p:nvGrpSpPr>
        <p:grpSpPr>
          <a:xfrm rot="-5400000">
            <a:off x="5502474" y="2898577"/>
            <a:ext cx="342900" cy="146447"/>
            <a:chOff x="2544" y="2688"/>
            <a:chExt cx="336" cy="144"/>
          </a:xfrm>
        </p:grpSpPr>
        <p:cxnSp>
          <p:nvCxnSpPr>
            <p:cNvPr id="1329" name="Google Shape;1329;p48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30" name="Google Shape;1330;p48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331" name="Google Shape;1331;p48"/>
          <p:cNvGrpSpPr/>
          <p:nvPr/>
        </p:nvGrpSpPr>
        <p:grpSpPr>
          <a:xfrm>
            <a:off x="5200650" y="3200401"/>
            <a:ext cx="342900" cy="146447"/>
            <a:chOff x="2544" y="2688"/>
            <a:chExt cx="336" cy="144"/>
          </a:xfrm>
        </p:grpSpPr>
        <p:cxnSp>
          <p:nvCxnSpPr>
            <p:cNvPr id="1332" name="Google Shape;1332;p48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33" name="Google Shape;1333;p48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334" name="Google Shape;1334;p48"/>
          <p:cNvCxnSpPr/>
          <p:nvPr/>
        </p:nvCxnSpPr>
        <p:spPr>
          <a:xfrm>
            <a:off x="588645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5" name="Google Shape;1335;p48"/>
          <p:cNvSpPr txBox="1"/>
          <p:nvPr/>
        </p:nvSpPr>
        <p:spPr>
          <a:xfrm>
            <a:off x="588645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336" name="Google Shape;1336;p48"/>
          <p:cNvSpPr txBox="1"/>
          <p:nvPr/>
        </p:nvSpPr>
        <p:spPr>
          <a:xfrm>
            <a:off x="6343650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337" name="Google Shape;1337;p48"/>
          <p:cNvSpPr txBox="1"/>
          <p:nvPr/>
        </p:nvSpPr>
        <p:spPr>
          <a:xfrm>
            <a:off x="1759744" y="1744266"/>
            <a:ext cx="497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38" name="Google Shape;1338;p48"/>
          <p:cNvSpPr txBox="1"/>
          <p:nvPr/>
        </p:nvSpPr>
        <p:spPr>
          <a:xfrm>
            <a:off x="4514851" y="1771650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/>
          </a:p>
        </p:txBody>
      </p:sp>
      <p:sp>
        <p:nvSpPr>
          <p:cNvPr id="1339" name="Google Shape;1339;p48"/>
          <p:cNvSpPr/>
          <p:nvPr/>
        </p:nvSpPr>
        <p:spPr>
          <a:xfrm>
            <a:off x="4229100" y="2743200"/>
            <a:ext cx="342900" cy="4572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48"/>
          <p:cNvSpPr txBox="1"/>
          <p:nvPr/>
        </p:nvSpPr>
        <p:spPr>
          <a:xfrm>
            <a:off x="4857750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48"/>
          <p:cNvSpPr txBox="1"/>
          <p:nvPr/>
        </p:nvSpPr>
        <p:spPr>
          <a:xfrm>
            <a:off x="3842352" y="1371600"/>
            <a:ext cx="89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</a:t>
            </a:r>
            <a:endParaRPr/>
          </a:p>
        </p:txBody>
      </p:sp>
      <p:sp>
        <p:nvSpPr>
          <p:cNvPr id="1342" name="Google Shape;1342;p48"/>
          <p:cNvSpPr txBox="1"/>
          <p:nvPr/>
        </p:nvSpPr>
        <p:spPr>
          <a:xfrm>
            <a:off x="5486400" y="250269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48"/>
          <p:cNvSpPr txBox="1"/>
          <p:nvPr/>
        </p:nvSpPr>
        <p:spPr>
          <a:xfrm>
            <a:off x="3200400" y="2514600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44" name="Google Shape;1344;p48"/>
          <p:cNvSpPr txBox="1"/>
          <p:nvPr/>
        </p:nvSpPr>
        <p:spPr>
          <a:xfrm>
            <a:off x="3086100" y="2743200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45" name="Google Shape;1345;p48"/>
          <p:cNvSpPr txBox="1"/>
          <p:nvPr/>
        </p:nvSpPr>
        <p:spPr>
          <a:xfrm>
            <a:off x="2000250" y="3886200"/>
            <a:ext cx="2175596" cy="1154162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a: 100 + 0.9 x 0 = 100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b:     0 + 0.9 x 0 = 0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c:      0 + 0.9 x 0 = 0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 = 100</a:t>
            </a:r>
            <a:endParaRPr/>
          </a:p>
        </p:txBody>
      </p:sp>
      <p:sp>
        <p:nvSpPr>
          <p:cNvPr id="1346" name="Google Shape;1346;p48"/>
          <p:cNvSpPr txBox="1"/>
          <p:nvPr/>
        </p:nvSpPr>
        <p:spPr>
          <a:xfrm>
            <a:off x="2686050" y="2571750"/>
            <a:ext cx="28084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9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2" name="Google Shape;1352;p49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Value Iteration</a:t>
            </a:r>
            <a:endParaRPr/>
          </a:p>
        </p:txBody>
      </p:sp>
      <p:sp>
        <p:nvSpPr>
          <p:cNvPr id="1353" name="Google Shape;1353;p49"/>
          <p:cNvSpPr txBox="1"/>
          <p:nvPr>
            <p:ph idx="1" type="body"/>
          </p:nvPr>
        </p:nvSpPr>
        <p:spPr>
          <a:xfrm>
            <a:off x="142875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← max</a:t>
            </a:r>
            <a:r>
              <a:rPr baseline="-25000" lang="en-US"/>
              <a:t>a</a:t>
            </a:r>
            <a:r>
              <a:rPr lang="en-US"/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))]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4" name="Google Shape;1354;p49"/>
          <p:cNvSpPr/>
          <p:nvPr/>
        </p:nvSpPr>
        <p:spPr>
          <a:xfrm>
            <a:off x="20002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5" name="Google Shape;1355;p49"/>
          <p:cNvSpPr/>
          <p:nvPr/>
        </p:nvSpPr>
        <p:spPr>
          <a:xfrm>
            <a:off x="20002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6" name="Google Shape;1356;p49"/>
          <p:cNvSpPr/>
          <p:nvPr/>
        </p:nvSpPr>
        <p:spPr>
          <a:xfrm>
            <a:off x="26860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7" name="Google Shape;1357;p49"/>
          <p:cNvSpPr/>
          <p:nvPr/>
        </p:nvSpPr>
        <p:spPr>
          <a:xfrm>
            <a:off x="26860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8" name="Google Shape;1358;p49"/>
          <p:cNvSpPr/>
          <p:nvPr/>
        </p:nvSpPr>
        <p:spPr>
          <a:xfrm>
            <a:off x="33718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9" name="Google Shape;1359;p49"/>
          <p:cNvSpPr/>
          <p:nvPr/>
        </p:nvSpPr>
        <p:spPr>
          <a:xfrm>
            <a:off x="33718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360" name="Google Shape;1360;p49"/>
          <p:cNvCxnSpPr/>
          <p:nvPr/>
        </p:nvCxnSpPr>
        <p:spPr>
          <a:xfrm>
            <a:off x="2489597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1" name="Google Shape;1361;p49"/>
          <p:cNvCxnSpPr/>
          <p:nvPr/>
        </p:nvCxnSpPr>
        <p:spPr>
          <a:xfrm rot="10800000">
            <a:off x="2489597" y="2612231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2" name="Google Shape;1362;p49"/>
          <p:cNvCxnSpPr/>
          <p:nvPr/>
        </p:nvCxnSpPr>
        <p:spPr>
          <a:xfrm>
            <a:off x="322540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3" name="Google Shape;1363;p49"/>
          <p:cNvCxnSpPr/>
          <p:nvPr/>
        </p:nvCxnSpPr>
        <p:spPr>
          <a:xfrm rot="-5400000">
            <a:off x="349448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4" name="Google Shape;1364;p49"/>
          <p:cNvCxnSpPr/>
          <p:nvPr/>
        </p:nvCxnSpPr>
        <p:spPr>
          <a:xfrm rot="-5400000">
            <a:off x="2072879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5" name="Google Shape;1365;p49"/>
          <p:cNvCxnSpPr/>
          <p:nvPr/>
        </p:nvCxnSpPr>
        <p:spPr>
          <a:xfrm rot="5400000">
            <a:off x="221932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6" name="Google Shape;1366;p49"/>
          <p:cNvCxnSpPr/>
          <p:nvPr/>
        </p:nvCxnSpPr>
        <p:spPr>
          <a:xfrm rot="10800000">
            <a:off x="317539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7" name="Google Shape;1367;p49"/>
          <p:cNvSpPr txBox="1"/>
          <p:nvPr/>
        </p:nvSpPr>
        <p:spPr>
          <a:xfrm>
            <a:off x="371475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368" name="Google Shape;1368;p49"/>
          <p:cNvSpPr/>
          <p:nvPr/>
        </p:nvSpPr>
        <p:spPr>
          <a:xfrm>
            <a:off x="373022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9" name="Google Shape;1369;p49"/>
          <p:cNvGrpSpPr/>
          <p:nvPr/>
        </p:nvGrpSpPr>
        <p:grpSpPr>
          <a:xfrm rot="-5400000">
            <a:off x="2816424" y="2898577"/>
            <a:ext cx="342900" cy="146447"/>
            <a:chOff x="2544" y="2688"/>
            <a:chExt cx="336" cy="144"/>
          </a:xfrm>
        </p:grpSpPr>
        <p:cxnSp>
          <p:nvCxnSpPr>
            <p:cNvPr id="1370" name="Google Shape;1370;p49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71" name="Google Shape;1371;p49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372" name="Google Shape;1372;p49"/>
          <p:cNvGrpSpPr/>
          <p:nvPr/>
        </p:nvGrpSpPr>
        <p:grpSpPr>
          <a:xfrm>
            <a:off x="2514600" y="3200401"/>
            <a:ext cx="342900" cy="146447"/>
            <a:chOff x="2544" y="2688"/>
            <a:chExt cx="336" cy="144"/>
          </a:xfrm>
        </p:grpSpPr>
        <p:cxnSp>
          <p:nvCxnSpPr>
            <p:cNvPr id="1373" name="Google Shape;1373;p49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74" name="Google Shape;1374;p49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375" name="Google Shape;1375;p49"/>
          <p:cNvCxnSpPr/>
          <p:nvPr/>
        </p:nvCxnSpPr>
        <p:spPr>
          <a:xfrm>
            <a:off x="320040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6" name="Google Shape;1376;p49"/>
          <p:cNvSpPr txBox="1"/>
          <p:nvPr/>
        </p:nvSpPr>
        <p:spPr>
          <a:xfrm>
            <a:off x="320040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377" name="Google Shape;1377;p49"/>
          <p:cNvSpPr txBox="1"/>
          <p:nvPr/>
        </p:nvSpPr>
        <p:spPr>
          <a:xfrm>
            <a:off x="3608785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378" name="Google Shape;1378;p49"/>
          <p:cNvSpPr/>
          <p:nvPr/>
        </p:nvSpPr>
        <p:spPr>
          <a:xfrm>
            <a:off x="46863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49"/>
          <p:cNvSpPr/>
          <p:nvPr/>
        </p:nvSpPr>
        <p:spPr>
          <a:xfrm>
            <a:off x="46863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49"/>
          <p:cNvSpPr/>
          <p:nvPr/>
        </p:nvSpPr>
        <p:spPr>
          <a:xfrm>
            <a:off x="53721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49"/>
          <p:cNvSpPr/>
          <p:nvPr/>
        </p:nvSpPr>
        <p:spPr>
          <a:xfrm>
            <a:off x="53721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49"/>
          <p:cNvSpPr/>
          <p:nvPr/>
        </p:nvSpPr>
        <p:spPr>
          <a:xfrm>
            <a:off x="60579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49"/>
          <p:cNvSpPr/>
          <p:nvPr/>
        </p:nvSpPr>
        <p:spPr>
          <a:xfrm>
            <a:off x="60579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4" name="Google Shape;1384;p49"/>
          <p:cNvGrpSpPr/>
          <p:nvPr/>
        </p:nvGrpSpPr>
        <p:grpSpPr>
          <a:xfrm>
            <a:off x="5175647" y="2465785"/>
            <a:ext cx="342900" cy="146447"/>
            <a:chOff x="2544" y="2688"/>
            <a:chExt cx="336" cy="144"/>
          </a:xfrm>
        </p:grpSpPr>
        <p:cxnSp>
          <p:nvCxnSpPr>
            <p:cNvPr id="1385" name="Google Shape;1385;p49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86" name="Google Shape;1386;p49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387" name="Google Shape;1387;p49"/>
          <p:cNvCxnSpPr/>
          <p:nvPr/>
        </p:nvCxnSpPr>
        <p:spPr>
          <a:xfrm>
            <a:off x="591145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8" name="Google Shape;1388;p49"/>
          <p:cNvCxnSpPr/>
          <p:nvPr/>
        </p:nvCxnSpPr>
        <p:spPr>
          <a:xfrm rot="-5400000">
            <a:off x="618053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89" name="Google Shape;1389;p49"/>
          <p:cNvGrpSpPr/>
          <p:nvPr/>
        </p:nvGrpSpPr>
        <p:grpSpPr>
          <a:xfrm rot="-5400000">
            <a:off x="4833343" y="2906911"/>
            <a:ext cx="342900" cy="146447"/>
            <a:chOff x="2544" y="2688"/>
            <a:chExt cx="336" cy="144"/>
          </a:xfrm>
        </p:grpSpPr>
        <p:cxnSp>
          <p:nvCxnSpPr>
            <p:cNvPr id="1390" name="Google Shape;1390;p49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91" name="Google Shape;1391;p49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392" name="Google Shape;1392;p49"/>
          <p:cNvCxnSpPr/>
          <p:nvPr/>
        </p:nvCxnSpPr>
        <p:spPr>
          <a:xfrm rot="10800000">
            <a:off x="586144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3" name="Google Shape;1393;p49"/>
          <p:cNvSpPr txBox="1"/>
          <p:nvPr/>
        </p:nvSpPr>
        <p:spPr>
          <a:xfrm>
            <a:off x="640080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394" name="Google Shape;1394;p49"/>
          <p:cNvSpPr/>
          <p:nvPr/>
        </p:nvSpPr>
        <p:spPr>
          <a:xfrm>
            <a:off x="641627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5" name="Google Shape;1395;p49"/>
          <p:cNvGrpSpPr/>
          <p:nvPr/>
        </p:nvGrpSpPr>
        <p:grpSpPr>
          <a:xfrm rot="-5400000">
            <a:off x="5502474" y="2898577"/>
            <a:ext cx="342900" cy="146447"/>
            <a:chOff x="2544" y="2688"/>
            <a:chExt cx="336" cy="144"/>
          </a:xfrm>
        </p:grpSpPr>
        <p:cxnSp>
          <p:nvCxnSpPr>
            <p:cNvPr id="1396" name="Google Shape;1396;p49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97" name="Google Shape;1397;p49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398" name="Google Shape;1398;p49"/>
          <p:cNvGrpSpPr/>
          <p:nvPr/>
        </p:nvGrpSpPr>
        <p:grpSpPr>
          <a:xfrm>
            <a:off x="5200650" y="3200401"/>
            <a:ext cx="342900" cy="146447"/>
            <a:chOff x="2544" y="2688"/>
            <a:chExt cx="336" cy="144"/>
          </a:xfrm>
        </p:grpSpPr>
        <p:cxnSp>
          <p:nvCxnSpPr>
            <p:cNvPr id="1399" name="Google Shape;1399;p49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0" name="Google Shape;1400;p49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401" name="Google Shape;1401;p49"/>
          <p:cNvCxnSpPr/>
          <p:nvPr/>
        </p:nvCxnSpPr>
        <p:spPr>
          <a:xfrm>
            <a:off x="588645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2" name="Google Shape;1402;p49"/>
          <p:cNvSpPr txBox="1"/>
          <p:nvPr/>
        </p:nvSpPr>
        <p:spPr>
          <a:xfrm>
            <a:off x="588645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403" name="Google Shape;1403;p49"/>
          <p:cNvSpPr txBox="1"/>
          <p:nvPr/>
        </p:nvSpPr>
        <p:spPr>
          <a:xfrm>
            <a:off x="6343650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404" name="Google Shape;1404;p49"/>
          <p:cNvSpPr txBox="1"/>
          <p:nvPr/>
        </p:nvSpPr>
        <p:spPr>
          <a:xfrm>
            <a:off x="1759744" y="1744266"/>
            <a:ext cx="497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405" name="Google Shape;1405;p49"/>
          <p:cNvSpPr txBox="1"/>
          <p:nvPr/>
        </p:nvSpPr>
        <p:spPr>
          <a:xfrm>
            <a:off x="4514851" y="1771650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/>
          </a:p>
        </p:txBody>
      </p:sp>
      <p:sp>
        <p:nvSpPr>
          <p:cNvPr id="1406" name="Google Shape;1406;p49"/>
          <p:cNvSpPr/>
          <p:nvPr/>
        </p:nvSpPr>
        <p:spPr>
          <a:xfrm>
            <a:off x="4229100" y="2743200"/>
            <a:ext cx="342900" cy="4572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49"/>
          <p:cNvSpPr txBox="1"/>
          <p:nvPr/>
        </p:nvSpPr>
        <p:spPr>
          <a:xfrm>
            <a:off x="4857750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49"/>
          <p:cNvSpPr txBox="1"/>
          <p:nvPr/>
        </p:nvSpPr>
        <p:spPr>
          <a:xfrm>
            <a:off x="3860551" y="1371600"/>
            <a:ext cx="87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</a:t>
            </a:r>
            <a:endParaRPr/>
          </a:p>
        </p:txBody>
      </p:sp>
      <p:sp>
        <p:nvSpPr>
          <p:cNvPr id="1409" name="Google Shape;1409;p49"/>
          <p:cNvSpPr txBox="1"/>
          <p:nvPr/>
        </p:nvSpPr>
        <p:spPr>
          <a:xfrm>
            <a:off x="5486400" y="250269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49"/>
          <p:cNvSpPr txBox="1"/>
          <p:nvPr/>
        </p:nvSpPr>
        <p:spPr>
          <a:xfrm>
            <a:off x="6156722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49"/>
          <p:cNvSpPr txBox="1"/>
          <p:nvPr/>
        </p:nvSpPr>
        <p:spPr>
          <a:xfrm>
            <a:off x="3829050" y="2571750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12" name="Google Shape;1412;p49"/>
          <p:cNvSpPr txBox="1"/>
          <p:nvPr/>
        </p:nvSpPr>
        <p:spPr>
          <a:xfrm>
            <a:off x="2114550" y="4049325"/>
            <a:ext cx="2290500" cy="592500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a: 0 + 0.9 x 0 = 0</a:t>
            </a:r>
            <a:endParaRPr/>
          </a:p>
          <a:p>
            <a:pPr indent="-9525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 =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Utility Value of States ⬄ Goal Information (review)</a:t>
            </a:r>
            <a:endParaRPr/>
          </a:p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523776" y="963711"/>
            <a:ext cx="8433600" cy="30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Actions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Percepts (observations)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States 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Appearance: states </a:t>
            </a:r>
            <a:r>
              <a:rPr lang="en-US" sz="2100">
                <a:solidFill>
                  <a:schemeClr val="dk1"/>
                </a:solidFill>
              </a:rPr>
              <a:t>=&gt;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Transitions: (states, actions) </a:t>
            </a:r>
            <a:r>
              <a:rPr lang="en-US" sz="2100">
                <a:solidFill>
                  <a:schemeClr val="dk1"/>
                </a:solidFill>
              </a:rPr>
              <a:t>=&gt; 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Current State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US" sz="21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Rewards:</a:t>
            </a: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R(s),R(s,a),R(s,a,s’) (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to the goals, given to the agent from env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en-US" sz="21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Utility Value of States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(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good for the goals, must compute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>
            <a:off x="5259402" y="895350"/>
            <a:ext cx="3360822" cy="2258720"/>
            <a:chOff x="4306902" y="1229662"/>
            <a:chExt cx="3360822" cy="2258720"/>
          </a:xfrm>
        </p:grpSpPr>
        <p:sp>
          <p:nvSpPr>
            <p:cNvPr id="152" name="Google Shape;152;p5"/>
            <p:cNvSpPr/>
            <p:nvPr/>
          </p:nvSpPr>
          <p:spPr>
            <a:xfrm>
              <a:off x="4911235" y="1794510"/>
              <a:ext cx="553735" cy="553735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s23</a:t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819633" y="1794510"/>
              <a:ext cx="553735" cy="553735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s94</a:t>
              </a:r>
              <a:endParaRPr/>
            </a:p>
          </p:txBody>
        </p:sp>
        <p:cxnSp>
          <p:nvCxnSpPr>
            <p:cNvPr id="154" name="Google Shape;154;p5"/>
            <p:cNvCxnSpPr>
              <a:stCxn id="152" idx="6"/>
              <a:endCxn id="153" idx="2"/>
            </p:cNvCxnSpPr>
            <p:nvPr/>
          </p:nvCxnSpPr>
          <p:spPr>
            <a:xfrm>
              <a:off x="5464970" y="2071377"/>
              <a:ext cx="1354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5"/>
            <p:cNvSpPr txBox="1"/>
            <p:nvPr/>
          </p:nvSpPr>
          <p:spPr>
            <a:xfrm>
              <a:off x="5885807" y="1783397"/>
              <a:ext cx="31290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</a:t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497208" y="1657350"/>
              <a:ext cx="414027" cy="414027"/>
            </a:xfrm>
            <a:prstGeom prst="ellipse">
              <a:avLst/>
            </a:prstGeom>
            <a:gradFill>
              <a:gsLst>
                <a:gs pos="0">
                  <a:srgbClr val="00EAA8"/>
                </a:gs>
                <a:gs pos="100000">
                  <a:srgbClr val="81FFD9"/>
                </a:gs>
              </a:gsLst>
              <a:lin ang="162000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z1</a:t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623859" y="1229662"/>
              <a:ext cx="553735" cy="553735"/>
            </a:xfrm>
            <a:prstGeom prst="ellipse">
              <a:avLst/>
            </a:prstGeom>
            <a:gradFill>
              <a:gsLst>
                <a:gs pos="0">
                  <a:srgbClr val="00EAA8"/>
                </a:gs>
                <a:gs pos="100000">
                  <a:srgbClr val="81FFD9"/>
                </a:gs>
              </a:gsLst>
              <a:lin ang="1620000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z1</a:t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872412" y="1229662"/>
              <a:ext cx="553735" cy="553735"/>
            </a:xfrm>
            <a:prstGeom prst="ellipse">
              <a:avLst/>
            </a:prstGeom>
            <a:solidFill>
              <a:srgbClr val="9F293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z2</a:t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7221164" y="1428750"/>
              <a:ext cx="446560" cy="446560"/>
            </a:xfrm>
            <a:prstGeom prst="ellipse">
              <a:avLst/>
            </a:prstGeom>
            <a:solidFill>
              <a:srgbClr val="CCFF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z3</a:t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542767" y="2743062"/>
              <a:ext cx="553735" cy="553735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s77</a:t>
              </a:r>
              <a:endParaRPr/>
            </a:p>
          </p:txBody>
        </p:sp>
        <p:cxnSp>
          <p:nvCxnSpPr>
            <p:cNvPr id="161" name="Google Shape;161;p5"/>
            <p:cNvCxnSpPr>
              <a:stCxn id="152" idx="5"/>
              <a:endCxn id="160" idx="1"/>
            </p:cNvCxnSpPr>
            <p:nvPr/>
          </p:nvCxnSpPr>
          <p:spPr>
            <a:xfrm>
              <a:off x="5383878" y="2267152"/>
              <a:ext cx="1239900" cy="557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62" name="Google Shape;162;p5"/>
            <p:cNvCxnSpPr>
              <a:stCxn id="152" idx="4"/>
            </p:cNvCxnSpPr>
            <p:nvPr/>
          </p:nvCxnSpPr>
          <p:spPr>
            <a:xfrm>
              <a:off x="5188103" y="2348245"/>
              <a:ext cx="501900" cy="102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63" name="Google Shape;163;p5"/>
            <p:cNvSpPr txBox="1"/>
            <p:nvPr/>
          </p:nvSpPr>
          <p:spPr>
            <a:xfrm>
              <a:off x="5885807" y="2267152"/>
              <a:ext cx="31290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</a:t>
              </a: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5426146" y="2685654"/>
              <a:ext cx="31290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</a:t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6400800" y="3257550"/>
              <a:ext cx="75854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U(s77)=0.4</a:t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6743700" y="2286000"/>
              <a:ext cx="75854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U(s94)=0.2</a:t>
              </a: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4306902" y="2170584"/>
              <a:ext cx="75854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U(s23)=0.4</a:t>
              </a:r>
              <a:endParaRPr/>
            </a:p>
          </p:txBody>
        </p:sp>
      </p:grpSp>
      <p:sp>
        <p:nvSpPr>
          <p:cNvPr id="168" name="Google Shape;168;p5"/>
          <p:cNvSpPr txBox="1"/>
          <p:nvPr/>
        </p:nvSpPr>
        <p:spPr>
          <a:xfrm>
            <a:off x="1146964" y="4321059"/>
            <a:ext cx="6706262" cy="276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rewards can be given from states R(s), state-action R(s,a), or transition R(s,a,s’)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0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8" name="Google Shape;1418;p50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Value Iteration</a:t>
            </a:r>
            <a:endParaRPr/>
          </a:p>
        </p:txBody>
      </p:sp>
      <p:sp>
        <p:nvSpPr>
          <p:cNvPr id="1419" name="Google Shape;1419;p50"/>
          <p:cNvSpPr txBox="1"/>
          <p:nvPr>
            <p:ph idx="1" type="body"/>
          </p:nvPr>
        </p:nvSpPr>
        <p:spPr>
          <a:xfrm>
            <a:off x="142875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← max</a:t>
            </a:r>
            <a:r>
              <a:rPr baseline="-25000" lang="en-US"/>
              <a:t>a</a:t>
            </a:r>
            <a:r>
              <a:rPr lang="en-US"/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))]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0" name="Google Shape;1420;p50"/>
          <p:cNvSpPr/>
          <p:nvPr/>
        </p:nvSpPr>
        <p:spPr>
          <a:xfrm>
            <a:off x="20002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1" name="Google Shape;1421;p50"/>
          <p:cNvSpPr/>
          <p:nvPr/>
        </p:nvSpPr>
        <p:spPr>
          <a:xfrm>
            <a:off x="20002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2" name="Google Shape;1422;p50"/>
          <p:cNvSpPr/>
          <p:nvPr/>
        </p:nvSpPr>
        <p:spPr>
          <a:xfrm>
            <a:off x="26860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3" name="Google Shape;1423;p50"/>
          <p:cNvSpPr/>
          <p:nvPr/>
        </p:nvSpPr>
        <p:spPr>
          <a:xfrm>
            <a:off x="26860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4" name="Google Shape;1424;p50"/>
          <p:cNvSpPr/>
          <p:nvPr/>
        </p:nvSpPr>
        <p:spPr>
          <a:xfrm>
            <a:off x="33718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5" name="Google Shape;1425;p50"/>
          <p:cNvSpPr/>
          <p:nvPr/>
        </p:nvSpPr>
        <p:spPr>
          <a:xfrm>
            <a:off x="33718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426" name="Google Shape;1426;p50"/>
          <p:cNvCxnSpPr/>
          <p:nvPr/>
        </p:nvCxnSpPr>
        <p:spPr>
          <a:xfrm>
            <a:off x="2489597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7" name="Google Shape;1427;p50"/>
          <p:cNvCxnSpPr/>
          <p:nvPr/>
        </p:nvCxnSpPr>
        <p:spPr>
          <a:xfrm rot="10800000">
            <a:off x="2489597" y="2612231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8" name="Google Shape;1428;p50"/>
          <p:cNvCxnSpPr/>
          <p:nvPr/>
        </p:nvCxnSpPr>
        <p:spPr>
          <a:xfrm>
            <a:off x="322540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9" name="Google Shape;1429;p50"/>
          <p:cNvCxnSpPr/>
          <p:nvPr/>
        </p:nvCxnSpPr>
        <p:spPr>
          <a:xfrm rot="-5400000">
            <a:off x="349448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0" name="Google Shape;1430;p50"/>
          <p:cNvCxnSpPr/>
          <p:nvPr/>
        </p:nvCxnSpPr>
        <p:spPr>
          <a:xfrm rot="-5400000">
            <a:off x="2072879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1" name="Google Shape;1431;p50"/>
          <p:cNvCxnSpPr/>
          <p:nvPr/>
        </p:nvCxnSpPr>
        <p:spPr>
          <a:xfrm rot="5400000">
            <a:off x="221932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2" name="Google Shape;1432;p50"/>
          <p:cNvCxnSpPr/>
          <p:nvPr/>
        </p:nvCxnSpPr>
        <p:spPr>
          <a:xfrm rot="10800000">
            <a:off x="317539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3" name="Google Shape;1433;p50"/>
          <p:cNvSpPr txBox="1"/>
          <p:nvPr/>
        </p:nvSpPr>
        <p:spPr>
          <a:xfrm>
            <a:off x="371475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434" name="Google Shape;1434;p50"/>
          <p:cNvSpPr/>
          <p:nvPr/>
        </p:nvSpPr>
        <p:spPr>
          <a:xfrm>
            <a:off x="373022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5" name="Google Shape;1435;p50"/>
          <p:cNvGrpSpPr/>
          <p:nvPr/>
        </p:nvGrpSpPr>
        <p:grpSpPr>
          <a:xfrm rot="-5400000">
            <a:off x="2816424" y="2898577"/>
            <a:ext cx="342900" cy="146447"/>
            <a:chOff x="2544" y="2688"/>
            <a:chExt cx="336" cy="144"/>
          </a:xfrm>
        </p:grpSpPr>
        <p:cxnSp>
          <p:nvCxnSpPr>
            <p:cNvPr id="1436" name="Google Shape;1436;p50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7" name="Google Shape;1437;p50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438" name="Google Shape;1438;p50"/>
          <p:cNvCxnSpPr/>
          <p:nvPr/>
        </p:nvCxnSpPr>
        <p:spPr>
          <a:xfrm>
            <a:off x="251460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9" name="Google Shape;1439;p50"/>
          <p:cNvCxnSpPr/>
          <p:nvPr/>
        </p:nvCxnSpPr>
        <p:spPr>
          <a:xfrm rot="10800000">
            <a:off x="2514600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0" name="Google Shape;1440;p50"/>
          <p:cNvCxnSpPr/>
          <p:nvPr/>
        </p:nvCxnSpPr>
        <p:spPr>
          <a:xfrm>
            <a:off x="320040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1" name="Google Shape;1441;p50"/>
          <p:cNvSpPr txBox="1"/>
          <p:nvPr/>
        </p:nvSpPr>
        <p:spPr>
          <a:xfrm>
            <a:off x="320040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442" name="Google Shape;1442;p50"/>
          <p:cNvSpPr txBox="1"/>
          <p:nvPr/>
        </p:nvSpPr>
        <p:spPr>
          <a:xfrm>
            <a:off x="3608785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443" name="Google Shape;1443;p50"/>
          <p:cNvSpPr/>
          <p:nvPr/>
        </p:nvSpPr>
        <p:spPr>
          <a:xfrm>
            <a:off x="46863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50"/>
          <p:cNvSpPr/>
          <p:nvPr/>
        </p:nvSpPr>
        <p:spPr>
          <a:xfrm>
            <a:off x="46863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50"/>
          <p:cNvSpPr/>
          <p:nvPr/>
        </p:nvSpPr>
        <p:spPr>
          <a:xfrm>
            <a:off x="53721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50"/>
          <p:cNvSpPr/>
          <p:nvPr/>
        </p:nvSpPr>
        <p:spPr>
          <a:xfrm>
            <a:off x="53721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50"/>
          <p:cNvSpPr/>
          <p:nvPr/>
        </p:nvSpPr>
        <p:spPr>
          <a:xfrm>
            <a:off x="60579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50"/>
          <p:cNvSpPr/>
          <p:nvPr/>
        </p:nvSpPr>
        <p:spPr>
          <a:xfrm>
            <a:off x="60579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9" name="Google Shape;1449;p50"/>
          <p:cNvGrpSpPr/>
          <p:nvPr/>
        </p:nvGrpSpPr>
        <p:grpSpPr>
          <a:xfrm>
            <a:off x="5175647" y="2465785"/>
            <a:ext cx="342900" cy="146447"/>
            <a:chOff x="2544" y="2688"/>
            <a:chExt cx="336" cy="144"/>
          </a:xfrm>
        </p:grpSpPr>
        <p:cxnSp>
          <p:nvCxnSpPr>
            <p:cNvPr id="1450" name="Google Shape;1450;p50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51" name="Google Shape;1451;p50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452" name="Google Shape;1452;p50"/>
          <p:cNvCxnSpPr/>
          <p:nvPr/>
        </p:nvCxnSpPr>
        <p:spPr>
          <a:xfrm>
            <a:off x="591145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3" name="Google Shape;1453;p50"/>
          <p:cNvCxnSpPr/>
          <p:nvPr/>
        </p:nvCxnSpPr>
        <p:spPr>
          <a:xfrm rot="-5400000">
            <a:off x="618053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54" name="Google Shape;1454;p50"/>
          <p:cNvGrpSpPr/>
          <p:nvPr/>
        </p:nvGrpSpPr>
        <p:grpSpPr>
          <a:xfrm rot="-5400000">
            <a:off x="4833343" y="2906911"/>
            <a:ext cx="342900" cy="146447"/>
            <a:chOff x="2544" y="2688"/>
            <a:chExt cx="336" cy="144"/>
          </a:xfrm>
        </p:grpSpPr>
        <p:cxnSp>
          <p:nvCxnSpPr>
            <p:cNvPr id="1455" name="Google Shape;1455;p50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56" name="Google Shape;1456;p50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457" name="Google Shape;1457;p50"/>
          <p:cNvCxnSpPr/>
          <p:nvPr/>
        </p:nvCxnSpPr>
        <p:spPr>
          <a:xfrm rot="10800000">
            <a:off x="586144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8" name="Google Shape;1458;p50"/>
          <p:cNvSpPr txBox="1"/>
          <p:nvPr/>
        </p:nvSpPr>
        <p:spPr>
          <a:xfrm>
            <a:off x="640080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459" name="Google Shape;1459;p50"/>
          <p:cNvSpPr/>
          <p:nvPr/>
        </p:nvSpPr>
        <p:spPr>
          <a:xfrm>
            <a:off x="641627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0" name="Google Shape;1460;p50"/>
          <p:cNvGrpSpPr/>
          <p:nvPr/>
        </p:nvGrpSpPr>
        <p:grpSpPr>
          <a:xfrm rot="-5400000">
            <a:off x="5502474" y="2898577"/>
            <a:ext cx="342900" cy="146447"/>
            <a:chOff x="2544" y="2688"/>
            <a:chExt cx="336" cy="144"/>
          </a:xfrm>
        </p:grpSpPr>
        <p:cxnSp>
          <p:nvCxnSpPr>
            <p:cNvPr id="1461" name="Google Shape;1461;p50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62" name="Google Shape;1462;p50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463" name="Google Shape;1463;p50"/>
          <p:cNvGrpSpPr/>
          <p:nvPr/>
        </p:nvGrpSpPr>
        <p:grpSpPr>
          <a:xfrm>
            <a:off x="5200650" y="3200401"/>
            <a:ext cx="342900" cy="146447"/>
            <a:chOff x="2544" y="2688"/>
            <a:chExt cx="336" cy="144"/>
          </a:xfrm>
        </p:grpSpPr>
        <p:cxnSp>
          <p:nvCxnSpPr>
            <p:cNvPr id="1464" name="Google Shape;1464;p50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65" name="Google Shape;1465;p50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466" name="Google Shape;1466;p50"/>
          <p:cNvCxnSpPr/>
          <p:nvPr/>
        </p:nvCxnSpPr>
        <p:spPr>
          <a:xfrm>
            <a:off x="588645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7" name="Google Shape;1467;p50"/>
          <p:cNvSpPr txBox="1"/>
          <p:nvPr/>
        </p:nvSpPr>
        <p:spPr>
          <a:xfrm>
            <a:off x="588645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468" name="Google Shape;1468;p50"/>
          <p:cNvSpPr txBox="1"/>
          <p:nvPr/>
        </p:nvSpPr>
        <p:spPr>
          <a:xfrm>
            <a:off x="6343650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469" name="Google Shape;1469;p50"/>
          <p:cNvSpPr txBox="1"/>
          <p:nvPr/>
        </p:nvSpPr>
        <p:spPr>
          <a:xfrm>
            <a:off x="1759744" y="1744266"/>
            <a:ext cx="497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470" name="Google Shape;1470;p50"/>
          <p:cNvSpPr txBox="1"/>
          <p:nvPr/>
        </p:nvSpPr>
        <p:spPr>
          <a:xfrm>
            <a:off x="4514851" y="1771650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/>
          </a:p>
        </p:txBody>
      </p:sp>
      <p:sp>
        <p:nvSpPr>
          <p:cNvPr id="1471" name="Google Shape;1471;p50"/>
          <p:cNvSpPr/>
          <p:nvPr/>
        </p:nvSpPr>
        <p:spPr>
          <a:xfrm>
            <a:off x="4229100" y="2743200"/>
            <a:ext cx="342900" cy="4572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50"/>
          <p:cNvSpPr txBox="1"/>
          <p:nvPr/>
        </p:nvSpPr>
        <p:spPr>
          <a:xfrm>
            <a:off x="4857750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50"/>
          <p:cNvSpPr txBox="1"/>
          <p:nvPr/>
        </p:nvSpPr>
        <p:spPr>
          <a:xfrm>
            <a:off x="3988601" y="1371600"/>
            <a:ext cx="94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</a:t>
            </a:r>
            <a:endParaRPr/>
          </a:p>
        </p:txBody>
      </p:sp>
      <p:sp>
        <p:nvSpPr>
          <p:cNvPr id="1474" name="Google Shape;1474;p50"/>
          <p:cNvSpPr txBox="1"/>
          <p:nvPr/>
        </p:nvSpPr>
        <p:spPr>
          <a:xfrm>
            <a:off x="5486400" y="250269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50"/>
          <p:cNvSpPr txBox="1"/>
          <p:nvPr/>
        </p:nvSpPr>
        <p:spPr>
          <a:xfrm>
            <a:off x="6156722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50"/>
          <p:cNvSpPr txBox="1"/>
          <p:nvPr/>
        </p:nvSpPr>
        <p:spPr>
          <a:xfrm>
            <a:off x="4857750" y="335994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1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2" name="Google Shape;1482;p51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Value Iteration</a:t>
            </a:r>
            <a:endParaRPr/>
          </a:p>
        </p:txBody>
      </p:sp>
      <p:sp>
        <p:nvSpPr>
          <p:cNvPr id="1483" name="Google Shape;1483;p51"/>
          <p:cNvSpPr txBox="1"/>
          <p:nvPr>
            <p:ph idx="1" type="body"/>
          </p:nvPr>
        </p:nvSpPr>
        <p:spPr>
          <a:xfrm>
            <a:off x="142875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← max</a:t>
            </a:r>
            <a:r>
              <a:rPr baseline="-25000" lang="en-US"/>
              <a:t>a</a:t>
            </a:r>
            <a:r>
              <a:rPr lang="en-US"/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))]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4" name="Google Shape;1484;p51"/>
          <p:cNvSpPr/>
          <p:nvPr/>
        </p:nvSpPr>
        <p:spPr>
          <a:xfrm>
            <a:off x="20002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85" name="Google Shape;1485;p51"/>
          <p:cNvSpPr/>
          <p:nvPr/>
        </p:nvSpPr>
        <p:spPr>
          <a:xfrm>
            <a:off x="20002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86" name="Google Shape;1486;p51"/>
          <p:cNvSpPr/>
          <p:nvPr/>
        </p:nvSpPr>
        <p:spPr>
          <a:xfrm>
            <a:off x="26860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87" name="Google Shape;1487;p51"/>
          <p:cNvSpPr/>
          <p:nvPr/>
        </p:nvSpPr>
        <p:spPr>
          <a:xfrm>
            <a:off x="26860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88" name="Google Shape;1488;p51"/>
          <p:cNvSpPr/>
          <p:nvPr/>
        </p:nvSpPr>
        <p:spPr>
          <a:xfrm>
            <a:off x="33718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89" name="Google Shape;1489;p51"/>
          <p:cNvSpPr/>
          <p:nvPr/>
        </p:nvSpPr>
        <p:spPr>
          <a:xfrm>
            <a:off x="33718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490" name="Google Shape;1490;p51"/>
          <p:cNvCxnSpPr/>
          <p:nvPr/>
        </p:nvCxnSpPr>
        <p:spPr>
          <a:xfrm>
            <a:off x="2489597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1" name="Google Shape;1491;p51"/>
          <p:cNvCxnSpPr/>
          <p:nvPr/>
        </p:nvCxnSpPr>
        <p:spPr>
          <a:xfrm rot="10800000">
            <a:off x="2489597" y="2612231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2" name="Google Shape;1492;p51"/>
          <p:cNvCxnSpPr/>
          <p:nvPr/>
        </p:nvCxnSpPr>
        <p:spPr>
          <a:xfrm>
            <a:off x="322540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3" name="Google Shape;1493;p51"/>
          <p:cNvCxnSpPr/>
          <p:nvPr/>
        </p:nvCxnSpPr>
        <p:spPr>
          <a:xfrm rot="-5400000">
            <a:off x="349448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4" name="Google Shape;1494;p51"/>
          <p:cNvCxnSpPr/>
          <p:nvPr/>
        </p:nvCxnSpPr>
        <p:spPr>
          <a:xfrm rot="-5400000">
            <a:off x="2072879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5" name="Google Shape;1495;p51"/>
          <p:cNvCxnSpPr/>
          <p:nvPr/>
        </p:nvCxnSpPr>
        <p:spPr>
          <a:xfrm rot="5400000">
            <a:off x="221932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6" name="Google Shape;1496;p51"/>
          <p:cNvCxnSpPr/>
          <p:nvPr/>
        </p:nvCxnSpPr>
        <p:spPr>
          <a:xfrm rot="10800000">
            <a:off x="317539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7" name="Google Shape;1497;p51"/>
          <p:cNvSpPr txBox="1"/>
          <p:nvPr/>
        </p:nvSpPr>
        <p:spPr>
          <a:xfrm>
            <a:off x="371475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498" name="Google Shape;1498;p51"/>
          <p:cNvSpPr/>
          <p:nvPr/>
        </p:nvSpPr>
        <p:spPr>
          <a:xfrm>
            <a:off x="373022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9" name="Google Shape;1499;p51"/>
          <p:cNvCxnSpPr/>
          <p:nvPr/>
        </p:nvCxnSpPr>
        <p:spPr>
          <a:xfrm rot="-5400000">
            <a:off x="2742010" y="2970610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0" name="Google Shape;1500;p51"/>
          <p:cNvCxnSpPr/>
          <p:nvPr/>
        </p:nvCxnSpPr>
        <p:spPr>
          <a:xfrm rot="5400000">
            <a:off x="2888456" y="297061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1" name="Google Shape;1501;p51"/>
          <p:cNvCxnSpPr/>
          <p:nvPr/>
        </p:nvCxnSpPr>
        <p:spPr>
          <a:xfrm>
            <a:off x="251460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2" name="Google Shape;1502;p51"/>
          <p:cNvCxnSpPr/>
          <p:nvPr/>
        </p:nvCxnSpPr>
        <p:spPr>
          <a:xfrm rot="10800000">
            <a:off x="2514600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3" name="Google Shape;1503;p51"/>
          <p:cNvCxnSpPr/>
          <p:nvPr/>
        </p:nvCxnSpPr>
        <p:spPr>
          <a:xfrm>
            <a:off x="320040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4" name="Google Shape;1504;p51"/>
          <p:cNvSpPr txBox="1"/>
          <p:nvPr/>
        </p:nvSpPr>
        <p:spPr>
          <a:xfrm>
            <a:off x="320040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505" name="Google Shape;1505;p51"/>
          <p:cNvSpPr txBox="1"/>
          <p:nvPr/>
        </p:nvSpPr>
        <p:spPr>
          <a:xfrm>
            <a:off x="3608785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506" name="Google Shape;1506;p51"/>
          <p:cNvSpPr/>
          <p:nvPr/>
        </p:nvSpPr>
        <p:spPr>
          <a:xfrm>
            <a:off x="46863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51"/>
          <p:cNvSpPr/>
          <p:nvPr/>
        </p:nvSpPr>
        <p:spPr>
          <a:xfrm>
            <a:off x="46863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51"/>
          <p:cNvSpPr/>
          <p:nvPr/>
        </p:nvSpPr>
        <p:spPr>
          <a:xfrm>
            <a:off x="53721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51"/>
          <p:cNvSpPr/>
          <p:nvPr/>
        </p:nvSpPr>
        <p:spPr>
          <a:xfrm>
            <a:off x="53721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51"/>
          <p:cNvSpPr/>
          <p:nvPr/>
        </p:nvSpPr>
        <p:spPr>
          <a:xfrm>
            <a:off x="60579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51"/>
          <p:cNvSpPr/>
          <p:nvPr/>
        </p:nvSpPr>
        <p:spPr>
          <a:xfrm>
            <a:off x="60579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2" name="Google Shape;1512;p51"/>
          <p:cNvGrpSpPr/>
          <p:nvPr/>
        </p:nvGrpSpPr>
        <p:grpSpPr>
          <a:xfrm>
            <a:off x="5175647" y="2465785"/>
            <a:ext cx="342900" cy="146447"/>
            <a:chOff x="2544" y="2688"/>
            <a:chExt cx="336" cy="144"/>
          </a:xfrm>
        </p:grpSpPr>
        <p:cxnSp>
          <p:nvCxnSpPr>
            <p:cNvPr id="1513" name="Google Shape;1513;p51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14" name="Google Shape;1514;p51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515" name="Google Shape;1515;p51"/>
          <p:cNvCxnSpPr/>
          <p:nvPr/>
        </p:nvCxnSpPr>
        <p:spPr>
          <a:xfrm>
            <a:off x="591145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6" name="Google Shape;1516;p51"/>
          <p:cNvCxnSpPr/>
          <p:nvPr/>
        </p:nvCxnSpPr>
        <p:spPr>
          <a:xfrm rot="-5400000">
            <a:off x="618053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517" name="Google Shape;1517;p51"/>
          <p:cNvGrpSpPr/>
          <p:nvPr/>
        </p:nvGrpSpPr>
        <p:grpSpPr>
          <a:xfrm rot="-5400000">
            <a:off x="4833343" y="2906911"/>
            <a:ext cx="342900" cy="146447"/>
            <a:chOff x="2544" y="2688"/>
            <a:chExt cx="336" cy="144"/>
          </a:xfrm>
        </p:grpSpPr>
        <p:cxnSp>
          <p:nvCxnSpPr>
            <p:cNvPr id="1518" name="Google Shape;1518;p51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19" name="Google Shape;1519;p51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520" name="Google Shape;1520;p51"/>
          <p:cNvCxnSpPr/>
          <p:nvPr/>
        </p:nvCxnSpPr>
        <p:spPr>
          <a:xfrm rot="10800000">
            <a:off x="586144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1" name="Google Shape;1521;p51"/>
          <p:cNvSpPr txBox="1"/>
          <p:nvPr/>
        </p:nvSpPr>
        <p:spPr>
          <a:xfrm>
            <a:off x="640080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522" name="Google Shape;1522;p51"/>
          <p:cNvSpPr/>
          <p:nvPr/>
        </p:nvSpPr>
        <p:spPr>
          <a:xfrm>
            <a:off x="641627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3" name="Google Shape;1523;p51"/>
          <p:cNvGrpSpPr/>
          <p:nvPr/>
        </p:nvGrpSpPr>
        <p:grpSpPr>
          <a:xfrm rot="-5400000">
            <a:off x="5502474" y="2898577"/>
            <a:ext cx="342900" cy="146447"/>
            <a:chOff x="2544" y="2688"/>
            <a:chExt cx="336" cy="144"/>
          </a:xfrm>
        </p:grpSpPr>
        <p:cxnSp>
          <p:nvCxnSpPr>
            <p:cNvPr id="1524" name="Google Shape;1524;p51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25" name="Google Shape;1525;p51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526" name="Google Shape;1526;p51"/>
          <p:cNvGrpSpPr/>
          <p:nvPr/>
        </p:nvGrpSpPr>
        <p:grpSpPr>
          <a:xfrm>
            <a:off x="5200650" y="3200401"/>
            <a:ext cx="342900" cy="146447"/>
            <a:chOff x="2544" y="2688"/>
            <a:chExt cx="336" cy="144"/>
          </a:xfrm>
        </p:grpSpPr>
        <p:cxnSp>
          <p:nvCxnSpPr>
            <p:cNvPr id="1527" name="Google Shape;1527;p51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28" name="Google Shape;1528;p51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529" name="Google Shape;1529;p51"/>
          <p:cNvCxnSpPr/>
          <p:nvPr/>
        </p:nvCxnSpPr>
        <p:spPr>
          <a:xfrm>
            <a:off x="588645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0" name="Google Shape;1530;p51"/>
          <p:cNvSpPr txBox="1"/>
          <p:nvPr/>
        </p:nvSpPr>
        <p:spPr>
          <a:xfrm>
            <a:off x="588645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531" name="Google Shape;1531;p51"/>
          <p:cNvSpPr txBox="1"/>
          <p:nvPr/>
        </p:nvSpPr>
        <p:spPr>
          <a:xfrm>
            <a:off x="6343650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532" name="Google Shape;1532;p51"/>
          <p:cNvSpPr txBox="1"/>
          <p:nvPr/>
        </p:nvSpPr>
        <p:spPr>
          <a:xfrm>
            <a:off x="1759744" y="1744266"/>
            <a:ext cx="497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533" name="Google Shape;1533;p51"/>
          <p:cNvSpPr txBox="1"/>
          <p:nvPr/>
        </p:nvSpPr>
        <p:spPr>
          <a:xfrm>
            <a:off x="4514851" y="1771650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/>
          </a:p>
        </p:txBody>
      </p:sp>
      <p:sp>
        <p:nvSpPr>
          <p:cNvPr id="1534" name="Google Shape;1534;p51"/>
          <p:cNvSpPr/>
          <p:nvPr/>
        </p:nvSpPr>
        <p:spPr>
          <a:xfrm>
            <a:off x="4229100" y="2743200"/>
            <a:ext cx="342900" cy="4572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51"/>
          <p:cNvSpPr txBox="1"/>
          <p:nvPr/>
        </p:nvSpPr>
        <p:spPr>
          <a:xfrm>
            <a:off x="4857750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51"/>
          <p:cNvSpPr txBox="1"/>
          <p:nvPr/>
        </p:nvSpPr>
        <p:spPr>
          <a:xfrm>
            <a:off x="3988601" y="1371600"/>
            <a:ext cx="8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</a:t>
            </a:r>
            <a:endParaRPr/>
          </a:p>
        </p:txBody>
      </p:sp>
      <p:sp>
        <p:nvSpPr>
          <p:cNvPr id="1537" name="Google Shape;1537;p51"/>
          <p:cNvSpPr txBox="1"/>
          <p:nvPr/>
        </p:nvSpPr>
        <p:spPr>
          <a:xfrm>
            <a:off x="5486400" y="250269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51"/>
          <p:cNvSpPr txBox="1"/>
          <p:nvPr/>
        </p:nvSpPr>
        <p:spPr>
          <a:xfrm>
            <a:off x="6156722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51"/>
          <p:cNvSpPr txBox="1"/>
          <p:nvPr/>
        </p:nvSpPr>
        <p:spPr>
          <a:xfrm>
            <a:off x="4857750" y="335994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51"/>
          <p:cNvSpPr txBox="1"/>
          <p:nvPr/>
        </p:nvSpPr>
        <p:spPr>
          <a:xfrm>
            <a:off x="5585222" y="335994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52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6" name="Google Shape;1546;p52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Value Iteration</a:t>
            </a:r>
            <a:endParaRPr/>
          </a:p>
        </p:txBody>
      </p:sp>
      <p:sp>
        <p:nvSpPr>
          <p:cNvPr id="1547" name="Google Shape;1547;p52"/>
          <p:cNvSpPr txBox="1"/>
          <p:nvPr>
            <p:ph idx="1" type="body"/>
          </p:nvPr>
        </p:nvSpPr>
        <p:spPr>
          <a:xfrm>
            <a:off x="142875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← max</a:t>
            </a:r>
            <a:r>
              <a:rPr baseline="-25000" lang="en-US"/>
              <a:t>a</a:t>
            </a:r>
            <a:r>
              <a:rPr lang="en-US"/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))]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8" name="Google Shape;1548;p52"/>
          <p:cNvSpPr/>
          <p:nvPr/>
        </p:nvSpPr>
        <p:spPr>
          <a:xfrm>
            <a:off x="20002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9" name="Google Shape;1549;p52"/>
          <p:cNvSpPr/>
          <p:nvPr/>
        </p:nvSpPr>
        <p:spPr>
          <a:xfrm>
            <a:off x="20002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50" name="Google Shape;1550;p52"/>
          <p:cNvSpPr/>
          <p:nvPr/>
        </p:nvSpPr>
        <p:spPr>
          <a:xfrm>
            <a:off x="26860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51" name="Google Shape;1551;p52"/>
          <p:cNvSpPr/>
          <p:nvPr/>
        </p:nvSpPr>
        <p:spPr>
          <a:xfrm>
            <a:off x="26860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52" name="Google Shape;1552;p52"/>
          <p:cNvSpPr/>
          <p:nvPr/>
        </p:nvSpPr>
        <p:spPr>
          <a:xfrm>
            <a:off x="337185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53" name="Google Shape;1553;p52"/>
          <p:cNvSpPr/>
          <p:nvPr/>
        </p:nvSpPr>
        <p:spPr>
          <a:xfrm>
            <a:off x="337185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554" name="Google Shape;1554;p52"/>
          <p:cNvCxnSpPr/>
          <p:nvPr/>
        </p:nvCxnSpPr>
        <p:spPr>
          <a:xfrm>
            <a:off x="2489597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5" name="Google Shape;1555;p52"/>
          <p:cNvCxnSpPr/>
          <p:nvPr/>
        </p:nvCxnSpPr>
        <p:spPr>
          <a:xfrm rot="10800000">
            <a:off x="2489597" y="2612231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6" name="Google Shape;1556;p52"/>
          <p:cNvCxnSpPr/>
          <p:nvPr/>
        </p:nvCxnSpPr>
        <p:spPr>
          <a:xfrm>
            <a:off x="322540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7" name="Google Shape;1557;p52"/>
          <p:cNvCxnSpPr/>
          <p:nvPr/>
        </p:nvCxnSpPr>
        <p:spPr>
          <a:xfrm rot="-5400000">
            <a:off x="2072879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8" name="Google Shape;1558;p52"/>
          <p:cNvCxnSpPr/>
          <p:nvPr/>
        </p:nvCxnSpPr>
        <p:spPr>
          <a:xfrm rot="5400000">
            <a:off x="221932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9" name="Google Shape;1559;p52"/>
          <p:cNvCxnSpPr/>
          <p:nvPr/>
        </p:nvCxnSpPr>
        <p:spPr>
          <a:xfrm rot="-5400000">
            <a:off x="349448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0" name="Google Shape;1560;p52"/>
          <p:cNvCxnSpPr/>
          <p:nvPr/>
        </p:nvCxnSpPr>
        <p:spPr>
          <a:xfrm rot="10800000">
            <a:off x="317539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1" name="Google Shape;1561;p52"/>
          <p:cNvSpPr txBox="1"/>
          <p:nvPr/>
        </p:nvSpPr>
        <p:spPr>
          <a:xfrm>
            <a:off x="371475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562" name="Google Shape;1562;p52"/>
          <p:cNvSpPr/>
          <p:nvPr/>
        </p:nvSpPr>
        <p:spPr>
          <a:xfrm>
            <a:off x="373022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3" name="Google Shape;1563;p52"/>
          <p:cNvGrpSpPr/>
          <p:nvPr/>
        </p:nvGrpSpPr>
        <p:grpSpPr>
          <a:xfrm rot="-5400000">
            <a:off x="2816424" y="2898577"/>
            <a:ext cx="342900" cy="146447"/>
            <a:chOff x="2544" y="2688"/>
            <a:chExt cx="336" cy="144"/>
          </a:xfrm>
        </p:grpSpPr>
        <p:cxnSp>
          <p:nvCxnSpPr>
            <p:cNvPr id="1564" name="Google Shape;1564;p52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65" name="Google Shape;1565;p52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566" name="Google Shape;1566;p52"/>
          <p:cNvGrpSpPr/>
          <p:nvPr/>
        </p:nvGrpSpPr>
        <p:grpSpPr>
          <a:xfrm>
            <a:off x="2514600" y="3200401"/>
            <a:ext cx="342900" cy="146447"/>
            <a:chOff x="2544" y="2688"/>
            <a:chExt cx="336" cy="144"/>
          </a:xfrm>
        </p:grpSpPr>
        <p:cxnSp>
          <p:nvCxnSpPr>
            <p:cNvPr id="1567" name="Google Shape;1567;p52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68" name="Google Shape;1568;p52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569" name="Google Shape;1569;p52"/>
          <p:cNvCxnSpPr/>
          <p:nvPr/>
        </p:nvCxnSpPr>
        <p:spPr>
          <a:xfrm>
            <a:off x="320040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0" name="Google Shape;1570;p52"/>
          <p:cNvSpPr txBox="1"/>
          <p:nvPr/>
        </p:nvSpPr>
        <p:spPr>
          <a:xfrm>
            <a:off x="320040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571" name="Google Shape;1571;p52"/>
          <p:cNvSpPr txBox="1"/>
          <p:nvPr/>
        </p:nvSpPr>
        <p:spPr>
          <a:xfrm>
            <a:off x="3608785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572" name="Google Shape;1572;p52"/>
          <p:cNvSpPr/>
          <p:nvPr/>
        </p:nvSpPr>
        <p:spPr>
          <a:xfrm>
            <a:off x="46863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52"/>
          <p:cNvSpPr/>
          <p:nvPr/>
        </p:nvSpPr>
        <p:spPr>
          <a:xfrm>
            <a:off x="46863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52"/>
          <p:cNvSpPr/>
          <p:nvPr/>
        </p:nvSpPr>
        <p:spPr>
          <a:xfrm>
            <a:off x="53721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52"/>
          <p:cNvSpPr/>
          <p:nvPr/>
        </p:nvSpPr>
        <p:spPr>
          <a:xfrm>
            <a:off x="53721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52"/>
          <p:cNvSpPr/>
          <p:nvPr/>
        </p:nvSpPr>
        <p:spPr>
          <a:xfrm>
            <a:off x="60579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52"/>
          <p:cNvSpPr/>
          <p:nvPr/>
        </p:nvSpPr>
        <p:spPr>
          <a:xfrm>
            <a:off x="60579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8" name="Google Shape;1578;p52"/>
          <p:cNvGrpSpPr/>
          <p:nvPr/>
        </p:nvGrpSpPr>
        <p:grpSpPr>
          <a:xfrm>
            <a:off x="5175647" y="2465785"/>
            <a:ext cx="342900" cy="146447"/>
            <a:chOff x="2544" y="2688"/>
            <a:chExt cx="336" cy="144"/>
          </a:xfrm>
        </p:grpSpPr>
        <p:cxnSp>
          <p:nvCxnSpPr>
            <p:cNvPr id="1579" name="Google Shape;1579;p52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80" name="Google Shape;1580;p52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581" name="Google Shape;1581;p52"/>
          <p:cNvCxnSpPr/>
          <p:nvPr/>
        </p:nvCxnSpPr>
        <p:spPr>
          <a:xfrm>
            <a:off x="591145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2" name="Google Shape;1582;p52"/>
          <p:cNvCxnSpPr/>
          <p:nvPr/>
        </p:nvCxnSpPr>
        <p:spPr>
          <a:xfrm rot="-5400000">
            <a:off x="618053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583" name="Google Shape;1583;p52"/>
          <p:cNvGrpSpPr/>
          <p:nvPr/>
        </p:nvGrpSpPr>
        <p:grpSpPr>
          <a:xfrm rot="-5400000">
            <a:off x="4833343" y="2906911"/>
            <a:ext cx="342900" cy="146447"/>
            <a:chOff x="2544" y="2688"/>
            <a:chExt cx="336" cy="144"/>
          </a:xfrm>
        </p:grpSpPr>
        <p:cxnSp>
          <p:nvCxnSpPr>
            <p:cNvPr id="1584" name="Google Shape;1584;p52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85" name="Google Shape;1585;p52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586" name="Google Shape;1586;p52"/>
          <p:cNvCxnSpPr/>
          <p:nvPr/>
        </p:nvCxnSpPr>
        <p:spPr>
          <a:xfrm rot="10800000">
            <a:off x="586144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7" name="Google Shape;1587;p52"/>
          <p:cNvSpPr txBox="1"/>
          <p:nvPr/>
        </p:nvSpPr>
        <p:spPr>
          <a:xfrm>
            <a:off x="640080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588" name="Google Shape;1588;p52"/>
          <p:cNvSpPr/>
          <p:nvPr/>
        </p:nvSpPr>
        <p:spPr>
          <a:xfrm>
            <a:off x="641627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9" name="Google Shape;1589;p52"/>
          <p:cNvGrpSpPr/>
          <p:nvPr/>
        </p:nvGrpSpPr>
        <p:grpSpPr>
          <a:xfrm rot="-5400000">
            <a:off x="5502474" y="2898577"/>
            <a:ext cx="342900" cy="146447"/>
            <a:chOff x="2544" y="2688"/>
            <a:chExt cx="336" cy="144"/>
          </a:xfrm>
        </p:grpSpPr>
        <p:cxnSp>
          <p:nvCxnSpPr>
            <p:cNvPr id="1590" name="Google Shape;1590;p52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91" name="Google Shape;1591;p52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592" name="Google Shape;1592;p52"/>
          <p:cNvGrpSpPr/>
          <p:nvPr/>
        </p:nvGrpSpPr>
        <p:grpSpPr>
          <a:xfrm>
            <a:off x="5200650" y="3200401"/>
            <a:ext cx="342900" cy="146447"/>
            <a:chOff x="2544" y="2688"/>
            <a:chExt cx="336" cy="144"/>
          </a:xfrm>
        </p:grpSpPr>
        <p:cxnSp>
          <p:nvCxnSpPr>
            <p:cNvPr id="1593" name="Google Shape;1593;p52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94" name="Google Shape;1594;p52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595" name="Google Shape;1595;p52"/>
          <p:cNvCxnSpPr/>
          <p:nvPr/>
        </p:nvCxnSpPr>
        <p:spPr>
          <a:xfrm>
            <a:off x="588645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6" name="Google Shape;1596;p52"/>
          <p:cNvSpPr txBox="1"/>
          <p:nvPr/>
        </p:nvSpPr>
        <p:spPr>
          <a:xfrm>
            <a:off x="588645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597" name="Google Shape;1597;p52"/>
          <p:cNvSpPr txBox="1"/>
          <p:nvPr/>
        </p:nvSpPr>
        <p:spPr>
          <a:xfrm>
            <a:off x="6343650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598" name="Google Shape;1598;p52"/>
          <p:cNvSpPr txBox="1"/>
          <p:nvPr/>
        </p:nvSpPr>
        <p:spPr>
          <a:xfrm>
            <a:off x="1759744" y="1744266"/>
            <a:ext cx="497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599" name="Google Shape;1599;p52"/>
          <p:cNvSpPr txBox="1"/>
          <p:nvPr/>
        </p:nvSpPr>
        <p:spPr>
          <a:xfrm>
            <a:off x="4514851" y="1771650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/>
          </a:p>
        </p:txBody>
      </p:sp>
      <p:sp>
        <p:nvSpPr>
          <p:cNvPr id="1600" name="Google Shape;1600;p52"/>
          <p:cNvSpPr/>
          <p:nvPr/>
        </p:nvSpPr>
        <p:spPr>
          <a:xfrm>
            <a:off x="4229100" y="2743200"/>
            <a:ext cx="342900" cy="4572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p52"/>
          <p:cNvSpPr txBox="1"/>
          <p:nvPr/>
        </p:nvSpPr>
        <p:spPr>
          <a:xfrm>
            <a:off x="4857750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52"/>
          <p:cNvSpPr txBox="1"/>
          <p:nvPr/>
        </p:nvSpPr>
        <p:spPr>
          <a:xfrm>
            <a:off x="3988600" y="1371600"/>
            <a:ext cx="77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</a:t>
            </a:r>
            <a:endParaRPr/>
          </a:p>
        </p:txBody>
      </p:sp>
      <p:sp>
        <p:nvSpPr>
          <p:cNvPr id="1603" name="Google Shape;1603;p52"/>
          <p:cNvSpPr txBox="1"/>
          <p:nvPr/>
        </p:nvSpPr>
        <p:spPr>
          <a:xfrm>
            <a:off x="5486400" y="250269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52"/>
          <p:cNvSpPr txBox="1"/>
          <p:nvPr/>
        </p:nvSpPr>
        <p:spPr>
          <a:xfrm>
            <a:off x="6156722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52"/>
          <p:cNvSpPr txBox="1"/>
          <p:nvPr/>
        </p:nvSpPr>
        <p:spPr>
          <a:xfrm>
            <a:off x="4857750" y="335994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52"/>
          <p:cNvSpPr txBox="1"/>
          <p:nvPr/>
        </p:nvSpPr>
        <p:spPr>
          <a:xfrm>
            <a:off x="5585222" y="335994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52"/>
          <p:cNvSpPr txBox="1"/>
          <p:nvPr/>
        </p:nvSpPr>
        <p:spPr>
          <a:xfrm>
            <a:off x="6116241" y="335994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53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3" name="Google Shape;1613;p53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Value Iteration</a:t>
            </a:r>
            <a:endParaRPr/>
          </a:p>
        </p:txBody>
      </p:sp>
      <p:sp>
        <p:nvSpPr>
          <p:cNvPr id="1614" name="Google Shape;1614;p53"/>
          <p:cNvSpPr txBox="1"/>
          <p:nvPr>
            <p:ph idx="1" type="body"/>
          </p:nvPr>
        </p:nvSpPr>
        <p:spPr>
          <a:xfrm>
            <a:off x="142875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← max</a:t>
            </a:r>
            <a:r>
              <a:rPr baseline="-25000" lang="en-US"/>
              <a:t>a</a:t>
            </a:r>
            <a:r>
              <a:rPr lang="en-US"/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))]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615" name="Google Shape;1615;p53"/>
          <p:cNvGrpSpPr/>
          <p:nvPr/>
        </p:nvGrpSpPr>
        <p:grpSpPr>
          <a:xfrm>
            <a:off x="2000250" y="2171700"/>
            <a:ext cx="2060972" cy="1600200"/>
            <a:chOff x="2064" y="2592"/>
            <a:chExt cx="1731" cy="1344"/>
          </a:xfrm>
        </p:grpSpPr>
        <p:sp>
          <p:nvSpPr>
            <p:cNvPr id="1616" name="Google Shape;1616;p53"/>
            <p:cNvSpPr/>
            <p:nvPr/>
          </p:nvSpPr>
          <p:spPr>
            <a:xfrm>
              <a:off x="2064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2064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2640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2640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3216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3216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grpSp>
          <p:nvGrpSpPr>
            <p:cNvPr id="1622" name="Google Shape;1622;p53"/>
            <p:cNvGrpSpPr/>
            <p:nvPr/>
          </p:nvGrpSpPr>
          <p:grpSpPr>
            <a:xfrm>
              <a:off x="2475" y="2839"/>
              <a:ext cx="288" cy="123"/>
              <a:chOff x="2544" y="2688"/>
              <a:chExt cx="336" cy="144"/>
            </a:xfrm>
          </p:grpSpPr>
          <p:cxnSp>
            <p:nvCxnSpPr>
              <p:cNvPr id="1623" name="Google Shape;1623;p53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24" name="Google Shape;1624;p53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625" name="Google Shape;1625;p53"/>
            <p:cNvCxnSpPr/>
            <p:nvPr/>
          </p:nvCxnSpPr>
          <p:spPr>
            <a:xfrm>
              <a:off x="3093" y="2839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26" name="Google Shape;1626;p53"/>
            <p:cNvCxnSpPr/>
            <p:nvPr/>
          </p:nvCxnSpPr>
          <p:spPr>
            <a:xfrm rot="-5400000">
              <a:off x="3319" y="3270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627" name="Google Shape;1627;p53"/>
            <p:cNvGrpSpPr/>
            <p:nvPr/>
          </p:nvGrpSpPr>
          <p:grpSpPr>
            <a:xfrm rot="-5400000">
              <a:off x="2188" y="3209"/>
              <a:ext cx="288" cy="123"/>
              <a:chOff x="2544" y="2688"/>
              <a:chExt cx="336" cy="144"/>
            </a:xfrm>
          </p:grpSpPr>
          <p:cxnSp>
            <p:nvCxnSpPr>
              <p:cNvPr id="1628" name="Google Shape;1628;p53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29" name="Google Shape;1629;p53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630" name="Google Shape;1630;p53"/>
            <p:cNvCxnSpPr/>
            <p:nvPr/>
          </p:nvCxnSpPr>
          <p:spPr>
            <a:xfrm rot="10800000">
              <a:off x="3051" y="3579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31" name="Google Shape;1631;p53"/>
            <p:cNvSpPr txBox="1"/>
            <p:nvPr/>
          </p:nvSpPr>
          <p:spPr>
            <a:xfrm>
              <a:off x="3504" y="2626"/>
              <a:ext cx="291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Courier New"/>
                <a:buNone/>
              </a:pPr>
              <a:r>
                <a:rPr b="1" lang="en-US" sz="21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/>
            </a:p>
          </p:txBody>
        </p:sp>
        <p:sp>
          <p:nvSpPr>
            <p:cNvPr id="1632" name="Google Shape;1632;p53"/>
            <p:cNvSpPr/>
            <p:nvPr/>
          </p:nvSpPr>
          <p:spPr>
            <a:xfrm>
              <a:off x="3517" y="2832"/>
              <a:ext cx="220" cy="144"/>
            </a:xfrm>
            <a:custGeom>
              <a:rect b="b" l="l" r="r" t="t"/>
              <a:pathLst>
                <a:path extrusionOk="0" h="168" w="256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3" name="Google Shape;1633;p53"/>
            <p:cNvGrpSpPr/>
            <p:nvPr/>
          </p:nvGrpSpPr>
          <p:grpSpPr>
            <a:xfrm rot="-5400000">
              <a:off x="2750" y="3202"/>
              <a:ext cx="288" cy="123"/>
              <a:chOff x="2544" y="2688"/>
              <a:chExt cx="336" cy="144"/>
            </a:xfrm>
          </p:grpSpPr>
          <p:cxnSp>
            <p:nvCxnSpPr>
              <p:cNvPr id="1634" name="Google Shape;1634;p53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35" name="Google Shape;1635;p53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636" name="Google Shape;1636;p53"/>
            <p:cNvGrpSpPr/>
            <p:nvPr/>
          </p:nvGrpSpPr>
          <p:grpSpPr>
            <a:xfrm>
              <a:off x="2496" y="3456"/>
              <a:ext cx="288" cy="123"/>
              <a:chOff x="2544" y="2688"/>
              <a:chExt cx="336" cy="144"/>
            </a:xfrm>
          </p:grpSpPr>
          <p:cxnSp>
            <p:nvCxnSpPr>
              <p:cNvPr id="1637" name="Google Shape;1637;p53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38" name="Google Shape;1638;p53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639" name="Google Shape;1639;p53"/>
            <p:cNvCxnSpPr/>
            <p:nvPr/>
          </p:nvCxnSpPr>
          <p:spPr>
            <a:xfrm>
              <a:off x="3072" y="3456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640" name="Google Shape;1640;p53"/>
          <p:cNvSpPr txBox="1"/>
          <p:nvPr/>
        </p:nvSpPr>
        <p:spPr>
          <a:xfrm>
            <a:off x="320040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641" name="Google Shape;1641;p53"/>
          <p:cNvSpPr txBox="1"/>
          <p:nvPr/>
        </p:nvSpPr>
        <p:spPr>
          <a:xfrm>
            <a:off x="3608785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642" name="Google Shape;1642;p53"/>
          <p:cNvSpPr/>
          <p:nvPr/>
        </p:nvSpPr>
        <p:spPr>
          <a:xfrm>
            <a:off x="46863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53"/>
          <p:cNvSpPr/>
          <p:nvPr/>
        </p:nvSpPr>
        <p:spPr>
          <a:xfrm>
            <a:off x="46863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53"/>
          <p:cNvSpPr/>
          <p:nvPr/>
        </p:nvSpPr>
        <p:spPr>
          <a:xfrm>
            <a:off x="53721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53"/>
          <p:cNvSpPr/>
          <p:nvPr/>
        </p:nvSpPr>
        <p:spPr>
          <a:xfrm>
            <a:off x="53721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53"/>
          <p:cNvSpPr/>
          <p:nvPr/>
        </p:nvSpPr>
        <p:spPr>
          <a:xfrm>
            <a:off x="60579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53"/>
          <p:cNvSpPr/>
          <p:nvPr/>
        </p:nvSpPr>
        <p:spPr>
          <a:xfrm>
            <a:off x="60579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8" name="Google Shape;1648;p53"/>
          <p:cNvGrpSpPr/>
          <p:nvPr/>
        </p:nvGrpSpPr>
        <p:grpSpPr>
          <a:xfrm>
            <a:off x="5175647" y="2465785"/>
            <a:ext cx="342900" cy="146447"/>
            <a:chOff x="2544" y="2688"/>
            <a:chExt cx="336" cy="144"/>
          </a:xfrm>
        </p:grpSpPr>
        <p:cxnSp>
          <p:nvCxnSpPr>
            <p:cNvPr id="1649" name="Google Shape;1649;p53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50" name="Google Shape;1650;p53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651" name="Google Shape;1651;p53"/>
          <p:cNvCxnSpPr/>
          <p:nvPr/>
        </p:nvCxnSpPr>
        <p:spPr>
          <a:xfrm>
            <a:off x="591145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2" name="Google Shape;1652;p53"/>
          <p:cNvCxnSpPr/>
          <p:nvPr/>
        </p:nvCxnSpPr>
        <p:spPr>
          <a:xfrm rot="-5400000">
            <a:off x="618053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653" name="Google Shape;1653;p53"/>
          <p:cNvGrpSpPr/>
          <p:nvPr/>
        </p:nvGrpSpPr>
        <p:grpSpPr>
          <a:xfrm rot="-5400000">
            <a:off x="4833343" y="2906911"/>
            <a:ext cx="342900" cy="146447"/>
            <a:chOff x="2544" y="2688"/>
            <a:chExt cx="336" cy="144"/>
          </a:xfrm>
        </p:grpSpPr>
        <p:cxnSp>
          <p:nvCxnSpPr>
            <p:cNvPr id="1654" name="Google Shape;1654;p53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55" name="Google Shape;1655;p53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656" name="Google Shape;1656;p53"/>
          <p:cNvCxnSpPr/>
          <p:nvPr/>
        </p:nvCxnSpPr>
        <p:spPr>
          <a:xfrm rot="10800000">
            <a:off x="586144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7" name="Google Shape;1657;p53"/>
          <p:cNvSpPr txBox="1"/>
          <p:nvPr/>
        </p:nvSpPr>
        <p:spPr>
          <a:xfrm>
            <a:off x="640080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658" name="Google Shape;1658;p53"/>
          <p:cNvSpPr/>
          <p:nvPr/>
        </p:nvSpPr>
        <p:spPr>
          <a:xfrm>
            <a:off x="641627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9" name="Google Shape;1659;p53"/>
          <p:cNvGrpSpPr/>
          <p:nvPr/>
        </p:nvGrpSpPr>
        <p:grpSpPr>
          <a:xfrm rot="-5400000">
            <a:off x="5502474" y="2898577"/>
            <a:ext cx="342900" cy="146447"/>
            <a:chOff x="2544" y="2688"/>
            <a:chExt cx="336" cy="144"/>
          </a:xfrm>
        </p:grpSpPr>
        <p:cxnSp>
          <p:nvCxnSpPr>
            <p:cNvPr id="1660" name="Google Shape;1660;p53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61" name="Google Shape;1661;p53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662" name="Google Shape;1662;p53"/>
          <p:cNvGrpSpPr/>
          <p:nvPr/>
        </p:nvGrpSpPr>
        <p:grpSpPr>
          <a:xfrm>
            <a:off x="5200650" y="3200401"/>
            <a:ext cx="342900" cy="146447"/>
            <a:chOff x="2544" y="2688"/>
            <a:chExt cx="336" cy="144"/>
          </a:xfrm>
        </p:grpSpPr>
        <p:cxnSp>
          <p:nvCxnSpPr>
            <p:cNvPr id="1663" name="Google Shape;1663;p53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64" name="Google Shape;1664;p53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665" name="Google Shape;1665;p53"/>
          <p:cNvCxnSpPr/>
          <p:nvPr/>
        </p:nvCxnSpPr>
        <p:spPr>
          <a:xfrm>
            <a:off x="588645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6" name="Google Shape;1666;p53"/>
          <p:cNvSpPr txBox="1"/>
          <p:nvPr/>
        </p:nvSpPr>
        <p:spPr>
          <a:xfrm>
            <a:off x="588645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667" name="Google Shape;1667;p53"/>
          <p:cNvSpPr txBox="1"/>
          <p:nvPr/>
        </p:nvSpPr>
        <p:spPr>
          <a:xfrm>
            <a:off x="6343650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668" name="Google Shape;1668;p53"/>
          <p:cNvSpPr txBox="1"/>
          <p:nvPr/>
        </p:nvSpPr>
        <p:spPr>
          <a:xfrm>
            <a:off x="1759744" y="1744266"/>
            <a:ext cx="497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669" name="Google Shape;1669;p53"/>
          <p:cNvSpPr txBox="1"/>
          <p:nvPr/>
        </p:nvSpPr>
        <p:spPr>
          <a:xfrm>
            <a:off x="4514851" y="1771650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/>
          </a:p>
        </p:txBody>
      </p:sp>
      <p:sp>
        <p:nvSpPr>
          <p:cNvPr id="1670" name="Google Shape;1670;p53"/>
          <p:cNvSpPr/>
          <p:nvPr/>
        </p:nvSpPr>
        <p:spPr>
          <a:xfrm>
            <a:off x="4229100" y="2743200"/>
            <a:ext cx="342900" cy="4572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53"/>
          <p:cNvSpPr txBox="1"/>
          <p:nvPr/>
        </p:nvSpPr>
        <p:spPr>
          <a:xfrm>
            <a:off x="4857750" y="2502694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53"/>
          <p:cNvSpPr txBox="1"/>
          <p:nvPr/>
        </p:nvSpPr>
        <p:spPr>
          <a:xfrm>
            <a:off x="5486400" y="250269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53"/>
          <p:cNvSpPr txBox="1"/>
          <p:nvPr/>
        </p:nvSpPr>
        <p:spPr>
          <a:xfrm>
            <a:off x="6156722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53"/>
          <p:cNvSpPr txBox="1"/>
          <p:nvPr/>
        </p:nvSpPr>
        <p:spPr>
          <a:xfrm>
            <a:off x="4857750" y="335994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53"/>
          <p:cNvSpPr txBox="1"/>
          <p:nvPr/>
        </p:nvSpPr>
        <p:spPr>
          <a:xfrm>
            <a:off x="5585222" y="3359944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53"/>
          <p:cNvSpPr txBox="1"/>
          <p:nvPr/>
        </p:nvSpPr>
        <p:spPr>
          <a:xfrm>
            <a:off x="6116241" y="335994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53"/>
          <p:cNvSpPr txBox="1"/>
          <p:nvPr/>
        </p:nvSpPr>
        <p:spPr>
          <a:xfrm>
            <a:off x="3988601" y="1371600"/>
            <a:ext cx="8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54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3" name="Google Shape;1683;p54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Value Iteration</a:t>
            </a:r>
            <a:endParaRPr/>
          </a:p>
        </p:txBody>
      </p:sp>
      <p:sp>
        <p:nvSpPr>
          <p:cNvPr id="1684" name="Google Shape;1684;p54"/>
          <p:cNvSpPr txBox="1"/>
          <p:nvPr>
            <p:ph idx="1" type="body"/>
          </p:nvPr>
        </p:nvSpPr>
        <p:spPr>
          <a:xfrm>
            <a:off x="142875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← max</a:t>
            </a:r>
            <a:r>
              <a:rPr baseline="-25000" lang="en-US"/>
              <a:t>a</a:t>
            </a:r>
            <a:r>
              <a:rPr lang="en-US"/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))]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685" name="Google Shape;1685;p54"/>
          <p:cNvGrpSpPr/>
          <p:nvPr/>
        </p:nvGrpSpPr>
        <p:grpSpPr>
          <a:xfrm>
            <a:off x="2000250" y="2171700"/>
            <a:ext cx="2060972" cy="1600200"/>
            <a:chOff x="2064" y="2592"/>
            <a:chExt cx="1731" cy="1344"/>
          </a:xfrm>
        </p:grpSpPr>
        <p:sp>
          <p:nvSpPr>
            <p:cNvPr id="1686" name="Google Shape;1686;p54"/>
            <p:cNvSpPr/>
            <p:nvPr/>
          </p:nvSpPr>
          <p:spPr>
            <a:xfrm>
              <a:off x="2064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90</a:t>
              </a:r>
              <a:endParaRPr/>
            </a:p>
          </p:txBody>
        </p:sp>
        <p:sp>
          <p:nvSpPr>
            <p:cNvPr id="1687" name="Google Shape;1687;p54"/>
            <p:cNvSpPr/>
            <p:nvPr/>
          </p:nvSpPr>
          <p:spPr>
            <a:xfrm>
              <a:off x="2064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88" name="Google Shape;1688;p54"/>
            <p:cNvSpPr/>
            <p:nvPr/>
          </p:nvSpPr>
          <p:spPr>
            <a:xfrm>
              <a:off x="2640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2640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90</a:t>
              </a:r>
              <a:endParaRPr/>
            </a:p>
          </p:txBody>
        </p:sp>
        <p:sp>
          <p:nvSpPr>
            <p:cNvPr id="1690" name="Google Shape;1690;p54"/>
            <p:cNvSpPr/>
            <p:nvPr/>
          </p:nvSpPr>
          <p:spPr>
            <a:xfrm>
              <a:off x="3216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91" name="Google Shape;1691;p54"/>
            <p:cNvSpPr/>
            <p:nvPr/>
          </p:nvSpPr>
          <p:spPr>
            <a:xfrm>
              <a:off x="3216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grpSp>
          <p:nvGrpSpPr>
            <p:cNvPr id="1692" name="Google Shape;1692;p54"/>
            <p:cNvGrpSpPr/>
            <p:nvPr/>
          </p:nvGrpSpPr>
          <p:grpSpPr>
            <a:xfrm>
              <a:off x="2475" y="2839"/>
              <a:ext cx="288" cy="123"/>
              <a:chOff x="2544" y="2688"/>
              <a:chExt cx="336" cy="144"/>
            </a:xfrm>
          </p:grpSpPr>
          <p:cxnSp>
            <p:nvCxnSpPr>
              <p:cNvPr id="1693" name="Google Shape;1693;p54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94" name="Google Shape;1694;p54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695" name="Google Shape;1695;p54"/>
            <p:cNvCxnSpPr/>
            <p:nvPr/>
          </p:nvCxnSpPr>
          <p:spPr>
            <a:xfrm>
              <a:off x="3093" y="2839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96" name="Google Shape;1696;p54"/>
            <p:cNvCxnSpPr/>
            <p:nvPr/>
          </p:nvCxnSpPr>
          <p:spPr>
            <a:xfrm rot="-5400000">
              <a:off x="3319" y="3270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697" name="Google Shape;1697;p54"/>
            <p:cNvGrpSpPr/>
            <p:nvPr/>
          </p:nvGrpSpPr>
          <p:grpSpPr>
            <a:xfrm rot="-5400000">
              <a:off x="2188" y="3209"/>
              <a:ext cx="288" cy="123"/>
              <a:chOff x="2544" y="2688"/>
              <a:chExt cx="336" cy="144"/>
            </a:xfrm>
          </p:grpSpPr>
          <p:cxnSp>
            <p:nvCxnSpPr>
              <p:cNvPr id="1698" name="Google Shape;1698;p54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99" name="Google Shape;1699;p54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700" name="Google Shape;1700;p54"/>
            <p:cNvCxnSpPr/>
            <p:nvPr/>
          </p:nvCxnSpPr>
          <p:spPr>
            <a:xfrm rot="10800000">
              <a:off x="3051" y="3579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01" name="Google Shape;1701;p54"/>
            <p:cNvSpPr txBox="1"/>
            <p:nvPr/>
          </p:nvSpPr>
          <p:spPr>
            <a:xfrm>
              <a:off x="3504" y="2626"/>
              <a:ext cx="291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Courier New"/>
                <a:buNone/>
              </a:pPr>
              <a:r>
                <a:rPr b="1" lang="en-US" sz="21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/>
            </a:p>
          </p:txBody>
        </p:sp>
        <p:sp>
          <p:nvSpPr>
            <p:cNvPr id="1702" name="Google Shape;1702;p54"/>
            <p:cNvSpPr/>
            <p:nvPr/>
          </p:nvSpPr>
          <p:spPr>
            <a:xfrm>
              <a:off x="3517" y="2832"/>
              <a:ext cx="220" cy="144"/>
            </a:xfrm>
            <a:custGeom>
              <a:rect b="b" l="l" r="r" t="t"/>
              <a:pathLst>
                <a:path extrusionOk="0" h="168" w="256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3" name="Google Shape;1703;p54"/>
            <p:cNvGrpSpPr/>
            <p:nvPr/>
          </p:nvGrpSpPr>
          <p:grpSpPr>
            <a:xfrm rot="-5400000">
              <a:off x="2750" y="3202"/>
              <a:ext cx="288" cy="123"/>
              <a:chOff x="2544" y="2688"/>
              <a:chExt cx="336" cy="144"/>
            </a:xfrm>
          </p:grpSpPr>
          <p:cxnSp>
            <p:nvCxnSpPr>
              <p:cNvPr id="1704" name="Google Shape;1704;p54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05" name="Google Shape;1705;p54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706" name="Google Shape;1706;p54"/>
            <p:cNvGrpSpPr/>
            <p:nvPr/>
          </p:nvGrpSpPr>
          <p:grpSpPr>
            <a:xfrm>
              <a:off x="2496" y="3456"/>
              <a:ext cx="288" cy="123"/>
              <a:chOff x="2544" y="2688"/>
              <a:chExt cx="336" cy="144"/>
            </a:xfrm>
          </p:grpSpPr>
          <p:cxnSp>
            <p:nvCxnSpPr>
              <p:cNvPr id="1707" name="Google Shape;1707;p54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08" name="Google Shape;1708;p54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709" name="Google Shape;1709;p54"/>
            <p:cNvCxnSpPr/>
            <p:nvPr/>
          </p:nvCxnSpPr>
          <p:spPr>
            <a:xfrm>
              <a:off x="3072" y="3456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710" name="Google Shape;1710;p54"/>
          <p:cNvSpPr txBox="1"/>
          <p:nvPr/>
        </p:nvSpPr>
        <p:spPr>
          <a:xfrm>
            <a:off x="320040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711" name="Google Shape;1711;p54"/>
          <p:cNvSpPr txBox="1"/>
          <p:nvPr/>
        </p:nvSpPr>
        <p:spPr>
          <a:xfrm>
            <a:off x="3608785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712" name="Google Shape;1712;p54"/>
          <p:cNvSpPr/>
          <p:nvPr/>
        </p:nvSpPr>
        <p:spPr>
          <a:xfrm>
            <a:off x="46863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54"/>
          <p:cNvSpPr/>
          <p:nvPr/>
        </p:nvSpPr>
        <p:spPr>
          <a:xfrm>
            <a:off x="46863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54"/>
          <p:cNvSpPr/>
          <p:nvPr/>
        </p:nvSpPr>
        <p:spPr>
          <a:xfrm>
            <a:off x="53721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54"/>
          <p:cNvSpPr/>
          <p:nvPr/>
        </p:nvSpPr>
        <p:spPr>
          <a:xfrm>
            <a:off x="53721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54"/>
          <p:cNvSpPr/>
          <p:nvPr/>
        </p:nvSpPr>
        <p:spPr>
          <a:xfrm>
            <a:off x="60579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54"/>
          <p:cNvSpPr/>
          <p:nvPr/>
        </p:nvSpPr>
        <p:spPr>
          <a:xfrm>
            <a:off x="60579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8" name="Google Shape;1718;p54"/>
          <p:cNvGrpSpPr/>
          <p:nvPr/>
        </p:nvGrpSpPr>
        <p:grpSpPr>
          <a:xfrm>
            <a:off x="5175647" y="2465785"/>
            <a:ext cx="342900" cy="146447"/>
            <a:chOff x="2544" y="2688"/>
            <a:chExt cx="336" cy="144"/>
          </a:xfrm>
        </p:grpSpPr>
        <p:cxnSp>
          <p:nvCxnSpPr>
            <p:cNvPr id="1719" name="Google Shape;1719;p54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20" name="Google Shape;1720;p54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721" name="Google Shape;1721;p54"/>
          <p:cNvCxnSpPr/>
          <p:nvPr/>
        </p:nvCxnSpPr>
        <p:spPr>
          <a:xfrm>
            <a:off x="591145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2" name="Google Shape;1722;p54"/>
          <p:cNvCxnSpPr/>
          <p:nvPr/>
        </p:nvCxnSpPr>
        <p:spPr>
          <a:xfrm rot="-5400000">
            <a:off x="618053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23" name="Google Shape;1723;p54"/>
          <p:cNvGrpSpPr/>
          <p:nvPr/>
        </p:nvGrpSpPr>
        <p:grpSpPr>
          <a:xfrm rot="-5400000">
            <a:off x="4833343" y="2906911"/>
            <a:ext cx="342900" cy="146447"/>
            <a:chOff x="2544" y="2688"/>
            <a:chExt cx="336" cy="144"/>
          </a:xfrm>
        </p:grpSpPr>
        <p:cxnSp>
          <p:nvCxnSpPr>
            <p:cNvPr id="1724" name="Google Shape;1724;p54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25" name="Google Shape;1725;p54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726" name="Google Shape;1726;p54"/>
          <p:cNvCxnSpPr/>
          <p:nvPr/>
        </p:nvCxnSpPr>
        <p:spPr>
          <a:xfrm rot="10800000">
            <a:off x="586144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7" name="Google Shape;1727;p54"/>
          <p:cNvSpPr txBox="1"/>
          <p:nvPr/>
        </p:nvSpPr>
        <p:spPr>
          <a:xfrm>
            <a:off x="640080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728" name="Google Shape;1728;p54"/>
          <p:cNvSpPr/>
          <p:nvPr/>
        </p:nvSpPr>
        <p:spPr>
          <a:xfrm>
            <a:off x="641627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9" name="Google Shape;1729;p54"/>
          <p:cNvGrpSpPr/>
          <p:nvPr/>
        </p:nvGrpSpPr>
        <p:grpSpPr>
          <a:xfrm rot="-5400000">
            <a:off x="5502474" y="2898577"/>
            <a:ext cx="342900" cy="146447"/>
            <a:chOff x="2544" y="2688"/>
            <a:chExt cx="336" cy="144"/>
          </a:xfrm>
        </p:grpSpPr>
        <p:cxnSp>
          <p:nvCxnSpPr>
            <p:cNvPr id="1730" name="Google Shape;1730;p54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31" name="Google Shape;1731;p54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732" name="Google Shape;1732;p54"/>
          <p:cNvGrpSpPr/>
          <p:nvPr/>
        </p:nvGrpSpPr>
        <p:grpSpPr>
          <a:xfrm>
            <a:off x="5200650" y="3200401"/>
            <a:ext cx="342900" cy="146447"/>
            <a:chOff x="2544" y="2688"/>
            <a:chExt cx="336" cy="144"/>
          </a:xfrm>
        </p:grpSpPr>
        <p:cxnSp>
          <p:nvCxnSpPr>
            <p:cNvPr id="1733" name="Google Shape;1733;p54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34" name="Google Shape;1734;p54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735" name="Google Shape;1735;p54"/>
          <p:cNvCxnSpPr/>
          <p:nvPr/>
        </p:nvCxnSpPr>
        <p:spPr>
          <a:xfrm>
            <a:off x="588645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6" name="Google Shape;1736;p54"/>
          <p:cNvSpPr txBox="1"/>
          <p:nvPr/>
        </p:nvSpPr>
        <p:spPr>
          <a:xfrm>
            <a:off x="588645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737" name="Google Shape;1737;p54"/>
          <p:cNvSpPr txBox="1"/>
          <p:nvPr/>
        </p:nvSpPr>
        <p:spPr>
          <a:xfrm>
            <a:off x="6343650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738" name="Google Shape;1738;p54"/>
          <p:cNvSpPr txBox="1"/>
          <p:nvPr/>
        </p:nvSpPr>
        <p:spPr>
          <a:xfrm>
            <a:off x="1759744" y="1744266"/>
            <a:ext cx="497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739" name="Google Shape;1739;p54"/>
          <p:cNvSpPr txBox="1"/>
          <p:nvPr/>
        </p:nvSpPr>
        <p:spPr>
          <a:xfrm>
            <a:off x="4514851" y="1771650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/>
          </a:p>
        </p:txBody>
      </p:sp>
      <p:sp>
        <p:nvSpPr>
          <p:cNvPr id="1740" name="Google Shape;1740;p54"/>
          <p:cNvSpPr/>
          <p:nvPr/>
        </p:nvSpPr>
        <p:spPr>
          <a:xfrm>
            <a:off x="4229100" y="2743200"/>
            <a:ext cx="342900" cy="4572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54"/>
          <p:cNvSpPr txBox="1"/>
          <p:nvPr/>
        </p:nvSpPr>
        <p:spPr>
          <a:xfrm>
            <a:off x="4857750" y="2502694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54"/>
          <p:cNvSpPr txBox="1"/>
          <p:nvPr/>
        </p:nvSpPr>
        <p:spPr>
          <a:xfrm>
            <a:off x="5486400" y="250269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54"/>
          <p:cNvSpPr txBox="1"/>
          <p:nvPr/>
        </p:nvSpPr>
        <p:spPr>
          <a:xfrm>
            <a:off x="6156722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54"/>
          <p:cNvSpPr txBox="1"/>
          <p:nvPr/>
        </p:nvSpPr>
        <p:spPr>
          <a:xfrm>
            <a:off x="4857750" y="3359944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54"/>
          <p:cNvSpPr txBox="1"/>
          <p:nvPr/>
        </p:nvSpPr>
        <p:spPr>
          <a:xfrm>
            <a:off x="5585222" y="3359944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54"/>
          <p:cNvSpPr txBox="1"/>
          <p:nvPr/>
        </p:nvSpPr>
        <p:spPr>
          <a:xfrm>
            <a:off x="6116241" y="335994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54"/>
          <p:cNvSpPr txBox="1"/>
          <p:nvPr/>
        </p:nvSpPr>
        <p:spPr>
          <a:xfrm>
            <a:off x="3988601" y="1371600"/>
            <a:ext cx="8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55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3" name="Google Shape;1753;p55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Value Iteration</a:t>
            </a:r>
            <a:endParaRPr/>
          </a:p>
        </p:txBody>
      </p:sp>
      <p:sp>
        <p:nvSpPr>
          <p:cNvPr id="1754" name="Google Shape;1754;p55"/>
          <p:cNvSpPr txBox="1"/>
          <p:nvPr>
            <p:ph idx="1" type="body"/>
          </p:nvPr>
        </p:nvSpPr>
        <p:spPr>
          <a:xfrm>
            <a:off x="1428750" y="742950"/>
            <a:ext cx="63436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← max</a:t>
            </a:r>
            <a:r>
              <a:rPr baseline="-25000" lang="en-US"/>
              <a:t>a</a:t>
            </a:r>
            <a:r>
              <a:rPr lang="en-US"/>
              <a:t> [</a:t>
            </a:r>
            <a:r>
              <a:rPr i="1" lang="en-US"/>
              <a:t>r(s,a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a</a:t>
            </a:r>
            <a:r>
              <a:rPr lang="en-US"/>
              <a:t>))]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9530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755" name="Google Shape;1755;p55"/>
          <p:cNvGrpSpPr/>
          <p:nvPr/>
        </p:nvGrpSpPr>
        <p:grpSpPr>
          <a:xfrm>
            <a:off x="2000250" y="2171700"/>
            <a:ext cx="2060972" cy="1600200"/>
            <a:chOff x="2064" y="2592"/>
            <a:chExt cx="1731" cy="1344"/>
          </a:xfrm>
        </p:grpSpPr>
        <p:sp>
          <p:nvSpPr>
            <p:cNvPr id="1756" name="Google Shape;1756;p55"/>
            <p:cNvSpPr/>
            <p:nvPr/>
          </p:nvSpPr>
          <p:spPr>
            <a:xfrm>
              <a:off x="2064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90</a:t>
              </a:r>
              <a:endParaRPr/>
            </a:p>
          </p:txBody>
        </p:sp>
        <p:sp>
          <p:nvSpPr>
            <p:cNvPr id="1757" name="Google Shape;1757;p55"/>
            <p:cNvSpPr/>
            <p:nvPr/>
          </p:nvSpPr>
          <p:spPr>
            <a:xfrm>
              <a:off x="2064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81</a:t>
              </a:r>
              <a:endParaRPr/>
            </a:p>
          </p:txBody>
        </p:sp>
        <p:sp>
          <p:nvSpPr>
            <p:cNvPr id="1758" name="Google Shape;1758;p55"/>
            <p:cNvSpPr/>
            <p:nvPr/>
          </p:nvSpPr>
          <p:spPr>
            <a:xfrm>
              <a:off x="2640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1759" name="Google Shape;1759;p55"/>
            <p:cNvSpPr/>
            <p:nvPr/>
          </p:nvSpPr>
          <p:spPr>
            <a:xfrm>
              <a:off x="2640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90</a:t>
              </a:r>
              <a:endParaRPr/>
            </a:p>
          </p:txBody>
        </p:sp>
        <p:sp>
          <p:nvSpPr>
            <p:cNvPr id="1760" name="Google Shape;1760;p55"/>
            <p:cNvSpPr/>
            <p:nvPr/>
          </p:nvSpPr>
          <p:spPr>
            <a:xfrm>
              <a:off x="3216" y="2592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761" name="Google Shape;1761;p55"/>
            <p:cNvSpPr/>
            <p:nvPr/>
          </p:nvSpPr>
          <p:spPr>
            <a:xfrm>
              <a:off x="3216" y="3264"/>
              <a:ext cx="576" cy="6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grpSp>
          <p:nvGrpSpPr>
            <p:cNvPr id="1762" name="Google Shape;1762;p55"/>
            <p:cNvGrpSpPr/>
            <p:nvPr/>
          </p:nvGrpSpPr>
          <p:grpSpPr>
            <a:xfrm>
              <a:off x="2475" y="2839"/>
              <a:ext cx="288" cy="123"/>
              <a:chOff x="2544" y="2688"/>
              <a:chExt cx="336" cy="144"/>
            </a:xfrm>
          </p:grpSpPr>
          <p:cxnSp>
            <p:nvCxnSpPr>
              <p:cNvPr id="1763" name="Google Shape;1763;p55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64" name="Google Shape;1764;p55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765" name="Google Shape;1765;p55"/>
            <p:cNvCxnSpPr/>
            <p:nvPr/>
          </p:nvCxnSpPr>
          <p:spPr>
            <a:xfrm>
              <a:off x="3093" y="2839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66" name="Google Shape;1766;p55"/>
            <p:cNvCxnSpPr/>
            <p:nvPr/>
          </p:nvCxnSpPr>
          <p:spPr>
            <a:xfrm rot="-5400000">
              <a:off x="3319" y="3270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767" name="Google Shape;1767;p55"/>
            <p:cNvGrpSpPr/>
            <p:nvPr/>
          </p:nvGrpSpPr>
          <p:grpSpPr>
            <a:xfrm rot="-5400000">
              <a:off x="2188" y="3209"/>
              <a:ext cx="288" cy="123"/>
              <a:chOff x="2544" y="2688"/>
              <a:chExt cx="336" cy="144"/>
            </a:xfrm>
          </p:grpSpPr>
          <p:cxnSp>
            <p:nvCxnSpPr>
              <p:cNvPr id="1768" name="Google Shape;1768;p55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69" name="Google Shape;1769;p55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770" name="Google Shape;1770;p55"/>
            <p:cNvCxnSpPr/>
            <p:nvPr/>
          </p:nvCxnSpPr>
          <p:spPr>
            <a:xfrm rot="10800000">
              <a:off x="3051" y="3579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71" name="Google Shape;1771;p55"/>
            <p:cNvSpPr txBox="1"/>
            <p:nvPr/>
          </p:nvSpPr>
          <p:spPr>
            <a:xfrm>
              <a:off x="3504" y="2626"/>
              <a:ext cx="291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Courier New"/>
                <a:buNone/>
              </a:pPr>
              <a:r>
                <a:rPr b="1" lang="en-US" sz="21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/>
            </a:p>
          </p:txBody>
        </p:sp>
        <p:sp>
          <p:nvSpPr>
            <p:cNvPr id="1772" name="Google Shape;1772;p55"/>
            <p:cNvSpPr/>
            <p:nvPr/>
          </p:nvSpPr>
          <p:spPr>
            <a:xfrm>
              <a:off x="3517" y="2832"/>
              <a:ext cx="220" cy="144"/>
            </a:xfrm>
            <a:custGeom>
              <a:rect b="b" l="l" r="r" t="t"/>
              <a:pathLst>
                <a:path extrusionOk="0" h="168" w="256">
                  <a:moveTo>
                    <a:pt x="32" y="0"/>
                  </a:moveTo>
                  <a:cubicBezTo>
                    <a:pt x="16" y="60"/>
                    <a:pt x="0" y="120"/>
                    <a:pt x="32" y="144"/>
                  </a:cubicBezTo>
                  <a:cubicBezTo>
                    <a:pt x="64" y="168"/>
                    <a:pt x="192" y="168"/>
                    <a:pt x="224" y="144"/>
                  </a:cubicBezTo>
                  <a:cubicBezTo>
                    <a:pt x="256" y="120"/>
                    <a:pt x="240" y="60"/>
                    <a:pt x="224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3" name="Google Shape;1773;p55"/>
            <p:cNvGrpSpPr/>
            <p:nvPr/>
          </p:nvGrpSpPr>
          <p:grpSpPr>
            <a:xfrm rot="-5400000">
              <a:off x="2750" y="3202"/>
              <a:ext cx="288" cy="123"/>
              <a:chOff x="2544" y="2688"/>
              <a:chExt cx="336" cy="144"/>
            </a:xfrm>
          </p:grpSpPr>
          <p:cxnSp>
            <p:nvCxnSpPr>
              <p:cNvPr id="1774" name="Google Shape;1774;p55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75" name="Google Shape;1775;p55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776" name="Google Shape;1776;p55"/>
            <p:cNvGrpSpPr/>
            <p:nvPr/>
          </p:nvGrpSpPr>
          <p:grpSpPr>
            <a:xfrm>
              <a:off x="2496" y="3456"/>
              <a:ext cx="288" cy="123"/>
              <a:chOff x="2544" y="2688"/>
              <a:chExt cx="336" cy="144"/>
            </a:xfrm>
          </p:grpSpPr>
          <p:cxnSp>
            <p:nvCxnSpPr>
              <p:cNvPr id="1777" name="Google Shape;1777;p55"/>
              <p:cNvCxnSpPr/>
              <p:nvPr/>
            </p:nvCxnSpPr>
            <p:spPr>
              <a:xfrm>
                <a:off x="2544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78" name="Google Shape;1778;p55"/>
              <p:cNvCxnSpPr/>
              <p:nvPr/>
            </p:nvCxnSpPr>
            <p:spPr>
              <a:xfrm rot="10800000">
                <a:off x="2544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779" name="Google Shape;1779;p55"/>
            <p:cNvCxnSpPr/>
            <p:nvPr/>
          </p:nvCxnSpPr>
          <p:spPr>
            <a:xfrm>
              <a:off x="3072" y="3456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780" name="Google Shape;1780;p55"/>
          <p:cNvSpPr txBox="1"/>
          <p:nvPr/>
        </p:nvSpPr>
        <p:spPr>
          <a:xfrm>
            <a:off x="320040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781" name="Google Shape;1781;p55"/>
          <p:cNvSpPr txBox="1"/>
          <p:nvPr/>
        </p:nvSpPr>
        <p:spPr>
          <a:xfrm>
            <a:off x="3608785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782" name="Google Shape;1782;p55"/>
          <p:cNvSpPr/>
          <p:nvPr/>
        </p:nvSpPr>
        <p:spPr>
          <a:xfrm>
            <a:off x="46863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55"/>
          <p:cNvSpPr/>
          <p:nvPr/>
        </p:nvSpPr>
        <p:spPr>
          <a:xfrm>
            <a:off x="46863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55"/>
          <p:cNvSpPr/>
          <p:nvPr/>
        </p:nvSpPr>
        <p:spPr>
          <a:xfrm>
            <a:off x="53721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55"/>
          <p:cNvSpPr/>
          <p:nvPr/>
        </p:nvSpPr>
        <p:spPr>
          <a:xfrm>
            <a:off x="53721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55"/>
          <p:cNvSpPr/>
          <p:nvPr/>
        </p:nvSpPr>
        <p:spPr>
          <a:xfrm>
            <a:off x="6057900" y="21717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55"/>
          <p:cNvSpPr/>
          <p:nvPr/>
        </p:nvSpPr>
        <p:spPr>
          <a:xfrm>
            <a:off x="6057900" y="2971800"/>
            <a:ext cx="685800" cy="80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8" name="Google Shape;1788;p55"/>
          <p:cNvGrpSpPr/>
          <p:nvPr/>
        </p:nvGrpSpPr>
        <p:grpSpPr>
          <a:xfrm>
            <a:off x="5175647" y="2465785"/>
            <a:ext cx="342900" cy="146447"/>
            <a:chOff x="2544" y="2688"/>
            <a:chExt cx="336" cy="144"/>
          </a:xfrm>
        </p:grpSpPr>
        <p:cxnSp>
          <p:nvCxnSpPr>
            <p:cNvPr id="1789" name="Google Shape;1789;p55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90" name="Google Shape;1790;p55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791" name="Google Shape;1791;p55"/>
          <p:cNvCxnSpPr/>
          <p:nvPr/>
        </p:nvCxnSpPr>
        <p:spPr>
          <a:xfrm>
            <a:off x="5911454" y="2465785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2" name="Google Shape;1792;p55"/>
          <p:cNvCxnSpPr/>
          <p:nvPr/>
        </p:nvCxnSpPr>
        <p:spPr>
          <a:xfrm rot="-5400000">
            <a:off x="6180535" y="2978944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93" name="Google Shape;1793;p55"/>
          <p:cNvGrpSpPr/>
          <p:nvPr/>
        </p:nvGrpSpPr>
        <p:grpSpPr>
          <a:xfrm rot="-5400000">
            <a:off x="4833343" y="2906911"/>
            <a:ext cx="342900" cy="146447"/>
            <a:chOff x="2544" y="2688"/>
            <a:chExt cx="336" cy="144"/>
          </a:xfrm>
        </p:grpSpPr>
        <p:cxnSp>
          <p:nvCxnSpPr>
            <p:cNvPr id="1794" name="Google Shape;1794;p55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95" name="Google Shape;1795;p55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796" name="Google Shape;1796;p55"/>
          <p:cNvCxnSpPr/>
          <p:nvPr/>
        </p:nvCxnSpPr>
        <p:spPr>
          <a:xfrm rot="10800000">
            <a:off x="5861447" y="3346847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7" name="Google Shape;1797;p55"/>
          <p:cNvSpPr txBox="1"/>
          <p:nvPr/>
        </p:nvSpPr>
        <p:spPr>
          <a:xfrm>
            <a:off x="6400800" y="2212181"/>
            <a:ext cx="3465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urier New"/>
              <a:buNone/>
            </a:pPr>
            <a:r>
              <a:rPr b="1" lang="en-US" sz="2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1798" name="Google Shape;1798;p55"/>
          <p:cNvSpPr/>
          <p:nvPr/>
        </p:nvSpPr>
        <p:spPr>
          <a:xfrm>
            <a:off x="6416278" y="2457450"/>
            <a:ext cx="261938" cy="171450"/>
          </a:xfrm>
          <a:custGeom>
            <a:rect b="b" l="l" r="r" t="t"/>
            <a:pathLst>
              <a:path extrusionOk="0" h="168" w="256">
                <a:moveTo>
                  <a:pt x="32" y="0"/>
                </a:moveTo>
                <a:cubicBezTo>
                  <a:pt x="16" y="60"/>
                  <a:pt x="0" y="120"/>
                  <a:pt x="32" y="144"/>
                </a:cubicBezTo>
                <a:cubicBezTo>
                  <a:pt x="64" y="168"/>
                  <a:pt x="192" y="168"/>
                  <a:pt x="224" y="144"/>
                </a:cubicBezTo>
                <a:cubicBezTo>
                  <a:pt x="256" y="120"/>
                  <a:pt x="240" y="60"/>
                  <a:pt x="22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9" name="Google Shape;1799;p55"/>
          <p:cNvGrpSpPr/>
          <p:nvPr/>
        </p:nvGrpSpPr>
        <p:grpSpPr>
          <a:xfrm rot="-5400000">
            <a:off x="5502474" y="2898577"/>
            <a:ext cx="342900" cy="146447"/>
            <a:chOff x="2544" y="2688"/>
            <a:chExt cx="336" cy="144"/>
          </a:xfrm>
        </p:grpSpPr>
        <p:cxnSp>
          <p:nvCxnSpPr>
            <p:cNvPr id="1800" name="Google Shape;1800;p55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01" name="Google Shape;1801;p55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802" name="Google Shape;1802;p55"/>
          <p:cNvGrpSpPr/>
          <p:nvPr/>
        </p:nvGrpSpPr>
        <p:grpSpPr>
          <a:xfrm>
            <a:off x="5200650" y="3200401"/>
            <a:ext cx="342900" cy="146447"/>
            <a:chOff x="2544" y="2688"/>
            <a:chExt cx="336" cy="144"/>
          </a:xfrm>
        </p:grpSpPr>
        <p:cxnSp>
          <p:nvCxnSpPr>
            <p:cNvPr id="1803" name="Google Shape;1803;p55"/>
            <p:cNvCxnSpPr/>
            <p:nvPr/>
          </p:nvCxnSpPr>
          <p:spPr>
            <a:xfrm>
              <a:off x="2544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04" name="Google Shape;1804;p55"/>
            <p:cNvCxnSpPr/>
            <p:nvPr/>
          </p:nvCxnSpPr>
          <p:spPr>
            <a:xfrm rot="10800000">
              <a:off x="2544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805" name="Google Shape;1805;p55"/>
          <p:cNvCxnSpPr/>
          <p:nvPr/>
        </p:nvCxnSpPr>
        <p:spPr>
          <a:xfrm>
            <a:off x="5886450" y="3200400"/>
            <a:ext cx="3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6" name="Google Shape;1806;p55"/>
          <p:cNvSpPr txBox="1"/>
          <p:nvPr/>
        </p:nvSpPr>
        <p:spPr>
          <a:xfrm>
            <a:off x="5886450" y="21717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807" name="Google Shape;1807;p55"/>
          <p:cNvSpPr txBox="1"/>
          <p:nvPr/>
        </p:nvSpPr>
        <p:spPr>
          <a:xfrm>
            <a:off x="6343650" y="297180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1808" name="Google Shape;1808;p55"/>
          <p:cNvSpPr txBox="1"/>
          <p:nvPr/>
        </p:nvSpPr>
        <p:spPr>
          <a:xfrm>
            <a:off x="1759744" y="1744266"/>
            <a:ext cx="497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809" name="Google Shape;1809;p55"/>
          <p:cNvSpPr txBox="1"/>
          <p:nvPr/>
        </p:nvSpPr>
        <p:spPr>
          <a:xfrm>
            <a:off x="4514851" y="1771650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/>
          </a:p>
        </p:txBody>
      </p:sp>
      <p:sp>
        <p:nvSpPr>
          <p:cNvPr id="1810" name="Google Shape;1810;p55"/>
          <p:cNvSpPr/>
          <p:nvPr/>
        </p:nvSpPr>
        <p:spPr>
          <a:xfrm>
            <a:off x="4229100" y="2743200"/>
            <a:ext cx="342900" cy="4572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55"/>
          <p:cNvSpPr txBox="1"/>
          <p:nvPr/>
        </p:nvSpPr>
        <p:spPr>
          <a:xfrm>
            <a:off x="4857750" y="2502694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55"/>
          <p:cNvSpPr txBox="1"/>
          <p:nvPr/>
        </p:nvSpPr>
        <p:spPr>
          <a:xfrm>
            <a:off x="5486400" y="250269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55"/>
          <p:cNvSpPr txBox="1"/>
          <p:nvPr/>
        </p:nvSpPr>
        <p:spPr>
          <a:xfrm>
            <a:off x="6156722" y="2502694"/>
            <a:ext cx="2920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55"/>
          <p:cNvSpPr txBox="1"/>
          <p:nvPr/>
        </p:nvSpPr>
        <p:spPr>
          <a:xfrm>
            <a:off x="4857750" y="3359944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55"/>
          <p:cNvSpPr txBox="1"/>
          <p:nvPr/>
        </p:nvSpPr>
        <p:spPr>
          <a:xfrm>
            <a:off x="5585222" y="3359944"/>
            <a:ext cx="39946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55"/>
          <p:cNvSpPr txBox="1"/>
          <p:nvPr/>
        </p:nvSpPr>
        <p:spPr>
          <a:xfrm>
            <a:off x="6116241" y="3359944"/>
            <a:ext cx="50687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55"/>
          <p:cNvSpPr txBox="1"/>
          <p:nvPr/>
        </p:nvSpPr>
        <p:spPr>
          <a:xfrm>
            <a:off x="3988601" y="1371600"/>
            <a:ext cx="94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56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3" name="Google Shape;1823;p56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Markov Decision Processes</a:t>
            </a:r>
            <a:endParaRPr/>
          </a:p>
        </p:txBody>
      </p:sp>
      <p:sp>
        <p:nvSpPr>
          <p:cNvPr id="1824" name="Google Shape;1824;p56"/>
          <p:cNvSpPr txBox="1"/>
          <p:nvPr>
            <p:ph idx="1" type="body"/>
          </p:nvPr>
        </p:nvSpPr>
        <p:spPr>
          <a:xfrm>
            <a:off x="1371600" y="971550"/>
            <a:ext cx="63436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Motivation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Markov Decision Processes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Computing policies from a modelValue Functions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Mapping Value Functions to Policies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Computing Value Functions through Value Iteration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An Alternative: Policy Iteration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57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iteration</a:t>
            </a:r>
            <a:endParaRPr/>
          </a:p>
        </p:txBody>
      </p:sp>
      <p:pic>
        <p:nvPicPr>
          <p:cNvPr descr="Screen shot 2014-08-21 at 4.25.46 PM.png" id="1830" name="Google Shape;183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819150"/>
            <a:ext cx="6457950" cy="3193097"/>
          </a:xfrm>
          <a:prstGeom prst="rect">
            <a:avLst/>
          </a:prstGeom>
          <a:noFill/>
          <a:ln>
            <a:noFill/>
          </a:ln>
        </p:spPr>
      </p:pic>
      <p:sp>
        <p:nvSpPr>
          <p:cNvPr id="1831" name="Google Shape;1831;p57"/>
          <p:cNvSpPr txBox="1"/>
          <p:nvPr/>
        </p:nvSpPr>
        <p:spPr>
          <a:xfrm>
            <a:off x="421888" y="4552950"/>
            <a:ext cx="68852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use policy iteration? May converge faster; convergence guarantees.</a:t>
            </a:r>
            <a:endParaRPr/>
          </a:p>
        </p:txBody>
      </p:sp>
      <p:sp>
        <p:nvSpPr>
          <p:cNvPr id="1832" name="Google Shape;1832;p57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58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8" name="Google Shape;1838;p58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Iteration</a:t>
            </a:r>
            <a:endParaRPr/>
          </a:p>
        </p:txBody>
      </p:sp>
      <p:sp>
        <p:nvSpPr>
          <p:cNvPr id="1839" name="Google Shape;1839;p58"/>
          <p:cNvSpPr txBox="1"/>
          <p:nvPr>
            <p:ph idx="1" type="body"/>
          </p:nvPr>
        </p:nvSpPr>
        <p:spPr>
          <a:xfrm>
            <a:off x="1371600" y="971550"/>
            <a:ext cx="634365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Idea: Iteratively improve the policy</a:t>
            </a:r>
            <a:endParaRPr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Policy Evaluation:  Given a policy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-25000" lang="en-US"/>
              <a:t>i </a:t>
            </a:r>
            <a:r>
              <a:rPr lang="en-US"/>
              <a:t>calculate V</a:t>
            </a:r>
            <a:r>
              <a:rPr baseline="-25000" lang="en-US"/>
              <a:t>i</a:t>
            </a:r>
            <a:r>
              <a:rPr lang="en-US"/>
              <a:t> = 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30000" lang="en-US"/>
              <a:t>i</a:t>
            </a:r>
            <a:r>
              <a:rPr lang="en-US"/>
              <a:t>, </a:t>
            </a:r>
            <a:br>
              <a:rPr lang="en-US"/>
            </a:br>
            <a:r>
              <a:rPr lang="en-US"/>
              <a:t>the utility of each state if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-25000" lang="en-US"/>
              <a:t>i</a:t>
            </a:r>
            <a:r>
              <a:rPr lang="en-US"/>
              <a:t> were to be executed. </a:t>
            </a:r>
            <a:endParaRPr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Policy Improvement: Calculate a new maximum expected utility policy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-25000" lang="en-US"/>
              <a:t>i+1</a:t>
            </a:r>
            <a:r>
              <a:rPr lang="en-US"/>
              <a:t> using one-step look ahead based on V</a:t>
            </a:r>
            <a:r>
              <a:rPr baseline="-25000" lang="en-US"/>
              <a:t>i</a:t>
            </a:r>
            <a:r>
              <a:rPr lang="en-US"/>
              <a:t>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 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-25000" lang="en-US"/>
              <a:t>i </a:t>
            </a:r>
            <a:r>
              <a:rPr lang="en-US"/>
              <a:t>improves at every step, converging if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-25000" lang="en-US"/>
              <a:t>i </a:t>
            </a:r>
            <a:r>
              <a:rPr lang="en-US"/>
              <a:t>=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-25000" lang="en-US"/>
              <a:t>i+1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Computing V</a:t>
            </a:r>
            <a:r>
              <a:rPr baseline="-25000" lang="en-US"/>
              <a:t>i </a:t>
            </a:r>
            <a:r>
              <a:rPr lang="en-US"/>
              <a:t>is simpler than for Value iteration (no max):</a:t>
            </a:r>
            <a:endParaRPr/>
          </a:p>
          <a:p>
            <a:pPr indent="-342900" lvl="1" marL="685800" rtl="0" algn="ctr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V*</a:t>
            </a:r>
            <a:r>
              <a:rPr baseline="-25000" lang="en-US"/>
              <a:t>t+1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) ← </a:t>
            </a:r>
            <a:r>
              <a:rPr i="1" lang="en-US"/>
              <a:t>r(s,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-25000" lang="en-US"/>
              <a:t>i</a:t>
            </a:r>
            <a:r>
              <a:rPr i="1" lang="en-US"/>
              <a:t>(s)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i="1" lang="en-US"/>
              <a:t> +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i="1" lang="en-US"/>
              <a:t>V</a:t>
            </a:r>
            <a:r>
              <a:rPr baseline="30000" lang="en-US">
                <a:latin typeface="Noto Sans Symbols"/>
                <a:ea typeface="Noto Sans Symbols"/>
                <a:cs typeface="Noto Sans Symbols"/>
                <a:sym typeface="Noto Sans Symbols"/>
              </a:rPr>
              <a:t>* 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/>
              <a:t>(</a:t>
            </a:r>
            <a:r>
              <a:rPr i="1" lang="en-US"/>
              <a:t>s,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-25000" lang="en-US"/>
              <a:t>i</a:t>
            </a:r>
            <a:r>
              <a:rPr i="1" lang="en-US"/>
              <a:t>(s)</a:t>
            </a:r>
            <a:r>
              <a:rPr lang="en-US"/>
              <a:t>))]</a:t>
            </a:r>
            <a:endParaRPr/>
          </a:p>
          <a:p>
            <a:pPr indent="-342900" lvl="1" marL="6858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Solve linear equations in O(N</a:t>
            </a:r>
            <a:r>
              <a:rPr baseline="30000" lang="en-US"/>
              <a:t>3</a:t>
            </a:r>
            <a:r>
              <a:rPr lang="en-US"/>
              <a:t>)</a:t>
            </a:r>
            <a:endParaRPr/>
          </a:p>
          <a:p>
            <a:pPr indent="-342900" lvl="1" marL="6858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Solve iteratively, similar to value iteration.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Key Representations</a:t>
            </a:r>
            <a:endParaRPr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381000" y="742950"/>
            <a:ext cx="84582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Model the environment by </a:t>
            </a:r>
            <a:r>
              <a:rPr lang="en-US">
                <a:solidFill>
                  <a:srgbClr val="FF0000"/>
                </a:solidFill>
              </a:rPr>
              <a:t>States, Actions, Percepts</a:t>
            </a:r>
            <a:r>
              <a:rPr lang="en-US"/>
              <a:t>, and</a:t>
            </a:r>
            <a:endParaRPr>
              <a:solidFill>
                <a:srgbClr val="800000"/>
              </a:solidFill>
            </a:endParaRPr>
          </a:p>
          <a:p>
            <a:pPr indent="-173831" lvl="0" marL="173831" rtl="0" algn="l">
              <a:spcBef>
                <a:spcPts val="42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800000"/>
                </a:solidFill>
              </a:rPr>
              <a:t>Transition model </a:t>
            </a:r>
            <a:r>
              <a:rPr i="1" lang="en-US" sz="21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 = </a:t>
            </a:r>
            <a:r>
              <a:rPr i="1" lang="en-US"/>
              <a:t>P</a:t>
            </a:r>
            <a:r>
              <a:rPr lang="en-US"/>
              <a:t>(s</a:t>
            </a:r>
            <a:r>
              <a:rPr baseline="-25000" lang="en-US"/>
              <a:t>t+1 </a:t>
            </a:r>
            <a:r>
              <a:rPr lang="en-US"/>
              <a:t>| s</a:t>
            </a:r>
            <a:r>
              <a:rPr baseline="-25000" lang="en-US"/>
              <a:t>t</a:t>
            </a:r>
            <a:r>
              <a:rPr lang="en-US"/>
              <a:t>,a</a:t>
            </a:r>
            <a:r>
              <a:rPr baseline="-25000" lang="en-US"/>
              <a:t>t</a:t>
            </a:r>
            <a:r>
              <a:rPr lang="en-US"/>
              <a:t>)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/>
              <a:t>may be probabilistic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Sensor Model </a:t>
            </a:r>
            <a:r>
              <a:rPr i="1" lang="en-US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= </a:t>
            </a:r>
            <a:r>
              <a:rPr lang="en-US"/>
              <a:t>P(z|s) may be probabilistic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States may have </a:t>
            </a:r>
            <a:r>
              <a:rPr lang="en-US">
                <a:solidFill>
                  <a:srgbClr val="FF0000"/>
                </a:solidFill>
              </a:rPr>
              <a:t>Utility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Values </a:t>
            </a:r>
            <a:r>
              <a:rPr lang="en-US"/>
              <a:t>U(s) or V(s)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Agents may receive </a:t>
            </a:r>
            <a:r>
              <a:rPr lang="en-US">
                <a:solidFill>
                  <a:srgbClr val="FF0000"/>
                </a:solidFill>
              </a:rPr>
              <a:t>Reward </a:t>
            </a:r>
            <a:r>
              <a:rPr b="1" i="1" lang="en-US">
                <a:solidFill>
                  <a:srgbClr val="FF0000"/>
                </a:solidFill>
              </a:rPr>
              <a:t>r  </a:t>
            </a:r>
            <a:r>
              <a:rPr lang="en-US"/>
              <a:t>(implicit “goals”)</a:t>
            </a:r>
            <a:endParaRPr b="1" i="1"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When entering a state:   s </a:t>
            </a:r>
            <a:r>
              <a:rPr lang="en-US" sz="788">
                <a:latin typeface="Noto Sans Symbols"/>
                <a:ea typeface="Noto Sans Symbols"/>
                <a:cs typeface="Noto Sans Symbols"/>
                <a:sym typeface="Noto Sans Symbols"/>
              </a:rPr>
              <a:t>🡺 </a:t>
            </a:r>
            <a:r>
              <a:rPr lang="en-US"/>
              <a:t>r 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When performing an action in a state: (s, a) </a:t>
            </a:r>
            <a:r>
              <a:rPr lang="en-US" sz="900">
                <a:latin typeface="Noto Sans Symbols"/>
                <a:ea typeface="Noto Sans Symbols"/>
                <a:cs typeface="Noto Sans Symbols"/>
                <a:sym typeface="Noto Sans Symbols"/>
              </a:rPr>
              <a:t>🡺 </a:t>
            </a:r>
            <a:r>
              <a:rPr lang="en-US"/>
              <a:t>r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When making a transition: (s,a,s’) </a:t>
            </a:r>
            <a:r>
              <a:rPr lang="en-US" sz="1200"/>
              <a:t>🡪</a:t>
            </a:r>
            <a:r>
              <a:rPr lang="en-US"/>
              <a:t> r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Behaviors may be represented as </a:t>
            </a:r>
            <a:r>
              <a:rPr lang="en-US">
                <a:solidFill>
                  <a:srgbClr val="FF0000"/>
                </a:solidFill>
              </a:rPr>
              <a:t>Policy</a:t>
            </a:r>
            <a:r>
              <a:rPr lang="en-US"/>
              <a:t>:  s </a:t>
            </a:r>
            <a:r>
              <a:rPr lang="en-US" sz="900">
                <a:latin typeface="Noto Sans Symbols"/>
                <a:ea typeface="Noto Sans Symbols"/>
                <a:cs typeface="Noto Sans Symbols"/>
                <a:sym typeface="Noto Sans Symbols"/>
              </a:rPr>
              <a:t>🡺 </a:t>
            </a:r>
            <a:r>
              <a:rPr lang="en-US"/>
              <a:t>a</a:t>
            </a:r>
            <a:endParaRPr/>
          </a:p>
          <a:p>
            <a:pPr indent="-173831" lvl="0" marL="17383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Objective: find the optimal policy based on utilities or rewards</a:t>
            </a:r>
            <a:endParaRPr/>
          </a:p>
        </p:txBody>
      </p:sp>
      <p:sp>
        <p:nvSpPr>
          <p:cNvPr id="175" name="Google Shape;17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428750" y="114300"/>
            <a:ext cx="65722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Sequential Decision Problems</a:t>
            </a:r>
            <a:endParaRPr/>
          </a:p>
        </p:txBody>
      </p:sp>
      <p:pic>
        <p:nvPicPr>
          <p:cNvPr descr="Screen shot 2014-08-21 at 4.13.36 PM.png" id="181" name="Google Shape;1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99" y="1047750"/>
            <a:ext cx="6858001" cy="282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6248400" y="480060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Markov Decision Process (MDP)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381000" y="895350"/>
            <a:ext cx="861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73831" lvl="0" marL="173831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A MDP consists of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States S 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Actions A 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Transition Model Φ(s’|s,a)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Initial/current State s</a:t>
            </a:r>
            <a:r>
              <a:rPr baseline="-25000" lang="en-US">
                <a:solidFill>
                  <a:srgbClr val="000000"/>
                </a:solidFill>
              </a:rPr>
              <a:t>0  </a:t>
            </a:r>
            <a:r>
              <a:rPr lang="en-US">
                <a:solidFill>
                  <a:srgbClr val="000000"/>
                </a:solidFill>
              </a:rPr>
              <a:t>or Probability Distribution π</a:t>
            </a:r>
            <a:endParaRPr/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trike="sngStrike">
                <a:solidFill>
                  <a:srgbClr val="000000"/>
                </a:solidFill>
              </a:rPr>
              <a:t>Sensor Model θ(z|s) </a:t>
            </a:r>
            <a:r>
              <a:rPr lang="en-US">
                <a:solidFill>
                  <a:srgbClr val="000000"/>
                </a:solidFill>
              </a:rPr>
              <a:t>			// a typical MDP has no sensor model</a:t>
            </a:r>
            <a:endParaRPr strike="sngStrike">
              <a:solidFill>
                <a:srgbClr val="000000"/>
              </a:solidFill>
            </a:endParaRPr>
          </a:p>
          <a:p>
            <a:pPr indent="-169069" lvl="1" marL="511969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A reward function R(s),R(s,a),R(s,a,s’) 	// we use R(s,a) in today’s lecture</a:t>
            </a:r>
            <a:endParaRPr/>
          </a:p>
        </p:txBody>
      </p:sp>
      <p:sp>
        <p:nvSpPr>
          <p:cNvPr id="189" name="Google Shape;18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381000" y="1143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Maximum Expected Utility (MEU) and Rational Agents</a:t>
            </a:r>
            <a:endParaRPr/>
          </a:p>
        </p:txBody>
      </p:sp>
      <p:sp>
        <p:nvSpPr>
          <p:cNvPr id="195" name="Google Shape;195;p9"/>
          <p:cNvSpPr txBox="1"/>
          <p:nvPr>
            <p:ph idx="1" type="body"/>
          </p:nvPr>
        </p:nvSpPr>
        <p:spPr>
          <a:xfrm>
            <a:off x="256807" y="925198"/>
            <a:ext cx="5911641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257175" lvl="1" marL="2571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Every state has a utility value </a:t>
            </a:r>
            <a:r>
              <a:rPr i="1" lang="en-US">
                <a:solidFill>
                  <a:srgbClr val="000000"/>
                </a:solidFill>
              </a:rPr>
              <a:t>U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s</a:t>
            </a:r>
            <a:r>
              <a:rPr lang="en-US">
                <a:solidFill>
                  <a:srgbClr val="000000"/>
                </a:solidFill>
              </a:rPr>
              <a:t>)</a:t>
            </a:r>
            <a:endParaRPr/>
          </a:p>
          <a:p>
            <a:pPr indent="-257175" lvl="1" marL="257175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 u="sng">
                <a:solidFill>
                  <a:srgbClr val="000000"/>
                </a:solidFill>
              </a:rPr>
              <a:t>expected utility of an action </a:t>
            </a:r>
            <a:r>
              <a:rPr lang="en-US">
                <a:solidFill>
                  <a:srgbClr val="000000"/>
                </a:solidFill>
              </a:rPr>
              <a:t>given the current evidence or observation </a:t>
            </a:r>
            <a:r>
              <a:rPr i="1" lang="en-US">
                <a:solidFill>
                  <a:srgbClr val="000000"/>
                </a:solidFill>
              </a:rPr>
              <a:t>e</a:t>
            </a:r>
            <a:r>
              <a:rPr lang="en-US">
                <a:solidFill>
                  <a:srgbClr val="000000"/>
                </a:solidFill>
              </a:rPr>
              <a:t>, is the average utility value of the outcomes, weighted by the probability that the outcome occurs:</a:t>
            </a:r>
            <a:endParaRPr/>
          </a:p>
          <a:p>
            <a:pPr indent="-142875" lvl="1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57175" lvl="1" marL="257175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The principle of maximum expected utility (MEU) is that a </a:t>
            </a:r>
            <a:r>
              <a:rPr b="1" lang="en-US">
                <a:solidFill>
                  <a:srgbClr val="000000"/>
                </a:solidFill>
              </a:rPr>
              <a:t>rational</a:t>
            </a:r>
            <a:r>
              <a:rPr lang="en-US">
                <a:solidFill>
                  <a:srgbClr val="000000"/>
                </a:solidFill>
              </a:rPr>
              <a:t> agent should choose the action that maximizes its expected utility:</a:t>
            </a:r>
            <a:endParaRPr/>
          </a:p>
          <a:p>
            <a:pPr indent="-40480" lvl="0" marL="173831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96" name="Google Shape;19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406" y="2536640"/>
            <a:ext cx="4075994" cy="590594"/>
          </a:xfrm>
          <a:prstGeom prst="rect">
            <a:avLst/>
          </a:prstGeom>
          <a:solidFill>
            <a:srgbClr val="CCFFCC"/>
          </a:solidFill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4058638"/>
            <a:ext cx="3180522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199" name="Google Shape;199;p9"/>
          <p:cNvGrpSpPr/>
          <p:nvPr/>
        </p:nvGrpSpPr>
        <p:grpSpPr>
          <a:xfrm>
            <a:off x="6065900" y="1028960"/>
            <a:ext cx="2821292" cy="1507680"/>
            <a:chOff x="3810000" y="1639549"/>
            <a:chExt cx="4579150" cy="3108371"/>
          </a:xfrm>
        </p:grpSpPr>
        <p:sp>
          <p:nvSpPr>
            <p:cNvPr id="200" name="Google Shape;200;p9"/>
            <p:cNvSpPr/>
            <p:nvPr/>
          </p:nvSpPr>
          <p:spPr>
            <a:xfrm>
              <a:off x="5024313" y="2392679"/>
              <a:ext cx="738313" cy="73831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lang="en-US" sz="67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s2</a:t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568843" y="2392679"/>
              <a:ext cx="738313" cy="738313"/>
            </a:xfrm>
            <a:prstGeom prst="ellipse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lang="en-US" sz="67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s9</a:t>
              </a:r>
              <a:endParaRPr/>
            </a:p>
          </p:txBody>
        </p:sp>
        <p:cxnSp>
          <p:nvCxnSpPr>
            <p:cNvPr id="202" name="Google Shape;202;p9"/>
            <p:cNvCxnSpPr>
              <a:stCxn id="200" idx="6"/>
              <a:endCxn id="201" idx="2"/>
            </p:cNvCxnSpPr>
            <p:nvPr/>
          </p:nvCxnSpPr>
          <p:spPr>
            <a:xfrm>
              <a:off x="5762626" y="2761835"/>
              <a:ext cx="1806300" cy="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03" name="Google Shape;203;p9"/>
            <p:cNvSpPr txBox="1"/>
            <p:nvPr/>
          </p:nvSpPr>
          <p:spPr>
            <a:xfrm>
              <a:off x="6323744" y="2377861"/>
              <a:ext cx="455832" cy="404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lang="en-US" sz="67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a1</a:t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4286000" y="2023523"/>
              <a:ext cx="738313" cy="738313"/>
            </a:xfrm>
            <a:prstGeom prst="ellipse">
              <a:avLst/>
            </a:prstGeom>
            <a:gradFill>
              <a:gsLst>
                <a:gs pos="0">
                  <a:srgbClr val="00EAA8"/>
                </a:gs>
                <a:gs pos="100000">
                  <a:srgbClr val="81FFD9"/>
                </a:gs>
              </a:gsLst>
              <a:lin ang="16200000" scaled="0"/>
            </a:gradFill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lang="en-US" sz="67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z1</a:t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4972549" y="1639549"/>
              <a:ext cx="738313" cy="738313"/>
            </a:xfrm>
            <a:prstGeom prst="ellipse">
              <a:avLst/>
            </a:prstGeom>
            <a:solidFill>
              <a:srgbClr val="9F2936"/>
            </a:solidFill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lang="en-US" sz="67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z2</a:t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162800" y="3657600"/>
              <a:ext cx="738313" cy="738313"/>
            </a:xfrm>
            <a:prstGeom prst="ellipse">
              <a:avLst/>
            </a:prstGeom>
            <a:noFill/>
            <a:ln cap="flat" cmpd="sng" w="9525">
              <a:solidFill>
                <a:srgbClr val="00CB9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lang="en-US" sz="67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s7</a:t>
              </a:r>
              <a:endParaRPr/>
            </a:p>
          </p:txBody>
        </p:sp>
        <p:cxnSp>
          <p:nvCxnSpPr>
            <p:cNvPr id="207" name="Google Shape;207;p9"/>
            <p:cNvCxnSpPr>
              <a:stCxn id="200" idx="5"/>
              <a:endCxn id="206" idx="1"/>
            </p:cNvCxnSpPr>
            <p:nvPr/>
          </p:nvCxnSpPr>
          <p:spPr>
            <a:xfrm>
              <a:off x="5654502" y="3022868"/>
              <a:ext cx="1616400" cy="74280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08" name="Google Shape;208;p9"/>
            <p:cNvCxnSpPr>
              <a:stCxn id="200" idx="4"/>
            </p:cNvCxnSpPr>
            <p:nvPr/>
          </p:nvCxnSpPr>
          <p:spPr>
            <a:xfrm>
              <a:off x="5393469" y="3130992"/>
              <a:ext cx="669300" cy="137280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09" name="Google Shape;209;p9"/>
            <p:cNvSpPr txBox="1"/>
            <p:nvPr/>
          </p:nvSpPr>
          <p:spPr>
            <a:xfrm>
              <a:off x="6323744" y="3022870"/>
              <a:ext cx="455832" cy="404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lang="en-US" sz="67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a1</a:t>
              </a:r>
              <a:endParaRPr/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5710863" y="3580875"/>
              <a:ext cx="455832" cy="404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lang="en-US" sz="67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a1</a:t>
              </a: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7010399" y="4343400"/>
              <a:ext cx="921552" cy="404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lang="en-US" sz="67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U(s7)=0.4</a:t>
              </a:r>
              <a:endParaRPr/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7467598" y="3048000"/>
              <a:ext cx="921552" cy="404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lang="en-US" sz="67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U(s9)=0.2</a:t>
              </a:r>
              <a:endParaRPr/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3810000" y="2743199"/>
              <a:ext cx="921552" cy="404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rPr lang="en-US" sz="67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U(s2)=0.4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2014-11-17T22:53:50Z</dcterms:created>
  <dc:creator>John Chapin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>http://sdg.lcs.mit.edu/~jchapin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F:\6001\Lects\L21</vt:lpwstr>
  </property>
</Properties>
</file>