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Tahoma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gtra020/fpCL/i9CYBYNQV6cC/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264A3F-3B48-4786-B8A6-3E2F84AB4060}">
  <a:tblStyle styleId="{C4264A3F-3B48-4786-B8A6-3E2F84AB40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Tahom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0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11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P(R</a:t>
            </a:r>
            <a:r>
              <a:rPr baseline="-25000" lang="en-US" sz="1200">
                <a:solidFill>
                  <a:srgbClr val="000000"/>
                </a:solidFill>
              </a:rPr>
              <a:t>2  </a:t>
            </a:r>
            <a:r>
              <a:rPr lang="en-US" sz="1200">
                <a:solidFill>
                  <a:srgbClr val="000000"/>
                </a:solidFill>
              </a:rPr>
              <a:t>R</a:t>
            </a:r>
            <a:r>
              <a:rPr baseline="-25000" lang="en-US" sz="1200">
                <a:solidFill>
                  <a:srgbClr val="000000"/>
                </a:solidFill>
              </a:rPr>
              <a:t>1 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+ P(R</a:t>
            </a:r>
            <a:r>
              <a:rPr baseline="-25000" lang="en-US" sz="1200">
                <a:solidFill>
                  <a:srgbClr val="000000"/>
                </a:solidFill>
              </a:rPr>
              <a:t>2 , </a:t>
            </a:r>
            <a:r>
              <a:rPr lang="en-US" sz="1200">
                <a:solidFill>
                  <a:srgbClr val="000000"/>
                </a:solidFill>
              </a:rPr>
              <a:t>-R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                           // R2 depends on R1, so marge on R1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P(R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|u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|R</a:t>
            </a:r>
            <a:r>
              <a:rPr baseline="-25000" lang="en-US" sz="1200">
                <a:solidFill>
                  <a:srgbClr val="000000"/>
                </a:solidFill>
              </a:rPr>
              <a:t>1 </a:t>
            </a:r>
            <a:r>
              <a:rPr lang="en-US" sz="1200">
                <a:solidFill>
                  <a:srgbClr val="000000"/>
                </a:solidFill>
              </a:rPr>
              <a:t>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+ P(-R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|u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|-R</a:t>
            </a:r>
            <a:r>
              <a:rPr baseline="-25000" lang="en-US" sz="1200">
                <a:solidFill>
                  <a:srgbClr val="000000"/>
                </a:solidFill>
              </a:rPr>
              <a:t>1 </a:t>
            </a:r>
            <a:r>
              <a:rPr lang="en-US" sz="1200">
                <a:solidFill>
                  <a:srgbClr val="000000"/>
                </a:solidFill>
              </a:rPr>
              <a:t>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   // Product rule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P(R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|u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+ P(-R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|u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|-R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           // R2 independent on u1 given R1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0.818&lt;0.7,0.3&gt; + 0.182&lt;0.3,0.7&gt;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&lt;0.627,0.373&gt;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,u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,u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) / P(u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,u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)                            // Product rule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P(R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 u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P(u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/ P(u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,u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)                 // Product rule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P(u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P(u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/ P(u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,u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)  // Product rule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P(u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R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) P(u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/ P(u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,u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)      // u2 independent from u1 given 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= α P(R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P(u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| R</a:t>
            </a:r>
            <a:r>
              <a:rPr baseline="-25000" lang="en-US" sz="1200">
                <a:solidFill>
                  <a:srgbClr val="000000"/>
                </a:solidFill>
              </a:rPr>
              <a:t>2 </a:t>
            </a:r>
            <a:r>
              <a:rPr lang="en-US" sz="1200">
                <a:solidFill>
                  <a:srgbClr val="000000"/>
                </a:solidFill>
              </a:rPr>
              <a:t>)                           // normalization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 + P(R</a:t>
            </a:r>
            <a:r>
              <a:rPr baseline="-25000" lang="en-US" sz="1200">
                <a:solidFill>
                  <a:srgbClr val="000000"/>
                </a:solidFill>
              </a:rPr>
              <a:t>2 , </a:t>
            </a:r>
            <a:r>
              <a:rPr lang="en-US" sz="1200">
                <a:solidFill>
                  <a:srgbClr val="000000"/>
                </a:solidFill>
              </a:rPr>
              <a:t>-R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| 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P(R</a:t>
            </a:r>
            <a:r>
              <a:rPr baseline="-25000" lang="en-US" sz="1200">
                <a:solidFill>
                  <a:srgbClr val="000000"/>
                </a:solidFill>
              </a:rPr>
              <a:t>2</a:t>
            </a:r>
            <a:r>
              <a:rPr lang="en-US" sz="1200">
                <a:solidFill>
                  <a:srgbClr val="000000"/>
                </a:solidFill>
              </a:rPr>
              <a:t>|r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 P(r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|u</a:t>
            </a:r>
            <a:r>
              <a:rPr baseline="-25000" lang="en-US" sz="1200">
                <a:solidFill>
                  <a:srgbClr val="000000"/>
                </a:solidFill>
              </a:rPr>
              <a:t>1</a:t>
            </a:r>
            <a:r>
              <a:rPr lang="en-US" sz="1200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" name="Google Shape;30;p5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" name="Google Shape;31;p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6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6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2" name="Google Shape;62;p6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40.png"/><Relationship Id="rId7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600200" y="1699374"/>
            <a:ext cx="5544015" cy="113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-US" sz="3000"/>
              <a:t>Reasoning over Time</a:t>
            </a:r>
            <a:br>
              <a:rPr b="1" lang="en-US" sz="3000"/>
            </a:br>
            <a:r>
              <a:rPr b="1" lang="en-US" sz="3000"/>
              <a:t>Temporal Models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741070" y="3161214"/>
            <a:ext cx="5886450" cy="602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b="1" lang="en-US">
                <a:solidFill>
                  <a:srgbClr val="7F7F7F"/>
                </a:solidFill>
              </a:rPr>
              <a:t>Professor Wei-Min Shen</a:t>
            </a:r>
            <a:endParaRPr/>
          </a:p>
          <a:p>
            <a:pPr indent="0" lvl="0" marL="0" rtl="0" algn="ctr">
              <a:spcBef>
                <a:spcPts val="33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b="1" lang="en-US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indent="0" lvl="0" marL="0" rtl="0" algn="ctr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57300" y="114300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26775" lIns="26775" spcFirstLastPara="1" rIns="57250" wrap="square" tIns="26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CSCI 561 </a:t>
            </a:r>
            <a:b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 Robot Localization</a:t>
            </a:r>
            <a:endParaRPr/>
          </a:p>
        </p:txBody>
      </p:sp>
      <p:sp>
        <p:nvSpPr>
          <p:cNvPr id="381" name="Google Shape;381;p10"/>
          <p:cNvSpPr txBox="1"/>
          <p:nvPr>
            <p:ph idx="1" type="body"/>
          </p:nvPr>
        </p:nvSpPr>
        <p:spPr>
          <a:xfrm>
            <a:off x="1614488" y="4325541"/>
            <a:ext cx="582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t=5</a:t>
            </a:r>
            <a:endParaRPr/>
          </a:p>
        </p:txBody>
      </p:sp>
      <p:sp>
        <p:nvSpPr>
          <p:cNvPr id="382" name="Google Shape;38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383" name="Google Shape;383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10"/>
          <p:cNvSpPr/>
          <p:nvPr/>
        </p:nvSpPr>
        <p:spPr>
          <a:xfrm>
            <a:off x="285750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/>
          <p:nvPr/>
        </p:nvSpPr>
        <p:spPr>
          <a:xfrm>
            <a:off x="325755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0"/>
          <p:cNvSpPr/>
          <p:nvPr/>
        </p:nvSpPr>
        <p:spPr>
          <a:xfrm>
            <a:off x="365760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405765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0"/>
          <p:cNvSpPr/>
          <p:nvPr/>
        </p:nvSpPr>
        <p:spPr>
          <a:xfrm>
            <a:off x="4457700" y="160020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4857750" y="1600200"/>
            <a:ext cx="400050" cy="40005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5257800" y="160020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0"/>
          <p:cNvSpPr/>
          <p:nvPr/>
        </p:nvSpPr>
        <p:spPr>
          <a:xfrm>
            <a:off x="5657850" y="1600200"/>
            <a:ext cx="400050" cy="40005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0"/>
          <p:cNvSpPr/>
          <p:nvPr/>
        </p:nvSpPr>
        <p:spPr>
          <a:xfrm>
            <a:off x="285750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0"/>
          <p:cNvSpPr/>
          <p:nvPr/>
        </p:nvSpPr>
        <p:spPr>
          <a:xfrm>
            <a:off x="48577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0"/>
          <p:cNvSpPr/>
          <p:nvPr/>
        </p:nvSpPr>
        <p:spPr>
          <a:xfrm>
            <a:off x="56578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0"/>
          <p:cNvSpPr/>
          <p:nvPr/>
        </p:nvSpPr>
        <p:spPr>
          <a:xfrm>
            <a:off x="285750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0"/>
          <p:cNvSpPr/>
          <p:nvPr/>
        </p:nvSpPr>
        <p:spPr>
          <a:xfrm>
            <a:off x="48577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56578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285750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32575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0"/>
          <p:cNvSpPr/>
          <p:nvPr/>
        </p:nvSpPr>
        <p:spPr>
          <a:xfrm>
            <a:off x="365760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40576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4457700" y="2800350"/>
            <a:ext cx="400050" cy="40005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0"/>
          <p:cNvSpPr/>
          <p:nvPr/>
        </p:nvSpPr>
        <p:spPr>
          <a:xfrm>
            <a:off x="5257800" y="2800350"/>
            <a:ext cx="400050" cy="40005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0"/>
          <p:cNvSpPr/>
          <p:nvPr/>
        </p:nvSpPr>
        <p:spPr>
          <a:xfrm>
            <a:off x="56578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0"/>
          <p:cNvSpPr/>
          <p:nvPr/>
        </p:nvSpPr>
        <p:spPr>
          <a:xfrm>
            <a:off x="3257550" y="2000250"/>
            <a:ext cx="1600200" cy="800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0"/>
          <p:cNvSpPr/>
          <p:nvPr/>
        </p:nvSpPr>
        <p:spPr>
          <a:xfrm>
            <a:off x="2857500" y="1600200"/>
            <a:ext cx="3200400" cy="160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0"/>
          <p:cNvSpPr/>
          <p:nvPr/>
        </p:nvSpPr>
        <p:spPr>
          <a:xfrm>
            <a:off x="5257800" y="2000250"/>
            <a:ext cx="400050" cy="80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10"/>
          <p:cNvCxnSpPr/>
          <p:nvPr/>
        </p:nvCxnSpPr>
        <p:spPr>
          <a:xfrm>
            <a:off x="4807744" y="1800225"/>
            <a:ext cx="20359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10"/>
          <p:cNvSpPr/>
          <p:nvPr/>
        </p:nvSpPr>
        <p:spPr>
          <a:xfrm>
            <a:off x="2857500" y="3543300"/>
            <a:ext cx="3200400" cy="1714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44577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28575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1714500" y="3714750"/>
            <a:ext cx="1028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10"/>
          <p:cNvSpPr/>
          <p:nvPr/>
        </p:nvSpPr>
        <p:spPr>
          <a:xfrm>
            <a:off x="4914900" y="1657350"/>
            <a:ext cx="285750" cy="28575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10"/>
          <p:cNvCxnSpPr/>
          <p:nvPr/>
        </p:nvCxnSpPr>
        <p:spPr>
          <a:xfrm rot="10800000">
            <a:off x="5061347" y="1407319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10"/>
          <p:cNvCxnSpPr/>
          <p:nvPr/>
        </p:nvCxnSpPr>
        <p:spPr>
          <a:xfrm>
            <a:off x="5057775" y="1939529"/>
            <a:ext cx="0" cy="19288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10"/>
          <p:cNvCxnSpPr/>
          <p:nvPr/>
        </p:nvCxnSpPr>
        <p:spPr>
          <a:xfrm>
            <a:off x="5204223" y="1800225"/>
            <a:ext cx="182165" cy="119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10"/>
          <p:cNvCxnSpPr/>
          <p:nvPr/>
        </p:nvCxnSpPr>
        <p:spPr>
          <a:xfrm rot="10800000">
            <a:off x="4725592" y="1800225"/>
            <a:ext cx="18216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10"/>
          <p:cNvSpPr/>
          <p:nvPr/>
        </p:nvSpPr>
        <p:spPr>
          <a:xfrm>
            <a:off x="48577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 Robot Localization</a:t>
            </a:r>
            <a:endParaRPr/>
          </a:p>
        </p:txBody>
      </p:sp>
      <p:sp>
        <p:nvSpPr>
          <p:cNvPr id="425" name="Google Shape;425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hrun-mcl-1" id="426" name="Google Shape;4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102393"/>
            <a:ext cx="673100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2"/>
          <p:cNvGrpSpPr/>
          <p:nvPr/>
        </p:nvGrpSpPr>
        <p:grpSpPr>
          <a:xfrm>
            <a:off x="5104117" y="2438806"/>
            <a:ext cx="3991557" cy="2701361"/>
            <a:chOff x="4939164" y="4402408"/>
            <a:chExt cx="4087763" cy="2043501"/>
          </a:xfrm>
        </p:grpSpPr>
        <p:pic>
          <p:nvPicPr>
            <p:cNvPr id="432" name="Google Shape;43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39164" y="4500636"/>
              <a:ext cx="4087763" cy="18557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3" name="Google Shape;433;p12"/>
            <p:cNvCxnSpPr/>
            <p:nvPr/>
          </p:nvCxnSpPr>
          <p:spPr>
            <a:xfrm>
              <a:off x="5608320" y="5415280"/>
              <a:ext cx="2275840" cy="2032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pic>
          <p:nvPicPr>
            <p:cNvPr id="434" name="Google Shape;43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549366" y="4406242"/>
              <a:ext cx="210868" cy="20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6562066" y="6238875"/>
              <a:ext cx="210868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6" name="Google Shape;436;p12"/>
          <p:cNvSpPr txBox="1"/>
          <p:nvPr>
            <p:ph type="title"/>
          </p:nvPr>
        </p:nvSpPr>
        <p:spPr>
          <a:xfrm>
            <a:off x="457200" y="139073"/>
            <a:ext cx="8229600" cy="464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700"/>
              <a:t>Little Prince Environment (S, A, Φ, θ, π)</a:t>
            </a:r>
            <a:endParaRPr/>
          </a:p>
        </p:txBody>
      </p:sp>
      <p:sp>
        <p:nvSpPr>
          <p:cNvPr id="437" name="Google Shape;437;p12"/>
          <p:cNvSpPr txBox="1"/>
          <p:nvPr>
            <p:ph idx="1" type="body"/>
          </p:nvPr>
        </p:nvSpPr>
        <p:spPr>
          <a:xfrm>
            <a:off x="156118" y="691419"/>
            <a:ext cx="7011329" cy="403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7206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Transition Probabilities Φ (ask “Action Model”)</a:t>
            </a:r>
            <a:endParaRPr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257206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Appearance Probabilities θ (aka “Sensor Model”)</a:t>
            </a:r>
            <a:endParaRPr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133858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257206" lvl="0" marL="257175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Initial State Probabilities π (aka “Belief States”)</a:t>
            </a:r>
            <a:endParaRPr/>
          </a:p>
        </p:txBody>
      </p:sp>
      <p:sp>
        <p:nvSpPr>
          <p:cNvPr id="438" name="Google Shape;438;p12"/>
          <p:cNvSpPr txBox="1"/>
          <p:nvPr>
            <p:ph idx="10" type="dt"/>
          </p:nvPr>
        </p:nvSpPr>
        <p:spPr>
          <a:xfrm>
            <a:off x="48326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439" name="Google Shape;43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0" name="Google Shape;440;p12"/>
          <p:cNvGraphicFramePr/>
          <p:nvPr/>
        </p:nvGraphicFramePr>
        <p:xfrm>
          <a:off x="787326" y="11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{C4264A3F-3B48-4786-B8A6-3E2F84AB4060}</a:tableStyleId>
              </a:tblPr>
              <a:tblGrid>
                <a:gridCol w="329050"/>
                <a:gridCol w="329050"/>
                <a:gridCol w="329050"/>
                <a:gridCol w="329050"/>
                <a:gridCol w="329050"/>
              </a:tblGrid>
              <a:tr h="25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</a:rPr>
                        <a:t>F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441" name="Google Shape;441;p12"/>
          <p:cNvGraphicFramePr/>
          <p:nvPr/>
        </p:nvGraphicFramePr>
        <p:xfrm>
          <a:off x="2657050" y="1173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{C4264A3F-3B48-4786-B8A6-3E2F84AB4060}</a:tableStyleId>
              </a:tblPr>
              <a:tblGrid>
                <a:gridCol w="329050"/>
                <a:gridCol w="329050"/>
                <a:gridCol w="329050"/>
                <a:gridCol w="329050"/>
                <a:gridCol w="329050"/>
              </a:tblGrid>
              <a:tr h="25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B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442" name="Google Shape;442;p12"/>
          <p:cNvGraphicFramePr/>
          <p:nvPr/>
        </p:nvGraphicFramePr>
        <p:xfrm>
          <a:off x="4621771" y="1173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{C4264A3F-3B48-4786-B8A6-3E2F84AB4060}</a:tableStyleId>
              </a:tblPr>
              <a:tblGrid>
                <a:gridCol w="329050"/>
                <a:gridCol w="329050"/>
                <a:gridCol w="329050"/>
                <a:gridCol w="329050"/>
                <a:gridCol w="329050"/>
              </a:tblGrid>
              <a:tr h="25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T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443" name="Google Shape;443;p12"/>
          <p:cNvGraphicFramePr/>
          <p:nvPr/>
        </p:nvGraphicFramePr>
        <p:xfrm>
          <a:off x="1385168" y="3007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{C4264A3F-3B48-4786-B8A6-3E2F84AB4060}</a:tableStyleId>
              </a:tblPr>
              <a:tblGrid>
                <a:gridCol w="571550"/>
                <a:gridCol w="571550"/>
                <a:gridCol w="571550"/>
                <a:gridCol w="571550"/>
              </a:tblGrid>
              <a:tr h="28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θ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Rose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Volcano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Nothing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1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444" name="Google Shape;444;p12"/>
          <p:cNvGraphicFramePr/>
          <p:nvPr/>
        </p:nvGraphicFramePr>
        <p:xfrm>
          <a:off x="1563721" y="4525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{C4264A3F-3B48-4786-B8A6-3E2F84AB4060}</a:tableStyleId>
              </a:tblPr>
              <a:tblGrid>
                <a:gridCol w="329050"/>
                <a:gridCol w="329050"/>
                <a:gridCol w="329050"/>
                <a:gridCol w="329050"/>
                <a:gridCol w="329050"/>
              </a:tblGrid>
              <a:tr h="22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π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S0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S3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.25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.25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.25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.25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445" name="Google Shape;445;p12"/>
          <p:cNvSpPr txBox="1"/>
          <p:nvPr/>
        </p:nvSpPr>
        <p:spPr>
          <a:xfrm>
            <a:off x="7761851" y="2361084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2"/>
          <p:cNvSpPr txBox="1"/>
          <p:nvPr/>
        </p:nvSpPr>
        <p:spPr>
          <a:xfrm>
            <a:off x="4218345" y="4746467"/>
            <a:ext cx="2265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 automaton</a:t>
            </a:r>
            <a:endParaRPr/>
          </a:p>
        </p:txBody>
      </p:sp>
      <p:pic>
        <p:nvPicPr>
          <p:cNvPr descr="A close up of a map&#10;&#10;Description automatically generated" id="447" name="Google Shape;44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6414" y="0"/>
            <a:ext cx="1816644" cy="263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Little Prince in Action</a:t>
            </a:r>
            <a:endParaRPr/>
          </a:p>
        </p:txBody>
      </p:sp>
      <p:sp>
        <p:nvSpPr>
          <p:cNvPr id="453" name="Google Shape;453;p13"/>
          <p:cNvSpPr txBox="1"/>
          <p:nvPr>
            <p:ph idx="1" type="body"/>
          </p:nvPr>
        </p:nvSpPr>
        <p:spPr>
          <a:xfrm>
            <a:off x="1033346" y="3164471"/>
            <a:ext cx="6778999" cy="175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1" marL="25717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FF"/>
                </a:solidFill>
              </a:rPr>
              <a:t>Given: “</a:t>
            </a:r>
            <a:r>
              <a:rPr i="1" lang="en-US" sz="1600">
                <a:solidFill>
                  <a:srgbClr val="0000FF"/>
                </a:solidFill>
              </a:rPr>
              <a:t>experience” </a:t>
            </a:r>
            <a:r>
              <a:rPr b="1" lang="en-US" sz="1600">
                <a:solidFill>
                  <a:srgbClr val="0000FF"/>
                </a:solidFill>
              </a:rPr>
              <a:t>E</a:t>
            </a:r>
            <a:r>
              <a:rPr baseline="-25000" lang="en-US" sz="1600">
                <a:solidFill>
                  <a:srgbClr val="0000FF"/>
                </a:solidFill>
              </a:rPr>
              <a:t>1:T</a:t>
            </a:r>
            <a:r>
              <a:rPr i="1" lang="en-US" sz="1600">
                <a:solidFill>
                  <a:srgbClr val="0000FF"/>
                </a:solidFill>
              </a:rPr>
              <a:t> </a:t>
            </a:r>
            <a:r>
              <a:rPr lang="en-US" sz="1600">
                <a:solidFill>
                  <a:srgbClr val="0000FF"/>
                </a:solidFill>
              </a:rPr>
              <a:t>(time 1 through T)</a:t>
            </a:r>
            <a:endParaRPr/>
          </a:p>
          <a:p>
            <a:pPr indent="-257175" lvl="1" marL="257175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FF"/>
                </a:solidFill>
              </a:rPr>
              <a:t>You can Infer: </a:t>
            </a:r>
            <a:endParaRPr/>
          </a:p>
          <a:p>
            <a:pPr indent="-342900" lvl="2" marL="74295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Char char="•"/>
            </a:pPr>
            <a:r>
              <a:rPr b="1" lang="en-US" sz="1200">
                <a:solidFill>
                  <a:srgbClr val="0000FF"/>
                </a:solidFill>
              </a:rPr>
              <a:t>P</a:t>
            </a:r>
            <a:r>
              <a:rPr lang="en-US" sz="1200">
                <a:solidFill>
                  <a:srgbClr val="0000FF"/>
                </a:solidFill>
              </a:rPr>
              <a:t>(</a:t>
            </a:r>
            <a:r>
              <a:rPr b="1" lang="en-US" sz="1200">
                <a:solidFill>
                  <a:srgbClr val="0000FF"/>
                </a:solidFill>
              </a:rPr>
              <a:t>X</a:t>
            </a:r>
            <a:r>
              <a:rPr baseline="-25000" lang="en-US" sz="1200">
                <a:solidFill>
                  <a:srgbClr val="0000FF"/>
                </a:solidFill>
              </a:rPr>
              <a:t>t</a:t>
            </a:r>
            <a:r>
              <a:rPr lang="en-US" sz="1200">
                <a:solidFill>
                  <a:srgbClr val="0000FF"/>
                </a:solidFill>
              </a:rPr>
              <a:t>|</a:t>
            </a:r>
            <a:r>
              <a:rPr b="1" lang="en-US" sz="1200">
                <a:solidFill>
                  <a:srgbClr val="0000FF"/>
                </a:solidFill>
              </a:rPr>
              <a:t>E</a:t>
            </a:r>
            <a:r>
              <a:rPr baseline="-25000" lang="en-US" sz="1200">
                <a:solidFill>
                  <a:srgbClr val="0000FF"/>
                </a:solidFill>
              </a:rPr>
              <a:t>1:t</a:t>
            </a:r>
            <a:r>
              <a:rPr lang="en-US" sz="1200">
                <a:solidFill>
                  <a:srgbClr val="0000FF"/>
                </a:solidFill>
              </a:rPr>
              <a:t>),</a:t>
            </a:r>
            <a:r>
              <a:rPr b="1" lang="en-US" sz="1200">
                <a:solidFill>
                  <a:srgbClr val="0000FF"/>
                </a:solidFill>
              </a:rPr>
              <a:t>     </a:t>
            </a:r>
            <a:r>
              <a:rPr lang="en-US" sz="1200">
                <a:solidFill>
                  <a:srgbClr val="0000FF"/>
                </a:solidFill>
              </a:rPr>
              <a:t>where (which state) am I at now? (estimation, filtering, localization)</a:t>
            </a:r>
            <a:endParaRPr/>
          </a:p>
          <a:p>
            <a:pPr indent="-342900" lvl="2" marL="74295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Char char="•"/>
            </a:pPr>
            <a:r>
              <a:rPr b="1" lang="en-US" sz="1200">
                <a:solidFill>
                  <a:srgbClr val="0000FF"/>
                </a:solidFill>
              </a:rPr>
              <a:t>P</a:t>
            </a:r>
            <a:r>
              <a:rPr lang="en-US" sz="1200">
                <a:solidFill>
                  <a:srgbClr val="0000FF"/>
                </a:solidFill>
              </a:rPr>
              <a:t>(</a:t>
            </a:r>
            <a:r>
              <a:rPr b="1" lang="en-US" sz="1200">
                <a:solidFill>
                  <a:srgbClr val="0000FF"/>
                </a:solidFill>
              </a:rPr>
              <a:t>X</a:t>
            </a:r>
            <a:r>
              <a:rPr baseline="-25000" lang="en-US" sz="1200">
                <a:solidFill>
                  <a:srgbClr val="0000FF"/>
                </a:solidFill>
              </a:rPr>
              <a:t>t+k</a:t>
            </a:r>
            <a:r>
              <a:rPr lang="en-US" sz="1200">
                <a:solidFill>
                  <a:srgbClr val="0000FF"/>
                </a:solidFill>
              </a:rPr>
              <a:t>|</a:t>
            </a:r>
            <a:r>
              <a:rPr b="1" lang="en-US" sz="1200">
                <a:solidFill>
                  <a:srgbClr val="0000FF"/>
                </a:solidFill>
              </a:rPr>
              <a:t>E</a:t>
            </a:r>
            <a:r>
              <a:rPr baseline="-25000" lang="en-US" sz="1200">
                <a:solidFill>
                  <a:srgbClr val="0000FF"/>
                </a:solidFill>
              </a:rPr>
              <a:t>1:t</a:t>
            </a:r>
            <a:r>
              <a:rPr lang="en-US" sz="1200">
                <a:solidFill>
                  <a:srgbClr val="0000FF"/>
                </a:solidFill>
              </a:rPr>
              <a:t>),  where I will be at time t+k? (prediction)</a:t>
            </a:r>
            <a:endParaRPr/>
          </a:p>
          <a:p>
            <a:pPr indent="-342900" lvl="2" marL="74295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Char char="•"/>
            </a:pPr>
            <a:r>
              <a:rPr b="1" lang="en-US" sz="1200">
                <a:solidFill>
                  <a:srgbClr val="0000FF"/>
                </a:solidFill>
              </a:rPr>
              <a:t>P</a:t>
            </a:r>
            <a:r>
              <a:rPr lang="en-US" sz="1200">
                <a:solidFill>
                  <a:srgbClr val="0000FF"/>
                </a:solidFill>
              </a:rPr>
              <a:t>(</a:t>
            </a:r>
            <a:r>
              <a:rPr b="1" lang="en-US" sz="1200">
                <a:solidFill>
                  <a:srgbClr val="0000FF"/>
                </a:solidFill>
              </a:rPr>
              <a:t>X</a:t>
            </a:r>
            <a:r>
              <a:rPr baseline="-25000" lang="en-US" sz="1200">
                <a:solidFill>
                  <a:srgbClr val="0000FF"/>
                </a:solidFill>
              </a:rPr>
              <a:t>k</a:t>
            </a:r>
            <a:r>
              <a:rPr lang="en-US" sz="1200">
                <a:solidFill>
                  <a:srgbClr val="0000FF"/>
                </a:solidFill>
              </a:rPr>
              <a:t>|</a:t>
            </a:r>
            <a:r>
              <a:rPr b="1" lang="en-US" sz="1200">
                <a:solidFill>
                  <a:srgbClr val="0000FF"/>
                </a:solidFill>
              </a:rPr>
              <a:t>E</a:t>
            </a:r>
            <a:r>
              <a:rPr baseline="-25000" lang="en-US" sz="1200">
                <a:solidFill>
                  <a:srgbClr val="0000FF"/>
                </a:solidFill>
              </a:rPr>
              <a:t>1:t</a:t>
            </a:r>
            <a:r>
              <a:rPr lang="en-US" sz="1200">
                <a:solidFill>
                  <a:srgbClr val="0000FF"/>
                </a:solidFill>
              </a:rPr>
              <a:t>),    where I was at time k &lt; t ? (smooth)</a:t>
            </a:r>
            <a:endParaRPr/>
          </a:p>
          <a:p>
            <a:pPr indent="-342900" lvl="2" marL="74295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Char char="•"/>
            </a:pPr>
            <a:r>
              <a:rPr b="1" lang="en-US" sz="1200">
                <a:solidFill>
                  <a:srgbClr val="0000FF"/>
                </a:solidFill>
              </a:rPr>
              <a:t>P</a:t>
            </a:r>
            <a:r>
              <a:rPr lang="en-US" sz="1200">
                <a:solidFill>
                  <a:srgbClr val="0000FF"/>
                </a:solidFill>
              </a:rPr>
              <a:t>(</a:t>
            </a:r>
            <a:r>
              <a:rPr b="1" lang="en-US" sz="1200">
                <a:solidFill>
                  <a:srgbClr val="0000FF"/>
                </a:solidFill>
              </a:rPr>
              <a:t>X</a:t>
            </a:r>
            <a:r>
              <a:rPr baseline="-25000" lang="en-US" sz="1200">
                <a:solidFill>
                  <a:srgbClr val="0000FF"/>
                </a:solidFill>
              </a:rPr>
              <a:t>1:t</a:t>
            </a:r>
            <a:r>
              <a:rPr lang="en-US" sz="1200">
                <a:solidFill>
                  <a:srgbClr val="0000FF"/>
                </a:solidFill>
              </a:rPr>
              <a:t>|</a:t>
            </a:r>
            <a:r>
              <a:rPr b="1" lang="en-US" sz="1200">
                <a:solidFill>
                  <a:srgbClr val="0000FF"/>
                </a:solidFill>
              </a:rPr>
              <a:t>E</a:t>
            </a:r>
            <a:r>
              <a:rPr baseline="-25000" lang="en-US" sz="1200">
                <a:solidFill>
                  <a:srgbClr val="0000FF"/>
                </a:solidFill>
              </a:rPr>
              <a:t>1:t</a:t>
            </a:r>
            <a:r>
              <a:rPr lang="en-US" sz="1200">
                <a:solidFill>
                  <a:srgbClr val="0000FF"/>
                </a:solidFill>
              </a:rPr>
              <a:t>)   the probability of every state sequence that I went through? (explanation)</a:t>
            </a:r>
            <a:endParaRPr/>
          </a:p>
          <a:p>
            <a:pPr indent="-342900" lvl="2" marL="74295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Char char="•"/>
            </a:pPr>
            <a:r>
              <a:rPr b="1" lang="en-US" sz="1200">
                <a:solidFill>
                  <a:srgbClr val="0000FF"/>
                </a:solidFill>
              </a:rPr>
              <a:t>P</a:t>
            </a:r>
            <a:r>
              <a:rPr lang="en-US" sz="1200">
                <a:solidFill>
                  <a:srgbClr val="0000FF"/>
                </a:solidFill>
              </a:rPr>
              <a:t>(</a:t>
            </a:r>
            <a:r>
              <a:rPr b="1" lang="en-US" sz="1200">
                <a:solidFill>
                  <a:srgbClr val="0000FF"/>
                </a:solidFill>
              </a:rPr>
              <a:t>x</a:t>
            </a:r>
            <a:r>
              <a:rPr baseline="-25000" lang="en-US" sz="1200">
                <a:solidFill>
                  <a:srgbClr val="0000FF"/>
                </a:solidFill>
              </a:rPr>
              <a:t>1:t</a:t>
            </a:r>
            <a:r>
              <a:rPr lang="en-US" sz="1200">
                <a:solidFill>
                  <a:srgbClr val="0000FF"/>
                </a:solidFill>
              </a:rPr>
              <a:t>|</a:t>
            </a:r>
            <a:r>
              <a:rPr b="1" lang="en-US" sz="1200">
                <a:solidFill>
                  <a:srgbClr val="0000FF"/>
                </a:solidFill>
              </a:rPr>
              <a:t>E</a:t>
            </a:r>
            <a:r>
              <a:rPr baseline="-25000" lang="en-US" sz="1200">
                <a:solidFill>
                  <a:srgbClr val="0000FF"/>
                </a:solidFill>
              </a:rPr>
              <a:t>1:t</a:t>
            </a:r>
            <a:r>
              <a:rPr lang="en-US" sz="1200">
                <a:solidFill>
                  <a:srgbClr val="0000FF"/>
                </a:solidFill>
              </a:rPr>
              <a:t>)   the most likely sequence of states I went through? (Viterbi algorithm)</a:t>
            </a:r>
            <a:endParaRPr/>
          </a:p>
        </p:txBody>
      </p:sp>
      <p:sp>
        <p:nvSpPr>
          <p:cNvPr id="454" name="Google Shape;454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455" name="Google Shape;4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13"/>
          <p:cNvSpPr txBox="1"/>
          <p:nvPr/>
        </p:nvSpPr>
        <p:spPr>
          <a:xfrm rot="-5400000">
            <a:off x="1794490" y="2232033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457" name="Google Shape;457;p13"/>
          <p:cNvSpPr txBox="1"/>
          <p:nvPr/>
        </p:nvSpPr>
        <p:spPr>
          <a:xfrm rot="-5400000">
            <a:off x="3099494" y="2232033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458" name="Google Shape;458;p13"/>
          <p:cNvSpPr txBox="1"/>
          <p:nvPr/>
        </p:nvSpPr>
        <p:spPr>
          <a:xfrm rot="-5400000">
            <a:off x="4605101" y="2232033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459" name="Google Shape;459;p13"/>
          <p:cNvSpPr txBox="1"/>
          <p:nvPr/>
        </p:nvSpPr>
        <p:spPr>
          <a:xfrm rot="-5400000">
            <a:off x="5736981" y="2232033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460" name="Google Shape;460;p13"/>
          <p:cNvSpPr txBox="1"/>
          <p:nvPr/>
        </p:nvSpPr>
        <p:spPr>
          <a:xfrm>
            <a:off x="4119758" y="2307877"/>
            <a:ext cx="42511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/>
          </a:p>
        </p:txBody>
      </p:sp>
      <p:grpSp>
        <p:nvGrpSpPr>
          <p:cNvPr id="461" name="Google Shape;461;p13"/>
          <p:cNvGrpSpPr/>
          <p:nvPr/>
        </p:nvGrpSpPr>
        <p:grpSpPr>
          <a:xfrm>
            <a:off x="2577396" y="1933617"/>
            <a:ext cx="958756" cy="1107277"/>
            <a:chOff x="1839256" y="4214430"/>
            <a:chExt cx="1278341" cy="1476369"/>
          </a:xfrm>
        </p:grpSpPr>
        <p:cxnSp>
          <p:nvCxnSpPr>
            <p:cNvPr id="462" name="Google Shape;462;p1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3" name="Google Shape;463;p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6" name="Google Shape;466;p13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7" name="Google Shape;467;p1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8" name="Google Shape;468;p1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9" name="Google Shape;469;p13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0" name="Google Shape;470;p13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1" name="Google Shape;471;p13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2" name="Google Shape;472;p13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3" name="Google Shape;473;p13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476" name="Google Shape;476;p13"/>
          <p:cNvGrpSpPr/>
          <p:nvPr/>
        </p:nvGrpSpPr>
        <p:grpSpPr>
          <a:xfrm>
            <a:off x="5305576" y="1915301"/>
            <a:ext cx="958756" cy="1107277"/>
            <a:chOff x="1839256" y="4214430"/>
            <a:chExt cx="1278341" cy="1476369"/>
          </a:xfrm>
        </p:grpSpPr>
        <p:cxnSp>
          <p:nvCxnSpPr>
            <p:cNvPr id="477" name="Google Shape;477;p1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4" name="Google Shape;484;p13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5" name="Google Shape;485;p13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6" name="Google Shape;486;p13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7" name="Google Shape;487;p13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8" name="Google Shape;488;p13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491" name="Google Shape;491;p13"/>
          <p:cNvGrpSpPr/>
          <p:nvPr/>
        </p:nvGrpSpPr>
        <p:grpSpPr>
          <a:xfrm>
            <a:off x="3882401" y="1954488"/>
            <a:ext cx="466341" cy="1107277"/>
            <a:chOff x="1839256" y="4214430"/>
            <a:chExt cx="1278341" cy="1476369"/>
          </a:xfrm>
        </p:grpSpPr>
        <p:cxnSp>
          <p:nvCxnSpPr>
            <p:cNvPr id="492" name="Google Shape;492;p1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9" name="Google Shape;499;p13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0" name="Google Shape;500;p13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1" name="Google Shape;501;p13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2" name="Google Shape;502;p13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3" name="Google Shape;503;p13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06" name="Google Shape;506;p13"/>
          <p:cNvGrpSpPr/>
          <p:nvPr/>
        </p:nvGrpSpPr>
        <p:grpSpPr>
          <a:xfrm>
            <a:off x="4656168" y="1915301"/>
            <a:ext cx="466341" cy="1107277"/>
            <a:chOff x="1839256" y="4214430"/>
            <a:chExt cx="1278341" cy="1476369"/>
          </a:xfrm>
        </p:grpSpPr>
        <p:cxnSp>
          <p:nvCxnSpPr>
            <p:cNvPr id="507" name="Google Shape;507;p1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4" name="Google Shape;514;p13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5" name="Google Shape;515;p13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6" name="Google Shape;516;p13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7" name="Google Shape;517;p13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8" name="Google Shape;518;p13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19" name="Google Shape;519;p13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20" name="Google Shape;520;p13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21" name="Google Shape;521;p13"/>
          <p:cNvSpPr/>
          <p:nvPr/>
        </p:nvSpPr>
        <p:spPr>
          <a:xfrm>
            <a:off x="2315386" y="1492793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3"/>
          <p:cNvSpPr/>
          <p:nvPr/>
        </p:nvSpPr>
        <p:spPr>
          <a:xfrm>
            <a:off x="3602073" y="1492793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5086656" y="1492793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3"/>
          <p:cNvSpPr/>
          <p:nvPr/>
        </p:nvSpPr>
        <p:spPr>
          <a:xfrm>
            <a:off x="6231966" y="1492793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3"/>
          <p:cNvSpPr/>
          <p:nvPr/>
        </p:nvSpPr>
        <p:spPr>
          <a:xfrm>
            <a:off x="1824629" y="1063229"/>
            <a:ext cx="5394318" cy="42040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rose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fward, {</a:t>
            </a:r>
            <a:r>
              <a:rPr b="0" i="0" lang="en-US" sz="1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…, turn, {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rose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back, {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volcano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3"/>
          <p:cNvSpPr txBox="1"/>
          <p:nvPr/>
        </p:nvSpPr>
        <p:spPr>
          <a:xfrm rot="-5400000">
            <a:off x="841667" y="2139930"/>
            <a:ext cx="143500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Hidden!</a:t>
            </a:r>
            <a:endParaRPr sz="135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3"/>
          <p:cNvSpPr txBox="1"/>
          <p:nvPr/>
        </p:nvSpPr>
        <p:spPr>
          <a:xfrm>
            <a:off x="1283369" y="1002639"/>
            <a:ext cx="5966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baseline="-25000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1:T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13"/>
          <p:cNvCxnSpPr/>
          <p:nvPr/>
        </p:nvCxnSpPr>
        <p:spPr>
          <a:xfrm>
            <a:off x="7299160" y="1263316"/>
            <a:ext cx="61160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29" name="Google Shape;529;p13"/>
          <p:cNvSpPr txBox="1"/>
          <p:nvPr/>
        </p:nvSpPr>
        <p:spPr>
          <a:xfrm>
            <a:off x="7352956" y="1004937"/>
            <a:ext cx="5068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530" name="Google Shape;530;p13"/>
          <p:cNvSpPr txBox="1"/>
          <p:nvPr/>
        </p:nvSpPr>
        <p:spPr>
          <a:xfrm>
            <a:off x="80363" y="1071177"/>
            <a:ext cx="1216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/>
          </a:p>
        </p:txBody>
      </p:sp>
      <p:sp>
        <p:nvSpPr>
          <p:cNvPr id="531" name="Google Shape;531;p13"/>
          <p:cNvSpPr txBox="1"/>
          <p:nvPr/>
        </p:nvSpPr>
        <p:spPr>
          <a:xfrm>
            <a:off x="197497" y="2117145"/>
            <a:ext cx="734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"/>
          <p:cNvSpPr txBox="1"/>
          <p:nvPr>
            <p:ph type="title"/>
          </p:nvPr>
        </p:nvSpPr>
        <p:spPr>
          <a:xfrm>
            <a:off x="386576" y="120091"/>
            <a:ext cx="750999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Some General Problems for Temporal Models</a:t>
            </a:r>
            <a:endParaRPr baseline="-25000">
              <a:solidFill>
                <a:srgbClr val="000000"/>
              </a:solidFill>
            </a:endParaRPr>
          </a:p>
        </p:txBody>
      </p:sp>
      <p:sp>
        <p:nvSpPr>
          <p:cNvPr id="537" name="Google Shape;537;p14"/>
          <p:cNvSpPr txBox="1"/>
          <p:nvPr>
            <p:ph idx="1" type="body"/>
          </p:nvPr>
        </p:nvSpPr>
        <p:spPr>
          <a:xfrm>
            <a:off x="929268" y="1098645"/>
            <a:ext cx="6728832" cy="37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b="1" lang="en-US"/>
              <a:t>X</a:t>
            </a:r>
            <a:r>
              <a:rPr baseline="-25000" lang="en-US"/>
              <a:t>1:t</a:t>
            </a:r>
            <a:r>
              <a:rPr lang="en-US"/>
              <a:t>|</a:t>
            </a:r>
            <a:r>
              <a:rPr b="1" lang="en-US"/>
              <a:t>E</a:t>
            </a:r>
            <a:r>
              <a:rPr baseline="-25000" lang="en-US"/>
              <a:t>1:t</a:t>
            </a:r>
            <a:r>
              <a:rPr lang="en-US"/>
              <a:t>) 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compare all state sequences I might go through (”explanation”)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b="1" lang="en-US"/>
              <a:t>X</a:t>
            </a:r>
            <a:r>
              <a:rPr baseline="-25000" lang="en-US"/>
              <a:t>t</a:t>
            </a:r>
            <a:r>
              <a:rPr lang="en-US"/>
              <a:t>|</a:t>
            </a:r>
            <a:r>
              <a:rPr b="1" lang="en-US"/>
              <a:t>E</a:t>
            </a:r>
            <a:r>
              <a:rPr baseline="-25000" lang="en-US"/>
              <a:t>1:t</a:t>
            </a:r>
            <a:r>
              <a:rPr lang="en-US"/>
              <a:t>) 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which state I am in now (“state estimation” “localization”) 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b="1" lang="en-US"/>
              <a:t>X</a:t>
            </a:r>
            <a:r>
              <a:rPr baseline="-25000" lang="en-US"/>
              <a:t>t+k</a:t>
            </a:r>
            <a:r>
              <a:rPr lang="en-US"/>
              <a:t>|</a:t>
            </a:r>
            <a:r>
              <a:rPr b="1" lang="en-US"/>
              <a:t>E</a:t>
            </a:r>
            <a:r>
              <a:rPr baseline="-25000" lang="en-US"/>
              <a:t>1:t</a:t>
            </a:r>
            <a:r>
              <a:rPr lang="en-US"/>
              <a:t>) 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which state I will be in at time t+k (“prediction”)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b="1" lang="en-US"/>
              <a:t>X</a:t>
            </a:r>
            <a:r>
              <a:rPr baseline="-25000" lang="en-US"/>
              <a:t>k</a:t>
            </a:r>
            <a:r>
              <a:rPr lang="en-US"/>
              <a:t>|</a:t>
            </a:r>
            <a:r>
              <a:rPr b="1" lang="en-US"/>
              <a:t>E</a:t>
            </a:r>
            <a:r>
              <a:rPr baseline="-25000" lang="en-US"/>
              <a:t>1:t</a:t>
            </a:r>
            <a:r>
              <a:rPr lang="en-US"/>
              <a:t>) 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which state I was in at time k (k&lt;t) (“smoothing”)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b="1" lang="en-US"/>
              <a:t>x</a:t>
            </a:r>
            <a:r>
              <a:rPr baseline="-25000" lang="en-US"/>
              <a:t>1:t</a:t>
            </a:r>
            <a:r>
              <a:rPr lang="en-US"/>
              <a:t>|</a:t>
            </a:r>
            <a:r>
              <a:rPr b="1" lang="en-US"/>
              <a:t>E</a:t>
            </a:r>
            <a:r>
              <a:rPr baseline="-25000" lang="en-US"/>
              <a:t>1:t</a:t>
            </a:r>
            <a:r>
              <a:rPr lang="en-US"/>
              <a:t>) 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the best state sequence that I went through (”viterbi”)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b="1" lang="en-US"/>
              <a:t>M</a:t>
            </a:r>
            <a:r>
              <a:rPr baseline="-25000" lang="en-US"/>
              <a:t>t</a:t>
            </a:r>
            <a:r>
              <a:rPr lang="en-US"/>
              <a:t>|</a:t>
            </a:r>
            <a:r>
              <a:rPr b="1" lang="en-US"/>
              <a:t>E</a:t>
            </a:r>
            <a:r>
              <a:rPr baseline="-25000" lang="en-US"/>
              <a:t>1:t</a:t>
            </a:r>
            <a:r>
              <a:rPr lang="en-US"/>
              <a:t>) 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 correct is my model at time t (“model learning”)</a:t>
            </a:r>
            <a:endParaRPr/>
          </a:p>
          <a:p>
            <a:pPr indent="-12763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38" name="Google Shape;538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9" name="Google Shape;539;p14"/>
          <p:cNvGrpSpPr/>
          <p:nvPr/>
        </p:nvGrpSpPr>
        <p:grpSpPr>
          <a:xfrm>
            <a:off x="811033" y="729313"/>
            <a:ext cx="6728824" cy="370778"/>
            <a:chOff x="811033" y="729313"/>
            <a:chExt cx="6728824" cy="370778"/>
          </a:xfrm>
        </p:grpSpPr>
        <p:cxnSp>
          <p:nvCxnSpPr>
            <p:cNvPr id="540" name="Google Shape;540;p14"/>
            <p:cNvCxnSpPr/>
            <p:nvPr/>
          </p:nvCxnSpPr>
          <p:spPr>
            <a:xfrm>
              <a:off x="811033" y="890546"/>
              <a:ext cx="6114553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541" name="Google Shape;541;p14"/>
            <p:cNvSpPr txBox="1"/>
            <p:nvPr/>
          </p:nvSpPr>
          <p:spPr>
            <a:xfrm>
              <a:off x="6925586" y="72931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42" name="Google Shape;542;p14"/>
            <p:cNvSpPr txBox="1"/>
            <p:nvPr/>
          </p:nvSpPr>
          <p:spPr>
            <a:xfrm>
              <a:off x="824163" y="7615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43" name="Google Shape;543;p14"/>
            <p:cNvSpPr txBox="1"/>
            <p:nvPr/>
          </p:nvSpPr>
          <p:spPr>
            <a:xfrm>
              <a:off x="4300707" y="748340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544" name="Google Shape;544;p14"/>
            <p:cNvSpPr txBox="1"/>
            <p:nvPr/>
          </p:nvSpPr>
          <p:spPr>
            <a:xfrm>
              <a:off x="5770088" y="761537"/>
              <a:ext cx="449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  <p:sp>
          <p:nvSpPr>
            <p:cNvPr id="545" name="Google Shape;545;p14"/>
            <p:cNvSpPr txBox="1"/>
            <p:nvPr/>
          </p:nvSpPr>
          <p:spPr>
            <a:xfrm>
              <a:off x="2735059" y="756291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P(X|E) Example     </a:t>
            </a:r>
            <a:endParaRPr/>
          </a:p>
        </p:txBody>
      </p:sp>
      <p:sp>
        <p:nvSpPr>
          <p:cNvPr id="551" name="Google Shape;551;p15"/>
          <p:cNvSpPr txBox="1"/>
          <p:nvPr>
            <p:ph idx="1" type="body"/>
          </p:nvPr>
        </p:nvSpPr>
        <p:spPr>
          <a:xfrm>
            <a:off x="334537" y="1200151"/>
            <a:ext cx="853032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1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Given: “</a:t>
            </a:r>
            <a:r>
              <a:rPr i="1" lang="en-US"/>
              <a:t>experience” </a:t>
            </a:r>
            <a:r>
              <a:rPr lang="en-US"/>
              <a:t>E</a:t>
            </a:r>
            <a:r>
              <a:rPr baseline="-25000" lang="en-US"/>
              <a:t>1:2</a:t>
            </a:r>
            <a:r>
              <a:rPr lang="en-US"/>
              <a:t>={rose, forward, nothing}</a:t>
            </a:r>
            <a:endParaRPr/>
          </a:p>
          <a:p>
            <a:pPr indent="-257175" lvl="1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Infer: the most likely “</a:t>
            </a:r>
            <a:r>
              <a:rPr i="1" lang="en-US" sz="2400"/>
              <a:t>state sequence”</a:t>
            </a:r>
            <a:r>
              <a:rPr lang="en-US" sz="2400"/>
              <a:t> X</a:t>
            </a:r>
            <a:r>
              <a:rPr baseline="-25000" lang="en-US" sz="2400"/>
              <a:t>1:2</a:t>
            </a:r>
            <a:r>
              <a:rPr i="1" lang="en-US" sz="2400"/>
              <a:t>      // by comparing all</a:t>
            </a:r>
            <a:endParaRPr baseline="-25000" i="1" sz="2400"/>
          </a:p>
        </p:txBody>
      </p:sp>
      <p:sp>
        <p:nvSpPr>
          <p:cNvPr id="552" name="Google Shape;552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553" name="Google Shape;553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15"/>
          <p:cNvSpPr txBox="1"/>
          <p:nvPr/>
        </p:nvSpPr>
        <p:spPr>
          <a:xfrm rot="-5400000">
            <a:off x="1794490" y="3559979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    S1    S2     S3</a:t>
            </a:r>
            <a:endParaRPr/>
          </a:p>
        </p:txBody>
      </p:sp>
      <p:sp>
        <p:nvSpPr>
          <p:cNvPr id="555" name="Google Shape;555;p15"/>
          <p:cNvSpPr txBox="1"/>
          <p:nvPr/>
        </p:nvSpPr>
        <p:spPr>
          <a:xfrm rot="-5400000">
            <a:off x="3099494" y="3559979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    S1    S2     S3</a:t>
            </a:r>
            <a:endParaRPr/>
          </a:p>
        </p:txBody>
      </p:sp>
      <p:grpSp>
        <p:nvGrpSpPr>
          <p:cNvPr id="556" name="Google Shape;556;p15"/>
          <p:cNvGrpSpPr/>
          <p:nvPr/>
        </p:nvGrpSpPr>
        <p:grpSpPr>
          <a:xfrm>
            <a:off x="2577396" y="3261564"/>
            <a:ext cx="958756" cy="1107277"/>
            <a:chOff x="1839256" y="4214430"/>
            <a:chExt cx="1278341" cy="1476369"/>
          </a:xfrm>
        </p:grpSpPr>
        <p:cxnSp>
          <p:nvCxnSpPr>
            <p:cNvPr id="557" name="Google Shape;557;p15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8" name="Google Shape;558;p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59" name="Google Shape;559;p1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0" name="Google Shape;560;p15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1" name="Google Shape;561;p15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2" name="Google Shape;562;p15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3" name="Google Shape;563;p15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4" name="Google Shape;564;p15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5" name="Google Shape;565;p15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6" name="Google Shape;566;p15"/>
            <p:cNvCxnSpPr/>
            <p:nvPr/>
          </p:nvCxnSpPr>
          <p:spPr>
            <a:xfrm flipH="1" rot="10800000">
              <a:off x="1839256" y="4214430"/>
              <a:ext cx="1241705" cy="1459452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7" name="Google Shape;567;p15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8" name="Google Shape;568;p15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71" name="Google Shape;571;p15"/>
          <p:cNvSpPr/>
          <p:nvPr/>
        </p:nvSpPr>
        <p:spPr>
          <a:xfrm>
            <a:off x="2315386" y="2820740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3602073" y="2820740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1487950" y="4777876"/>
            <a:ext cx="48673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Find the “best sequence of states” that support the experience !</a:t>
            </a:r>
            <a:endParaRPr/>
          </a:p>
        </p:txBody>
      </p:sp>
      <p:sp>
        <p:nvSpPr>
          <p:cNvPr id="574" name="Google Shape;574;p15"/>
          <p:cNvSpPr/>
          <p:nvPr/>
        </p:nvSpPr>
        <p:spPr>
          <a:xfrm>
            <a:off x="1661438" y="2391175"/>
            <a:ext cx="2868468" cy="42040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E= {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forward, {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4818574" y="3322564"/>
            <a:ext cx="424994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Compute P(X|E):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possible X, which one is most likely?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{s0,s0}, {s0,s1}, {s0,s2},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{s0,s3}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{s1,s0}, {s1,s1}, {s1,s2}, {s1,s3},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{s2,s0}, {s2,s1}, {s2,s2}, {s2,s3},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{s3,s0}, {s3,s1}, {s3,s2}, {s3,s3}</a:t>
            </a: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4741924" y="2236583"/>
            <a:ext cx="33839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={rose, forward, nothing}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={rose, nothing}  // observations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={forward}            // action sequence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=O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P(X|E) Example in a Graph</a:t>
            </a:r>
            <a:endParaRPr/>
          </a:p>
        </p:txBody>
      </p:sp>
      <p:sp>
        <p:nvSpPr>
          <p:cNvPr id="582" name="Google Shape;58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583" name="Google Shape;58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4" name="Google Shape;584;p16"/>
          <p:cNvCxnSpPr/>
          <p:nvPr/>
        </p:nvCxnSpPr>
        <p:spPr>
          <a:xfrm>
            <a:off x="1501870" y="3444203"/>
            <a:ext cx="5974094" cy="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85" name="Google Shape;585;p16"/>
          <p:cNvCxnSpPr/>
          <p:nvPr/>
        </p:nvCxnSpPr>
        <p:spPr>
          <a:xfrm rot="10800000">
            <a:off x="1794393" y="1265908"/>
            <a:ext cx="0" cy="306205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86" name="Google Shape;586;p16"/>
          <p:cNvSpPr txBox="1"/>
          <p:nvPr/>
        </p:nvSpPr>
        <p:spPr>
          <a:xfrm>
            <a:off x="1993897" y="1431238"/>
            <a:ext cx="63511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P(X|E)</a:t>
            </a:r>
            <a:endParaRPr/>
          </a:p>
        </p:txBody>
      </p:sp>
      <p:sp>
        <p:nvSpPr>
          <p:cNvPr id="587" name="Google Shape;587;p16"/>
          <p:cNvSpPr txBox="1"/>
          <p:nvPr/>
        </p:nvSpPr>
        <p:spPr>
          <a:xfrm>
            <a:off x="7578445" y="3317614"/>
            <a:ext cx="27443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88" name="Google Shape;588;p16"/>
          <p:cNvSpPr txBox="1"/>
          <p:nvPr/>
        </p:nvSpPr>
        <p:spPr>
          <a:xfrm rot="-5400000">
            <a:off x="1719557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{s0,s0}</a:t>
            </a:r>
            <a:endParaRPr/>
          </a:p>
        </p:txBody>
      </p:sp>
      <p:sp>
        <p:nvSpPr>
          <p:cNvPr id="589" name="Google Shape;589;p16"/>
          <p:cNvSpPr txBox="1"/>
          <p:nvPr/>
        </p:nvSpPr>
        <p:spPr>
          <a:xfrm rot="-5400000">
            <a:off x="2071617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{s0,s1}</a:t>
            </a:r>
            <a:endParaRPr/>
          </a:p>
        </p:txBody>
      </p:sp>
      <p:sp>
        <p:nvSpPr>
          <p:cNvPr id="590" name="Google Shape;590;p16"/>
          <p:cNvSpPr txBox="1"/>
          <p:nvPr/>
        </p:nvSpPr>
        <p:spPr>
          <a:xfrm rot="-5400000">
            <a:off x="2423676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{s0,s2}</a:t>
            </a:r>
            <a:endParaRPr/>
          </a:p>
        </p:txBody>
      </p:sp>
      <p:sp>
        <p:nvSpPr>
          <p:cNvPr id="591" name="Google Shape;591;p16"/>
          <p:cNvSpPr txBox="1"/>
          <p:nvPr/>
        </p:nvSpPr>
        <p:spPr>
          <a:xfrm rot="-5400000">
            <a:off x="2775736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{s0,s3}</a:t>
            </a:r>
            <a:endParaRPr/>
          </a:p>
        </p:txBody>
      </p:sp>
      <p:sp>
        <p:nvSpPr>
          <p:cNvPr id="592" name="Google Shape;592;p16"/>
          <p:cNvSpPr txBox="1"/>
          <p:nvPr/>
        </p:nvSpPr>
        <p:spPr>
          <a:xfrm rot="-5400000">
            <a:off x="3127796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{s1,s0}</a:t>
            </a:r>
            <a:endParaRPr/>
          </a:p>
        </p:txBody>
      </p:sp>
      <p:sp>
        <p:nvSpPr>
          <p:cNvPr id="593" name="Google Shape;593;p16"/>
          <p:cNvSpPr txBox="1"/>
          <p:nvPr/>
        </p:nvSpPr>
        <p:spPr>
          <a:xfrm rot="-5400000">
            <a:off x="3479856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{s1,s1}</a:t>
            </a:r>
            <a:endParaRPr/>
          </a:p>
        </p:txBody>
      </p:sp>
      <p:sp>
        <p:nvSpPr>
          <p:cNvPr id="594" name="Google Shape;594;p16"/>
          <p:cNvSpPr txBox="1"/>
          <p:nvPr/>
        </p:nvSpPr>
        <p:spPr>
          <a:xfrm rot="-5400000">
            <a:off x="3831915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{s1,s2}</a:t>
            </a:r>
            <a:endParaRPr/>
          </a:p>
        </p:txBody>
      </p:sp>
      <p:sp>
        <p:nvSpPr>
          <p:cNvPr id="595" name="Google Shape;595;p16"/>
          <p:cNvSpPr txBox="1"/>
          <p:nvPr/>
        </p:nvSpPr>
        <p:spPr>
          <a:xfrm rot="-5400000">
            <a:off x="4183975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{s1,s3}</a:t>
            </a:r>
            <a:endParaRPr/>
          </a:p>
        </p:txBody>
      </p:sp>
      <p:sp>
        <p:nvSpPr>
          <p:cNvPr id="596" name="Google Shape;596;p16"/>
          <p:cNvSpPr txBox="1"/>
          <p:nvPr/>
        </p:nvSpPr>
        <p:spPr>
          <a:xfrm rot="-5400000">
            <a:off x="4536035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{s2,s0}</a:t>
            </a:r>
            <a:endParaRPr/>
          </a:p>
        </p:txBody>
      </p:sp>
      <p:sp>
        <p:nvSpPr>
          <p:cNvPr id="597" name="Google Shape;597;p16"/>
          <p:cNvSpPr txBox="1"/>
          <p:nvPr/>
        </p:nvSpPr>
        <p:spPr>
          <a:xfrm rot="-5400000">
            <a:off x="4888095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{s2,s1}</a:t>
            </a:r>
            <a:endParaRPr/>
          </a:p>
        </p:txBody>
      </p:sp>
      <p:sp>
        <p:nvSpPr>
          <p:cNvPr id="598" name="Google Shape;598;p16"/>
          <p:cNvSpPr txBox="1"/>
          <p:nvPr/>
        </p:nvSpPr>
        <p:spPr>
          <a:xfrm rot="-5400000">
            <a:off x="5240154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{s2,s2}</a:t>
            </a:r>
            <a:endParaRPr/>
          </a:p>
        </p:txBody>
      </p:sp>
      <p:sp>
        <p:nvSpPr>
          <p:cNvPr id="599" name="Google Shape;599;p16"/>
          <p:cNvSpPr txBox="1"/>
          <p:nvPr/>
        </p:nvSpPr>
        <p:spPr>
          <a:xfrm rot="-5400000">
            <a:off x="5592214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{s2,s3}</a:t>
            </a:r>
            <a:endParaRPr/>
          </a:p>
        </p:txBody>
      </p:sp>
      <p:sp>
        <p:nvSpPr>
          <p:cNvPr id="600" name="Google Shape;600;p16"/>
          <p:cNvSpPr txBox="1"/>
          <p:nvPr/>
        </p:nvSpPr>
        <p:spPr>
          <a:xfrm rot="-5400000">
            <a:off x="5944274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{s3,s0}</a:t>
            </a:r>
            <a:endParaRPr/>
          </a:p>
        </p:txBody>
      </p:sp>
      <p:sp>
        <p:nvSpPr>
          <p:cNvPr id="601" name="Google Shape;601;p16"/>
          <p:cNvSpPr txBox="1"/>
          <p:nvPr/>
        </p:nvSpPr>
        <p:spPr>
          <a:xfrm rot="-5400000">
            <a:off x="6296334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{s3,s1}</a:t>
            </a:r>
            <a:endParaRPr/>
          </a:p>
        </p:txBody>
      </p:sp>
      <p:sp>
        <p:nvSpPr>
          <p:cNvPr id="602" name="Google Shape;602;p16"/>
          <p:cNvSpPr txBox="1"/>
          <p:nvPr/>
        </p:nvSpPr>
        <p:spPr>
          <a:xfrm rot="-5400000">
            <a:off x="6648393" y="3569239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{s3,s2}</a:t>
            </a:r>
            <a:endParaRPr/>
          </a:p>
        </p:txBody>
      </p:sp>
      <p:sp>
        <p:nvSpPr>
          <p:cNvPr id="603" name="Google Shape;603;p16"/>
          <p:cNvSpPr txBox="1"/>
          <p:nvPr/>
        </p:nvSpPr>
        <p:spPr>
          <a:xfrm rot="-5400000">
            <a:off x="7000452" y="3569238"/>
            <a:ext cx="54534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{s3,s3}</a:t>
            </a:r>
            <a:endParaRPr/>
          </a:p>
        </p:txBody>
      </p:sp>
      <p:sp>
        <p:nvSpPr>
          <p:cNvPr id="604" name="Google Shape;604;p16"/>
          <p:cNvSpPr/>
          <p:nvPr/>
        </p:nvSpPr>
        <p:spPr>
          <a:xfrm>
            <a:off x="3057184" y="2666576"/>
            <a:ext cx="34289" cy="77762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6"/>
          <p:cNvSpPr/>
          <p:nvPr/>
        </p:nvSpPr>
        <p:spPr>
          <a:xfrm flipH="1">
            <a:off x="3410828" y="3317614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6"/>
          <p:cNvSpPr/>
          <p:nvPr/>
        </p:nvSpPr>
        <p:spPr>
          <a:xfrm>
            <a:off x="3731973" y="3317614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6"/>
          <p:cNvSpPr/>
          <p:nvPr/>
        </p:nvSpPr>
        <p:spPr>
          <a:xfrm>
            <a:off x="4099463" y="3178967"/>
            <a:ext cx="34289" cy="26523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6"/>
          <p:cNvSpPr/>
          <p:nvPr/>
        </p:nvSpPr>
        <p:spPr>
          <a:xfrm>
            <a:off x="4454897" y="3160648"/>
            <a:ext cx="34289" cy="26523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6"/>
          <p:cNvSpPr/>
          <p:nvPr/>
        </p:nvSpPr>
        <p:spPr>
          <a:xfrm flipH="1">
            <a:off x="1999956" y="3299443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6"/>
          <p:cNvSpPr/>
          <p:nvPr/>
        </p:nvSpPr>
        <p:spPr>
          <a:xfrm>
            <a:off x="2321101" y="3299443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2688591" y="3160796"/>
            <a:ext cx="34289" cy="26523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6"/>
          <p:cNvSpPr/>
          <p:nvPr/>
        </p:nvSpPr>
        <p:spPr>
          <a:xfrm flipH="1">
            <a:off x="6221842" y="3317379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6542987" y="3317379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6910477" y="3178732"/>
            <a:ext cx="34289" cy="26523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7265911" y="3160414"/>
            <a:ext cx="34289" cy="265238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6"/>
          <p:cNvSpPr/>
          <p:nvPr/>
        </p:nvSpPr>
        <p:spPr>
          <a:xfrm flipH="1">
            <a:off x="4809166" y="3305323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5130311" y="3305323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6"/>
          <p:cNvSpPr/>
          <p:nvPr/>
        </p:nvSpPr>
        <p:spPr>
          <a:xfrm flipH="1">
            <a:off x="5520273" y="3320480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5841418" y="3320480"/>
            <a:ext cx="34289" cy="12659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Compute P(X</a:t>
            </a:r>
            <a:r>
              <a:rPr baseline="-25000" lang="en-US"/>
              <a:t>1:T</a:t>
            </a:r>
            <a:r>
              <a:rPr lang="en-US"/>
              <a:t>|E</a:t>
            </a:r>
            <a:r>
              <a:rPr baseline="-25000" lang="en-US"/>
              <a:t>1:T</a:t>
            </a:r>
            <a:r>
              <a:rPr lang="en-US"/>
              <a:t>)</a:t>
            </a:r>
            <a:endParaRPr/>
          </a:p>
        </p:txBody>
      </p:sp>
      <p:sp>
        <p:nvSpPr>
          <p:cNvPr id="625" name="Google Shape;625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P(X</a:t>
            </a:r>
            <a:r>
              <a:rPr baseline="-25000" lang="en-US"/>
              <a:t>1:T</a:t>
            </a:r>
            <a:r>
              <a:rPr lang="en-US"/>
              <a:t>|E) where E=OA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</a:t>
            </a:r>
            <a:r>
              <a:rPr baseline="-25000" lang="en-US"/>
              <a:t>1:T</a:t>
            </a:r>
            <a:r>
              <a:rPr lang="en-US"/>
              <a:t> is all possible sequences of states </a:t>
            </a:r>
            <a:endParaRPr/>
          </a:p>
          <a:p>
            <a:pPr indent="-171450" lvl="2" marL="8572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Let </a:t>
            </a:r>
            <a:r>
              <a:rPr i="1" lang="en-US"/>
              <a:t>x=</a:t>
            </a:r>
            <a:r>
              <a:rPr lang="en-US"/>
              <a:t>{</a:t>
            </a:r>
            <a:r>
              <a:rPr i="1" lang="en-US"/>
              <a:t>i</a:t>
            </a:r>
            <a:r>
              <a:rPr baseline="-25000" lang="en-US"/>
              <a:t>1</a:t>
            </a:r>
            <a:r>
              <a:rPr lang="en-US"/>
              <a:t>,</a:t>
            </a:r>
            <a:r>
              <a:rPr i="1" lang="en-US"/>
              <a:t> i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i</a:t>
            </a:r>
            <a:r>
              <a:rPr baseline="-25000" lang="en-US"/>
              <a:t>T</a:t>
            </a:r>
            <a:r>
              <a:rPr lang="en-US"/>
              <a:t>}</a:t>
            </a:r>
            <a:r>
              <a:rPr baseline="-25000" lang="en-US"/>
              <a:t> </a:t>
            </a:r>
            <a:r>
              <a:rPr lang="en-US"/>
              <a:t>be a sequence of states 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</a:t>
            </a:r>
            <a:r>
              <a:rPr i="1" lang="en-US"/>
              <a:t>x</a:t>
            </a:r>
            <a:r>
              <a:rPr lang="en-US"/>
              <a:t>|E) = p(</a:t>
            </a:r>
            <a:r>
              <a:rPr i="1" lang="en-US"/>
              <a:t>x</a:t>
            </a:r>
            <a:r>
              <a:rPr lang="en-US"/>
              <a:t>E)/P(E) = P(xOA)/P(OA) </a:t>
            </a:r>
            <a:br>
              <a:rPr lang="en-US"/>
            </a:br>
            <a:r>
              <a:rPr lang="en-US"/>
              <a:t>	</a:t>
            </a:r>
            <a:r>
              <a:rPr lang="en-US" sz="2100"/>
              <a:t>= p(x|A)p(O|xA)/p(O|A)</a:t>
            </a:r>
            <a:endParaRPr sz="900"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p(x|A)=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p(O|xA)=</a:t>
            </a:r>
            <a:endParaRPr baseline="-25000"/>
          </a:p>
        </p:txBody>
      </p:sp>
      <p:sp>
        <p:nvSpPr>
          <p:cNvPr id="626" name="Google Shape;62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12/7/21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628" name="Google Shape;6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402" y="3708253"/>
            <a:ext cx="3305107" cy="37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8876" y="3252627"/>
            <a:ext cx="3563109" cy="36523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7"/>
          <p:cNvSpPr/>
          <p:nvPr/>
        </p:nvSpPr>
        <p:spPr>
          <a:xfrm>
            <a:off x="6296040" y="2094612"/>
            <a:ext cx="2446685" cy="954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{s0,s0}, {s0,s1}, {s0,s2}, {s0,s3},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{s1,s0}, {s1,s1}, {s1,s2}, {s1,s3},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{s2,s0}, {s2,s1}, {s2,s2}, {s2,s3},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{s3,s0}, {s3,s1}, {s3,s2}, {s3,s3}</a:t>
            </a:r>
            <a:endParaRPr/>
          </a:p>
        </p:txBody>
      </p:sp>
      <p:sp>
        <p:nvSpPr>
          <p:cNvPr id="631" name="Google Shape;631;p17"/>
          <p:cNvSpPr txBox="1"/>
          <p:nvPr/>
        </p:nvSpPr>
        <p:spPr>
          <a:xfrm>
            <a:off x="5966763" y="1145768"/>
            <a:ext cx="2918556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E={rose, forward, nothing}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O={rose, nothing}  // observations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A={forward}            // action sequence</a:t>
            </a:r>
            <a:endParaRPr/>
          </a:p>
        </p:txBody>
      </p:sp>
      <p:sp>
        <p:nvSpPr>
          <p:cNvPr id="632" name="Google Shape;632;p17"/>
          <p:cNvSpPr txBox="1"/>
          <p:nvPr/>
        </p:nvSpPr>
        <p:spPr>
          <a:xfrm>
            <a:off x="2029602" y="4260427"/>
            <a:ext cx="5137937" cy="4645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8"/>
          <p:cNvSpPr txBox="1"/>
          <p:nvPr>
            <p:ph type="title"/>
          </p:nvPr>
        </p:nvSpPr>
        <p:spPr>
          <a:xfrm>
            <a:off x="457200" y="72167"/>
            <a:ext cx="8229600" cy="428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In Our Example</a:t>
            </a:r>
            <a:endParaRPr/>
          </a:p>
        </p:txBody>
      </p:sp>
      <p:sp>
        <p:nvSpPr>
          <p:cNvPr id="638" name="Google Shape;638;p18"/>
          <p:cNvSpPr txBox="1"/>
          <p:nvPr>
            <p:ph idx="1" type="body"/>
          </p:nvPr>
        </p:nvSpPr>
        <p:spPr>
          <a:xfrm>
            <a:off x="94762" y="560043"/>
            <a:ext cx="3182302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16 possible x</a:t>
            </a:r>
            <a:endParaRPr/>
          </a:p>
          <a:p>
            <a:pPr indent="-80962" lvl="1" marL="55721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9" name="Google Shape;63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0" name="Google Shape;64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41" name="Google Shape;641;p18"/>
          <p:cNvSpPr/>
          <p:nvPr/>
        </p:nvSpPr>
        <p:spPr>
          <a:xfrm>
            <a:off x="4170573" y="500309"/>
            <a:ext cx="4973427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{s0,s0}, {s0,s1}, {s0,s2}, {s0,s3},{s1,s0}, {s1,s1}, {s1,s2}, {s1,s3},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{s2,s0}, {s2,s1}, {s2,s2}, {s2,s3},{s3,s0}, {s3,s1}, {s3,s2}, {s3,s3}</a:t>
            </a:r>
            <a:endParaRPr/>
          </a:p>
        </p:txBody>
      </p:sp>
      <p:sp>
        <p:nvSpPr>
          <p:cNvPr id="642" name="Google Shape;642;p18"/>
          <p:cNvSpPr txBox="1"/>
          <p:nvPr/>
        </p:nvSpPr>
        <p:spPr>
          <a:xfrm>
            <a:off x="6452757" y="2798085"/>
            <a:ext cx="2234043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E={rose, forward, nothing}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O={rose, nothing}, A={forward}          </a:t>
            </a:r>
            <a:endParaRPr/>
          </a:p>
        </p:txBody>
      </p:sp>
      <p:sp>
        <p:nvSpPr>
          <p:cNvPr id="643" name="Google Shape;643;p18"/>
          <p:cNvSpPr txBox="1"/>
          <p:nvPr/>
        </p:nvSpPr>
        <p:spPr>
          <a:xfrm>
            <a:off x="3349224" y="4628763"/>
            <a:ext cx="2088713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Explanation is: {s0, s3}</a:t>
            </a:r>
            <a:endParaRPr/>
          </a:p>
        </p:txBody>
      </p:sp>
      <p:pic>
        <p:nvPicPr>
          <p:cNvPr id="644" name="Google Shape;6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62" y="1042386"/>
            <a:ext cx="5602554" cy="35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Which Explanation is the Best?</a:t>
            </a:r>
            <a:endParaRPr/>
          </a:p>
        </p:txBody>
      </p:sp>
      <p:sp>
        <p:nvSpPr>
          <p:cNvPr id="650" name="Google Shape;650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Among all possible sequences of states, the best “explanation” is the sequence of states that gives the maximal value for</a:t>
            </a:r>
            <a:endParaRPr/>
          </a:p>
        </p:txBody>
      </p:sp>
      <p:sp>
        <p:nvSpPr>
          <p:cNvPr id="651" name="Google Shape;65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652" name="Google Shape;652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3" name="Google Shape;6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269" y="2082757"/>
            <a:ext cx="5823462" cy="45844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19"/>
          <p:cNvSpPr txBox="1"/>
          <p:nvPr/>
        </p:nvSpPr>
        <p:spPr>
          <a:xfrm>
            <a:off x="2400385" y="2985128"/>
            <a:ext cx="4140115" cy="19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Experience: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Observations: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o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…, o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o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i="1"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Actions:               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…,  b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Sensor models: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 models:     P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= P(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Explanation:	State sequence: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" name="Google Shape;6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8655" y="3872984"/>
            <a:ext cx="2403613" cy="18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Outline: Temporal Models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Models with Actions and Sensors (ALFE 4-5) (aka POMDP)</a:t>
            </a:r>
            <a:endParaRPr/>
          </a:p>
          <a:p>
            <a:pPr indent="-214313" lvl="1" marL="557213" rtl="0" algn="l">
              <a:spcBef>
                <a:spcPts val="294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en-US">
                <a:solidFill>
                  <a:srgbClr val="FF0000"/>
                </a:solidFill>
              </a:rPr>
              <a:t>Slides 1-20 are essential for you to understand the concepts</a:t>
            </a:r>
            <a:endParaRPr/>
          </a:p>
          <a:p>
            <a:pPr indent="-214313" lvl="1" marL="557213" rtl="0" algn="l">
              <a:spcBef>
                <a:spcPts val="294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en-US">
                <a:solidFill>
                  <a:srgbClr val="FF0000"/>
                </a:solidFill>
              </a:rPr>
              <a:t>The rest will follow naturally if you do</a:t>
            </a:r>
            <a:endParaRPr/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Markov Chains</a:t>
            </a:r>
            <a:endParaRPr/>
          </a:p>
          <a:p>
            <a:pPr indent="-214313" lvl="1" marL="557213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observation, no explicit actions, transit randomly</a:t>
            </a:r>
            <a:endParaRPr/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Hidden Markov Model</a:t>
            </a:r>
            <a:endParaRPr/>
          </a:p>
          <a:p>
            <a:pPr indent="-214313" lvl="1" marL="557213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 transit randomly</a:t>
            </a:r>
            <a:endParaRPr/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 Bayesian Networks</a:t>
            </a:r>
            <a:endParaRPr/>
          </a:p>
          <a:p>
            <a:pPr indent="-214313" lvl="1" marL="557213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Bayesian Networks</a:t>
            </a:r>
            <a:endParaRPr/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Continuous State Model</a:t>
            </a:r>
            <a:endParaRPr/>
          </a:p>
          <a:p>
            <a:pPr indent="-214313" lvl="1" marL="557213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continuous</a:t>
            </a:r>
            <a:endParaRPr/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POMDP</a:t>
            </a:r>
            <a:endParaRPr/>
          </a:p>
          <a:p>
            <a:pPr indent="-214313" lvl="1" marL="557213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Discrete states with probabilistic actions, sensors, &amp; transitions</a:t>
            </a:r>
            <a:endParaRPr/>
          </a:p>
        </p:txBody>
      </p:sp>
      <p:sp>
        <p:nvSpPr>
          <p:cNvPr id="98" name="Google Shape;9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Compute Hidden State Sequence</a:t>
            </a:r>
            <a:endParaRPr/>
          </a:p>
        </p:txBody>
      </p:sp>
      <p:sp>
        <p:nvSpPr>
          <p:cNvPr id="661" name="Google Shape;661;p20"/>
          <p:cNvSpPr txBox="1"/>
          <p:nvPr>
            <p:ph idx="1" type="body"/>
          </p:nvPr>
        </p:nvSpPr>
        <p:spPr>
          <a:xfrm>
            <a:off x="1688876" y="954200"/>
            <a:ext cx="59532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100"/>
              <a:buNone/>
            </a:pPr>
            <a:r>
              <a:rPr i="1" lang="en-US" sz="2100">
                <a:solidFill>
                  <a:srgbClr val="3366FF"/>
                </a:solidFill>
              </a:rPr>
              <a:t>O</a:t>
            </a:r>
            <a:r>
              <a:rPr lang="en-US" sz="2100">
                <a:solidFill>
                  <a:srgbClr val="3366FF"/>
                </a:solidFill>
              </a:rPr>
              <a:t> = {</a:t>
            </a:r>
            <a:r>
              <a:rPr i="1" lang="en-US" sz="2100">
                <a:solidFill>
                  <a:srgbClr val="3366FF"/>
                </a:solidFill>
              </a:rPr>
              <a:t>z</a:t>
            </a:r>
            <a:r>
              <a:rPr baseline="-25000" lang="en-US" sz="2100">
                <a:solidFill>
                  <a:srgbClr val="3366FF"/>
                </a:solidFill>
              </a:rPr>
              <a:t>1</a:t>
            </a:r>
            <a:r>
              <a:rPr lang="en-US" sz="2100">
                <a:solidFill>
                  <a:srgbClr val="3366FF"/>
                </a:solidFill>
              </a:rPr>
              <a:t>, </a:t>
            </a:r>
            <a:r>
              <a:rPr i="1" lang="en-US" sz="2100">
                <a:solidFill>
                  <a:srgbClr val="3366FF"/>
                </a:solidFill>
              </a:rPr>
              <a:t>z</a:t>
            </a:r>
            <a:r>
              <a:rPr baseline="-25000" lang="en-US" sz="2100">
                <a:solidFill>
                  <a:srgbClr val="3366FF"/>
                </a:solidFill>
              </a:rPr>
              <a:t>2</a:t>
            </a:r>
            <a:r>
              <a:rPr lang="en-US" sz="2100">
                <a:solidFill>
                  <a:srgbClr val="3366FF"/>
                </a:solidFill>
              </a:rPr>
              <a:t>, …, </a:t>
            </a:r>
            <a:r>
              <a:rPr i="1" lang="en-US" sz="2100">
                <a:solidFill>
                  <a:srgbClr val="3366FF"/>
                </a:solidFill>
              </a:rPr>
              <a:t>z</a:t>
            </a:r>
            <a:r>
              <a:rPr baseline="-25000" lang="en-US" sz="2100">
                <a:solidFill>
                  <a:srgbClr val="3366FF"/>
                </a:solidFill>
              </a:rPr>
              <a:t>T</a:t>
            </a:r>
            <a:r>
              <a:rPr lang="en-US" sz="2100">
                <a:solidFill>
                  <a:srgbClr val="3366FF"/>
                </a:solidFill>
              </a:rPr>
              <a:t>},  </a:t>
            </a:r>
            <a:r>
              <a:rPr i="1" lang="en-US" sz="2100">
                <a:solidFill>
                  <a:srgbClr val="3366FF"/>
                </a:solidFill>
              </a:rPr>
              <a:t>A</a:t>
            </a:r>
            <a:r>
              <a:rPr lang="en-US" sz="2100">
                <a:solidFill>
                  <a:srgbClr val="3366FF"/>
                </a:solidFill>
              </a:rPr>
              <a:t> = {</a:t>
            </a:r>
            <a:r>
              <a:rPr i="1" lang="en-US" sz="2100">
                <a:solidFill>
                  <a:srgbClr val="3366FF"/>
                </a:solidFill>
              </a:rPr>
              <a:t>b</a:t>
            </a:r>
            <a:r>
              <a:rPr baseline="-25000" lang="en-US" sz="2100">
                <a:solidFill>
                  <a:srgbClr val="3366FF"/>
                </a:solidFill>
              </a:rPr>
              <a:t>1</a:t>
            </a:r>
            <a:r>
              <a:rPr lang="en-US" sz="2100">
                <a:solidFill>
                  <a:srgbClr val="3366FF"/>
                </a:solidFill>
              </a:rPr>
              <a:t>, </a:t>
            </a:r>
            <a:r>
              <a:rPr i="1" lang="en-US" sz="2100">
                <a:solidFill>
                  <a:srgbClr val="3366FF"/>
                </a:solidFill>
              </a:rPr>
              <a:t>b</a:t>
            </a:r>
            <a:r>
              <a:rPr baseline="-25000" lang="en-US" sz="2100">
                <a:solidFill>
                  <a:srgbClr val="3366FF"/>
                </a:solidFill>
              </a:rPr>
              <a:t>2</a:t>
            </a:r>
            <a:r>
              <a:rPr lang="en-US" sz="2100">
                <a:solidFill>
                  <a:srgbClr val="3366FF"/>
                </a:solidFill>
              </a:rPr>
              <a:t>, …, </a:t>
            </a:r>
            <a:r>
              <a:rPr i="1" lang="en-US" sz="2100">
                <a:solidFill>
                  <a:srgbClr val="3366FF"/>
                </a:solidFill>
              </a:rPr>
              <a:t>b</a:t>
            </a:r>
            <a:r>
              <a:rPr baseline="-25000" lang="en-US" sz="2100">
                <a:solidFill>
                  <a:srgbClr val="3366FF"/>
                </a:solidFill>
              </a:rPr>
              <a:t>T</a:t>
            </a:r>
            <a:r>
              <a:rPr lang="en-US" sz="2100">
                <a:solidFill>
                  <a:srgbClr val="3366FF"/>
                </a:solidFill>
              </a:rPr>
              <a:t>}, </a:t>
            </a:r>
            <a:r>
              <a:rPr i="1" lang="en-US" sz="2100">
                <a:solidFill>
                  <a:srgbClr val="3366FF"/>
                </a:solidFill>
              </a:rPr>
              <a:t>I</a:t>
            </a:r>
            <a:r>
              <a:rPr lang="en-US" sz="2100">
                <a:solidFill>
                  <a:srgbClr val="3366FF"/>
                </a:solidFill>
              </a:rPr>
              <a:t> = {</a:t>
            </a:r>
            <a:r>
              <a:rPr i="1" lang="en-US" sz="2100">
                <a:solidFill>
                  <a:srgbClr val="3366FF"/>
                </a:solidFill>
              </a:rPr>
              <a:t>i</a:t>
            </a:r>
            <a:r>
              <a:rPr baseline="-25000" lang="en-US" sz="2100">
                <a:solidFill>
                  <a:srgbClr val="3366FF"/>
                </a:solidFill>
              </a:rPr>
              <a:t>1</a:t>
            </a:r>
            <a:r>
              <a:rPr lang="en-US" sz="2100">
                <a:solidFill>
                  <a:srgbClr val="3366FF"/>
                </a:solidFill>
              </a:rPr>
              <a:t>,</a:t>
            </a:r>
            <a:r>
              <a:rPr i="1" lang="en-US" sz="2100">
                <a:solidFill>
                  <a:srgbClr val="3366FF"/>
                </a:solidFill>
              </a:rPr>
              <a:t> i</a:t>
            </a:r>
            <a:r>
              <a:rPr baseline="-25000" lang="en-US" sz="2100">
                <a:solidFill>
                  <a:srgbClr val="3366FF"/>
                </a:solidFill>
              </a:rPr>
              <a:t>1</a:t>
            </a:r>
            <a:r>
              <a:rPr lang="en-US" sz="2100">
                <a:solidFill>
                  <a:srgbClr val="3366FF"/>
                </a:solidFill>
              </a:rPr>
              <a:t>, …, </a:t>
            </a:r>
            <a:r>
              <a:rPr i="1" lang="en-US" sz="2100">
                <a:solidFill>
                  <a:srgbClr val="3366FF"/>
                </a:solidFill>
              </a:rPr>
              <a:t>i</a:t>
            </a:r>
            <a:r>
              <a:rPr baseline="-25000" lang="en-US" sz="2100">
                <a:solidFill>
                  <a:srgbClr val="3366FF"/>
                </a:solidFill>
              </a:rPr>
              <a:t>T</a:t>
            </a:r>
            <a:r>
              <a:rPr lang="en-US" sz="2100">
                <a:solidFill>
                  <a:srgbClr val="3366FF"/>
                </a:solidFill>
              </a:rPr>
              <a:t>}</a:t>
            </a:r>
            <a:endParaRPr baseline="-25000" sz="2100">
              <a:solidFill>
                <a:srgbClr val="3366FF"/>
              </a:solidFill>
            </a:endParaRPr>
          </a:p>
        </p:txBody>
      </p:sp>
      <p:sp>
        <p:nvSpPr>
          <p:cNvPr id="662" name="Google Shape;662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663" name="Google Shape;66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4" name="Google Shape;664;p20"/>
          <p:cNvPicPr preferRelativeResize="0"/>
          <p:nvPr/>
        </p:nvPicPr>
        <p:blipFill rotWithShape="1">
          <a:blip r:embed="rId3">
            <a:alphaModFix/>
          </a:blip>
          <a:srcRect b="75647" l="0" r="0" t="0"/>
          <a:stretch/>
        </p:blipFill>
        <p:spPr>
          <a:xfrm>
            <a:off x="882054" y="3049855"/>
            <a:ext cx="7016143" cy="10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20"/>
          <p:cNvSpPr txBox="1"/>
          <p:nvPr/>
        </p:nvSpPr>
        <p:spPr>
          <a:xfrm>
            <a:off x="1169017" y="4107072"/>
            <a:ext cx="657115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 slide #16, we used </a:t>
            </a:r>
            <a:r>
              <a:rPr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I, so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these two terms were written as p(x|A) and p(O|xA) there. </a:t>
            </a:r>
            <a:endParaRPr/>
          </a:p>
        </p:txBody>
      </p:sp>
      <p:sp>
        <p:nvSpPr>
          <p:cNvPr id="666" name="Google Shape;666;p20"/>
          <p:cNvSpPr txBox="1"/>
          <p:nvPr/>
        </p:nvSpPr>
        <p:spPr>
          <a:xfrm>
            <a:off x="1524000" y="1838369"/>
            <a:ext cx="6172200" cy="77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consists of both 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is observation sequence and 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action sequence in experience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model,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background information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Compute Hidden State Sequence</a:t>
            </a:r>
            <a:endParaRPr/>
          </a:p>
        </p:txBody>
      </p:sp>
      <p:sp>
        <p:nvSpPr>
          <p:cNvPr id="672" name="Google Shape;67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673" name="Google Shape;673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4" name="Google Shape;6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345" y="1456162"/>
            <a:ext cx="5580054" cy="345265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1"/>
          <p:cNvSpPr txBox="1"/>
          <p:nvPr/>
        </p:nvSpPr>
        <p:spPr>
          <a:xfrm>
            <a:off x="1789065" y="3586372"/>
            <a:ext cx="554780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Among all possible sequences in </a:t>
            </a:r>
            <a:r>
              <a:rPr b="1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there is one with the maximal probability.</a:t>
            </a:r>
            <a:endParaRPr/>
          </a:p>
        </p:txBody>
      </p:sp>
      <p:pic>
        <p:nvPicPr>
          <p:cNvPr id="676" name="Google Shape;676;p21"/>
          <p:cNvPicPr preferRelativeResize="0"/>
          <p:nvPr/>
        </p:nvPicPr>
        <p:blipFill rotWithShape="1">
          <a:blip r:embed="rId4">
            <a:alphaModFix/>
          </a:blip>
          <a:srcRect b="18294" l="0" r="0" t="55457"/>
          <a:stretch/>
        </p:blipFill>
        <p:spPr>
          <a:xfrm>
            <a:off x="1562100" y="1345565"/>
            <a:ext cx="6057900" cy="77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P(O|AMC) by </a:t>
            </a:r>
            <a:r>
              <a:rPr lang="en-US">
                <a:solidFill>
                  <a:srgbClr val="3366FF"/>
                </a:solidFill>
              </a:rPr>
              <a:t>Forward Procedure</a:t>
            </a:r>
            <a:endParaRPr/>
          </a:p>
        </p:txBody>
      </p:sp>
      <p:sp>
        <p:nvSpPr>
          <p:cNvPr id="682" name="Google Shape;682;p22"/>
          <p:cNvSpPr txBox="1"/>
          <p:nvPr>
            <p:ph idx="1" type="body"/>
          </p:nvPr>
        </p:nvSpPr>
        <p:spPr>
          <a:xfrm>
            <a:off x="1485900" y="1117727"/>
            <a:ext cx="6172200" cy="51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Main idea: do not consider all possible state sequences, but every step in the experience, and compute P(</a:t>
            </a:r>
            <a:r>
              <a:rPr i="1" lang="en-US" sz="2100"/>
              <a:t>O</a:t>
            </a:r>
            <a:r>
              <a:rPr lang="en-US" sz="2100"/>
              <a:t>|</a:t>
            </a:r>
            <a:r>
              <a:rPr i="1" lang="en-US" sz="2100"/>
              <a:t>AMC</a:t>
            </a:r>
            <a:r>
              <a:rPr lang="en-US" sz="2100"/>
              <a:t>) incrementally on the time </a:t>
            </a:r>
            <a:r>
              <a:rPr i="1" lang="en-US" sz="2100"/>
              <a:t>t</a:t>
            </a:r>
            <a:r>
              <a:rPr lang="en-US" sz="2100"/>
              <a:t>:</a:t>
            </a:r>
            <a:endParaRPr/>
          </a:p>
        </p:txBody>
      </p:sp>
      <p:sp>
        <p:nvSpPr>
          <p:cNvPr id="683" name="Google Shape;68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684" name="Google Shape;68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5" name="Google Shape;6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225" y="1758383"/>
            <a:ext cx="63055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Forward Procedure</a:t>
            </a:r>
            <a:endParaRPr/>
          </a:p>
        </p:txBody>
      </p:sp>
      <p:sp>
        <p:nvSpPr>
          <p:cNvPr id="691" name="Google Shape;69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692" name="Google Shape;69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3" name="Google Shape;6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556" y="1135007"/>
            <a:ext cx="5676836" cy="3818348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23"/>
          <p:cNvSpPr txBox="1"/>
          <p:nvPr/>
        </p:nvSpPr>
        <p:spPr>
          <a:xfrm>
            <a:off x="1710874" y="3710215"/>
            <a:ext cx="155254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Procedure</a:t>
            </a:r>
            <a:endParaRPr/>
          </a:p>
        </p:txBody>
      </p:sp>
      <p:cxnSp>
        <p:nvCxnSpPr>
          <p:cNvPr id="695" name="Google Shape;695;p23"/>
          <p:cNvCxnSpPr>
            <a:stCxn id="694" idx="3"/>
          </p:cNvCxnSpPr>
          <p:nvPr/>
        </p:nvCxnSpPr>
        <p:spPr>
          <a:xfrm flipH="1" rot="10800000">
            <a:off x="3263415" y="3710256"/>
            <a:ext cx="141900" cy="150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6" name="Google Shape;696;p23"/>
          <p:cNvCxnSpPr>
            <a:stCxn id="694" idx="3"/>
          </p:cNvCxnSpPr>
          <p:nvPr/>
        </p:nvCxnSpPr>
        <p:spPr>
          <a:xfrm>
            <a:off x="3263415" y="3860256"/>
            <a:ext cx="426000" cy="755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7" name="Google Shape;697;p23"/>
          <p:cNvSpPr txBox="1"/>
          <p:nvPr/>
        </p:nvSpPr>
        <p:spPr>
          <a:xfrm>
            <a:off x="1710874" y="4477257"/>
            <a:ext cx="182793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Complexity is </a:t>
            </a:r>
            <a:r>
              <a:rPr b="1" i="1"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(TN</a:t>
            </a:r>
            <a:r>
              <a:rPr b="1" baseline="30000"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Forward Procedure Example</a:t>
            </a:r>
            <a:endParaRPr/>
          </a:p>
        </p:txBody>
      </p:sp>
      <p:sp>
        <p:nvSpPr>
          <p:cNvPr id="703" name="Google Shape;703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4" name="Google Shape;70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5" name="Google Shape;705;p24"/>
          <p:cNvSpPr txBox="1"/>
          <p:nvPr/>
        </p:nvSpPr>
        <p:spPr>
          <a:xfrm>
            <a:off x="1183707" y="2377630"/>
            <a:ext cx="2356735" cy="1154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π(s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(r)=.25*.8=.20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π(s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(r)=.25*.1=.025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π(s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(r)=.25*.1=.025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π(s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(r)=.25*.1=.025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4"/>
          <p:cNvSpPr/>
          <p:nvPr/>
        </p:nvSpPr>
        <p:spPr>
          <a:xfrm>
            <a:off x="3447028" y="1694037"/>
            <a:ext cx="2180893" cy="3370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/>
          </a:p>
        </p:txBody>
      </p:sp>
      <p:sp>
        <p:nvSpPr>
          <p:cNvPr id="707" name="Google Shape;707;p24"/>
          <p:cNvSpPr/>
          <p:nvPr/>
        </p:nvSpPr>
        <p:spPr>
          <a:xfrm>
            <a:off x="5722025" y="1694037"/>
            <a:ext cx="2180893" cy="3370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α</a:t>
            </a:r>
            <a:r>
              <a:rPr baseline="-25000"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aseline="-25000"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aseline="-25000"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aseline="-25000"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aseline="-25000"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s0,s0</a:t>
            </a: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aseline="-25000"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s0,s3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s1,s3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s2,s3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 α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p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s3,s3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(t) Θs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(v)</a:t>
            </a:r>
            <a:endParaRPr/>
          </a:p>
        </p:txBody>
      </p:sp>
      <p:sp>
        <p:nvSpPr>
          <p:cNvPr id="708" name="Google Shape;708;p24"/>
          <p:cNvSpPr txBox="1"/>
          <p:nvPr/>
        </p:nvSpPr>
        <p:spPr>
          <a:xfrm>
            <a:off x="1323475" y="1025675"/>
            <a:ext cx="6533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Time:    t</a:t>
            </a:r>
            <a:r>
              <a:rPr baseline="-25000"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--------------------------------------t</a:t>
            </a:r>
            <a:r>
              <a:rPr baseline="-25000"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 t</a:t>
            </a:r>
            <a:r>
              <a:rPr baseline="-25000"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-------------</a:t>
            </a:r>
            <a:endParaRPr sz="135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 = {    rose,               forward,              none,                       turn,                 volcano,         …..}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Backward Procedure</a:t>
            </a:r>
            <a:endParaRPr/>
          </a:p>
        </p:txBody>
      </p:sp>
      <p:sp>
        <p:nvSpPr>
          <p:cNvPr id="714" name="Google Shape;714;p2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Similar to forward</a:t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starting from the end</a:t>
            </a:r>
            <a:br>
              <a:rPr lang="en-US"/>
            </a:br>
            <a:r>
              <a:rPr lang="en-US"/>
              <a:t>and walking backwards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See ALFE 5.10.1</a:t>
            </a:r>
            <a:endParaRPr/>
          </a:p>
        </p:txBody>
      </p:sp>
      <p:sp>
        <p:nvSpPr>
          <p:cNvPr id="715" name="Google Shape;715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716" name="Google Shape;716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7" name="Google Shape;7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500" y="68498"/>
            <a:ext cx="3848651" cy="495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Inference: State Estimation</a:t>
            </a:r>
            <a:endParaRPr/>
          </a:p>
        </p:txBody>
      </p:sp>
      <p:sp>
        <p:nvSpPr>
          <p:cNvPr id="723" name="Google Shape;723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b="1" lang="en-US"/>
              <a:t>X</a:t>
            </a:r>
            <a:r>
              <a:rPr baseline="-25000" lang="en-US"/>
              <a:t>t</a:t>
            </a:r>
            <a:r>
              <a:rPr lang="en-US"/>
              <a:t>|</a:t>
            </a:r>
            <a:r>
              <a:rPr b="1" lang="en-US"/>
              <a:t>E</a:t>
            </a:r>
            <a:r>
              <a:rPr baseline="-25000" lang="en-US"/>
              <a:t>1:t</a:t>
            </a:r>
            <a:r>
              <a:rPr lang="en-US"/>
              <a:t>) 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Which state I am most likely in now?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It is the state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such that α</a:t>
            </a:r>
            <a:r>
              <a:rPr baseline="-25000" lang="en-US"/>
              <a:t>T</a:t>
            </a:r>
            <a:r>
              <a:rPr lang="en-US"/>
              <a:t>(</a:t>
            </a:r>
            <a:r>
              <a:rPr i="1" lang="en-US"/>
              <a:t>i</a:t>
            </a:r>
            <a:r>
              <a:rPr lang="en-US"/>
              <a:t>) is maximal</a:t>
            </a:r>
            <a:endParaRPr/>
          </a:p>
          <a:p>
            <a:pPr indent="-80962" lvl="1" marL="55721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Viterbi algorithm could be used for this.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725" name="Google Shape;725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26" name="Google Shape;726;p26"/>
          <p:cNvGrpSpPr/>
          <p:nvPr/>
        </p:nvGrpSpPr>
        <p:grpSpPr>
          <a:xfrm>
            <a:off x="811033" y="864485"/>
            <a:ext cx="6728824" cy="370778"/>
            <a:chOff x="811033" y="729313"/>
            <a:chExt cx="6728824" cy="370778"/>
          </a:xfrm>
        </p:grpSpPr>
        <p:cxnSp>
          <p:nvCxnSpPr>
            <p:cNvPr id="727" name="Google Shape;727;p26"/>
            <p:cNvCxnSpPr/>
            <p:nvPr/>
          </p:nvCxnSpPr>
          <p:spPr>
            <a:xfrm>
              <a:off x="811033" y="890546"/>
              <a:ext cx="6114553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728" name="Google Shape;728;p26"/>
            <p:cNvSpPr txBox="1"/>
            <p:nvPr/>
          </p:nvSpPr>
          <p:spPr>
            <a:xfrm>
              <a:off x="6925586" y="72931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29" name="Google Shape;729;p26"/>
            <p:cNvSpPr txBox="1"/>
            <p:nvPr/>
          </p:nvSpPr>
          <p:spPr>
            <a:xfrm>
              <a:off x="824163" y="7615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30" name="Google Shape;730;p26"/>
            <p:cNvSpPr txBox="1"/>
            <p:nvPr/>
          </p:nvSpPr>
          <p:spPr>
            <a:xfrm>
              <a:off x="4300707" y="748340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731" name="Google Shape;731;p26"/>
            <p:cNvSpPr txBox="1"/>
            <p:nvPr/>
          </p:nvSpPr>
          <p:spPr>
            <a:xfrm>
              <a:off x="5770088" y="761537"/>
              <a:ext cx="449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2735059" y="756291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Inference: State Prediction</a:t>
            </a:r>
            <a:endParaRPr/>
          </a:p>
        </p:txBody>
      </p:sp>
      <p:sp>
        <p:nvSpPr>
          <p:cNvPr id="738" name="Google Shape;738;p27"/>
          <p:cNvSpPr txBox="1"/>
          <p:nvPr>
            <p:ph idx="1" type="body"/>
          </p:nvPr>
        </p:nvSpPr>
        <p:spPr>
          <a:xfrm>
            <a:off x="334537" y="1209222"/>
            <a:ext cx="8526965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</a:rPr>
              <a:t>P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b="1" lang="en-US">
                <a:solidFill>
                  <a:srgbClr val="000000"/>
                </a:solidFill>
              </a:rPr>
              <a:t>X</a:t>
            </a:r>
            <a:r>
              <a:rPr baseline="-25000" lang="en-US">
                <a:solidFill>
                  <a:srgbClr val="000000"/>
                </a:solidFill>
              </a:rPr>
              <a:t>t+k</a:t>
            </a:r>
            <a:r>
              <a:rPr lang="en-US">
                <a:solidFill>
                  <a:srgbClr val="000000"/>
                </a:solidFill>
              </a:rPr>
              <a:t>|</a:t>
            </a:r>
            <a:r>
              <a:rPr b="1" lang="en-US">
                <a:solidFill>
                  <a:srgbClr val="000000"/>
                </a:solidFill>
              </a:rPr>
              <a:t>E</a:t>
            </a:r>
            <a:r>
              <a:rPr baseline="-25000" lang="en-US">
                <a:solidFill>
                  <a:srgbClr val="000000"/>
                </a:solidFill>
              </a:rPr>
              <a:t>1:t</a:t>
            </a:r>
            <a:r>
              <a:rPr lang="en-US">
                <a:solidFill>
                  <a:srgbClr val="000000"/>
                </a:solidFill>
              </a:rPr>
              <a:t>) 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which state I will be in at time </a:t>
            </a:r>
            <a:r>
              <a:rPr i="1" lang="en-US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+</a:t>
            </a:r>
            <a:r>
              <a:rPr i="1" lang="en-US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?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Depending on your action during (</a:t>
            </a:r>
            <a:r>
              <a:rPr i="1" lang="en-US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i="1" lang="en-US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+</a:t>
            </a:r>
            <a:r>
              <a:rPr i="1" lang="en-US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]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If you have a non-action, use that information and continue computing the future α values.</a:t>
            </a:r>
            <a:endParaRPr/>
          </a:p>
          <a:p>
            <a:pPr indent="-80962" lvl="1" marL="55721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Example/exercise:  compute when k=1, k=2, …</a:t>
            </a:r>
            <a:endParaRPr/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9" name="Google Shape;739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740" name="Google Shape;74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1" name="Google Shape;741;p27"/>
          <p:cNvGrpSpPr/>
          <p:nvPr/>
        </p:nvGrpSpPr>
        <p:grpSpPr>
          <a:xfrm>
            <a:off x="811033" y="872436"/>
            <a:ext cx="6728824" cy="370778"/>
            <a:chOff x="811033" y="729313"/>
            <a:chExt cx="6728824" cy="370778"/>
          </a:xfrm>
        </p:grpSpPr>
        <p:cxnSp>
          <p:nvCxnSpPr>
            <p:cNvPr id="742" name="Google Shape;742;p27"/>
            <p:cNvCxnSpPr/>
            <p:nvPr/>
          </p:nvCxnSpPr>
          <p:spPr>
            <a:xfrm>
              <a:off x="811033" y="890546"/>
              <a:ext cx="6114553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743" name="Google Shape;743;p27"/>
            <p:cNvSpPr txBox="1"/>
            <p:nvPr/>
          </p:nvSpPr>
          <p:spPr>
            <a:xfrm>
              <a:off x="6925586" y="72931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44" name="Google Shape;744;p27"/>
            <p:cNvSpPr txBox="1"/>
            <p:nvPr/>
          </p:nvSpPr>
          <p:spPr>
            <a:xfrm>
              <a:off x="824163" y="7615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45" name="Google Shape;745;p27"/>
            <p:cNvSpPr txBox="1"/>
            <p:nvPr/>
          </p:nvSpPr>
          <p:spPr>
            <a:xfrm>
              <a:off x="4300707" y="748340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746" name="Google Shape;746;p27"/>
            <p:cNvSpPr txBox="1"/>
            <p:nvPr/>
          </p:nvSpPr>
          <p:spPr>
            <a:xfrm>
              <a:off x="5770088" y="761537"/>
              <a:ext cx="449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  <p:sp>
          <p:nvSpPr>
            <p:cNvPr id="747" name="Google Shape;747;p27"/>
            <p:cNvSpPr txBox="1"/>
            <p:nvPr/>
          </p:nvSpPr>
          <p:spPr>
            <a:xfrm>
              <a:off x="2735059" y="756291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Inference: State Smoothing</a:t>
            </a:r>
            <a:endParaRPr/>
          </a:p>
        </p:txBody>
      </p:sp>
      <p:sp>
        <p:nvSpPr>
          <p:cNvPr id="753" name="Google Shape;753;p28"/>
          <p:cNvSpPr txBox="1"/>
          <p:nvPr>
            <p:ph idx="1" type="body"/>
          </p:nvPr>
        </p:nvSpPr>
        <p:spPr>
          <a:xfrm>
            <a:off x="457200" y="130403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</a:rPr>
              <a:t>P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b="1" lang="en-US">
                <a:solidFill>
                  <a:srgbClr val="000000"/>
                </a:solidFill>
              </a:rPr>
              <a:t>X</a:t>
            </a:r>
            <a:r>
              <a:rPr baseline="-25000" lang="en-US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|</a:t>
            </a:r>
            <a:r>
              <a:rPr b="1" lang="en-US">
                <a:solidFill>
                  <a:srgbClr val="000000"/>
                </a:solidFill>
              </a:rPr>
              <a:t>E</a:t>
            </a:r>
            <a:r>
              <a:rPr baseline="-25000" lang="en-US">
                <a:solidFill>
                  <a:srgbClr val="000000"/>
                </a:solidFill>
              </a:rPr>
              <a:t>1:t</a:t>
            </a:r>
            <a:r>
              <a:rPr lang="en-US">
                <a:solidFill>
                  <a:srgbClr val="000000"/>
                </a:solidFill>
              </a:rPr>
              <a:t>) 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which state I was in at time k (smoothing)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It is the state </a:t>
            </a:r>
            <a:r>
              <a:rPr i="1" lang="en-US">
                <a:solidFill>
                  <a:srgbClr val="000000"/>
                </a:solidFill>
              </a:rPr>
              <a:t>s</a:t>
            </a:r>
            <a:r>
              <a:rPr baseline="-25000"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 such that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α</a:t>
            </a:r>
            <a:r>
              <a:rPr baseline="-25000" i="1" lang="en-US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) P</a:t>
            </a:r>
            <a:r>
              <a:rPr baseline="-25000" i="1" lang="en-US">
                <a:solidFill>
                  <a:srgbClr val="000000"/>
                </a:solidFill>
              </a:rPr>
              <a:t>ij</a:t>
            </a:r>
            <a:r>
              <a:rPr lang="en-US">
                <a:solidFill>
                  <a:srgbClr val="000000"/>
                </a:solidFill>
              </a:rPr>
              <a:t>(b</a:t>
            </a:r>
            <a:r>
              <a:rPr baseline="-25000" lang="en-US">
                <a:solidFill>
                  <a:srgbClr val="000000"/>
                </a:solidFill>
              </a:rPr>
              <a:t>k+1</a:t>
            </a:r>
            <a:r>
              <a:rPr lang="en-US">
                <a:solidFill>
                  <a:srgbClr val="000000"/>
                </a:solidFill>
              </a:rPr>
              <a:t>) θ</a:t>
            </a:r>
            <a:r>
              <a:rPr baseline="-25000" lang="en-US">
                <a:solidFill>
                  <a:srgbClr val="000000"/>
                </a:solidFill>
              </a:rPr>
              <a:t>j</a:t>
            </a:r>
            <a:r>
              <a:rPr lang="en-US">
                <a:solidFill>
                  <a:srgbClr val="000000"/>
                </a:solidFill>
              </a:rPr>
              <a:t>(z</a:t>
            </a:r>
            <a:r>
              <a:rPr baseline="-25000" lang="en-US">
                <a:solidFill>
                  <a:srgbClr val="000000"/>
                </a:solidFill>
              </a:rPr>
              <a:t>k+1</a:t>
            </a:r>
            <a:r>
              <a:rPr lang="en-US">
                <a:solidFill>
                  <a:srgbClr val="000000"/>
                </a:solidFill>
              </a:rPr>
              <a:t>) β</a:t>
            </a:r>
            <a:r>
              <a:rPr baseline="-25000" lang="en-US">
                <a:solidFill>
                  <a:srgbClr val="000000"/>
                </a:solidFill>
              </a:rPr>
              <a:t>k+1</a:t>
            </a:r>
            <a:r>
              <a:rPr lang="en-US">
                <a:solidFill>
                  <a:srgbClr val="000000"/>
                </a:solidFill>
              </a:rPr>
              <a:t>(j).        is maximal</a:t>
            </a:r>
            <a:endParaRPr/>
          </a:p>
          <a:p>
            <a:pPr indent="-214312" lvl="1" marL="557212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This is to say, given time 1,…,k, k+1, ...,t</a:t>
            </a:r>
            <a:endParaRPr>
              <a:solidFill>
                <a:srgbClr val="000000"/>
              </a:solidFill>
            </a:endParaRPr>
          </a:p>
          <a:p>
            <a:pPr indent="0" lvl="2" marL="6858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   (best forward from 1 to k)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&amp; (best transition from k to k+1)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&amp; (best backward to k+1 from t) </a:t>
            </a:r>
            <a:endParaRPr/>
          </a:p>
        </p:txBody>
      </p:sp>
      <p:sp>
        <p:nvSpPr>
          <p:cNvPr id="754" name="Google Shape;754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755" name="Google Shape;755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6" name="Google Shape;756;p28"/>
          <p:cNvGrpSpPr/>
          <p:nvPr/>
        </p:nvGrpSpPr>
        <p:grpSpPr>
          <a:xfrm>
            <a:off x="811033" y="864485"/>
            <a:ext cx="6728824" cy="370778"/>
            <a:chOff x="811033" y="729313"/>
            <a:chExt cx="6728824" cy="370778"/>
          </a:xfrm>
        </p:grpSpPr>
        <p:cxnSp>
          <p:nvCxnSpPr>
            <p:cNvPr id="757" name="Google Shape;757;p28"/>
            <p:cNvCxnSpPr/>
            <p:nvPr/>
          </p:nvCxnSpPr>
          <p:spPr>
            <a:xfrm>
              <a:off x="811033" y="890546"/>
              <a:ext cx="6114553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758" name="Google Shape;758;p28"/>
            <p:cNvSpPr txBox="1"/>
            <p:nvPr/>
          </p:nvSpPr>
          <p:spPr>
            <a:xfrm>
              <a:off x="6925586" y="72931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59" name="Google Shape;759;p28"/>
            <p:cNvSpPr txBox="1"/>
            <p:nvPr/>
          </p:nvSpPr>
          <p:spPr>
            <a:xfrm>
              <a:off x="824163" y="7615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60" name="Google Shape;760;p28"/>
            <p:cNvSpPr txBox="1"/>
            <p:nvPr/>
          </p:nvSpPr>
          <p:spPr>
            <a:xfrm>
              <a:off x="4300707" y="748340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761" name="Google Shape;761;p28"/>
            <p:cNvSpPr txBox="1"/>
            <p:nvPr/>
          </p:nvSpPr>
          <p:spPr>
            <a:xfrm>
              <a:off x="5770088" y="761537"/>
              <a:ext cx="449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  <p:sp>
          <p:nvSpPr>
            <p:cNvPr id="762" name="Google Shape;762;p28"/>
            <p:cNvSpPr txBox="1"/>
            <p:nvPr/>
          </p:nvSpPr>
          <p:spPr>
            <a:xfrm>
              <a:off x="2735059" y="756291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State Explanation</a:t>
            </a:r>
            <a:endParaRPr/>
          </a:p>
        </p:txBody>
      </p:sp>
      <p:sp>
        <p:nvSpPr>
          <p:cNvPr id="768" name="Google Shape;768;p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</a:rPr>
              <a:t>P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b="1" lang="en-US">
                <a:solidFill>
                  <a:srgbClr val="000000"/>
                </a:solidFill>
              </a:rPr>
              <a:t>X</a:t>
            </a:r>
            <a:r>
              <a:rPr baseline="-25000" lang="en-US">
                <a:solidFill>
                  <a:srgbClr val="000000"/>
                </a:solidFill>
              </a:rPr>
              <a:t>1:t</a:t>
            </a:r>
            <a:r>
              <a:rPr lang="en-US">
                <a:solidFill>
                  <a:srgbClr val="000000"/>
                </a:solidFill>
              </a:rPr>
              <a:t>|</a:t>
            </a:r>
            <a:r>
              <a:rPr b="1" lang="en-US">
                <a:solidFill>
                  <a:srgbClr val="000000"/>
                </a:solidFill>
              </a:rPr>
              <a:t>E</a:t>
            </a:r>
            <a:r>
              <a:rPr baseline="-25000" lang="en-US">
                <a:solidFill>
                  <a:srgbClr val="000000"/>
                </a:solidFill>
              </a:rPr>
              <a:t>1:t</a:t>
            </a:r>
            <a:r>
              <a:rPr lang="en-US">
                <a:solidFill>
                  <a:srgbClr val="000000"/>
                </a:solidFill>
              </a:rPr>
              <a:t>) 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what states I have been through (explanation)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They are the following states:</a:t>
            </a:r>
            <a:endParaRPr/>
          </a:p>
          <a:p>
            <a:pPr indent="-171450" lvl="2" marL="85725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t=1: the state </a:t>
            </a:r>
            <a:r>
              <a:rPr i="1" lang="en-US">
                <a:solidFill>
                  <a:srgbClr val="000000"/>
                </a:solidFill>
              </a:rPr>
              <a:t>s</a:t>
            </a:r>
            <a:r>
              <a:rPr baseline="-25000"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 such that α</a:t>
            </a:r>
            <a:r>
              <a:rPr baseline="-25000" lang="en-US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) is the maximal</a:t>
            </a:r>
            <a:endParaRPr/>
          </a:p>
          <a:p>
            <a:pPr indent="-171450" lvl="2" marL="85725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t=2: the state </a:t>
            </a:r>
            <a:r>
              <a:rPr i="1" lang="en-US">
                <a:solidFill>
                  <a:srgbClr val="000000"/>
                </a:solidFill>
              </a:rPr>
              <a:t>s</a:t>
            </a:r>
            <a:r>
              <a:rPr baseline="-25000"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 such that α</a:t>
            </a:r>
            <a:r>
              <a:rPr baseline="-25000" lang="en-US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) is the maximal</a:t>
            </a:r>
            <a:endParaRPr/>
          </a:p>
          <a:p>
            <a:pPr indent="-57150" lvl="2" marL="8572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71450" lvl="2" marL="85725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t=T: the state </a:t>
            </a:r>
            <a:r>
              <a:rPr i="1" lang="en-US">
                <a:solidFill>
                  <a:srgbClr val="000000"/>
                </a:solidFill>
              </a:rPr>
              <a:t>s</a:t>
            </a:r>
            <a:r>
              <a:rPr baseline="-25000"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 such that α</a:t>
            </a:r>
            <a:r>
              <a:rPr baseline="-25000" lang="en-US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) is the maximal</a:t>
            </a:r>
            <a:endParaRPr/>
          </a:p>
          <a:p>
            <a:pPr indent="-80962" lvl="1" marL="557213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04775" lvl="0" marL="25717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9" name="Google Shape;769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770" name="Google Shape;77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1" name="Google Shape;771;p29"/>
          <p:cNvGrpSpPr/>
          <p:nvPr/>
        </p:nvGrpSpPr>
        <p:grpSpPr>
          <a:xfrm>
            <a:off x="811033" y="864485"/>
            <a:ext cx="6728824" cy="370778"/>
            <a:chOff x="811033" y="729313"/>
            <a:chExt cx="6728824" cy="370778"/>
          </a:xfrm>
        </p:grpSpPr>
        <p:cxnSp>
          <p:nvCxnSpPr>
            <p:cNvPr id="772" name="Google Shape;772;p29"/>
            <p:cNvCxnSpPr/>
            <p:nvPr/>
          </p:nvCxnSpPr>
          <p:spPr>
            <a:xfrm>
              <a:off x="811033" y="890546"/>
              <a:ext cx="6114553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773" name="Google Shape;773;p29"/>
            <p:cNvSpPr txBox="1"/>
            <p:nvPr/>
          </p:nvSpPr>
          <p:spPr>
            <a:xfrm>
              <a:off x="6925586" y="72931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74" name="Google Shape;774;p29"/>
            <p:cNvSpPr txBox="1"/>
            <p:nvPr/>
          </p:nvSpPr>
          <p:spPr>
            <a:xfrm>
              <a:off x="824163" y="7615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75" name="Google Shape;775;p29"/>
            <p:cNvSpPr txBox="1"/>
            <p:nvPr/>
          </p:nvSpPr>
          <p:spPr>
            <a:xfrm>
              <a:off x="4300707" y="748340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776" name="Google Shape;776;p29"/>
            <p:cNvSpPr txBox="1"/>
            <p:nvPr/>
          </p:nvSpPr>
          <p:spPr>
            <a:xfrm>
              <a:off x="5770088" y="761537"/>
              <a:ext cx="449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  <p:sp>
          <p:nvSpPr>
            <p:cNvPr id="777" name="Google Shape;777;p29"/>
            <p:cNvSpPr txBox="1"/>
            <p:nvPr/>
          </p:nvSpPr>
          <p:spPr>
            <a:xfrm>
              <a:off x="2735059" y="756291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Example of Reasoning over Time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386576" y="1200151"/>
            <a:ext cx="7271524" cy="161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Speech Recognition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“Listening is not always equal to hearing” ☺</a:t>
            </a:r>
            <a:endParaRPr/>
          </a:p>
          <a:p>
            <a:pPr indent="-257175" lvl="0" marL="257175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Traveling through rooms with colored walls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“Seeing does not always tell where you are” ☺</a:t>
            </a:r>
            <a:endParaRPr sz="1800"/>
          </a:p>
        </p:txBody>
      </p:sp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1681269" y="3025662"/>
            <a:ext cx="5474935" cy="1440592"/>
            <a:chOff x="1454137" y="1519839"/>
            <a:chExt cx="6460904" cy="1432910"/>
          </a:xfrm>
        </p:grpSpPr>
        <p:grpSp>
          <p:nvGrpSpPr>
            <p:cNvPr id="109" name="Google Shape;109;p3"/>
            <p:cNvGrpSpPr/>
            <p:nvPr/>
          </p:nvGrpSpPr>
          <p:grpSpPr>
            <a:xfrm>
              <a:off x="1454137" y="1519839"/>
              <a:ext cx="6460904" cy="1432910"/>
              <a:chOff x="746224" y="2377089"/>
              <a:chExt cx="6460904" cy="1432910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1497724" y="2377089"/>
                <a:ext cx="1287517" cy="437931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Room-1</a:t>
                </a:r>
                <a:endParaRPr b="0" baseline="-2500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436061" y="2377089"/>
                <a:ext cx="1287517" cy="437931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Room-2</a:t>
                </a:r>
                <a:endParaRPr b="0" baseline="-2500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398211" y="2377089"/>
                <a:ext cx="1287517" cy="437931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Room-3</a:t>
                </a:r>
                <a:endParaRPr b="0" baseline="-25000" i="0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553290" y="34289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5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Wall-color</a:t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463351" y="33908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5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Wall-color</a:t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493976" y="3428999"/>
                <a:ext cx="1190625" cy="381000"/>
              </a:xfrm>
              <a:prstGeom prst="rect">
                <a:avLst/>
              </a:prstGeom>
              <a:solidFill>
                <a:srgbClr val="D99593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35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Wall-color</a:t>
                </a:r>
                <a:endParaRPr/>
              </a:p>
            </p:txBody>
          </p:sp>
          <p:cxnSp>
            <p:nvCxnSpPr>
              <p:cNvPr id="116" name="Google Shape;116;p3"/>
              <p:cNvCxnSpPr>
                <a:stCxn id="110" idx="4"/>
                <a:endCxn id="113" idx="0"/>
              </p:cNvCxnSpPr>
              <p:nvPr/>
            </p:nvCxnSpPr>
            <p:spPr>
              <a:xfrm>
                <a:off x="2141483" y="2815020"/>
                <a:ext cx="7200" cy="614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7" name="Google Shape;117;p3"/>
              <p:cNvCxnSpPr>
                <a:stCxn id="111" idx="4"/>
                <a:endCxn id="115" idx="0"/>
              </p:cNvCxnSpPr>
              <p:nvPr/>
            </p:nvCxnSpPr>
            <p:spPr>
              <a:xfrm>
                <a:off x="4079819" y="2815020"/>
                <a:ext cx="9600" cy="614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8" name="Google Shape;118;p3"/>
              <p:cNvCxnSpPr>
                <a:stCxn id="112" idx="4"/>
                <a:endCxn id="114" idx="0"/>
              </p:cNvCxnSpPr>
              <p:nvPr/>
            </p:nvCxnSpPr>
            <p:spPr>
              <a:xfrm>
                <a:off x="6041969" y="2815020"/>
                <a:ext cx="16800" cy="576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19" name="Google Shape;119;p3"/>
              <p:cNvCxnSpPr>
                <a:stCxn id="110" idx="6"/>
                <a:endCxn id="111" idx="2"/>
              </p:cNvCxnSpPr>
              <p:nvPr/>
            </p:nvCxnSpPr>
            <p:spPr>
              <a:xfrm>
                <a:off x="2785241" y="2596055"/>
                <a:ext cx="6507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0" name="Google Shape;120;p3"/>
              <p:cNvCxnSpPr>
                <a:stCxn id="111" idx="6"/>
                <a:endCxn id="112" idx="2"/>
              </p:cNvCxnSpPr>
              <p:nvPr/>
            </p:nvCxnSpPr>
            <p:spPr>
              <a:xfrm>
                <a:off x="4723578" y="2596055"/>
                <a:ext cx="6747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1" name="Google Shape;121;p3"/>
              <p:cNvCxnSpPr>
                <a:stCxn id="112" idx="6"/>
              </p:cNvCxnSpPr>
              <p:nvPr/>
            </p:nvCxnSpPr>
            <p:spPr>
              <a:xfrm>
                <a:off x="6685728" y="2596055"/>
                <a:ext cx="521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22" name="Google Shape;122;p3"/>
              <p:cNvCxnSpPr>
                <a:endCxn id="110" idx="2"/>
              </p:cNvCxnSpPr>
              <p:nvPr/>
            </p:nvCxnSpPr>
            <p:spPr>
              <a:xfrm>
                <a:off x="746224" y="2596055"/>
                <a:ext cx="751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23" name="Google Shape;123;p3"/>
            <p:cNvSpPr txBox="1"/>
            <p:nvPr/>
          </p:nvSpPr>
          <p:spPr>
            <a:xfrm>
              <a:off x="3630115" y="1639570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-25000" i="0" lang="en-US" sz="13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5563627" y="1639570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7422067" y="1630861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1687877" y="1630861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Model Learning</a:t>
            </a:r>
            <a:endParaRPr/>
          </a:p>
        </p:txBody>
      </p:sp>
      <p:sp>
        <p:nvSpPr>
          <p:cNvPr id="783" name="Google Shape;783;p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>
                <a:solidFill>
                  <a:srgbClr val="000000"/>
                </a:solidFill>
              </a:rPr>
              <a:t>P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b="1" lang="en-US">
                <a:solidFill>
                  <a:srgbClr val="000000"/>
                </a:solidFill>
              </a:rPr>
              <a:t>M</a:t>
            </a:r>
            <a:r>
              <a:rPr baseline="-25000" lang="en-US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|</a:t>
            </a:r>
            <a:r>
              <a:rPr b="1" lang="en-US">
                <a:solidFill>
                  <a:srgbClr val="000000"/>
                </a:solidFill>
              </a:rPr>
              <a:t>E</a:t>
            </a:r>
            <a:r>
              <a:rPr baseline="-25000" lang="en-US">
                <a:solidFill>
                  <a:srgbClr val="000000"/>
                </a:solidFill>
              </a:rPr>
              <a:t>1:t</a:t>
            </a:r>
            <a:r>
              <a:rPr lang="en-US">
                <a:solidFill>
                  <a:srgbClr val="000000"/>
                </a:solidFill>
              </a:rPr>
              <a:t>) 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How correct is my model of the world (learning)</a:t>
            </a:r>
            <a:endParaRPr/>
          </a:p>
          <a:p>
            <a:pPr indent="-214312" lvl="1" marL="557213" rtl="0" algn="l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Char char="–"/>
            </a:pPr>
            <a:r>
              <a:rPr lang="en-US">
                <a:solidFill>
                  <a:srgbClr val="000000"/>
                </a:solidFill>
              </a:rPr>
              <a:t>We will teach you this later.</a:t>
            </a:r>
            <a:endParaRPr/>
          </a:p>
        </p:txBody>
      </p:sp>
      <p:sp>
        <p:nvSpPr>
          <p:cNvPr id="784" name="Google Shape;784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785" name="Google Shape;785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6" name="Google Shape;786;p30"/>
          <p:cNvGrpSpPr/>
          <p:nvPr/>
        </p:nvGrpSpPr>
        <p:grpSpPr>
          <a:xfrm>
            <a:off x="811033" y="864485"/>
            <a:ext cx="6728824" cy="370778"/>
            <a:chOff x="811033" y="729313"/>
            <a:chExt cx="6728824" cy="370778"/>
          </a:xfrm>
        </p:grpSpPr>
        <p:cxnSp>
          <p:nvCxnSpPr>
            <p:cNvPr id="787" name="Google Shape;787;p30"/>
            <p:cNvCxnSpPr/>
            <p:nvPr/>
          </p:nvCxnSpPr>
          <p:spPr>
            <a:xfrm>
              <a:off x="811033" y="890546"/>
              <a:ext cx="6114553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788" name="Google Shape;788;p30"/>
            <p:cNvSpPr txBox="1"/>
            <p:nvPr/>
          </p:nvSpPr>
          <p:spPr>
            <a:xfrm>
              <a:off x="6925586" y="72931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89" name="Google Shape;789;p30"/>
            <p:cNvSpPr txBox="1"/>
            <p:nvPr/>
          </p:nvSpPr>
          <p:spPr>
            <a:xfrm>
              <a:off x="824163" y="7615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90" name="Google Shape;790;p30"/>
            <p:cNvSpPr txBox="1"/>
            <p:nvPr/>
          </p:nvSpPr>
          <p:spPr>
            <a:xfrm>
              <a:off x="4300707" y="748340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791" name="Google Shape;791;p30"/>
            <p:cNvSpPr txBox="1"/>
            <p:nvPr/>
          </p:nvSpPr>
          <p:spPr>
            <a:xfrm>
              <a:off x="5770088" y="761537"/>
              <a:ext cx="449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  <p:sp>
          <p:nvSpPr>
            <p:cNvPr id="792" name="Google Shape;792;p30"/>
            <p:cNvSpPr txBox="1"/>
            <p:nvPr/>
          </p:nvSpPr>
          <p:spPr>
            <a:xfrm>
              <a:off x="2735059" y="756291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Temporal  Models</a:t>
            </a:r>
            <a:endParaRPr/>
          </a:p>
        </p:txBody>
      </p:sp>
      <p:sp>
        <p:nvSpPr>
          <p:cNvPr id="798" name="Google Shape;798;p3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Models with actions and sensors (ALFE 4-5) (aka POMDP)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Markov Chains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observation, no explicit actions, transit randomly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Hidden Markov Model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 transit randomly (e.g., predicting weather)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Continuous State Model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continuous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 Bayesian Networks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Bayesian Networks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POMDP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Discrete states with probabilistic actions, sensors, &amp; transitions</a:t>
            </a:r>
            <a:endParaRPr/>
          </a:p>
        </p:txBody>
      </p:sp>
      <p:sp>
        <p:nvSpPr>
          <p:cNvPr id="799" name="Google Shape;799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800" name="Google Shape;800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Hidden Markov Models</a:t>
            </a:r>
            <a:endParaRPr/>
          </a:p>
        </p:txBody>
      </p:sp>
      <p:sp>
        <p:nvSpPr>
          <p:cNvPr id="806" name="Google Shape;806;p3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Markov chains not so useful for most agents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Eventually you don’t know anything anymore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Need observations to update your beliefs</a:t>
            </a:r>
            <a:endParaRPr/>
          </a:p>
          <a:p>
            <a:pPr indent="-11906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Hidden Markov models (HMMs)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Underlying Markov chain over states S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You observe outputs (effects) at each time step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As a Bayes’ net:</a:t>
            </a:r>
            <a:endParaRPr/>
          </a:p>
        </p:txBody>
      </p:sp>
      <p:sp>
        <p:nvSpPr>
          <p:cNvPr id="807" name="Google Shape;807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808" name="Google Shape;808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6084398" y="3406631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810" name="Google Shape;810;p32"/>
          <p:cNvCxnSpPr>
            <a:stCxn id="809" idx="4"/>
            <a:endCxn id="811" idx="0"/>
          </p:cNvCxnSpPr>
          <p:nvPr/>
        </p:nvCxnSpPr>
        <p:spPr>
          <a:xfrm>
            <a:off x="6284423" y="3806681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2" name="Google Shape;812;p32"/>
          <p:cNvSpPr/>
          <p:nvPr/>
        </p:nvSpPr>
        <p:spPr>
          <a:xfrm>
            <a:off x="3569798" y="3406631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813" name="Google Shape;813;p32"/>
          <p:cNvCxnSpPr>
            <a:stCxn id="812" idx="4"/>
            <a:endCxn id="814" idx="0"/>
          </p:cNvCxnSpPr>
          <p:nvPr/>
        </p:nvCxnSpPr>
        <p:spPr>
          <a:xfrm>
            <a:off x="3769823" y="3806681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5" name="Google Shape;815;p32"/>
          <p:cNvSpPr/>
          <p:nvPr/>
        </p:nvSpPr>
        <p:spPr>
          <a:xfrm>
            <a:off x="2883998" y="4206731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816" name="Google Shape;816;p32"/>
          <p:cNvCxnSpPr>
            <a:stCxn id="817" idx="6"/>
            <a:endCxn id="812" idx="2"/>
          </p:cNvCxnSpPr>
          <p:nvPr/>
        </p:nvCxnSpPr>
        <p:spPr>
          <a:xfrm>
            <a:off x="3284048" y="3606656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7" name="Google Shape;817;p32"/>
          <p:cNvSpPr/>
          <p:nvPr/>
        </p:nvSpPr>
        <p:spPr>
          <a:xfrm>
            <a:off x="2883998" y="3406631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818" name="Google Shape;818;p32"/>
          <p:cNvCxnSpPr>
            <a:stCxn id="817" idx="4"/>
            <a:endCxn id="815" idx="0"/>
          </p:cNvCxnSpPr>
          <p:nvPr/>
        </p:nvCxnSpPr>
        <p:spPr>
          <a:xfrm>
            <a:off x="3084023" y="3806681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9" name="Google Shape;819;p32"/>
          <p:cNvSpPr/>
          <p:nvPr/>
        </p:nvSpPr>
        <p:spPr>
          <a:xfrm>
            <a:off x="4255598" y="3406631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820" name="Google Shape;820;p32"/>
          <p:cNvCxnSpPr>
            <a:stCxn id="819" idx="6"/>
            <a:endCxn id="821" idx="2"/>
          </p:cNvCxnSpPr>
          <p:nvPr/>
        </p:nvCxnSpPr>
        <p:spPr>
          <a:xfrm>
            <a:off x="4655648" y="3606656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22" name="Google Shape;822;p32"/>
          <p:cNvCxnSpPr>
            <a:stCxn id="812" idx="6"/>
            <a:endCxn id="819" idx="2"/>
          </p:cNvCxnSpPr>
          <p:nvPr/>
        </p:nvCxnSpPr>
        <p:spPr>
          <a:xfrm>
            <a:off x="3969848" y="3606656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21" name="Google Shape;821;p32"/>
          <p:cNvSpPr/>
          <p:nvPr/>
        </p:nvSpPr>
        <p:spPr>
          <a:xfrm>
            <a:off x="4941398" y="3406631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823" name="Google Shape;823;p32"/>
          <p:cNvCxnSpPr>
            <a:stCxn id="821" idx="6"/>
            <a:endCxn id="809" idx="2"/>
          </p:cNvCxnSpPr>
          <p:nvPr/>
        </p:nvCxnSpPr>
        <p:spPr>
          <a:xfrm>
            <a:off x="5341448" y="3606656"/>
            <a:ext cx="743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814" name="Google Shape;814;p32"/>
          <p:cNvSpPr/>
          <p:nvPr/>
        </p:nvSpPr>
        <p:spPr>
          <a:xfrm>
            <a:off x="3569798" y="4206731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24" name="Google Shape;824;p32"/>
          <p:cNvSpPr/>
          <p:nvPr/>
        </p:nvSpPr>
        <p:spPr>
          <a:xfrm>
            <a:off x="4255598" y="4206731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25" name="Google Shape;825;p32"/>
          <p:cNvSpPr/>
          <p:nvPr/>
        </p:nvSpPr>
        <p:spPr>
          <a:xfrm>
            <a:off x="4941398" y="4206731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6084398" y="4206731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826" name="Google Shape;826;p32"/>
          <p:cNvCxnSpPr>
            <a:stCxn id="819" idx="4"/>
            <a:endCxn id="824" idx="0"/>
          </p:cNvCxnSpPr>
          <p:nvPr/>
        </p:nvCxnSpPr>
        <p:spPr>
          <a:xfrm>
            <a:off x="4455623" y="3806681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27" name="Google Shape;827;p32"/>
          <p:cNvCxnSpPr>
            <a:stCxn id="821" idx="4"/>
            <a:endCxn id="825" idx="0"/>
          </p:cNvCxnSpPr>
          <p:nvPr/>
        </p:nvCxnSpPr>
        <p:spPr>
          <a:xfrm>
            <a:off x="5141423" y="3806681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28" name="Google Shape;828;p32"/>
          <p:cNvSpPr txBox="1"/>
          <p:nvPr/>
        </p:nvSpPr>
        <p:spPr>
          <a:xfrm>
            <a:off x="1224086" y="3441070"/>
            <a:ext cx="169726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Hidden States</a:t>
            </a:r>
            <a:endParaRPr sz="1350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2"/>
          <p:cNvSpPr txBox="1"/>
          <p:nvPr/>
        </p:nvSpPr>
        <p:spPr>
          <a:xfrm>
            <a:off x="1712889" y="4214873"/>
            <a:ext cx="1020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3516512" y="3310090"/>
            <a:ext cx="549203" cy="13550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2"/>
          <p:cNvSpPr txBox="1"/>
          <p:nvPr/>
        </p:nvSpPr>
        <p:spPr>
          <a:xfrm>
            <a:off x="5694556" y="1962615"/>
            <a:ext cx="2455159" cy="954107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general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action/sensor models,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HMM does not have an explicit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model.</a:t>
            </a:r>
            <a:endParaRPr/>
          </a:p>
        </p:txBody>
      </p:sp>
      <p:sp>
        <p:nvSpPr>
          <p:cNvPr id="832" name="Google Shape;832;p32"/>
          <p:cNvSpPr txBox="1"/>
          <p:nvPr/>
        </p:nvSpPr>
        <p:spPr>
          <a:xfrm>
            <a:off x="510884" y="4222090"/>
            <a:ext cx="1297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Rain/Umbrella Example in the Book</a:t>
            </a:r>
            <a:endParaRPr/>
          </a:p>
        </p:txBody>
      </p:sp>
      <p:sp>
        <p:nvSpPr>
          <p:cNvPr id="838" name="Google Shape;838;p33"/>
          <p:cNvSpPr txBox="1"/>
          <p:nvPr>
            <p:ph idx="1" type="body"/>
          </p:nvPr>
        </p:nvSpPr>
        <p:spPr>
          <a:xfrm>
            <a:off x="1485900" y="3292078"/>
            <a:ext cx="6172200" cy="1222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An HMM is defined by: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</a:rPr>
              <a:t>Initial distribution: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</a:rPr>
              <a:t>Transitions: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</a:rPr>
              <a:t>Emissions (sensor model):</a:t>
            </a:r>
            <a:endParaRPr/>
          </a:p>
        </p:txBody>
      </p:sp>
      <p:sp>
        <p:nvSpPr>
          <p:cNvPr id="839" name="Google Shape;839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0" name="Google Shape;84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841" name="Google Shape;8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5" y="982793"/>
            <a:ext cx="5037350" cy="1943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842" name="Google Shape;8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5574" y="3906330"/>
            <a:ext cx="1071250" cy="225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843" name="Google Shape;84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0889" y="3636328"/>
            <a:ext cx="642824" cy="210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844" name="Google Shape;84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9621" y="4197631"/>
            <a:ext cx="765940" cy="214652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33"/>
          <p:cNvSpPr txBox="1"/>
          <p:nvPr/>
        </p:nvSpPr>
        <p:spPr>
          <a:xfrm>
            <a:off x="5303279" y="1315642"/>
            <a:ext cx="376859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background: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guard at top-secret underground facility.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raining? No direct observation.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observe whether director has umbrella when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coming to work.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4"/>
          <p:cNvSpPr/>
          <p:nvPr/>
        </p:nvSpPr>
        <p:spPr>
          <a:xfrm>
            <a:off x="4972050" y="2057400"/>
            <a:ext cx="663300" cy="400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51" name="Google Shape;851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Conditional Independence</a:t>
            </a:r>
            <a:endParaRPr/>
          </a:p>
        </p:txBody>
      </p:sp>
      <p:sp>
        <p:nvSpPr>
          <p:cNvPr id="852" name="Google Shape;852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3" name="Google Shape;853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457200" y="1085851"/>
            <a:ext cx="7200900" cy="35087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HMMs have two important independence properties:</a:t>
            </a:r>
            <a:endParaRPr/>
          </a:p>
          <a:p>
            <a:pPr indent="-214312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▪"/>
            </a:pP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Markov hidden process, future depends only on the present</a:t>
            </a:r>
            <a:endParaRPr/>
          </a:p>
          <a:p>
            <a:pPr indent="-214312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▪"/>
            </a:pP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observation is independent of all else, given the current state</a:t>
            </a:r>
            <a:endParaRPr/>
          </a:p>
          <a:p>
            <a:pPr indent="-128587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spcBef>
                <a:spcPts val="300"/>
              </a:spcBef>
              <a:spcAft>
                <a:spcPts val="0"/>
              </a:spcAft>
              <a:buClr>
                <a:srgbClr val="333399"/>
              </a:buClr>
              <a:buSzPts val="1500"/>
              <a:buFont typeface="Noto Sans Symbols"/>
              <a:buChar char="▪"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Quiz: does this mean that observations are independent?</a:t>
            </a:r>
            <a:endParaRPr/>
          </a:p>
          <a:p>
            <a:pPr indent="-214312" lvl="1" marL="557213" marR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▪"/>
            </a:pP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[No, correlated by the hidden state]</a:t>
            </a: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3558355" y="2057400"/>
            <a:ext cx="605400" cy="39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856" name="Google Shape;856;p34"/>
          <p:cNvCxnSpPr>
            <a:stCxn id="855" idx="4"/>
            <a:endCxn id="857" idx="0"/>
          </p:cNvCxnSpPr>
          <p:nvPr/>
        </p:nvCxnSpPr>
        <p:spPr>
          <a:xfrm>
            <a:off x="3861055" y="2457300"/>
            <a:ext cx="420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58" name="Google Shape;858;p34"/>
          <p:cNvSpPr/>
          <p:nvPr/>
        </p:nvSpPr>
        <p:spPr>
          <a:xfrm>
            <a:off x="2914650" y="2857500"/>
            <a:ext cx="563100" cy="400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859" name="Google Shape;859;p34"/>
          <p:cNvCxnSpPr>
            <a:stCxn id="860" idx="6"/>
            <a:endCxn id="855" idx="2"/>
          </p:cNvCxnSpPr>
          <p:nvPr/>
        </p:nvCxnSpPr>
        <p:spPr>
          <a:xfrm>
            <a:off x="3314450" y="2257350"/>
            <a:ext cx="243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60" name="Google Shape;860;p34"/>
          <p:cNvSpPr/>
          <p:nvPr/>
        </p:nvSpPr>
        <p:spPr>
          <a:xfrm>
            <a:off x="2709050" y="2057400"/>
            <a:ext cx="605400" cy="39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/>
          </a:p>
        </p:txBody>
      </p:sp>
      <p:cxnSp>
        <p:nvCxnSpPr>
          <p:cNvPr id="861" name="Google Shape;861;p34"/>
          <p:cNvCxnSpPr>
            <a:stCxn id="860" idx="4"/>
            <a:endCxn id="858" idx="0"/>
          </p:cNvCxnSpPr>
          <p:nvPr/>
        </p:nvCxnSpPr>
        <p:spPr>
          <a:xfrm>
            <a:off x="3011750" y="2457300"/>
            <a:ext cx="18450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62" name="Google Shape;862;p34"/>
          <p:cNvSpPr/>
          <p:nvPr/>
        </p:nvSpPr>
        <p:spPr>
          <a:xfrm>
            <a:off x="4286250" y="2057400"/>
            <a:ext cx="605400" cy="400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863" name="Google Shape;863;p34"/>
          <p:cNvCxnSpPr>
            <a:stCxn id="862" idx="6"/>
            <a:endCxn id="850" idx="2"/>
          </p:cNvCxnSpPr>
          <p:nvPr/>
        </p:nvCxnSpPr>
        <p:spPr>
          <a:xfrm>
            <a:off x="4891650" y="2257500"/>
            <a:ext cx="8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64" name="Google Shape;864;p34"/>
          <p:cNvCxnSpPr>
            <a:stCxn id="855" idx="6"/>
            <a:endCxn id="862" idx="2"/>
          </p:cNvCxnSpPr>
          <p:nvPr/>
        </p:nvCxnSpPr>
        <p:spPr>
          <a:xfrm>
            <a:off x="4163755" y="2257350"/>
            <a:ext cx="1224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57" name="Google Shape;857;p34"/>
          <p:cNvSpPr/>
          <p:nvPr/>
        </p:nvSpPr>
        <p:spPr>
          <a:xfrm>
            <a:off x="3600450" y="2857500"/>
            <a:ext cx="605400" cy="400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4286250" y="2857500"/>
            <a:ext cx="663300" cy="400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4972050" y="2857500"/>
            <a:ext cx="605400" cy="400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867" name="Google Shape;867;p34"/>
          <p:cNvCxnSpPr>
            <a:stCxn id="862" idx="4"/>
            <a:endCxn id="865" idx="0"/>
          </p:cNvCxnSpPr>
          <p:nvPr/>
        </p:nvCxnSpPr>
        <p:spPr>
          <a:xfrm>
            <a:off x="4588950" y="2457600"/>
            <a:ext cx="29100" cy="39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68" name="Google Shape;868;p34"/>
          <p:cNvCxnSpPr>
            <a:stCxn id="850" idx="4"/>
            <a:endCxn id="866" idx="0"/>
          </p:cNvCxnSpPr>
          <p:nvPr/>
        </p:nvCxnSpPr>
        <p:spPr>
          <a:xfrm flipH="1">
            <a:off x="5274900" y="2457600"/>
            <a:ext cx="28800" cy="39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Real HMM Examples</a:t>
            </a:r>
            <a:endParaRPr/>
          </a:p>
        </p:txBody>
      </p:sp>
      <p:sp>
        <p:nvSpPr>
          <p:cNvPr id="874" name="Google Shape;874;p3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Speech recognition HMMs: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Observations are acoustic signals (continuous valued)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States are specific positions in specific words (so, tens of thousands)</a:t>
            </a:r>
            <a:endParaRPr/>
          </a:p>
          <a:p>
            <a:pPr indent="-11906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Machine translation HMMs: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Observations are words (tens of thousands)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States are translation options</a:t>
            </a:r>
            <a:endParaRPr/>
          </a:p>
          <a:p>
            <a:pPr indent="-11906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57175" lvl="0" marL="257175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Robot tracking: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Observations are range readings (continuous/discrete)</a:t>
            </a:r>
            <a:endParaRPr/>
          </a:p>
          <a:p>
            <a:pPr indent="-21431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States are positions on a map (continuous/discrete)</a:t>
            </a:r>
            <a:endParaRPr/>
          </a:p>
          <a:p>
            <a:pPr indent="-119062" lvl="1" marL="557213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875" name="Google Shape;875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876" name="Google Shape;876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Localization, Filtering, Monitoring</a:t>
            </a:r>
            <a:endParaRPr/>
          </a:p>
        </p:txBody>
      </p:sp>
      <p:sp>
        <p:nvSpPr>
          <p:cNvPr id="882" name="Google Shape;882;p3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Localization, Filtering, or monitoring, is the task of tracking the distribution P(X) (the belief state) over time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We start with P(X</a:t>
            </a:r>
            <a:r>
              <a:rPr baseline="-25000" lang="en-US" sz="1800">
                <a:solidFill>
                  <a:srgbClr val="000000"/>
                </a:solidFill>
              </a:rPr>
              <a:t>1</a:t>
            </a:r>
            <a:r>
              <a:rPr lang="en-US" sz="1800">
                <a:solidFill>
                  <a:srgbClr val="000000"/>
                </a:solidFill>
              </a:rPr>
              <a:t>) in an initial setting, usually uniform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As time passes, </a:t>
            </a:r>
            <a:r>
              <a:rPr i="1" lang="en-US" sz="1600">
                <a:solidFill>
                  <a:srgbClr val="000000"/>
                </a:solidFill>
              </a:rPr>
              <a:t>1</a:t>
            </a:r>
            <a:r>
              <a:rPr lang="en-US" sz="1800">
                <a:solidFill>
                  <a:srgbClr val="000000"/>
                </a:solidFill>
              </a:rPr>
              <a:t>,…,</a:t>
            </a:r>
            <a:r>
              <a:rPr i="1"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000000"/>
                </a:solidFill>
              </a:rPr>
              <a:t>,  when we have observations, we update P(X</a:t>
            </a:r>
            <a:r>
              <a:rPr baseline="-25000"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000000"/>
                </a:solidFill>
              </a:rPr>
              <a:t>):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>
                <a:solidFill>
                  <a:srgbClr val="000000"/>
                </a:solidFill>
              </a:rPr>
              <a:t>P</a:t>
            </a:r>
            <a:r>
              <a:rPr lang="en-US" sz="1800">
                <a:solidFill>
                  <a:srgbClr val="000000"/>
                </a:solidFill>
              </a:rPr>
              <a:t>(</a:t>
            </a:r>
            <a:r>
              <a:rPr b="1" lang="en-US" sz="1800">
                <a:solidFill>
                  <a:srgbClr val="000000"/>
                </a:solidFill>
              </a:rPr>
              <a:t>X</a:t>
            </a:r>
            <a:r>
              <a:rPr baseline="-25000"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000000"/>
                </a:solidFill>
              </a:rPr>
              <a:t>|</a:t>
            </a:r>
            <a:r>
              <a:rPr b="1" lang="en-US" sz="1800">
                <a:solidFill>
                  <a:srgbClr val="000000"/>
                </a:solidFill>
              </a:rPr>
              <a:t>E</a:t>
            </a:r>
            <a:r>
              <a:rPr baseline="-25000" lang="en-US" sz="1800">
                <a:solidFill>
                  <a:srgbClr val="000000"/>
                </a:solidFill>
              </a:rPr>
              <a:t>1:t</a:t>
            </a:r>
            <a:r>
              <a:rPr lang="en-US" sz="1800">
                <a:solidFill>
                  <a:srgbClr val="000000"/>
                </a:solidFill>
              </a:rPr>
              <a:t>)</a:t>
            </a:r>
            <a:endParaRPr/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19062" lvl="1" marL="55721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83" name="Google Shape;883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4" name="Google Shape;884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885" name="Google Shape;885;p36"/>
          <p:cNvGrpSpPr/>
          <p:nvPr/>
        </p:nvGrpSpPr>
        <p:grpSpPr>
          <a:xfrm>
            <a:off x="1073426" y="4310165"/>
            <a:ext cx="6728824" cy="370778"/>
            <a:chOff x="811033" y="729313"/>
            <a:chExt cx="6728824" cy="370778"/>
          </a:xfrm>
        </p:grpSpPr>
        <p:cxnSp>
          <p:nvCxnSpPr>
            <p:cNvPr id="886" name="Google Shape;886;p36"/>
            <p:cNvCxnSpPr/>
            <p:nvPr/>
          </p:nvCxnSpPr>
          <p:spPr>
            <a:xfrm>
              <a:off x="811033" y="890546"/>
              <a:ext cx="6114553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87" name="Google Shape;887;p36"/>
            <p:cNvSpPr txBox="1"/>
            <p:nvPr/>
          </p:nvSpPr>
          <p:spPr>
            <a:xfrm>
              <a:off x="6925586" y="729313"/>
              <a:ext cx="614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888" name="Google Shape;888;p36"/>
            <p:cNvSpPr txBox="1"/>
            <p:nvPr/>
          </p:nvSpPr>
          <p:spPr>
            <a:xfrm>
              <a:off x="824163" y="7615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89" name="Google Shape;889;p36"/>
            <p:cNvSpPr txBox="1"/>
            <p:nvPr/>
          </p:nvSpPr>
          <p:spPr>
            <a:xfrm>
              <a:off x="4300707" y="748340"/>
              <a:ext cx="2535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890" name="Google Shape;890;p36"/>
            <p:cNvSpPr txBox="1"/>
            <p:nvPr/>
          </p:nvSpPr>
          <p:spPr>
            <a:xfrm>
              <a:off x="5770088" y="761537"/>
              <a:ext cx="449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  <p:sp>
          <p:nvSpPr>
            <p:cNvPr id="891" name="Google Shape;891;p36"/>
            <p:cNvSpPr txBox="1"/>
            <p:nvPr/>
          </p:nvSpPr>
          <p:spPr>
            <a:xfrm>
              <a:off x="2735059" y="756291"/>
              <a:ext cx="2776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/>
            </a:p>
          </p:txBody>
        </p:sp>
      </p:grpSp>
      <p:sp>
        <p:nvSpPr>
          <p:cNvPr id="892" name="Google Shape;892;p36"/>
          <p:cNvSpPr txBox="1"/>
          <p:nvPr/>
        </p:nvSpPr>
        <p:spPr>
          <a:xfrm>
            <a:off x="983467" y="4129952"/>
            <a:ext cx="5405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2836925" y="4129952"/>
            <a:ext cx="534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4383520" y="4108078"/>
            <a:ext cx="5170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Filtering Example</a:t>
            </a:r>
            <a:endParaRPr/>
          </a:p>
        </p:txBody>
      </p:sp>
      <p:pic>
        <p:nvPicPr>
          <p:cNvPr id="901" name="Google Shape;901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713" y="2062605"/>
            <a:ext cx="2943151" cy="1605736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37"/>
          <p:cNvSpPr txBox="1"/>
          <p:nvPr>
            <p:ph idx="2" type="body"/>
          </p:nvPr>
        </p:nvSpPr>
        <p:spPr>
          <a:xfrm>
            <a:off x="1251136" y="1008098"/>
            <a:ext cx="645795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 u="sng">
                <a:solidFill>
                  <a:srgbClr val="000000"/>
                </a:solidFill>
              </a:rPr>
              <a:t>Day 0: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P(R</a:t>
            </a:r>
            <a:r>
              <a:rPr baseline="-25000" lang="en-US" sz="1350">
                <a:solidFill>
                  <a:srgbClr val="000000"/>
                </a:solidFill>
              </a:rPr>
              <a:t>0</a:t>
            </a:r>
            <a:r>
              <a:rPr lang="en-US" sz="1350">
                <a:solidFill>
                  <a:srgbClr val="000000"/>
                </a:solidFill>
              </a:rPr>
              <a:t>)=&lt;0.5,0.5&gt;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 u="sng">
                <a:solidFill>
                  <a:srgbClr val="000000"/>
                </a:solidFill>
              </a:rPr>
              <a:t>Day 1: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P(R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)=P(r</a:t>
            </a:r>
            <a:r>
              <a:rPr baseline="-25000" lang="en-US" sz="1350">
                <a:solidFill>
                  <a:srgbClr val="000000"/>
                </a:solidFill>
              </a:rPr>
              <a:t>0</a:t>
            </a:r>
            <a:r>
              <a:rPr lang="en-US" sz="1350">
                <a:solidFill>
                  <a:srgbClr val="000000"/>
                </a:solidFill>
              </a:rPr>
              <a:t>)P(R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|r</a:t>
            </a:r>
            <a:r>
              <a:rPr baseline="-25000" lang="en-US" sz="1350">
                <a:solidFill>
                  <a:srgbClr val="000000"/>
                </a:solidFill>
              </a:rPr>
              <a:t>0</a:t>
            </a:r>
            <a:r>
              <a:rPr lang="en-US" sz="1350">
                <a:solidFill>
                  <a:srgbClr val="000000"/>
                </a:solidFill>
              </a:rPr>
              <a:t>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	  = α0.5&lt;0.7,0.3&gt; + α0.5&lt;0.3,0.7&gt;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	  = </a:t>
            </a:r>
            <a:r>
              <a:rPr b="1" lang="en-US" sz="1350">
                <a:solidFill>
                  <a:srgbClr val="000000"/>
                </a:solidFill>
              </a:rPr>
              <a:t>&lt;0.5,0.5&gt;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</a:t>
            </a:r>
            <a:r>
              <a:rPr lang="en-US" sz="1350" u="sng">
                <a:solidFill>
                  <a:srgbClr val="000000"/>
                </a:solidFill>
              </a:rPr>
              <a:t>observe Umbrella appears 🡺 U</a:t>
            </a:r>
            <a:r>
              <a:rPr baseline="-25000" lang="en-US" sz="1350" u="sng">
                <a:solidFill>
                  <a:srgbClr val="000000"/>
                </a:solidFill>
              </a:rPr>
              <a:t>1</a:t>
            </a:r>
            <a:r>
              <a:rPr lang="en-US" sz="1350" u="sng">
                <a:solidFill>
                  <a:srgbClr val="000000"/>
                </a:solidFill>
              </a:rPr>
              <a:t>=true 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updating with evidence for t=1 gives: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P(R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|u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)=αP(u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|R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)P(R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)=α&lt;0.9,0.2&gt;&lt;0.5,0.5&gt;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	     =α&lt;0.45,0.1&gt; </a:t>
            </a:r>
            <a:r>
              <a:rPr b="1"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350">
                <a:solidFill>
                  <a:srgbClr val="000000"/>
                </a:solidFill>
              </a:rPr>
              <a:t>&lt;0.818,0.182&gt;</a:t>
            </a:r>
            <a:endParaRPr sz="1350">
              <a:solidFill>
                <a:srgbClr val="000000"/>
              </a:solidFill>
            </a:endParaRPr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 u="sng">
                <a:solidFill>
                  <a:srgbClr val="000000"/>
                </a:solidFill>
              </a:rPr>
              <a:t>Day 2: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P(R</a:t>
            </a:r>
            <a:r>
              <a:rPr baseline="-25000" lang="en-US" sz="1350">
                <a:solidFill>
                  <a:srgbClr val="000000"/>
                </a:solidFill>
              </a:rPr>
              <a:t>2</a:t>
            </a:r>
            <a:r>
              <a:rPr lang="en-US" sz="1350">
                <a:solidFill>
                  <a:srgbClr val="000000"/>
                </a:solidFill>
              </a:rPr>
              <a:t>|u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)=P(R</a:t>
            </a:r>
            <a:r>
              <a:rPr baseline="-25000" lang="en-US" sz="1350">
                <a:solidFill>
                  <a:srgbClr val="000000"/>
                </a:solidFill>
              </a:rPr>
              <a:t>2</a:t>
            </a:r>
            <a:r>
              <a:rPr lang="en-US" sz="1350">
                <a:solidFill>
                  <a:srgbClr val="000000"/>
                </a:solidFill>
              </a:rPr>
              <a:t>|r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 P(r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|u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            =α&lt;0.818&lt;0.7,0.3&gt; + 0.182&lt;0.3,0.7&gt;&gt; </a:t>
            </a:r>
            <a:r>
              <a:rPr b="1"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350">
                <a:solidFill>
                  <a:srgbClr val="000000"/>
                </a:solidFill>
              </a:rPr>
              <a:t>&lt;0.627,0.373&gt;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</a:t>
            </a:r>
            <a:r>
              <a:rPr lang="en-US" sz="1350" u="sng">
                <a:solidFill>
                  <a:srgbClr val="000000"/>
                </a:solidFill>
              </a:rPr>
              <a:t>observe Umbrella appears 🡺 U</a:t>
            </a:r>
            <a:r>
              <a:rPr baseline="-25000" lang="en-US" sz="1350" u="sng">
                <a:solidFill>
                  <a:srgbClr val="000000"/>
                </a:solidFill>
              </a:rPr>
              <a:t>2</a:t>
            </a:r>
            <a:r>
              <a:rPr lang="en-US" sz="1350" u="sng">
                <a:solidFill>
                  <a:srgbClr val="000000"/>
                </a:solidFill>
              </a:rPr>
              <a:t>=true</a:t>
            </a:r>
            <a:endParaRPr sz="1350">
              <a:solidFill>
                <a:srgbClr val="000000"/>
              </a:solidFill>
            </a:endParaRPr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updating with evidence for t=2 gives: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P(R</a:t>
            </a:r>
            <a:r>
              <a:rPr baseline="-25000" lang="en-US" sz="1350">
                <a:solidFill>
                  <a:srgbClr val="000000"/>
                </a:solidFill>
              </a:rPr>
              <a:t>2</a:t>
            </a:r>
            <a:r>
              <a:rPr lang="en-US" sz="1350">
                <a:solidFill>
                  <a:srgbClr val="000000"/>
                </a:solidFill>
              </a:rPr>
              <a:t>|u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,u</a:t>
            </a:r>
            <a:r>
              <a:rPr baseline="-25000" lang="en-US" sz="1350">
                <a:solidFill>
                  <a:srgbClr val="000000"/>
                </a:solidFill>
              </a:rPr>
              <a:t>2</a:t>
            </a:r>
            <a:r>
              <a:rPr lang="en-US" sz="1350">
                <a:solidFill>
                  <a:srgbClr val="000000"/>
                </a:solidFill>
              </a:rPr>
              <a:t>)=αP(u</a:t>
            </a:r>
            <a:r>
              <a:rPr baseline="-25000" lang="en-US" sz="1350">
                <a:solidFill>
                  <a:srgbClr val="000000"/>
                </a:solidFill>
              </a:rPr>
              <a:t>2</a:t>
            </a:r>
            <a:r>
              <a:rPr lang="en-US" sz="1350">
                <a:solidFill>
                  <a:srgbClr val="000000"/>
                </a:solidFill>
              </a:rPr>
              <a:t>|R</a:t>
            </a:r>
            <a:r>
              <a:rPr baseline="-25000" lang="en-US" sz="1350">
                <a:solidFill>
                  <a:srgbClr val="000000"/>
                </a:solidFill>
              </a:rPr>
              <a:t>2</a:t>
            </a:r>
            <a:r>
              <a:rPr lang="en-US" sz="1350">
                <a:solidFill>
                  <a:srgbClr val="000000"/>
                </a:solidFill>
              </a:rPr>
              <a:t>)P(R</a:t>
            </a:r>
            <a:r>
              <a:rPr baseline="-25000" lang="en-US" sz="1350">
                <a:solidFill>
                  <a:srgbClr val="000000"/>
                </a:solidFill>
              </a:rPr>
              <a:t>2</a:t>
            </a:r>
            <a:r>
              <a:rPr lang="en-US" sz="1350">
                <a:solidFill>
                  <a:srgbClr val="000000"/>
                </a:solidFill>
              </a:rPr>
              <a:t>|u</a:t>
            </a:r>
            <a:r>
              <a:rPr baseline="-25000" lang="en-US" sz="1350">
                <a:solidFill>
                  <a:srgbClr val="000000"/>
                </a:solidFill>
              </a:rPr>
              <a:t>1</a:t>
            </a:r>
            <a:r>
              <a:rPr lang="en-US" sz="1350">
                <a:solidFill>
                  <a:srgbClr val="000000"/>
                </a:solidFill>
              </a:rPr>
              <a:t>)=α&lt;0.9,0.2&gt;&lt;0.627,0.373&gt;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	        =α&lt;0.565,0.075&gt; </a:t>
            </a:r>
            <a:r>
              <a:rPr b="1"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350">
                <a:solidFill>
                  <a:srgbClr val="000000"/>
                </a:solidFill>
              </a:rPr>
              <a:t>&lt;0.883,0.117&gt;</a:t>
            </a:r>
            <a:endParaRPr/>
          </a:p>
        </p:txBody>
      </p:sp>
      <p:sp>
        <p:nvSpPr>
          <p:cNvPr id="903" name="Google Shape;903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4" name="Google Shape;904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905" name="Google Shape;90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4950" y="1028700"/>
            <a:ext cx="2514600" cy="95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Smoothing: P(X</a:t>
            </a:r>
            <a:r>
              <a:rPr baseline="-25000" lang="en-US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| E</a:t>
            </a:r>
            <a:r>
              <a:rPr baseline="-25000" lang="en-US">
                <a:solidFill>
                  <a:srgbClr val="000000"/>
                </a:solidFill>
              </a:rPr>
              <a:t>1:T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</p:txBody>
      </p:sp>
      <p:sp>
        <p:nvSpPr>
          <p:cNvPr id="911" name="Google Shape;911;p3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evidence e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e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1:k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k+1:t 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7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message computed by a backwards recursion:</a:t>
            </a:r>
            <a:endParaRPr sz="7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12" name="Google Shape;912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3" name="Google Shape;913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914" name="Google Shape;9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00" y="971551"/>
            <a:ext cx="3423929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8"/>
          <p:cNvSpPr txBox="1"/>
          <p:nvPr/>
        </p:nvSpPr>
        <p:spPr>
          <a:xfrm>
            <a:off x="5125867" y="2406820"/>
            <a:ext cx="12074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Bayes rule</a:t>
            </a:r>
            <a:endParaRPr/>
          </a:p>
        </p:txBody>
      </p:sp>
      <p:sp>
        <p:nvSpPr>
          <p:cNvPr id="916" name="Google Shape;916;p38"/>
          <p:cNvSpPr txBox="1"/>
          <p:nvPr/>
        </p:nvSpPr>
        <p:spPr>
          <a:xfrm>
            <a:off x="5129097" y="2692570"/>
            <a:ext cx="21919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conditional independence</a:t>
            </a:r>
            <a:endParaRPr/>
          </a:p>
        </p:txBody>
      </p:sp>
      <p:sp>
        <p:nvSpPr>
          <p:cNvPr id="917" name="Google Shape;917;p38"/>
          <p:cNvSpPr txBox="1"/>
          <p:nvPr/>
        </p:nvSpPr>
        <p:spPr>
          <a:xfrm>
            <a:off x="5198771" y="3525734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Conditioning on X</a:t>
            </a:r>
            <a:r>
              <a:rPr baseline="-25000"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endParaRPr/>
          </a:p>
        </p:txBody>
      </p:sp>
      <p:sp>
        <p:nvSpPr>
          <p:cNvPr id="918" name="Google Shape;918;p38"/>
          <p:cNvSpPr txBox="1"/>
          <p:nvPr/>
        </p:nvSpPr>
        <p:spPr>
          <a:xfrm>
            <a:off x="5202000" y="3811484"/>
            <a:ext cx="21919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conditional independence</a:t>
            </a:r>
            <a:endParaRPr/>
          </a:p>
        </p:txBody>
      </p:sp>
      <p:sp>
        <p:nvSpPr>
          <p:cNvPr id="919" name="Google Shape;919;p38"/>
          <p:cNvSpPr txBox="1"/>
          <p:nvPr/>
        </p:nvSpPr>
        <p:spPr>
          <a:xfrm>
            <a:off x="5743638" y="4154384"/>
            <a:ext cx="16013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200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Backward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</a:t>
            </a:r>
            <a:r>
              <a:rPr baseline="-25000"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k+2:t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,e</a:t>
            </a:r>
            <a:r>
              <a:rPr baseline="-25000"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k+1:t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920" name="Google Shape;9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735" y="2187271"/>
            <a:ext cx="3034995" cy="102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5900" y="3537035"/>
            <a:ext cx="36480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38"/>
          <p:cNvSpPr/>
          <p:nvPr/>
        </p:nvSpPr>
        <p:spPr>
          <a:xfrm>
            <a:off x="3556377" y="4065400"/>
            <a:ext cx="802424" cy="298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8"/>
          <p:cNvSpPr txBox="1"/>
          <p:nvPr/>
        </p:nvSpPr>
        <p:spPr>
          <a:xfrm>
            <a:off x="2730547" y="4578339"/>
            <a:ext cx="3609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k+1:t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=Σ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Xt+1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(P(e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|x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)P(x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|X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b</a:t>
            </a:r>
            <a:r>
              <a:rPr baseline="-2500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k+2:t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255" y="72933"/>
            <a:ext cx="4942436" cy="3502892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9"/>
          <p:cNvSpPr txBox="1"/>
          <p:nvPr>
            <p:ph type="title"/>
          </p:nvPr>
        </p:nvSpPr>
        <p:spPr>
          <a:xfrm>
            <a:off x="1371600" y="171450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Smoothing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Example</a:t>
            </a:r>
            <a:endParaRPr/>
          </a:p>
        </p:txBody>
      </p:sp>
      <p:sp>
        <p:nvSpPr>
          <p:cNvPr id="930" name="Google Shape;930;p39"/>
          <p:cNvSpPr txBox="1"/>
          <p:nvPr>
            <p:ph idx="1" type="body"/>
          </p:nvPr>
        </p:nvSpPr>
        <p:spPr>
          <a:xfrm>
            <a:off x="171450" y="1172736"/>
            <a:ext cx="6515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 u="sng"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 u="sng"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u="sng">
                <a:solidFill>
                  <a:srgbClr val="000000"/>
                </a:solidFill>
              </a:rPr>
              <a:t>Compute estimate for rain at t=1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</a:rPr>
              <a:t>P(R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|u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,u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)=αP(R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|u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)P(u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|R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500">
                <a:solidFill>
                  <a:srgbClr val="000000"/>
                </a:solidFill>
              </a:rPr>
              <a:t>P(R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|u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) =</a:t>
            </a:r>
            <a:r>
              <a:rPr b="1"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000000"/>
                </a:solidFill>
              </a:rPr>
              <a:t>&lt;0.818,0.182&gt;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</a:rPr>
              <a:t>	P(u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|R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) =Σ</a:t>
            </a:r>
            <a:r>
              <a:rPr baseline="-25000" lang="en-US" sz="1500">
                <a:solidFill>
                  <a:srgbClr val="000000"/>
                </a:solidFill>
              </a:rPr>
              <a:t>r</a:t>
            </a:r>
            <a:r>
              <a:rPr b="1"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P(u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|r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) P(|r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) P(r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|R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</a:rPr>
              <a:t>		      =(0.9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✕</a:t>
            </a:r>
            <a:r>
              <a:rPr b="1"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✕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&lt;0.7,0.3&gt;) + (0.2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✕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✕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&lt;0.3,0.7&gt;)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= &lt;0.69,0.41&gt;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Smoothed estimate: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</a:rPr>
              <a:t>P(R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|u</a:t>
            </a:r>
            <a:r>
              <a:rPr baseline="-25000" lang="en-US" sz="1500">
                <a:solidFill>
                  <a:srgbClr val="000000"/>
                </a:solidFill>
              </a:rPr>
              <a:t>1</a:t>
            </a:r>
            <a:r>
              <a:rPr lang="en-US" sz="1500">
                <a:solidFill>
                  <a:srgbClr val="000000"/>
                </a:solidFill>
              </a:rPr>
              <a:t>,u</a:t>
            </a:r>
            <a:r>
              <a:rPr baseline="-25000" lang="en-US" sz="1500">
                <a:solidFill>
                  <a:srgbClr val="000000"/>
                </a:solidFill>
              </a:rPr>
              <a:t>2</a:t>
            </a:r>
            <a:r>
              <a:rPr lang="en-US" sz="1500">
                <a:solidFill>
                  <a:srgbClr val="000000"/>
                </a:solidFill>
              </a:rPr>
              <a:t>)=α&lt;0.818,0.182&gt;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✕ </a:t>
            </a:r>
            <a:r>
              <a:rPr lang="en-US" sz="1500">
                <a:solidFill>
                  <a:srgbClr val="000000"/>
                </a:solidFill>
              </a:rPr>
              <a:t>&lt;0.69,0.41&gt;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500">
                <a:solidFill>
                  <a:srgbClr val="000000"/>
                </a:solidFill>
              </a:rPr>
              <a:t>&lt;0.883,0.117&gt;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Forward-backward algorithm: cache forward messages along the way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linear in t (polytree inference), space O(t</a:t>
            </a:r>
            <a:r>
              <a:rPr baseline="-2500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2" name="Google Shape;932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Problem of Reasoning over Time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349405" y="1174409"/>
            <a:ext cx="758723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Given: 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 </a:t>
            </a:r>
            <a:r>
              <a:rPr lang="en-US" sz="1800">
                <a:solidFill>
                  <a:srgbClr val="FF0000"/>
                </a:solidFill>
              </a:rPr>
              <a:t>model </a:t>
            </a:r>
            <a:r>
              <a:rPr lang="en-US" sz="1800"/>
              <a:t>of the world (e.g., a map of rooms with colored walls)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An </a:t>
            </a:r>
            <a:r>
              <a:rPr lang="en-US" sz="1800">
                <a:solidFill>
                  <a:srgbClr val="FF0000"/>
                </a:solidFill>
              </a:rPr>
              <a:t>experience </a:t>
            </a:r>
            <a:r>
              <a:rPr lang="en-US" sz="1800"/>
              <a:t>of observations and actions from time 1 to t</a:t>
            </a:r>
            <a:endParaRPr baseline="-25000" sz="1800"/>
          </a:p>
          <a:p>
            <a:pPr indent="-257175" lvl="0" marL="257175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Compute (among others):</a:t>
            </a:r>
            <a:endParaRPr/>
          </a:p>
          <a:p>
            <a:pPr indent="-214312" lvl="1" marL="55721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Which </a:t>
            </a:r>
            <a:r>
              <a:rPr lang="en-US" sz="1800">
                <a:solidFill>
                  <a:srgbClr val="FF0000"/>
                </a:solidFill>
              </a:rPr>
              <a:t>states </a:t>
            </a:r>
            <a:r>
              <a:rPr lang="en-US" sz="1800"/>
              <a:t>(e.g., rooms) the robot was/is/will-be in?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33" name="Google Shape;133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5" name="Google Shape;135;p4"/>
          <p:cNvGrpSpPr/>
          <p:nvPr/>
        </p:nvGrpSpPr>
        <p:grpSpPr>
          <a:xfrm>
            <a:off x="1719888" y="3141499"/>
            <a:ext cx="5474935" cy="1440592"/>
            <a:chOff x="1454137" y="1519839"/>
            <a:chExt cx="6460904" cy="1432910"/>
          </a:xfrm>
        </p:grpSpPr>
        <p:grpSp>
          <p:nvGrpSpPr>
            <p:cNvPr id="136" name="Google Shape;136;p4"/>
            <p:cNvGrpSpPr/>
            <p:nvPr/>
          </p:nvGrpSpPr>
          <p:grpSpPr>
            <a:xfrm>
              <a:off x="1454137" y="1519839"/>
              <a:ext cx="6460904" cy="1432910"/>
              <a:chOff x="746224" y="2377089"/>
              <a:chExt cx="6460904" cy="143291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1497724" y="2377089"/>
                <a:ext cx="1287517" cy="437931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Room-1</a:t>
                </a:r>
                <a:endParaRPr baseline="-25000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3436061" y="2377089"/>
                <a:ext cx="1287517" cy="437931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Room-2</a:t>
                </a:r>
                <a:endParaRPr baseline="-25000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5398211" y="2377089"/>
                <a:ext cx="1287517" cy="437931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Room-3</a:t>
                </a:r>
                <a:endParaRPr baseline="-25000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1553290" y="34289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Wall-color</a:t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5463351" y="33908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Wall-color</a:t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3493976" y="3428999"/>
                <a:ext cx="1190625" cy="381000"/>
              </a:xfrm>
              <a:prstGeom prst="rect">
                <a:avLst/>
              </a:prstGeom>
              <a:solidFill>
                <a:srgbClr val="D99593"/>
              </a:soli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Wall-color</a:t>
                </a:r>
                <a:endParaRPr/>
              </a:p>
            </p:txBody>
          </p:sp>
          <p:cxnSp>
            <p:nvCxnSpPr>
              <p:cNvPr id="143" name="Google Shape;143;p4"/>
              <p:cNvCxnSpPr>
                <a:stCxn id="137" idx="4"/>
                <a:endCxn id="140" idx="0"/>
              </p:cNvCxnSpPr>
              <p:nvPr/>
            </p:nvCxnSpPr>
            <p:spPr>
              <a:xfrm>
                <a:off x="2141483" y="2815020"/>
                <a:ext cx="7200" cy="614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4" name="Google Shape;144;p4"/>
              <p:cNvCxnSpPr>
                <a:stCxn id="138" idx="4"/>
                <a:endCxn id="142" idx="0"/>
              </p:cNvCxnSpPr>
              <p:nvPr/>
            </p:nvCxnSpPr>
            <p:spPr>
              <a:xfrm>
                <a:off x="4079819" y="2815020"/>
                <a:ext cx="9600" cy="614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5" name="Google Shape;145;p4"/>
              <p:cNvCxnSpPr>
                <a:stCxn id="139" idx="4"/>
                <a:endCxn id="141" idx="0"/>
              </p:cNvCxnSpPr>
              <p:nvPr/>
            </p:nvCxnSpPr>
            <p:spPr>
              <a:xfrm>
                <a:off x="6041969" y="2815020"/>
                <a:ext cx="16800" cy="576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6" name="Google Shape;146;p4"/>
              <p:cNvCxnSpPr>
                <a:stCxn id="137" idx="6"/>
                <a:endCxn id="138" idx="2"/>
              </p:cNvCxnSpPr>
              <p:nvPr/>
            </p:nvCxnSpPr>
            <p:spPr>
              <a:xfrm>
                <a:off x="2785241" y="2596055"/>
                <a:ext cx="6507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7" name="Google Shape;147;p4"/>
              <p:cNvCxnSpPr>
                <a:stCxn id="138" idx="6"/>
                <a:endCxn id="139" idx="2"/>
              </p:cNvCxnSpPr>
              <p:nvPr/>
            </p:nvCxnSpPr>
            <p:spPr>
              <a:xfrm>
                <a:off x="4723578" y="2596055"/>
                <a:ext cx="6747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8" name="Google Shape;148;p4"/>
              <p:cNvCxnSpPr>
                <a:stCxn id="139" idx="6"/>
              </p:cNvCxnSpPr>
              <p:nvPr/>
            </p:nvCxnSpPr>
            <p:spPr>
              <a:xfrm>
                <a:off x="6685728" y="2596055"/>
                <a:ext cx="521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149" name="Google Shape;149;p4"/>
              <p:cNvCxnSpPr>
                <a:endCxn id="137" idx="2"/>
              </p:cNvCxnSpPr>
              <p:nvPr/>
            </p:nvCxnSpPr>
            <p:spPr>
              <a:xfrm>
                <a:off x="746224" y="2596055"/>
                <a:ext cx="751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150" name="Google Shape;150;p4"/>
            <p:cNvSpPr txBox="1"/>
            <p:nvPr/>
          </p:nvSpPr>
          <p:spPr>
            <a:xfrm>
              <a:off x="3630115" y="1639570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5563627" y="1639570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7422067" y="1630861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1687877" y="1630861"/>
              <a:ext cx="384390" cy="298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Best Explanation Queries</a:t>
            </a:r>
            <a:endParaRPr/>
          </a:p>
        </p:txBody>
      </p:sp>
      <p:sp>
        <p:nvSpPr>
          <p:cNvPr id="938" name="Google Shape;938;p40"/>
          <p:cNvSpPr txBox="1"/>
          <p:nvPr>
            <p:ph idx="1" type="body"/>
          </p:nvPr>
        </p:nvSpPr>
        <p:spPr>
          <a:xfrm>
            <a:off x="1485900" y="3177778"/>
            <a:ext cx="7200900" cy="1222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0962" lvl="1" marL="5572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57175" lvl="0" marL="257175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Query: what is the most likely sequence of states?</a:t>
            </a:r>
            <a:endParaRPr/>
          </a:p>
        </p:txBody>
      </p:sp>
      <p:sp>
        <p:nvSpPr>
          <p:cNvPr id="939" name="Google Shape;939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0" name="Google Shape;940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5886450" y="1600200"/>
            <a:ext cx="603000" cy="400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942" name="Google Shape;942;p40"/>
          <p:cNvCxnSpPr>
            <a:stCxn id="941" idx="4"/>
            <a:endCxn id="943" idx="0"/>
          </p:cNvCxnSpPr>
          <p:nvPr/>
        </p:nvCxnSpPr>
        <p:spPr>
          <a:xfrm>
            <a:off x="6187950" y="2000400"/>
            <a:ext cx="31800" cy="399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44" name="Google Shape;944;p40"/>
          <p:cNvSpPr/>
          <p:nvPr/>
        </p:nvSpPr>
        <p:spPr>
          <a:xfrm>
            <a:off x="3371850" y="1600200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945" name="Google Shape;945;p40"/>
          <p:cNvCxnSpPr>
            <a:stCxn id="944" idx="4"/>
            <a:endCxn id="946" idx="0"/>
          </p:cNvCxnSpPr>
          <p:nvPr/>
        </p:nvCxnSpPr>
        <p:spPr>
          <a:xfrm>
            <a:off x="3571875" y="2000250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47" name="Google Shape;947;p40"/>
          <p:cNvSpPr/>
          <p:nvPr/>
        </p:nvSpPr>
        <p:spPr>
          <a:xfrm>
            <a:off x="2686050" y="2400300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948" name="Google Shape;948;p40"/>
          <p:cNvCxnSpPr>
            <a:stCxn id="949" idx="6"/>
            <a:endCxn id="944" idx="2"/>
          </p:cNvCxnSpPr>
          <p:nvPr/>
        </p:nvCxnSpPr>
        <p:spPr>
          <a:xfrm>
            <a:off x="3086100" y="1800225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49" name="Google Shape;949;p40"/>
          <p:cNvSpPr/>
          <p:nvPr/>
        </p:nvSpPr>
        <p:spPr>
          <a:xfrm>
            <a:off x="2686050" y="1600200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950" name="Google Shape;950;p40"/>
          <p:cNvCxnSpPr>
            <a:stCxn id="949" idx="4"/>
            <a:endCxn id="947" idx="0"/>
          </p:cNvCxnSpPr>
          <p:nvPr/>
        </p:nvCxnSpPr>
        <p:spPr>
          <a:xfrm>
            <a:off x="2886075" y="2000250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51" name="Google Shape;951;p40"/>
          <p:cNvSpPr/>
          <p:nvPr/>
        </p:nvSpPr>
        <p:spPr>
          <a:xfrm>
            <a:off x="4057650" y="1600200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952" name="Google Shape;952;p40"/>
          <p:cNvCxnSpPr>
            <a:stCxn id="951" idx="6"/>
            <a:endCxn id="953" idx="2"/>
          </p:cNvCxnSpPr>
          <p:nvPr/>
        </p:nvCxnSpPr>
        <p:spPr>
          <a:xfrm>
            <a:off x="4457700" y="1800225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54" name="Google Shape;954;p40"/>
          <p:cNvCxnSpPr>
            <a:stCxn id="944" idx="6"/>
            <a:endCxn id="951" idx="2"/>
          </p:cNvCxnSpPr>
          <p:nvPr/>
        </p:nvCxnSpPr>
        <p:spPr>
          <a:xfrm>
            <a:off x="3771900" y="1800225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53" name="Google Shape;953;p40"/>
          <p:cNvSpPr/>
          <p:nvPr/>
        </p:nvSpPr>
        <p:spPr>
          <a:xfrm>
            <a:off x="4743450" y="1600200"/>
            <a:ext cx="400050" cy="40005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955" name="Google Shape;955;p40"/>
          <p:cNvCxnSpPr>
            <a:stCxn id="953" idx="6"/>
            <a:endCxn id="941" idx="2"/>
          </p:cNvCxnSpPr>
          <p:nvPr/>
        </p:nvCxnSpPr>
        <p:spPr>
          <a:xfrm>
            <a:off x="5143500" y="1800225"/>
            <a:ext cx="743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946" name="Google Shape;946;p40"/>
          <p:cNvSpPr/>
          <p:nvPr/>
        </p:nvSpPr>
        <p:spPr>
          <a:xfrm>
            <a:off x="3371850" y="2400300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56" name="Google Shape;956;p40"/>
          <p:cNvSpPr/>
          <p:nvPr/>
        </p:nvSpPr>
        <p:spPr>
          <a:xfrm>
            <a:off x="4057650" y="2400300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57" name="Google Shape;957;p40"/>
          <p:cNvSpPr/>
          <p:nvPr/>
        </p:nvSpPr>
        <p:spPr>
          <a:xfrm>
            <a:off x="4743450" y="2400300"/>
            <a:ext cx="400050" cy="40005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43" name="Google Shape;943;p40"/>
          <p:cNvSpPr/>
          <p:nvPr/>
        </p:nvSpPr>
        <p:spPr>
          <a:xfrm>
            <a:off x="5886450" y="2400300"/>
            <a:ext cx="666600" cy="400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958" name="Google Shape;958;p40"/>
          <p:cNvCxnSpPr>
            <a:stCxn id="951" idx="4"/>
            <a:endCxn id="956" idx="0"/>
          </p:cNvCxnSpPr>
          <p:nvPr/>
        </p:nvCxnSpPr>
        <p:spPr>
          <a:xfrm>
            <a:off x="4257675" y="2000250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59" name="Google Shape;959;p40"/>
          <p:cNvCxnSpPr>
            <a:stCxn id="953" idx="4"/>
            <a:endCxn id="957" idx="0"/>
          </p:cNvCxnSpPr>
          <p:nvPr/>
        </p:nvCxnSpPr>
        <p:spPr>
          <a:xfrm>
            <a:off x="4943475" y="2000250"/>
            <a:ext cx="0" cy="40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960" name="Google Shape;9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0" y="4000500"/>
            <a:ext cx="22669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State Path Trellis</a:t>
            </a:r>
            <a:endParaRPr/>
          </a:p>
        </p:txBody>
      </p:sp>
      <p:sp>
        <p:nvSpPr>
          <p:cNvPr id="966" name="Google Shape;966;p41"/>
          <p:cNvSpPr txBox="1"/>
          <p:nvPr>
            <p:ph idx="1" type="body"/>
          </p:nvPr>
        </p:nvSpPr>
        <p:spPr>
          <a:xfrm>
            <a:off x="1485900" y="1085850"/>
            <a:ext cx="61722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7175" lvl="0" marL="2571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</a:rPr>
              <a:t>State trellis: graph of states and transitions over time</a:t>
            </a:r>
            <a:endParaRPr/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57175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</a:rPr>
              <a:t>Each arc represents some transition</a:t>
            </a:r>
            <a:endParaRPr/>
          </a:p>
          <a:p>
            <a:pPr indent="-257175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</a:rPr>
              <a:t>Each arc has weight</a:t>
            </a:r>
            <a:endParaRPr/>
          </a:p>
          <a:p>
            <a:pPr indent="-257175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</a:rPr>
              <a:t>Each path is a sequence of states</a:t>
            </a:r>
            <a:endParaRPr/>
          </a:p>
          <a:p>
            <a:pPr indent="-257175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</a:rPr>
              <a:t>The product of weights on a path is the seq’s probability</a:t>
            </a:r>
            <a:endParaRPr/>
          </a:p>
          <a:p>
            <a:pPr indent="-257175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</a:rPr>
              <a:t>Can think of the Forward (and now Viterbi) algorithms as computing sums of all paths (best paths) in this graph</a:t>
            </a:r>
            <a:endParaRPr/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51447" lvl="0" marL="257175" rtl="0" algn="l">
              <a:lnSpc>
                <a:spcPct val="11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67" name="Google Shape;967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8" name="Google Shape;968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69" name="Google Shape;969;p41"/>
          <p:cNvSpPr/>
          <p:nvPr/>
        </p:nvSpPr>
        <p:spPr>
          <a:xfrm>
            <a:off x="2400300" y="1543050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970" name="Google Shape;970;p41"/>
          <p:cNvSpPr/>
          <p:nvPr/>
        </p:nvSpPr>
        <p:spPr>
          <a:xfrm>
            <a:off x="2400300" y="2057400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sp>
        <p:nvSpPr>
          <p:cNvPr id="971" name="Google Shape;971;p41"/>
          <p:cNvSpPr/>
          <p:nvPr/>
        </p:nvSpPr>
        <p:spPr>
          <a:xfrm>
            <a:off x="3486150" y="1543050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972" name="Google Shape;972;p41"/>
          <p:cNvSpPr/>
          <p:nvPr/>
        </p:nvSpPr>
        <p:spPr>
          <a:xfrm>
            <a:off x="3486150" y="2057400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4629150" y="1543050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4629150" y="2057400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5772150" y="1543050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>
            <a:off x="5772150" y="2057400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cxnSp>
        <p:nvCxnSpPr>
          <p:cNvPr id="977" name="Google Shape;977;p41"/>
          <p:cNvCxnSpPr>
            <a:stCxn id="969" idx="3"/>
            <a:endCxn id="971" idx="1"/>
          </p:cNvCxnSpPr>
          <p:nvPr/>
        </p:nvCxnSpPr>
        <p:spPr>
          <a:xfrm>
            <a:off x="2914650" y="1685925"/>
            <a:ext cx="57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41"/>
          <p:cNvCxnSpPr>
            <a:stCxn id="969" idx="3"/>
            <a:endCxn id="972" idx="1"/>
          </p:cNvCxnSpPr>
          <p:nvPr/>
        </p:nvCxnSpPr>
        <p:spPr>
          <a:xfrm>
            <a:off x="2914650" y="1685925"/>
            <a:ext cx="571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41"/>
          <p:cNvCxnSpPr>
            <a:stCxn id="970" idx="3"/>
            <a:endCxn id="971" idx="1"/>
          </p:cNvCxnSpPr>
          <p:nvPr/>
        </p:nvCxnSpPr>
        <p:spPr>
          <a:xfrm flipH="1" rot="10800000">
            <a:off x="2914650" y="1685775"/>
            <a:ext cx="571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41"/>
          <p:cNvCxnSpPr/>
          <p:nvPr/>
        </p:nvCxnSpPr>
        <p:spPr>
          <a:xfrm>
            <a:off x="2914650" y="2214563"/>
            <a:ext cx="57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41"/>
          <p:cNvCxnSpPr>
            <a:stCxn id="971" idx="3"/>
            <a:endCxn id="973" idx="1"/>
          </p:cNvCxnSpPr>
          <p:nvPr/>
        </p:nvCxnSpPr>
        <p:spPr>
          <a:xfrm>
            <a:off x="4000500" y="1685925"/>
            <a:ext cx="62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41"/>
          <p:cNvCxnSpPr>
            <a:stCxn id="971" idx="3"/>
            <a:endCxn id="974" idx="1"/>
          </p:cNvCxnSpPr>
          <p:nvPr/>
        </p:nvCxnSpPr>
        <p:spPr>
          <a:xfrm>
            <a:off x="4000500" y="1685925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41"/>
          <p:cNvCxnSpPr>
            <a:stCxn id="972" idx="3"/>
            <a:endCxn id="973" idx="1"/>
          </p:cNvCxnSpPr>
          <p:nvPr/>
        </p:nvCxnSpPr>
        <p:spPr>
          <a:xfrm flipH="1" rot="10800000">
            <a:off x="4000500" y="1685775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41"/>
          <p:cNvCxnSpPr/>
          <p:nvPr/>
        </p:nvCxnSpPr>
        <p:spPr>
          <a:xfrm>
            <a:off x="4000500" y="2214563"/>
            <a:ext cx="6286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41"/>
          <p:cNvCxnSpPr>
            <a:stCxn id="973" idx="3"/>
            <a:endCxn id="975" idx="1"/>
          </p:cNvCxnSpPr>
          <p:nvPr/>
        </p:nvCxnSpPr>
        <p:spPr>
          <a:xfrm>
            <a:off x="5143500" y="1685925"/>
            <a:ext cx="62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41"/>
          <p:cNvCxnSpPr>
            <a:stCxn id="973" idx="3"/>
            <a:endCxn id="976" idx="1"/>
          </p:cNvCxnSpPr>
          <p:nvPr/>
        </p:nvCxnSpPr>
        <p:spPr>
          <a:xfrm>
            <a:off x="5143500" y="1685925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41"/>
          <p:cNvCxnSpPr>
            <a:stCxn id="974" idx="3"/>
            <a:endCxn id="975" idx="1"/>
          </p:cNvCxnSpPr>
          <p:nvPr/>
        </p:nvCxnSpPr>
        <p:spPr>
          <a:xfrm flipH="1" rot="10800000">
            <a:off x="5143500" y="1685775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41"/>
          <p:cNvCxnSpPr/>
          <p:nvPr/>
        </p:nvCxnSpPr>
        <p:spPr>
          <a:xfrm>
            <a:off x="5143500" y="2214563"/>
            <a:ext cx="6286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989" name="Google Shape;98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6634" y="3257550"/>
            <a:ext cx="1058466" cy="157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990" name="Google Shape;99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400301"/>
            <a:ext cx="292894" cy="202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991" name="Google Shape;99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4497" y="2400301"/>
            <a:ext cx="303609" cy="202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992" name="Google Shape;99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3113" y="2400300"/>
            <a:ext cx="370285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993" name="Google Shape;993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48213" y="2457450"/>
            <a:ext cx="247650" cy="45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994" name="Google Shape;994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2538" y="3539728"/>
            <a:ext cx="1990725" cy="23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Forward Procedure Computes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 u="sng">
                <a:solidFill>
                  <a:srgbClr val="000000"/>
                </a:solidFill>
              </a:rPr>
              <a:t>All</a:t>
            </a:r>
            <a:r>
              <a:rPr lang="en-US">
                <a:solidFill>
                  <a:srgbClr val="000000"/>
                </a:solidFill>
              </a:rPr>
              <a:t> α</a:t>
            </a:r>
            <a:r>
              <a:rPr baseline="-25000" i="1" lang="en-US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s</a:t>
            </a:r>
            <a:r>
              <a:rPr baseline="-25000"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) on State Trellis</a:t>
            </a:r>
            <a:endParaRPr/>
          </a:p>
        </p:txBody>
      </p:sp>
      <p:sp>
        <p:nvSpPr>
          <p:cNvPr id="1000" name="Google Shape;1000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01" name="Google Shape;1001;p42"/>
          <p:cNvSpPr txBox="1"/>
          <p:nvPr/>
        </p:nvSpPr>
        <p:spPr>
          <a:xfrm>
            <a:off x="2172255" y="1559751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1002" name="Google Shape;1002;p42"/>
          <p:cNvSpPr txBox="1"/>
          <p:nvPr/>
        </p:nvSpPr>
        <p:spPr>
          <a:xfrm>
            <a:off x="3066491" y="1585320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1003" name="Google Shape;1003;p42"/>
          <p:cNvSpPr txBox="1"/>
          <p:nvPr/>
        </p:nvSpPr>
        <p:spPr>
          <a:xfrm>
            <a:off x="3973511" y="1585320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1004" name="Google Shape;1004;p42"/>
          <p:cNvSpPr txBox="1"/>
          <p:nvPr/>
        </p:nvSpPr>
        <p:spPr>
          <a:xfrm>
            <a:off x="6069614" y="1585320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cxnSp>
        <p:nvCxnSpPr>
          <p:cNvPr id="1005" name="Google Shape;1005;p42"/>
          <p:cNvCxnSpPr/>
          <p:nvPr/>
        </p:nvCxnSpPr>
        <p:spPr>
          <a:xfrm>
            <a:off x="2038009" y="3383567"/>
            <a:ext cx="52997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06" name="Google Shape;1006;p42"/>
          <p:cNvSpPr txBox="1"/>
          <p:nvPr/>
        </p:nvSpPr>
        <p:spPr>
          <a:xfrm>
            <a:off x="2325689" y="3439121"/>
            <a:ext cx="30008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07" name="Google Shape;1007;p42"/>
          <p:cNvSpPr txBox="1"/>
          <p:nvPr/>
        </p:nvSpPr>
        <p:spPr>
          <a:xfrm>
            <a:off x="3194353" y="3457535"/>
            <a:ext cx="30008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08" name="Google Shape;1008;p42"/>
          <p:cNvSpPr txBox="1"/>
          <p:nvPr/>
        </p:nvSpPr>
        <p:spPr>
          <a:xfrm>
            <a:off x="4139732" y="3433336"/>
            <a:ext cx="30008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09" name="Google Shape;1009;p42"/>
          <p:cNvSpPr txBox="1"/>
          <p:nvPr/>
        </p:nvSpPr>
        <p:spPr>
          <a:xfrm>
            <a:off x="6235836" y="3409136"/>
            <a:ext cx="29848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i="1"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42"/>
          <p:cNvSpPr txBox="1"/>
          <p:nvPr/>
        </p:nvSpPr>
        <p:spPr>
          <a:xfrm>
            <a:off x="2054019" y="3976594"/>
            <a:ext cx="496982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need to compute all 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 if we only need the best for each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Viterbi algorithm does this.</a:t>
            </a:r>
            <a:endParaRPr/>
          </a:p>
        </p:txBody>
      </p:sp>
      <p:sp>
        <p:nvSpPr>
          <p:cNvPr id="1011" name="Google Shape;1011;p42"/>
          <p:cNvSpPr/>
          <p:nvPr/>
        </p:nvSpPr>
        <p:spPr>
          <a:xfrm>
            <a:off x="2172255" y="2384372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42"/>
          <p:cNvSpPr/>
          <p:nvPr/>
        </p:nvSpPr>
        <p:spPr>
          <a:xfrm>
            <a:off x="3040919" y="2012849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42"/>
          <p:cNvSpPr/>
          <p:nvPr/>
        </p:nvSpPr>
        <p:spPr>
          <a:xfrm>
            <a:off x="3973511" y="2808370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42"/>
          <p:cNvSpPr/>
          <p:nvPr/>
        </p:nvSpPr>
        <p:spPr>
          <a:xfrm>
            <a:off x="6057900" y="1585320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" name="Google Shape;1015;p42"/>
          <p:cNvCxnSpPr>
            <a:endCxn id="1012" idx="1"/>
          </p:cNvCxnSpPr>
          <p:nvPr/>
        </p:nvCxnSpPr>
        <p:spPr>
          <a:xfrm flipH="1" rot="10800000">
            <a:off x="2623919" y="2163071"/>
            <a:ext cx="417000" cy="7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42"/>
          <p:cNvCxnSpPr>
            <a:endCxn id="1012" idx="1"/>
          </p:cNvCxnSpPr>
          <p:nvPr/>
        </p:nvCxnSpPr>
        <p:spPr>
          <a:xfrm>
            <a:off x="2611619" y="1824071"/>
            <a:ext cx="429300" cy="33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42"/>
          <p:cNvCxnSpPr>
            <a:endCxn id="1012" idx="1"/>
          </p:cNvCxnSpPr>
          <p:nvPr/>
        </p:nvCxnSpPr>
        <p:spPr>
          <a:xfrm flipH="1" rot="10800000">
            <a:off x="2706119" y="2163071"/>
            <a:ext cx="334800" cy="34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8" name="Google Shape;1018;p42"/>
          <p:cNvCxnSpPr>
            <a:endCxn id="1012" idx="1"/>
          </p:cNvCxnSpPr>
          <p:nvPr/>
        </p:nvCxnSpPr>
        <p:spPr>
          <a:xfrm>
            <a:off x="2623919" y="2127071"/>
            <a:ext cx="417000" cy="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42"/>
          <p:cNvCxnSpPr/>
          <p:nvPr/>
        </p:nvCxnSpPr>
        <p:spPr>
          <a:xfrm flipH="1" rot="10800000">
            <a:off x="2623871" y="1781175"/>
            <a:ext cx="495567" cy="42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42"/>
          <p:cNvCxnSpPr/>
          <p:nvPr/>
        </p:nvCxnSpPr>
        <p:spPr>
          <a:xfrm>
            <a:off x="2611484" y="1824038"/>
            <a:ext cx="507954" cy="733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42"/>
          <p:cNvCxnSpPr/>
          <p:nvPr/>
        </p:nvCxnSpPr>
        <p:spPr>
          <a:xfrm>
            <a:off x="2623871" y="1824037"/>
            <a:ext cx="495567" cy="11382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42"/>
          <p:cNvCxnSpPr/>
          <p:nvPr/>
        </p:nvCxnSpPr>
        <p:spPr>
          <a:xfrm flipH="1" rot="10800000">
            <a:off x="2662238" y="1781176"/>
            <a:ext cx="457200" cy="3460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42"/>
          <p:cNvCxnSpPr>
            <a:stCxn id="1011" idx="3"/>
          </p:cNvCxnSpPr>
          <p:nvPr/>
        </p:nvCxnSpPr>
        <p:spPr>
          <a:xfrm flipH="1" rot="10800000">
            <a:off x="2706117" y="1781294"/>
            <a:ext cx="413400" cy="7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42"/>
          <p:cNvCxnSpPr/>
          <p:nvPr/>
        </p:nvCxnSpPr>
        <p:spPr>
          <a:xfrm flipH="1" rot="10800000">
            <a:off x="2623871" y="1824038"/>
            <a:ext cx="442620" cy="11382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42"/>
          <p:cNvCxnSpPr/>
          <p:nvPr/>
        </p:nvCxnSpPr>
        <p:spPr>
          <a:xfrm>
            <a:off x="2662238" y="2127198"/>
            <a:ext cx="457200" cy="8350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42"/>
          <p:cNvCxnSpPr/>
          <p:nvPr/>
        </p:nvCxnSpPr>
        <p:spPr>
          <a:xfrm>
            <a:off x="2662238" y="2127198"/>
            <a:ext cx="457200" cy="4683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42"/>
          <p:cNvCxnSpPr/>
          <p:nvPr/>
        </p:nvCxnSpPr>
        <p:spPr>
          <a:xfrm>
            <a:off x="2706117" y="2505075"/>
            <a:ext cx="413321" cy="4572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42"/>
          <p:cNvCxnSpPr/>
          <p:nvPr/>
        </p:nvCxnSpPr>
        <p:spPr>
          <a:xfrm>
            <a:off x="2662238" y="296227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42"/>
          <p:cNvCxnSpPr/>
          <p:nvPr/>
        </p:nvCxnSpPr>
        <p:spPr>
          <a:xfrm flipH="1" rot="10800000">
            <a:off x="2623871" y="2595562"/>
            <a:ext cx="495567" cy="3667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42"/>
          <p:cNvCxnSpPr/>
          <p:nvPr/>
        </p:nvCxnSpPr>
        <p:spPr>
          <a:xfrm>
            <a:off x="2706118" y="2505075"/>
            <a:ext cx="334802" cy="71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Viterbi Algorithm Computes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Only the </a:t>
            </a:r>
            <a:r>
              <a:rPr lang="en-US" u="sng">
                <a:solidFill>
                  <a:srgbClr val="000000"/>
                </a:solidFill>
              </a:rPr>
              <a:t>Best</a:t>
            </a:r>
            <a:r>
              <a:rPr lang="en-US">
                <a:solidFill>
                  <a:srgbClr val="000000"/>
                </a:solidFill>
              </a:rPr>
              <a:t> α</a:t>
            </a:r>
            <a:r>
              <a:rPr baseline="-25000" i="1" lang="en-US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</a:rPr>
              <a:t>s</a:t>
            </a:r>
            <a:r>
              <a:rPr baseline="-25000" i="1"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) on State Trellis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036" name="Google Shape;1036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37" name="Google Shape;1037;p43"/>
          <p:cNvSpPr txBox="1"/>
          <p:nvPr/>
        </p:nvSpPr>
        <p:spPr>
          <a:xfrm>
            <a:off x="2172255" y="1559751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32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1038" name="Google Shape;1038;p43"/>
          <p:cNvSpPr txBox="1"/>
          <p:nvPr/>
        </p:nvSpPr>
        <p:spPr>
          <a:xfrm>
            <a:off x="3066491" y="1585320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32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1039" name="Google Shape;1039;p43"/>
          <p:cNvSpPr txBox="1"/>
          <p:nvPr/>
        </p:nvSpPr>
        <p:spPr>
          <a:xfrm>
            <a:off x="3973511" y="1585320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32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32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32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sp>
        <p:nvSpPr>
          <p:cNvPr id="1040" name="Google Shape;1040;p43"/>
          <p:cNvSpPr txBox="1"/>
          <p:nvPr/>
        </p:nvSpPr>
        <p:spPr>
          <a:xfrm>
            <a:off x="6069614" y="1585320"/>
            <a:ext cx="619080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32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32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50">
                <a:solidFill>
                  <a:srgbClr val="632523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cxnSp>
        <p:nvCxnSpPr>
          <p:cNvPr id="1041" name="Google Shape;1041;p43"/>
          <p:cNvCxnSpPr/>
          <p:nvPr/>
        </p:nvCxnSpPr>
        <p:spPr>
          <a:xfrm>
            <a:off x="2038009" y="3383567"/>
            <a:ext cx="52997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42" name="Google Shape;1042;p43"/>
          <p:cNvSpPr txBox="1"/>
          <p:nvPr/>
        </p:nvSpPr>
        <p:spPr>
          <a:xfrm>
            <a:off x="2325689" y="3439121"/>
            <a:ext cx="30008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43" name="Google Shape;1043;p43"/>
          <p:cNvSpPr txBox="1"/>
          <p:nvPr/>
        </p:nvSpPr>
        <p:spPr>
          <a:xfrm>
            <a:off x="3194353" y="3457535"/>
            <a:ext cx="30008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4" name="Google Shape;1044;p43"/>
          <p:cNvSpPr txBox="1"/>
          <p:nvPr/>
        </p:nvSpPr>
        <p:spPr>
          <a:xfrm>
            <a:off x="4139732" y="3433336"/>
            <a:ext cx="30008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45" name="Google Shape;1045;p43"/>
          <p:cNvSpPr txBox="1"/>
          <p:nvPr/>
        </p:nvSpPr>
        <p:spPr>
          <a:xfrm>
            <a:off x="6235836" y="3409136"/>
            <a:ext cx="29848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43"/>
          <p:cNvSpPr txBox="1"/>
          <p:nvPr/>
        </p:nvSpPr>
        <p:spPr>
          <a:xfrm>
            <a:off x="1805257" y="3982192"/>
            <a:ext cx="557466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need to compute all α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i="1"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 if we only want to know the best for each step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Viterbi algorithm does this.</a:t>
            </a:r>
            <a:endParaRPr/>
          </a:p>
        </p:txBody>
      </p:sp>
      <p:sp>
        <p:nvSpPr>
          <p:cNvPr id="1047" name="Google Shape;1047;p43"/>
          <p:cNvSpPr/>
          <p:nvPr/>
        </p:nvSpPr>
        <p:spPr>
          <a:xfrm>
            <a:off x="2172255" y="2384372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43"/>
          <p:cNvSpPr/>
          <p:nvPr/>
        </p:nvSpPr>
        <p:spPr>
          <a:xfrm>
            <a:off x="3040919" y="2012849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43"/>
          <p:cNvSpPr/>
          <p:nvPr/>
        </p:nvSpPr>
        <p:spPr>
          <a:xfrm>
            <a:off x="3973511" y="2808370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43"/>
          <p:cNvSpPr/>
          <p:nvPr/>
        </p:nvSpPr>
        <p:spPr>
          <a:xfrm>
            <a:off x="6057900" y="1585320"/>
            <a:ext cx="533862" cy="300444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1" name="Google Shape;1051;p43"/>
          <p:cNvCxnSpPr/>
          <p:nvPr/>
        </p:nvCxnSpPr>
        <p:spPr>
          <a:xfrm flipH="1" rot="10800000">
            <a:off x="2706118" y="2227117"/>
            <a:ext cx="334802" cy="32870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43"/>
          <p:cNvCxnSpPr>
            <a:stCxn id="1048" idx="3"/>
          </p:cNvCxnSpPr>
          <p:nvPr/>
        </p:nvCxnSpPr>
        <p:spPr>
          <a:xfrm>
            <a:off x="3574781" y="2163071"/>
            <a:ext cx="398700" cy="79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43"/>
          <p:cNvCxnSpPr/>
          <p:nvPr/>
        </p:nvCxnSpPr>
        <p:spPr>
          <a:xfrm flipH="1" rot="10800000">
            <a:off x="4507372" y="2684817"/>
            <a:ext cx="465845" cy="27349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43"/>
          <p:cNvCxnSpPr/>
          <p:nvPr/>
        </p:nvCxnSpPr>
        <p:spPr>
          <a:xfrm flipH="1" rot="10800000">
            <a:off x="5480286" y="1749017"/>
            <a:ext cx="577615" cy="2734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700"/>
              <a:t>Viterbi Algorithm: choose the </a:t>
            </a:r>
            <a:r>
              <a:rPr lang="en-US" sz="2700" u="sng"/>
              <a:t>best</a:t>
            </a:r>
            <a:r>
              <a:rPr lang="en-US" sz="2700"/>
              <a:t> state seq.</a:t>
            </a:r>
            <a:br>
              <a:rPr lang="en-US" sz="2700"/>
            </a:br>
            <a:r>
              <a:rPr lang="en-US" sz="2700"/>
              <a:t>Similar to before </a:t>
            </a:r>
            <a:r>
              <a:rPr lang="en-US" sz="2700">
                <a:solidFill>
                  <a:srgbClr val="3366FF"/>
                </a:solidFill>
              </a:rPr>
              <a:t>α</a:t>
            </a:r>
            <a:r>
              <a:rPr baseline="-25000" lang="en-US" sz="2700">
                <a:solidFill>
                  <a:srgbClr val="3366FF"/>
                </a:solidFill>
              </a:rPr>
              <a:t>t</a:t>
            </a:r>
            <a:r>
              <a:rPr lang="en-US" sz="2700">
                <a:solidFill>
                  <a:srgbClr val="3366FF"/>
                </a:solidFill>
              </a:rPr>
              <a:t>(s</a:t>
            </a:r>
            <a:r>
              <a:rPr baseline="-25000" i="1" lang="en-US" sz="2700">
                <a:solidFill>
                  <a:srgbClr val="3366FF"/>
                </a:solidFill>
              </a:rPr>
              <a:t>t</a:t>
            </a:r>
            <a:r>
              <a:rPr lang="en-US" sz="2700">
                <a:solidFill>
                  <a:srgbClr val="3366FF"/>
                </a:solidFill>
              </a:rPr>
              <a:t>), </a:t>
            </a:r>
            <a:r>
              <a:rPr lang="en-US" sz="2700"/>
              <a:t>but use max not sum</a:t>
            </a:r>
            <a:endParaRPr/>
          </a:p>
        </p:txBody>
      </p:sp>
      <p:sp>
        <p:nvSpPr>
          <p:cNvPr id="1060" name="Google Shape;1060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061" name="Google Shape;1061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xp_fig" id="1062" name="Google Shape;10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086" y="2179992"/>
            <a:ext cx="5742384" cy="383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63" name="Google Shape;106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1" y="2690812"/>
            <a:ext cx="3423047" cy="338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64" name="Google Shape;106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1035" y="3200400"/>
            <a:ext cx="4673203" cy="338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65" name="Google Shape;106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78894" y="3771900"/>
            <a:ext cx="5224463" cy="338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066" name="Google Shape;1066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1750" y="4343400"/>
            <a:ext cx="4019550" cy="338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44"/>
          <p:cNvSpPr/>
          <p:nvPr/>
        </p:nvSpPr>
        <p:spPr>
          <a:xfrm>
            <a:off x="2514600" y="1151291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2514600" y="1665641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sp>
        <p:nvSpPr>
          <p:cNvPr id="1069" name="Google Shape;1069;p44"/>
          <p:cNvSpPr/>
          <p:nvPr/>
        </p:nvSpPr>
        <p:spPr>
          <a:xfrm>
            <a:off x="3600450" y="1151291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1070" name="Google Shape;1070;p44"/>
          <p:cNvSpPr/>
          <p:nvPr/>
        </p:nvSpPr>
        <p:spPr>
          <a:xfrm>
            <a:off x="3600450" y="1665641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sp>
        <p:nvSpPr>
          <p:cNvPr id="1071" name="Google Shape;1071;p44"/>
          <p:cNvSpPr/>
          <p:nvPr/>
        </p:nvSpPr>
        <p:spPr>
          <a:xfrm>
            <a:off x="4743450" y="1151291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1072" name="Google Shape;1072;p44"/>
          <p:cNvSpPr/>
          <p:nvPr/>
        </p:nvSpPr>
        <p:spPr>
          <a:xfrm>
            <a:off x="4743450" y="1665641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5886450" y="1151291"/>
            <a:ext cx="514350" cy="28575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endParaRPr/>
          </a:p>
        </p:txBody>
      </p:sp>
      <p:sp>
        <p:nvSpPr>
          <p:cNvPr id="1074" name="Google Shape;1074;p44"/>
          <p:cNvSpPr/>
          <p:nvPr/>
        </p:nvSpPr>
        <p:spPr>
          <a:xfrm>
            <a:off x="5886450" y="1665641"/>
            <a:ext cx="514350" cy="2857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</a:t>
            </a:r>
            <a:endParaRPr/>
          </a:p>
        </p:txBody>
      </p:sp>
      <p:cxnSp>
        <p:nvCxnSpPr>
          <p:cNvPr id="1075" name="Google Shape;1075;p44"/>
          <p:cNvCxnSpPr>
            <a:stCxn id="1067" idx="3"/>
            <a:endCxn id="1069" idx="1"/>
          </p:cNvCxnSpPr>
          <p:nvPr/>
        </p:nvCxnSpPr>
        <p:spPr>
          <a:xfrm>
            <a:off x="3028950" y="1294166"/>
            <a:ext cx="57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44"/>
          <p:cNvCxnSpPr>
            <a:stCxn id="1067" idx="3"/>
            <a:endCxn id="1070" idx="1"/>
          </p:cNvCxnSpPr>
          <p:nvPr/>
        </p:nvCxnSpPr>
        <p:spPr>
          <a:xfrm>
            <a:off x="3028950" y="1294166"/>
            <a:ext cx="571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44"/>
          <p:cNvCxnSpPr>
            <a:stCxn id="1068" idx="3"/>
            <a:endCxn id="1069" idx="1"/>
          </p:cNvCxnSpPr>
          <p:nvPr/>
        </p:nvCxnSpPr>
        <p:spPr>
          <a:xfrm flipH="1" rot="10800000">
            <a:off x="3028950" y="1294016"/>
            <a:ext cx="571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44"/>
          <p:cNvCxnSpPr>
            <a:stCxn id="1068" idx="3"/>
            <a:endCxn id="1070" idx="1"/>
          </p:cNvCxnSpPr>
          <p:nvPr/>
        </p:nvCxnSpPr>
        <p:spPr>
          <a:xfrm>
            <a:off x="3028950" y="1808516"/>
            <a:ext cx="57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44"/>
          <p:cNvCxnSpPr>
            <a:stCxn id="1069" idx="3"/>
            <a:endCxn id="1071" idx="1"/>
          </p:cNvCxnSpPr>
          <p:nvPr/>
        </p:nvCxnSpPr>
        <p:spPr>
          <a:xfrm>
            <a:off x="4114800" y="1294166"/>
            <a:ext cx="62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44"/>
          <p:cNvCxnSpPr>
            <a:stCxn id="1069" idx="3"/>
            <a:endCxn id="1072" idx="1"/>
          </p:cNvCxnSpPr>
          <p:nvPr/>
        </p:nvCxnSpPr>
        <p:spPr>
          <a:xfrm>
            <a:off x="4114800" y="1294166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44"/>
          <p:cNvCxnSpPr>
            <a:stCxn id="1070" idx="3"/>
            <a:endCxn id="1071" idx="1"/>
          </p:cNvCxnSpPr>
          <p:nvPr/>
        </p:nvCxnSpPr>
        <p:spPr>
          <a:xfrm flipH="1" rot="10800000">
            <a:off x="4114800" y="1294016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44"/>
          <p:cNvCxnSpPr>
            <a:stCxn id="1070" idx="3"/>
            <a:endCxn id="1072" idx="1"/>
          </p:cNvCxnSpPr>
          <p:nvPr/>
        </p:nvCxnSpPr>
        <p:spPr>
          <a:xfrm>
            <a:off x="4114800" y="1808516"/>
            <a:ext cx="62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44"/>
          <p:cNvCxnSpPr>
            <a:stCxn id="1071" idx="3"/>
            <a:endCxn id="1073" idx="1"/>
          </p:cNvCxnSpPr>
          <p:nvPr/>
        </p:nvCxnSpPr>
        <p:spPr>
          <a:xfrm>
            <a:off x="5257800" y="1294166"/>
            <a:ext cx="62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44"/>
          <p:cNvCxnSpPr>
            <a:stCxn id="1071" idx="3"/>
            <a:endCxn id="1074" idx="1"/>
          </p:cNvCxnSpPr>
          <p:nvPr/>
        </p:nvCxnSpPr>
        <p:spPr>
          <a:xfrm>
            <a:off x="5257800" y="1294166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44"/>
          <p:cNvCxnSpPr>
            <a:stCxn id="1072" idx="3"/>
            <a:endCxn id="1073" idx="1"/>
          </p:cNvCxnSpPr>
          <p:nvPr/>
        </p:nvCxnSpPr>
        <p:spPr>
          <a:xfrm flipH="1" rot="10800000">
            <a:off x="5257800" y="1294016"/>
            <a:ext cx="628500" cy="51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44"/>
          <p:cNvCxnSpPr>
            <a:stCxn id="1072" idx="3"/>
            <a:endCxn id="1074" idx="1"/>
          </p:cNvCxnSpPr>
          <p:nvPr/>
        </p:nvCxnSpPr>
        <p:spPr>
          <a:xfrm>
            <a:off x="5257800" y="1808516"/>
            <a:ext cx="62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p44"/>
          <p:cNvSpPr/>
          <p:nvPr/>
        </p:nvSpPr>
        <p:spPr>
          <a:xfrm>
            <a:off x="1331003" y="2662876"/>
            <a:ext cx="532518" cy="300082"/>
          </a:xfrm>
          <a:prstGeom prst="rect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aseline="-25000" i="1"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088" name="Google Shape;1088;p44"/>
          <p:cNvSpPr/>
          <p:nvPr/>
        </p:nvSpPr>
        <p:spPr>
          <a:xfrm>
            <a:off x="5616008" y="4621299"/>
            <a:ext cx="711413" cy="300082"/>
          </a:xfrm>
          <a:prstGeom prst="rect">
            <a:avLst/>
          </a:prstGeom>
          <a:noFill/>
          <a:ln cap="flat" cmpd="sng" w="952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aseline="-25000"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baseline="-25000" i="1"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-US" sz="135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Viterbi Example</a:t>
            </a:r>
            <a:endParaRPr/>
          </a:p>
        </p:txBody>
      </p:sp>
      <p:pic>
        <p:nvPicPr>
          <p:cNvPr id="1094" name="Google Shape;109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87" r="586" t="0"/>
          <a:stretch/>
        </p:blipFill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096" name="Google Shape;1096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7" name="Google Shape;1097;p45"/>
          <p:cNvSpPr/>
          <p:nvPr/>
        </p:nvSpPr>
        <p:spPr>
          <a:xfrm>
            <a:off x="5829300" y="3080655"/>
            <a:ext cx="74295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45"/>
          <p:cNvSpPr/>
          <p:nvPr/>
        </p:nvSpPr>
        <p:spPr>
          <a:xfrm>
            <a:off x="4800600" y="3709305"/>
            <a:ext cx="68580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45"/>
          <p:cNvSpPr/>
          <p:nvPr/>
        </p:nvSpPr>
        <p:spPr>
          <a:xfrm>
            <a:off x="3714750" y="3080655"/>
            <a:ext cx="68580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45"/>
          <p:cNvSpPr/>
          <p:nvPr/>
        </p:nvSpPr>
        <p:spPr>
          <a:xfrm>
            <a:off x="2628900" y="3080655"/>
            <a:ext cx="68580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5806" y="171450"/>
            <a:ext cx="2514600" cy="95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Viterbi Example</a:t>
            </a:r>
            <a:endParaRPr/>
          </a:p>
        </p:txBody>
      </p:sp>
      <p:pic>
        <p:nvPicPr>
          <p:cNvPr id="1107" name="Google Shape;1107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085850"/>
            <a:ext cx="62038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4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109" name="Google Shape;1109;p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0" name="Google Shape;1110;p46"/>
          <p:cNvSpPr/>
          <p:nvPr/>
        </p:nvSpPr>
        <p:spPr>
          <a:xfrm>
            <a:off x="5829300" y="2971800"/>
            <a:ext cx="74295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46"/>
          <p:cNvSpPr/>
          <p:nvPr/>
        </p:nvSpPr>
        <p:spPr>
          <a:xfrm>
            <a:off x="4800600" y="3600450"/>
            <a:ext cx="68580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46"/>
          <p:cNvSpPr/>
          <p:nvPr/>
        </p:nvSpPr>
        <p:spPr>
          <a:xfrm>
            <a:off x="3714750" y="2971800"/>
            <a:ext cx="68580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46"/>
          <p:cNvSpPr/>
          <p:nvPr/>
        </p:nvSpPr>
        <p:spPr>
          <a:xfrm>
            <a:off x="2628900" y="2971800"/>
            <a:ext cx="685800" cy="4572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46"/>
          <p:cNvSpPr/>
          <p:nvPr/>
        </p:nvSpPr>
        <p:spPr>
          <a:xfrm>
            <a:off x="2914650" y="2000251"/>
            <a:ext cx="971550" cy="548639"/>
          </a:xfrm>
          <a:prstGeom prst="wedgeRoundRectCallout">
            <a:avLst>
              <a:gd fmla="val 41010" name="adj1"/>
              <a:gd fmla="val 11166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0.8182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0.7 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/>
          </a:p>
        </p:txBody>
      </p:sp>
      <p:sp>
        <p:nvSpPr>
          <p:cNvPr id="1115" name="Google Shape;1115;p46"/>
          <p:cNvSpPr/>
          <p:nvPr/>
        </p:nvSpPr>
        <p:spPr>
          <a:xfrm>
            <a:off x="2914650" y="4514851"/>
            <a:ext cx="971550" cy="491489"/>
          </a:xfrm>
          <a:prstGeom prst="wedgeRoundRectCallout">
            <a:avLst>
              <a:gd fmla="val 42883" name="adj1"/>
              <a:gd fmla="val -14160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0.8182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0.3 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/>
          </a:p>
        </p:txBody>
      </p:sp>
      <p:sp>
        <p:nvSpPr>
          <p:cNvPr id="1116" name="Google Shape;1116;p46"/>
          <p:cNvSpPr/>
          <p:nvPr/>
        </p:nvSpPr>
        <p:spPr>
          <a:xfrm>
            <a:off x="4057650" y="2000251"/>
            <a:ext cx="971550" cy="548639"/>
          </a:xfrm>
          <a:prstGeom prst="wedgeRoundRectCallout">
            <a:avLst>
              <a:gd fmla="val 41010" name="adj1"/>
              <a:gd fmla="val 11166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0.5155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0.7 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/>
          </a:p>
        </p:txBody>
      </p:sp>
      <p:sp>
        <p:nvSpPr>
          <p:cNvPr id="1117" name="Google Shape;1117;p46"/>
          <p:cNvSpPr/>
          <p:nvPr/>
        </p:nvSpPr>
        <p:spPr>
          <a:xfrm>
            <a:off x="4057650" y="4514851"/>
            <a:ext cx="971550" cy="491489"/>
          </a:xfrm>
          <a:prstGeom prst="wedgeRoundRectCallout">
            <a:avLst>
              <a:gd fmla="val 42883" name="adj1"/>
              <a:gd fmla="val -14160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0.5155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0.3 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0.8</a:t>
            </a:r>
            <a:endParaRPr/>
          </a:p>
        </p:txBody>
      </p:sp>
      <p:sp>
        <p:nvSpPr>
          <p:cNvPr id="1118" name="Google Shape;1118;p46"/>
          <p:cNvSpPr/>
          <p:nvPr/>
        </p:nvSpPr>
        <p:spPr>
          <a:xfrm>
            <a:off x="5143500" y="2000251"/>
            <a:ext cx="971550" cy="548639"/>
          </a:xfrm>
          <a:prstGeom prst="wedgeRoundRectCallout">
            <a:avLst>
              <a:gd fmla="val 41010" name="adj1"/>
              <a:gd fmla="val 11166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0.1237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0.3 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/>
          </a:p>
        </p:txBody>
      </p:sp>
      <p:sp>
        <p:nvSpPr>
          <p:cNvPr id="1119" name="Google Shape;1119;p46"/>
          <p:cNvSpPr/>
          <p:nvPr/>
        </p:nvSpPr>
        <p:spPr>
          <a:xfrm>
            <a:off x="5143500" y="4514851"/>
            <a:ext cx="971550" cy="491489"/>
          </a:xfrm>
          <a:prstGeom prst="wedgeRoundRectCallout">
            <a:avLst>
              <a:gd fmla="val 42883" name="adj1"/>
              <a:gd fmla="val -14160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0.1237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0.7 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/>
          </a:p>
        </p:txBody>
      </p:sp>
      <p:sp>
        <p:nvSpPr>
          <p:cNvPr id="1120" name="Google Shape;1120;p46"/>
          <p:cNvSpPr/>
          <p:nvPr/>
        </p:nvSpPr>
        <p:spPr>
          <a:xfrm>
            <a:off x="6172200" y="2000251"/>
            <a:ext cx="971550" cy="548639"/>
          </a:xfrm>
          <a:prstGeom prst="wedgeRoundRectCallout">
            <a:avLst>
              <a:gd fmla="val 41010" name="adj1"/>
              <a:gd fmla="val 11166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0.0334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0.7 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/>
          </a:p>
        </p:txBody>
      </p:sp>
      <p:sp>
        <p:nvSpPr>
          <p:cNvPr id="1121" name="Google Shape;1121;p46"/>
          <p:cNvSpPr/>
          <p:nvPr/>
        </p:nvSpPr>
        <p:spPr>
          <a:xfrm>
            <a:off x="6172200" y="4514851"/>
            <a:ext cx="971550" cy="491489"/>
          </a:xfrm>
          <a:prstGeom prst="wedgeRoundRectCallout">
            <a:avLst>
              <a:gd fmla="val 42883" name="adj1"/>
              <a:gd fmla="val -141608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0.0334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b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r>
              <a:rPr b="1" lang="en-US"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Temporal Models</a:t>
            </a:r>
            <a:endParaRPr/>
          </a:p>
        </p:txBody>
      </p:sp>
      <p:sp>
        <p:nvSpPr>
          <p:cNvPr id="1127" name="Google Shape;1127;p47"/>
          <p:cNvSpPr txBox="1"/>
          <p:nvPr>
            <p:ph idx="1" type="body"/>
          </p:nvPr>
        </p:nvSpPr>
        <p:spPr>
          <a:xfrm>
            <a:off x="457200" y="135626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Models with actions and sensors (ALFE 4-5) (aka POMDP)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Markov Chains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observation, no explicit actions, transit randomly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Hidden Markov Model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 transit randomly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Dynamic Bayesian Networks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Bayesian Networks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Continuous State Model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continuous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POMDP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Discrete states with probabilistic actions, sensors, &amp; transitions</a:t>
            </a:r>
            <a:endParaRPr/>
          </a:p>
        </p:txBody>
      </p:sp>
      <p:sp>
        <p:nvSpPr>
          <p:cNvPr id="1128" name="Google Shape;1128;p4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129" name="Google Shape;1129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Dynamic Bayesian Networks</a:t>
            </a:r>
            <a:endParaRPr/>
          </a:p>
        </p:txBody>
      </p:sp>
      <p:sp>
        <p:nvSpPr>
          <p:cNvPr id="1135" name="Google Shape;1135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136" name="Google Shape;1136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7" name="Google Shape;1137;p48"/>
          <p:cNvSpPr txBox="1"/>
          <p:nvPr/>
        </p:nvSpPr>
        <p:spPr>
          <a:xfrm rot="-5400000">
            <a:off x="1533901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138" name="Google Shape;1138;p48"/>
          <p:cNvSpPr txBox="1"/>
          <p:nvPr/>
        </p:nvSpPr>
        <p:spPr>
          <a:xfrm rot="-5400000">
            <a:off x="2838905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139" name="Google Shape;1139;p48"/>
          <p:cNvSpPr txBox="1"/>
          <p:nvPr/>
        </p:nvSpPr>
        <p:spPr>
          <a:xfrm rot="-5400000">
            <a:off x="4930688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140" name="Google Shape;1140;p48"/>
          <p:cNvSpPr txBox="1"/>
          <p:nvPr/>
        </p:nvSpPr>
        <p:spPr>
          <a:xfrm rot="-5400000">
            <a:off x="6062568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141" name="Google Shape;1141;p48"/>
          <p:cNvSpPr txBox="1"/>
          <p:nvPr/>
        </p:nvSpPr>
        <p:spPr>
          <a:xfrm>
            <a:off x="4335437" y="2692525"/>
            <a:ext cx="42511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/>
          </a:p>
        </p:txBody>
      </p:sp>
      <p:grpSp>
        <p:nvGrpSpPr>
          <p:cNvPr id="1142" name="Google Shape;1142;p48"/>
          <p:cNvGrpSpPr/>
          <p:nvPr/>
        </p:nvGrpSpPr>
        <p:grpSpPr>
          <a:xfrm>
            <a:off x="2316807" y="2318265"/>
            <a:ext cx="958756" cy="1107277"/>
            <a:chOff x="1839256" y="4214430"/>
            <a:chExt cx="1278341" cy="1476369"/>
          </a:xfrm>
        </p:grpSpPr>
        <p:cxnSp>
          <p:nvCxnSpPr>
            <p:cNvPr id="1143" name="Google Shape;1143;p4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44" name="Google Shape;1144;p4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45" name="Google Shape;1145;p48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46" name="Google Shape;1146;p48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47" name="Google Shape;1147;p4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48" name="Google Shape;1148;p4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49" name="Google Shape;1149;p4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0" name="Google Shape;1150;p48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1" name="Google Shape;1151;p48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2" name="Google Shape;1152;p48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3" name="Google Shape;1153;p48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4" name="Google Shape;1154;p48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5" name="Google Shape;1155;p48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6" name="Google Shape;1156;p48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157" name="Google Shape;1157;p48"/>
          <p:cNvGrpSpPr/>
          <p:nvPr/>
        </p:nvGrpSpPr>
        <p:grpSpPr>
          <a:xfrm>
            <a:off x="5631163" y="2299948"/>
            <a:ext cx="958756" cy="1107277"/>
            <a:chOff x="1839256" y="4214430"/>
            <a:chExt cx="1278341" cy="1476369"/>
          </a:xfrm>
        </p:grpSpPr>
        <p:cxnSp>
          <p:nvCxnSpPr>
            <p:cNvPr id="1158" name="Google Shape;1158;p4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59" name="Google Shape;1159;p4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0" name="Google Shape;1160;p48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1" name="Google Shape;1161;p48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2" name="Google Shape;1162;p4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3" name="Google Shape;1163;p4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4" name="Google Shape;1164;p4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5" name="Google Shape;1165;p48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6" name="Google Shape;1166;p48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7" name="Google Shape;1167;p48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8" name="Google Shape;1168;p48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69" name="Google Shape;1169;p48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0" name="Google Shape;1170;p48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1" name="Google Shape;1171;p48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172" name="Google Shape;1172;p48"/>
          <p:cNvGrpSpPr/>
          <p:nvPr/>
        </p:nvGrpSpPr>
        <p:grpSpPr>
          <a:xfrm>
            <a:off x="3621812" y="2339135"/>
            <a:ext cx="466341" cy="1107277"/>
            <a:chOff x="1839256" y="4214430"/>
            <a:chExt cx="1278341" cy="1476369"/>
          </a:xfrm>
        </p:grpSpPr>
        <p:cxnSp>
          <p:nvCxnSpPr>
            <p:cNvPr id="1173" name="Google Shape;1173;p4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4" name="Google Shape;1174;p4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5" name="Google Shape;1175;p48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6" name="Google Shape;1176;p48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7" name="Google Shape;1177;p4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8" name="Google Shape;1178;p4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79" name="Google Shape;1179;p4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0" name="Google Shape;1180;p48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1" name="Google Shape;1181;p48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2" name="Google Shape;1182;p48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3" name="Google Shape;1183;p48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4" name="Google Shape;1184;p48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5" name="Google Shape;1185;p48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6" name="Google Shape;1186;p48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187" name="Google Shape;1187;p48"/>
          <p:cNvGrpSpPr/>
          <p:nvPr/>
        </p:nvGrpSpPr>
        <p:grpSpPr>
          <a:xfrm>
            <a:off x="4981755" y="2299948"/>
            <a:ext cx="466341" cy="1107277"/>
            <a:chOff x="1839256" y="4214430"/>
            <a:chExt cx="1278341" cy="1476369"/>
          </a:xfrm>
        </p:grpSpPr>
        <p:cxnSp>
          <p:nvCxnSpPr>
            <p:cNvPr id="1188" name="Google Shape;1188;p4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89" name="Google Shape;1189;p48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0" name="Google Shape;1190;p48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1" name="Google Shape;1191;p48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2" name="Google Shape;1192;p4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3" name="Google Shape;1193;p4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4" name="Google Shape;1194;p48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5" name="Google Shape;1195;p48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6" name="Google Shape;1196;p48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7" name="Google Shape;1197;p48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8" name="Google Shape;1198;p48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199" name="Google Shape;1199;p48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00" name="Google Shape;1200;p48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01" name="Google Shape;1201;p48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202" name="Google Shape;1202;p48"/>
          <p:cNvSpPr/>
          <p:nvPr/>
        </p:nvSpPr>
        <p:spPr>
          <a:xfrm>
            <a:off x="2054797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48"/>
          <p:cNvSpPr/>
          <p:nvPr/>
        </p:nvSpPr>
        <p:spPr>
          <a:xfrm>
            <a:off x="3341484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48"/>
          <p:cNvSpPr/>
          <p:nvPr/>
        </p:nvSpPr>
        <p:spPr>
          <a:xfrm>
            <a:off x="5412243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48"/>
          <p:cNvSpPr/>
          <p:nvPr/>
        </p:nvSpPr>
        <p:spPr>
          <a:xfrm>
            <a:off x="6557553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48"/>
          <p:cNvSpPr txBox="1"/>
          <p:nvPr/>
        </p:nvSpPr>
        <p:spPr>
          <a:xfrm>
            <a:off x="2011886" y="4486414"/>
            <a:ext cx="461799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time “slice” is a Bayesian Network with variables and CPTs</a:t>
            </a:r>
            <a:endParaRPr/>
          </a:p>
        </p:txBody>
      </p:sp>
      <p:sp>
        <p:nvSpPr>
          <p:cNvPr id="1207" name="Google Shape;1207;p48"/>
          <p:cNvSpPr/>
          <p:nvPr/>
        </p:nvSpPr>
        <p:spPr>
          <a:xfrm>
            <a:off x="1555035" y="1447876"/>
            <a:ext cx="5907727" cy="42040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action, {</a:t>
            </a:r>
            <a:r>
              <a:rPr b="0" i="0" lang="en-US" sz="15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…, action, …, {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action, {</a:t>
            </a:r>
            <a:r>
              <a:rPr b="0" i="0" lang="en-US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baseline="-2500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48"/>
          <p:cNvSpPr/>
          <p:nvPr/>
        </p:nvSpPr>
        <p:spPr>
          <a:xfrm>
            <a:off x="2036479" y="3699932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48"/>
          <p:cNvSpPr/>
          <p:nvPr/>
        </p:nvSpPr>
        <p:spPr>
          <a:xfrm>
            <a:off x="3378120" y="3699932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48"/>
          <p:cNvSpPr/>
          <p:nvPr/>
        </p:nvSpPr>
        <p:spPr>
          <a:xfrm>
            <a:off x="5415654" y="3699932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48"/>
          <p:cNvSpPr/>
          <p:nvPr/>
        </p:nvSpPr>
        <p:spPr>
          <a:xfrm>
            <a:off x="6557553" y="3699932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48"/>
          <p:cNvSpPr txBox="1"/>
          <p:nvPr/>
        </p:nvSpPr>
        <p:spPr>
          <a:xfrm>
            <a:off x="4211354" y="4029628"/>
            <a:ext cx="54534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Dynamic Bayes Nets (DBNs)</a:t>
            </a:r>
            <a:endParaRPr/>
          </a:p>
        </p:txBody>
      </p:sp>
      <p:sp>
        <p:nvSpPr>
          <p:cNvPr id="1218" name="Google Shape;1218;p49"/>
          <p:cNvSpPr txBox="1"/>
          <p:nvPr>
            <p:ph idx="1" type="body"/>
          </p:nvPr>
        </p:nvSpPr>
        <p:spPr>
          <a:xfrm>
            <a:off x="1257300" y="1085850"/>
            <a:ext cx="7008876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We want to track multiple variables over time, using multiple sources of evidence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Idea: Repeat a fixed Bayes net structure at each time</a:t>
            </a:r>
            <a:endParaRPr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Variables from time </a:t>
            </a:r>
            <a:r>
              <a:rPr i="1" lang="en-US" sz="1500"/>
              <a:t>t</a:t>
            </a:r>
            <a:r>
              <a:rPr lang="en-US" sz="1500"/>
              <a:t> can condition on those from </a:t>
            </a:r>
            <a:r>
              <a:rPr i="1" lang="en-US" sz="1500"/>
              <a:t>t-1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25717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Discrete valued dynamic Bayes nets are also HMMs</a:t>
            </a:r>
            <a:endParaRPr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  <a:p>
            <a:pPr indent="-161925" lvl="0" marL="25717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i="1" sz="1500"/>
          </a:p>
        </p:txBody>
      </p:sp>
      <p:sp>
        <p:nvSpPr>
          <p:cNvPr id="1219" name="Google Shape;1219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220" name="Google Shape;1220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1" name="Google Shape;12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689" y="2325168"/>
            <a:ext cx="5629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 Robot Localization</a:t>
            </a:r>
            <a:endParaRPr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1543050" y="3943350"/>
            <a:ext cx="6100763" cy="953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t=0   (before sensing, all states are equally likely)</a:t>
            </a:r>
            <a:endParaRPr/>
          </a:p>
          <a:p>
            <a:pPr indent="-257175" lvl="0" marL="257175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Sensor model: never more than 1 mistake</a:t>
            </a:r>
            <a:endParaRPr/>
          </a:p>
          <a:p>
            <a:pPr indent="-257175" lvl="0" marL="257175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Motion model: may not execute action with small prob.</a:t>
            </a:r>
            <a:endParaRPr/>
          </a:p>
        </p:txBody>
      </p:sp>
      <p:sp>
        <p:nvSpPr>
          <p:cNvPr id="161" name="Google Shape;161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285750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325755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365760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05765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45770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85775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525780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5657850" y="16002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2857500" y="20002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857750" y="20002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5657850" y="20002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2857500" y="24003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857750" y="24003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5657850" y="240030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285750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25755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65760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405765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445770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485775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25780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5657850" y="2800350"/>
            <a:ext cx="400050" cy="400050"/>
          </a:xfrm>
          <a:prstGeom prst="rect">
            <a:avLst/>
          </a:prstGeom>
          <a:solidFill>
            <a:srgbClr val="B2B2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3257550" y="2000250"/>
            <a:ext cx="1600200" cy="800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2857500" y="1600200"/>
            <a:ext cx="3200400" cy="160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5257800" y="2000250"/>
            <a:ext cx="400050" cy="80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2857500" y="3543300"/>
            <a:ext cx="3200400" cy="1714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44577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28575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714500" y="3714750"/>
            <a:ext cx="1028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3314700" y="1657350"/>
            <a:ext cx="285750" cy="28575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5"/>
          <p:cNvCxnSpPr/>
          <p:nvPr/>
        </p:nvCxnSpPr>
        <p:spPr>
          <a:xfrm rot="10800000">
            <a:off x="3461147" y="1407319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5"/>
          <p:cNvCxnSpPr/>
          <p:nvPr/>
        </p:nvCxnSpPr>
        <p:spPr>
          <a:xfrm>
            <a:off x="3457575" y="1939529"/>
            <a:ext cx="0" cy="19288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5"/>
          <p:cNvCxnSpPr/>
          <p:nvPr/>
        </p:nvCxnSpPr>
        <p:spPr>
          <a:xfrm rot="10800000">
            <a:off x="3125392" y="1800225"/>
            <a:ext cx="1821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5"/>
          <p:cNvCxnSpPr/>
          <p:nvPr/>
        </p:nvCxnSpPr>
        <p:spPr>
          <a:xfrm rot="10800000">
            <a:off x="3614738" y="1807369"/>
            <a:ext cx="1821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7" name="Google Shape;197;p5"/>
          <p:cNvSpPr txBox="1"/>
          <p:nvPr/>
        </p:nvSpPr>
        <p:spPr>
          <a:xfrm>
            <a:off x="6629400" y="1028700"/>
            <a:ext cx="1257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from Michael Pfeiffer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6748203" y="2238959"/>
            <a:ext cx="1169423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X: Room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Exact inference in DBNs</a:t>
            </a:r>
            <a:endParaRPr/>
          </a:p>
        </p:txBody>
      </p:sp>
      <p:sp>
        <p:nvSpPr>
          <p:cNvPr id="1227" name="Google Shape;1227;p5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Variable elimination applies to Dynamic Bayesian nets</a:t>
            </a:r>
            <a:endParaRPr/>
          </a:p>
          <a:p>
            <a:pPr indent="-257175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Procedure: “unroll” the network for T time steps, then eliminate variables </a:t>
            </a:r>
            <a:r>
              <a:rPr lang="en-US" sz="1800">
                <a:solidFill>
                  <a:srgbClr val="000000"/>
                </a:solidFill>
              </a:rPr>
              <a:t>until P(X</a:t>
            </a:r>
            <a:r>
              <a:rPr baseline="-25000" lang="en-US" sz="1800">
                <a:solidFill>
                  <a:srgbClr val="000000"/>
                </a:solidFill>
              </a:rPr>
              <a:t>T</a:t>
            </a:r>
            <a:r>
              <a:rPr lang="en-US" sz="1800">
                <a:solidFill>
                  <a:srgbClr val="000000"/>
                </a:solidFill>
              </a:rPr>
              <a:t>|e</a:t>
            </a:r>
            <a:r>
              <a:rPr baseline="-25000" lang="en-US" sz="1800">
                <a:solidFill>
                  <a:srgbClr val="000000"/>
                </a:solidFill>
              </a:rPr>
              <a:t>1:T</a:t>
            </a:r>
            <a:r>
              <a:rPr lang="en-US" sz="1800">
                <a:solidFill>
                  <a:srgbClr val="000000"/>
                </a:solidFill>
              </a:rPr>
              <a:t>)</a:t>
            </a:r>
            <a:r>
              <a:rPr lang="en-US" sz="1800"/>
              <a:t> is computed</a:t>
            </a:r>
            <a:endParaRPr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Online belief updates: Eliminate all variables from the previous time step; store factors for current time only</a:t>
            </a:r>
            <a:endParaRPr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257175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151447" lvl="0" marL="257175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1228" name="Google Shape;1228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229" name="Google Shape;1229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0" name="Google Shape;12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957738"/>
            <a:ext cx="50387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Likelihood weighting for DBNs</a:t>
            </a:r>
            <a:endParaRPr/>
          </a:p>
        </p:txBody>
      </p:sp>
      <p:sp>
        <p:nvSpPr>
          <p:cNvPr id="1236" name="Google Shape;1236;p51"/>
          <p:cNvSpPr txBox="1"/>
          <p:nvPr>
            <p:ph idx="1" type="body"/>
          </p:nvPr>
        </p:nvSpPr>
        <p:spPr>
          <a:xfrm>
            <a:off x="261124" y="1086446"/>
            <a:ext cx="6629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Set of weighted samples approximates the belief state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LW samples pay no attention to the evidence!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) fraction “agreeing” falls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exponentially with t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) num. samples required </a:t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grows exponentially with t</a:t>
            </a:r>
            <a:endParaRPr sz="788"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12/7/21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8" name="Google Shape;1238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239" name="Google Shape;123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42" y="1533786"/>
            <a:ext cx="4500563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5505" y="2241944"/>
            <a:ext cx="3436193" cy="289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DBNs vs. HMMs</a:t>
            </a:r>
            <a:endParaRPr/>
          </a:p>
        </p:txBody>
      </p:sp>
      <p:sp>
        <p:nvSpPr>
          <p:cNvPr id="1246" name="Google Shape;1246;p5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HMM is a single-variable DBN; every discrete DBN is an HMM</a:t>
            </a:r>
            <a:endParaRPr/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DBN: Sparse dependencies, exponentially fewer parameters;</a:t>
            </a:r>
            <a:endParaRPr/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e.g., 20 state variables, three parents each</a:t>
            </a:r>
            <a:endParaRPr/>
          </a:p>
          <a:p>
            <a:pPr indent="-257175" lvl="0" marL="257175" rtl="0" algn="l">
              <a:spcBef>
                <a:spcPts val="336"/>
              </a:spcBef>
              <a:spcAft>
                <a:spcPts val="0"/>
              </a:spcAft>
              <a:buClr>
                <a:srgbClr val="000000"/>
              </a:buClr>
              <a:buSzPct val="290909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DBN has 20x2</a:t>
            </a:r>
            <a:r>
              <a:rPr baseline="30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=160 parameters, HMM has 2</a:t>
            </a:r>
            <a:r>
              <a:rPr baseline="30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r>
              <a:rPr baseline="30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0495" lvl="0" marL="257175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7" name="Google Shape;1247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8" name="Google Shape;1248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249" name="Google Shape;12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674" y="1748819"/>
            <a:ext cx="3772076" cy="173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Temporal Models</a:t>
            </a:r>
            <a:endParaRPr/>
          </a:p>
        </p:txBody>
      </p:sp>
      <p:sp>
        <p:nvSpPr>
          <p:cNvPr id="1255" name="Google Shape;1255;p5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Models with actions and sensors (ALFE 4-5) (aka POMDP)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Markov Chains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observation, no explicit actions, transit randomly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Hidden Markov Model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 transit randomly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 Bayesian Networks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Bayesian Networks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Continuous State Model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explicit actions, States are continuous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POMDP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Discrete states with probabilistic actions, sensors, &amp; transitions</a:t>
            </a:r>
            <a:endParaRPr/>
          </a:p>
        </p:txBody>
      </p:sp>
      <p:sp>
        <p:nvSpPr>
          <p:cNvPr id="1256" name="Google Shape;1256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257" name="Google Shape;1257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Kalman Filters</a:t>
            </a:r>
            <a:endParaRPr/>
          </a:p>
        </p:txBody>
      </p:sp>
      <p:sp>
        <p:nvSpPr>
          <p:cNvPr id="1263" name="Google Shape;1263;p5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1264" name="Google Shape;1264;p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5" name="Google Shape;1265;p54"/>
          <p:cNvSpPr txBox="1"/>
          <p:nvPr/>
        </p:nvSpPr>
        <p:spPr>
          <a:xfrm rot="-5400000">
            <a:off x="1533901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266" name="Google Shape;1266;p54"/>
          <p:cNvSpPr txBox="1"/>
          <p:nvPr/>
        </p:nvSpPr>
        <p:spPr>
          <a:xfrm rot="-5400000">
            <a:off x="2838905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267" name="Google Shape;1267;p54"/>
          <p:cNvSpPr txBox="1"/>
          <p:nvPr/>
        </p:nvSpPr>
        <p:spPr>
          <a:xfrm rot="-5400000">
            <a:off x="4930688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268" name="Google Shape;1268;p54"/>
          <p:cNvSpPr txBox="1"/>
          <p:nvPr/>
        </p:nvSpPr>
        <p:spPr>
          <a:xfrm rot="-5400000">
            <a:off x="6062568" y="2616680"/>
            <a:ext cx="126573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S2    S3     S4</a:t>
            </a:r>
            <a:endParaRPr/>
          </a:p>
        </p:txBody>
      </p:sp>
      <p:sp>
        <p:nvSpPr>
          <p:cNvPr id="1269" name="Google Shape;1269;p54"/>
          <p:cNvSpPr txBox="1"/>
          <p:nvPr/>
        </p:nvSpPr>
        <p:spPr>
          <a:xfrm>
            <a:off x="4335437" y="2692525"/>
            <a:ext cx="42511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/>
          </a:p>
        </p:txBody>
      </p:sp>
      <p:grpSp>
        <p:nvGrpSpPr>
          <p:cNvPr id="1270" name="Google Shape;1270;p54"/>
          <p:cNvGrpSpPr/>
          <p:nvPr/>
        </p:nvGrpSpPr>
        <p:grpSpPr>
          <a:xfrm>
            <a:off x="2316807" y="2318265"/>
            <a:ext cx="958756" cy="1107277"/>
            <a:chOff x="1839256" y="4214430"/>
            <a:chExt cx="1278341" cy="1476369"/>
          </a:xfrm>
        </p:grpSpPr>
        <p:cxnSp>
          <p:nvCxnSpPr>
            <p:cNvPr id="1271" name="Google Shape;1271;p54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2" name="Google Shape;1272;p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3" name="Google Shape;1273;p5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4" name="Google Shape;1274;p54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5" name="Google Shape;1275;p54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6" name="Google Shape;1276;p54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7" name="Google Shape;1277;p5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8" name="Google Shape;1278;p54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79" name="Google Shape;1279;p54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0" name="Google Shape;1280;p54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1" name="Google Shape;1281;p54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2" name="Google Shape;1282;p54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3" name="Google Shape;1283;p5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4" name="Google Shape;1284;p54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285" name="Google Shape;1285;p54"/>
          <p:cNvGrpSpPr/>
          <p:nvPr/>
        </p:nvGrpSpPr>
        <p:grpSpPr>
          <a:xfrm>
            <a:off x="5631163" y="2299948"/>
            <a:ext cx="958756" cy="1107277"/>
            <a:chOff x="1839256" y="4214430"/>
            <a:chExt cx="1278341" cy="1476369"/>
          </a:xfrm>
        </p:grpSpPr>
        <p:cxnSp>
          <p:nvCxnSpPr>
            <p:cNvPr id="1286" name="Google Shape;1286;p54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7" name="Google Shape;1287;p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8" name="Google Shape;1288;p5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89" name="Google Shape;1289;p54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0" name="Google Shape;1290;p54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1" name="Google Shape;1291;p54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2" name="Google Shape;1292;p5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3" name="Google Shape;1293;p54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4" name="Google Shape;1294;p54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5" name="Google Shape;1295;p54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6" name="Google Shape;1296;p54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7" name="Google Shape;1297;p54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8" name="Google Shape;1298;p5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299" name="Google Shape;1299;p54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300" name="Google Shape;1300;p54"/>
          <p:cNvGrpSpPr/>
          <p:nvPr/>
        </p:nvGrpSpPr>
        <p:grpSpPr>
          <a:xfrm>
            <a:off x="3621812" y="2339135"/>
            <a:ext cx="466341" cy="1107277"/>
            <a:chOff x="1839256" y="4214430"/>
            <a:chExt cx="1278341" cy="1476369"/>
          </a:xfrm>
        </p:grpSpPr>
        <p:cxnSp>
          <p:nvCxnSpPr>
            <p:cNvPr id="1301" name="Google Shape;1301;p54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2" name="Google Shape;1302;p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3" name="Google Shape;1303;p5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4" name="Google Shape;1304;p54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5" name="Google Shape;1305;p54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6" name="Google Shape;1306;p54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7" name="Google Shape;1307;p5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8" name="Google Shape;1308;p54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09" name="Google Shape;1309;p54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0" name="Google Shape;1310;p54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1" name="Google Shape;1311;p54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2" name="Google Shape;1312;p54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3" name="Google Shape;1313;p5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4" name="Google Shape;1314;p54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315" name="Google Shape;1315;p54"/>
          <p:cNvGrpSpPr/>
          <p:nvPr/>
        </p:nvGrpSpPr>
        <p:grpSpPr>
          <a:xfrm>
            <a:off x="4981755" y="2299948"/>
            <a:ext cx="466341" cy="1107277"/>
            <a:chOff x="1839256" y="4214430"/>
            <a:chExt cx="1278341" cy="1476369"/>
          </a:xfrm>
        </p:grpSpPr>
        <p:cxnSp>
          <p:nvCxnSpPr>
            <p:cNvPr id="1316" name="Google Shape;1316;p54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7" name="Google Shape;1317;p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8" name="Google Shape;1318;p54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19" name="Google Shape;1319;p54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0" name="Google Shape;1320;p54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1" name="Google Shape;1321;p54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2" name="Google Shape;1322;p5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3" name="Google Shape;1323;p54"/>
            <p:cNvCxnSpPr/>
            <p:nvPr/>
          </p:nvCxnSpPr>
          <p:spPr>
            <a:xfrm flipH="1" rot="10800000">
              <a:off x="1839256" y="529957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4" name="Google Shape;1324;p54"/>
            <p:cNvCxnSpPr/>
            <p:nvPr/>
          </p:nvCxnSpPr>
          <p:spPr>
            <a:xfrm flipH="1" rot="10800000">
              <a:off x="1839256" y="4817475"/>
              <a:ext cx="1278341" cy="37431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5" name="Google Shape;1325;p54"/>
            <p:cNvCxnSpPr/>
            <p:nvPr/>
          </p:nvCxnSpPr>
          <p:spPr>
            <a:xfrm flipH="1" rot="10800000">
              <a:off x="1839256" y="4292402"/>
              <a:ext cx="1278341" cy="374310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6" name="Google Shape;1326;p54"/>
            <p:cNvCxnSpPr/>
            <p:nvPr/>
          </p:nvCxnSpPr>
          <p:spPr>
            <a:xfrm flipH="1" rot="10800000">
              <a:off x="1839256" y="4817475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7" name="Google Shape;1327;p54"/>
            <p:cNvCxnSpPr/>
            <p:nvPr/>
          </p:nvCxnSpPr>
          <p:spPr>
            <a:xfrm flipH="1" rot="10800000">
              <a:off x="1903766" y="4276778"/>
              <a:ext cx="1177195" cy="856407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8" name="Google Shape;1328;p54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329" name="Google Shape;1329;p54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330" name="Google Shape;1330;p54"/>
          <p:cNvSpPr/>
          <p:nvPr/>
        </p:nvSpPr>
        <p:spPr>
          <a:xfrm>
            <a:off x="2054797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54"/>
          <p:cNvSpPr/>
          <p:nvPr/>
        </p:nvSpPr>
        <p:spPr>
          <a:xfrm>
            <a:off x="3341484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54"/>
          <p:cNvSpPr/>
          <p:nvPr/>
        </p:nvSpPr>
        <p:spPr>
          <a:xfrm>
            <a:off x="5412243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54"/>
          <p:cNvSpPr/>
          <p:nvPr/>
        </p:nvSpPr>
        <p:spPr>
          <a:xfrm>
            <a:off x="6557553" y="1877441"/>
            <a:ext cx="197897" cy="28445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54"/>
          <p:cNvSpPr txBox="1"/>
          <p:nvPr/>
        </p:nvSpPr>
        <p:spPr>
          <a:xfrm>
            <a:off x="2011885" y="4486414"/>
            <a:ext cx="456599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time slice, state variables are continuous (not discrete)</a:t>
            </a: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1555035" y="1447876"/>
            <a:ext cx="5907727" cy="42040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action, {</a:t>
            </a:r>
            <a:r>
              <a:rPr b="0" i="0" lang="en-US" sz="15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…, action, …, {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}, action, {</a:t>
            </a:r>
            <a:r>
              <a:rPr b="0" i="0" lang="en-US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baseline="-2500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54"/>
          <p:cNvSpPr/>
          <p:nvPr/>
        </p:nvSpPr>
        <p:spPr>
          <a:xfrm>
            <a:off x="2049240" y="3683867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54"/>
          <p:cNvSpPr/>
          <p:nvPr/>
        </p:nvSpPr>
        <p:spPr>
          <a:xfrm>
            <a:off x="3341484" y="3683867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54"/>
          <p:cNvSpPr/>
          <p:nvPr/>
        </p:nvSpPr>
        <p:spPr>
          <a:xfrm>
            <a:off x="5367345" y="3647234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54"/>
          <p:cNvSpPr/>
          <p:nvPr/>
        </p:nvSpPr>
        <p:spPr>
          <a:xfrm>
            <a:off x="6511758" y="3647234"/>
            <a:ext cx="243692" cy="659394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54"/>
          <p:cNvSpPr txBox="1"/>
          <p:nvPr/>
        </p:nvSpPr>
        <p:spPr>
          <a:xfrm>
            <a:off x="4211354" y="4029628"/>
            <a:ext cx="54534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/>
          </a:p>
        </p:txBody>
      </p:sp>
      <p:sp>
        <p:nvSpPr>
          <p:cNvPr id="1346" name="Google Shape;1346;p55"/>
          <p:cNvSpPr txBox="1"/>
          <p:nvPr>
            <p:ph idx="1" type="body"/>
          </p:nvPr>
        </p:nvSpPr>
        <p:spPr>
          <a:xfrm>
            <a:off x="702500" y="1028700"/>
            <a:ext cx="7665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models use states, transitions, sensors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Transitions may be related to agent’s actions, or spontaneous 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assumptions and stationarity assumption, so we need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transition model P(X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or P(X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sensor model P(E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Tasks: filtering, prediction, smoothing, most likely seq	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done recursively with constant cost per time step</a:t>
            </a:r>
            <a:endParaRPr/>
          </a:p>
          <a:p>
            <a:pPr indent="-257175" lvl="0" marL="257175" rtl="0" algn="l"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models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HMM have a single discrete state variable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Bayes nets subsume HMMs; exact update intractable</a:t>
            </a:r>
            <a:endParaRPr/>
          </a:p>
          <a:p>
            <a:pPr indent="-214312" lvl="1" marL="557213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models may have internal structure driven by actions</a:t>
            </a:r>
            <a:endParaRPr/>
          </a:p>
        </p:txBody>
      </p:sp>
      <p:sp>
        <p:nvSpPr>
          <p:cNvPr id="1347" name="Google Shape;1347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12/7/21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8" name="Google Shape;1348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 Robot Localization</a:t>
            </a:r>
            <a:endParaRPr/>
          </a:p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614488" y="4325541"/>
            <a:ext cx="582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t=1 (sensing: no room up or down)</a:t>
            </a:r>
            <a:endParaRPr/>
          </a:p>
        </p:txBody>
      </p:sp>
      <p:sp>
        <p:nvSpPr>
          <p:cNvPr id="206" name="Google Shape;20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207" name="Google Shape;207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285750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3257550" y="160020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657600" y="160020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4057650" y="160020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4457700" y="160020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485775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5257800" y="160020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565785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285750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48577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56578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285750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48577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56578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285750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3257550" y="280035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3657600" y="280035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4057650" y="280035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4457700" y="280035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485775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5257800" y="2800350"/>
            <a:ext cx="400050" cy="400050"/>
          </a:xfrm>
          <a:prstGeom prst="rect">
            <a:avLst/>
          </a:prstGeom>
          <a:solidFill>
            <a:srgbClr val="77777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56578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3257550" y="2000250"/>
            <a:ext cx="1600200" cy="800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2857500" y="1600200"/>
            <a:ext cx="3200400" cy="160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5257800" y="2000250"/>
            <a:ext cx="400050" cy="80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6"/>
          <p:cNvCxnSpPr/>
          <p:nvPr/>
        </p:nvCxnSpPr>
        <p:spPr>
          <a:xfrm>
            <a:off x="3618310" y="1800225"/>
            <a:ext cx="20359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6"/>
          <p:cNvSpPr/>
          <p:nvPr/>
        </p:nvSpPr>
        <p:spPr>
          <a:xfrm>
            <a:off x="3314700" y="1657350"/>
            <a:ext cx="285750" cy="28575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6"/>
          <p:cNvCxnSpPr/>
          <p:nvPr/>
        </p:nvCxnSpPr>
        <p:spPr>
          <a:xfrm rot="10800000">
            <a:off x="3461147" y="1407319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6"/>
          <p:cNvCxnSpPr/>
          <p:nvPr/>
        </p:nvCxnSpPr>
        <p:spPr>
          <a:xfrm>
            <a:off x="3457575" y="1939529"/>
            <a:ext cx="0" cy="192881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6"/>
          <p:cNvCxnSpPr/>
          <p:nvPr/>
        </p:nvCxnSpPr>
        <p:spPr>
          <a:xfrm rot="10800000">
            <a:off x="3125392" y="1800225"/>
            <a:ext cx="18216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6"/>
          <p:cNvSpPr/>
          <p:nvPr/>
        </p:nvSpPr>
        <p:spPr>
          <a:xfrm>
            <a:off x="2857500" y="3543300"/>
            <a:ext cx="3200400" cy="1714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44577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28575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714500" y="3714750"/>
            <a:ext cx="1028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3600450" y="1714500"/>
            <a:ext cx="342900" cy="1714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 Robot Localization</a:t>
            </a:r>
            <a:endParaRPr/>
          </a:p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1614488" y="4325541"/>
            <a:ext cx="582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t=2</a:t>
            </a:r>
            <a:endParaRPr/>
          </a:p>
        </p:txBody>
      </p:sp>
      <p:sp>
        <p:nvSpPr>
          <p:cNvPr id="250" name="Google Shape;2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251" name="Google Shape;25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285750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325755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3657600" y="1600200"/>
            <a:ext cx="400050" cy="400050"/>
          </a:xfrm>
          <a:prstGeom prst="rect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4057650" y="1600200"/>
            <a:ext cx="400050" cy="400050"/>
          </a:xfrm>
          <a:prstGeom prst="rect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4457700" y="1600200"/>
            <a:ext cx="400050" cy="400050"/>
          </a:xfrm>
          <a:prstGeom prst="rect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485775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525780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565785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285750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48577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56578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285750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48577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56578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285750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325755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3657600" y="2800350"/>
            <a:ext cx="400050" cy="400050"/>
          </a:xfrm>
          <a:prstGeom prst="rect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4057650" y="2800350"/>
            <a:ext cx="400050" cy="400050"/>
          </a:xfrm>
          <a:prstGeom prst="rect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4457700" y="2800350"/>
            <a:ext cx="400050" cy="400050"/>
          </a:xfrm>
          <a:prstGeom prst="rect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85775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525780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56578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3257550" y="2000250"/>
            <a:ext cx="1600200" cy="800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2857500" y="1600200"/>
            <a:ext cx="3200400" cy="160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5257800" y="2000250"/>
            <a:ext cx="400050" cy="80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7"/>
          <p:cNvCxnSpPr/>
          <p:nvPr/>
        </p:nvCxnSpPr>
        <p:spPr>
          <a:xfrm>
            <a:off x="4014788" y="1818085"/>
            <a:ext cx="20359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7"/>
          <p:cNvSpPr/>
          <p:nvPr/>
        </p:nvSpPr>
        <p:spPr>
          <a:xfrm>
            <a:off x="2857500" y="3543300"/>
            <a:ext cx="3200400" cy="1714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44577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28575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1714500" y="3714750"/>
            <a:ext cx="1028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3732610" y="1678781"/>
            <a:ext cx="285750" cy="28575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7"/>
          <p:cNvCxnSpPr/>
          <p:nvPr/>
        </p:nvCxnSpPr>
        <p:spPr>
          <a:xfrm rot="10800000">
            <a:off x="3879056" y="142875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7"/>
          <p:cNvCxnSpPr/>
          <p:nvPr/>
        </p:nvCxnSpPr>
        <p:spPr>
          <a:xfrm>
            <a:off x="3875485" y="1960960"/>
            <a:ext cx="0" cy="192881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7"/>
          <p:cNvCxnSpPr/>
          <p:nvPr/>
        </p:nvCxnSpPr>
        <p:spPr>
          <a:xfrm rot="10800000">
            <a:off x="3543300" y="1821656"/>
            <a:ext cx="18216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7"/>
          <p:cNvSpPr/>
          <p:nvPr/>
        </p:nvSpPr>
        <p:spPr>
          <a:xfrm>
            <a:off x="4018360" y="1728788"/>
            <a:ext cx="342900" cy="1714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 Robot Localization</a:t>
            </a:r>
            <a:endParaRPr/>
          </a:p>
        </p:txBody>
      </p:sp>
      <p:sp>
        <p:nvSpPr>
          <p:cNvPr id="293" name="Google Shape;293;p8"/>
          <p:cNvSpPr txBox="1"/>
          <p:nvPr>
            <p:ph idx="1" type="body"/>
          </p:nvPr>
        </p:nvSpPr>
        <p:spPr>
          <a:xfrm>
            <a:off x="1614488" y="4325541"/>
            <a:ext cx="582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t=3</a:t>
            </a:r>
            <a:endParaRPr/>
          </a:p>
        </p:txBody>
      </p:sp>
      <p:sp>
        <p:nvSpPr>
          <p:cNvPr id="294" name="Google Shape;294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295" name="Google Shape;29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8"/>
          <p:cNvSpPr/>
          <p:nvPr/>
        </p:nvSpPr>
        <p:spPr>
          <a:xfrm>
            <a:off x="285750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3257550" y="160020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365760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4057650" y="1600200"/>
            <a:ext cx="400050" cy="400050"/>
          </a:xfrm>
          <a:prstGeom prst="rect">
            <a:avLst/>
          </a:prstGeom>
          <a:solidFill>
            <a:srgbClr val="4D4D4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4457700" y="1600200"/>
            <a:ext cx="400050" cy="400050"/>
          </a:xfrm>
          <a:prstGeom prst="rect">
            <a:avLst/>
          </a:prstGeom>
          <a:solidFill>
            <a:srgbClr val="4D4D4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485775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5257800" y="160020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565785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285750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48577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56578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285750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48577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56578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285750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3257550" y="280035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365760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4057650" y="2800350"/>
            <a:ext cx="400050" cy="400050"/>
          </a:xfrm>
          <a:prstGeom prst="rect">
            <a:avLst/>
          </a:prstGeom>
          <a:solidFill>
            <a:srgbClr val="4D4D4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4457700" y="2800350"/>
            <a:ext cx="400050" cy="400050"/>
          </a:xfrm>
          <a:prstGeom prst="rect">
            <a:avLst/>
          </a:prstGeom>
          <a:solidFill>
            <a:srgbClr val="4D4D4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485775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5257800" y="280035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56578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3257550" y="2000250"/>
            <a:ext cx="1600200" cy="800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2857500" y="1600200"/>
            <a:ext cx="3200400" cy="160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5257800" y="2000250"/>
            <a:ext cx="400050" cy="80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8"/>
          <p:cNvCxnSpPr/>
          <p:nvPr/>
        </p:nvCxnSpPr>
        <p:spPr>
          <a:xfrm>
            <a:off x="4425553" y="1821656"/>
            <a:ext cx="20359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8"/>
          <p:cNvSpPr/>
          <p:nvPr/>
        </p:nvSpPr>
        <p:spPr>
          <a:xfrm>
            <a:off x="2857500" y="3543300"/>
            <a:ext cx="3200400" cy="1714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44577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28575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714500" y="3714750"/>
            <a:ext cx="1028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4132660" y="1678781"/>
            <a:ext cx="285750" cy="28575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8"/>
          <p:cNvCxnSpPr/>
          <p:nvPr/>
        </p:nvCxnSpPr>
        <p:spPr>
          <a:xfrm rot="10800000">
            <a:off x="4279106" y="142875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8"/>
          <p:cNvCxnSpPr/>
          <p:nvPr/>
        </p:nvCxnSpPr>
        <p:spPr>
          <a:xfrm>
            <a:off x="4275535" y="1960960"/>
            <a:ext cx="0" cy="192881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8"/>
          <p:cNvCxnSpPr/>
          <p:nvPr/>
        </p:nvCxnSpPr>
        <p:spPr>
          <a:xfrm rot="10800000">
            <a:off x="3943350" y="1821656"/>
            <a:ext cx="18216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8"/>
          <p:cNvSpPr/>
          <p:nvPr/>
        </p:nvSpPr>
        <p:spPr>
          <a:xfrm>
            <a:off x="4414838" y="1732360"/>
            <a:ext cx="342900" cy="1714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 Robot Localization</a:t>
            </a:r>
            <a:endParaRPr/>
          </a:p>
        </p:txBody>
      </p:sp>
      <p:sp>
        <p:nvSpPr>
          <p:cNvPr id="337" name="Google Shape;337;p9"/>
          <p:cNvSpPr txBox="1"/>
          <p:nvPr>
            <p:ph idx="1" type="body"/>
          </p:nvPr>
        </p:nvSpPr>
        <p:spPr>
          <a:xfrm>
            <a:off x="1614488" y="4325541"/>
            <a:ext cx="582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5717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t=4</a:t>
            </a:r>
            <a:endParaRPr/>
          </a:p>
        </p:txBody>
      </p:sp>
      <p:sp>
        <p:nvSpPr>
          <p:cNvPr id="338" name="Google Shape;3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12/7/21</a:t>
            </a:r>
            <a:endParaRPr/>
          </a:p>
        </p:txBody>
      </p:sp>
      <p:sp>
        <p:nvSpPr>
          <p:cNvPr id="339" name="Google Shape;339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9"/>
          <p:cNvSpPr/>
          <p:nvPr/>
        </p:nvSpPr>
        <p:spPr>
          <a:xfrm>
            <a:off x="285750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3257550" y="1600200"/>
            <a:ext cx="400050" cy="40005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3657600" y="160020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"/>
          <p:cNvSpPr/>
          <p:nvPr/>
        </p:nvSpPr>
        <p:spPr>
          <a:xfrm>
            <a:off x="405765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4457700" y="1600200"/>
            <a:ext cx="400050" cy="400050"/>
          </a:xfrm>
          <a:prstGeom prst="rect">
            <a:avLst/>
          </a:prstGeom>
          <a:solidFill>
            <a:srgbClr val="1C1C1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9"/>
          <p:cNvSpPr/>
          <p:nvPr/>
        </p:nvSpPr>
        <p:spPr>
          <a:xfrm>
            <a:off x="4857750" y="160020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/>
          <p:nvPr/>
        </p:nvSpPr>
        <p:spPr>
          <a:xfrm>
            <a:off x="5257800" y="160020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5657850" y="16002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285750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9"/>
          <p:cNvSpPr/>
          <p:nvPr/>
        </p:nvSpPr>
        <p:spPr>
          <a:xfrm>
            <a:off x="48577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5657850" y="20002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285750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"/>
          <p:cNvSpPr/>
          <p:nvPr/>
        </p:nvSpPr>
        <p:spPr>
          <a:xfrm>
            <a:off x="48577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5657850" y="240030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285750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3257550" y="2800350"/>
            <a:ext cx="400050" cy="40005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9"/>
          <p:cNvSpPr/>
          <p:nvPr/>
        </p:nvSpPr>
        <p:spPr>
          <a:xfrm>
            <a:off x="3657600" y="280035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9"/>
          <p:cNvSpPr/>
          <p:nvPr/>
        </p:nvSpPr>
        <p:spPr>
          <a:xfrm>
            <a:off x="405765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9"/>
          <p:cNvSpPr/>
          <p:nvPr/>
        </p:nvSpPr>
        <p:spPr>
          <a:xfrm>
            <a:off x="4457700" y="2800350"/>
            <a:ext cx="400050" cy="400050"/>
          </a:xfrm>
          <a:prstGeom prst="rect">
            <a:avLst/>
          </a:prstGeom>
          <a:solidFill>
            <a:srgbClr val="1C1C1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9"/>
          <p:cNvSpPr/>
          <p:nvPr/>
        </p:nvSpPr>
        <p:spPr>
          <a:xfrm>
            <a:off x="4857750" y="2800350"/>
            <a:ext cx="400050" cy="40005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5257800" y="2800350"/>
            <a:ext cx="400050" cy="40005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5657850" y="2800350"/>
            <a:ext cx="400050" cy="400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3257550" y="2000250"/>
            <a:ext cx="1600200" cy="800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2857500" y="1600200"/>
            <a:ext cx="3200400" cy="1600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9"/>
          <p:cNvSpPr/>
          <p:nvPr/>
        </p:nvSpPr>
        <p:spPr>
          <a:xfrm>
            <a:off x="5257800" y="2000250"/>
            <a:ext cx="400050" cy="800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9"/>
          <p:cNvCxnSpPr/>
          <p:nvPr/>
        </p:nvCxnSpPr>
        <p:spPr>
          <a:xfrm>
            <a:off x="4807744" y="1800225"/>
            <a:ext cx="20359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9"/>
          <p:cNvSpPr/>
          <p:nvPr/>
        </p:nvSpPr>
        <p:spPr>
          <a:xfrm>
            <a:off x="2857500" y="3543300"/>
            <a:ext cx="3200400" cy="1714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44577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2857500" y="3714750"/>
            <a:ext cx="160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1714500" y="3714750"/>
            <a:ext cx="1028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4514850" y="1657350"/>
            <a:ext cx="285750" cy="28575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9"/>
          <p:cNvCxnSpPr/>
          <p:nvPr/>
        </p:nvCxnSpPr>
        <p:spPr>
          <a:xfrm rot="10800000">
            <a:off x="4661297" y="1407319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9"/>
          <p:cNvCxnSpPr/>
          <p:nvPr/>
        </p:nvCxnSpPr>
        <p:spPr>
          <a:xfrm>
            <a:off x="4657725" y="1939529"/>
            <a:ext cx="0" cy="192881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9"/>
          <p:cNvCxnSpPr/>
          <p:nvPr/>
        </p:nvCxnSpPr>
        <p:spPr>
          <a:xfrm rot="10800000">
            <a:off x="4325542" y="1800225"/>
            <a:ext cx="18216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9"/>
          <p:cNvSpPr/>
          <p:nvPr/>
        </p:nvSpPr>
        <p:spPr>
          <a:xfrm>
            <a:off x="4797029" y="1710929"/>
            <a:ext cx="342900" cy="1714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2013-07-30T00:27:40Z</dcterms:created>
  <dc:creator>Wei-Min Shen</dc:creator>
</cp:coreProperties>
</file>