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 Wilcox" initials="BW" lastIdx="1" clrIdx="0">
    <p:extLst>
      <p:ext uri="{19B8F6BF-5375-455C-9EA6-DF929625EA0E}">
        <p15:presenceInfo xmlns:p15="http://schemas.microsoft.com/office/powerpoint/2012/main" userId="S::Bruce.Wilcox@sas.com::fdddd318-ce0f-4e30-8fdf-d2e9184575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/>
  </p:normalViewPr>
  <p:slideViewPr>
    <p:cSldViewPr snapToGrid="0">
      <p:cViewPr varScale="1">
        <p:scale>
          <a:sx n="113" d="100"/>
          <a:sy n="113" d="100"/>
        </p:scale>
        <p:origin x="57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9083-EA0D-4F50-A1AE-FBA0FD913C90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8E1F1-E832-43F5-9DCB-5FBED461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61B5-25E4-47DD-9DA4-B7788AE73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6017054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705-BF82-4637-BD55-B46A2B5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8209360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2286"/>
            <a:ext cx="9144000" cy="51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-2286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211"/>
            <a:ext cx="9144000" cy="51559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473890" y="32671"/>
            <a:ext cx="4582705" cy="5149545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4650624"/>
            <a:ext cx="3193576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405809" y="-1"/>
            <a:ext cx="2724336" cy="4651514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-1"/>
            <a:ext cx="6081885" cy="4654853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7"/>
            <a:ext cx="9144000" cy="521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97" r:id="rId13"/>
    <p:sldLayoutId id="214748379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2010F-8301-433C-B0B4-B249A9403DAC}"/>
              </a:ext>
            </a:extLst>
          </p:cNvPr>
          <p:cNvSpPr/>
          <p:nvPr/>
        </p:nvSpPr>
        <p:spPr>
          <a:xfrm>
            <a:off x="0" y="4650624"/>
            <a:ext cx="9144000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6717170" y="66989"/>
            <a:ext cx="2316790" cy="1108928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C88B77EA-AF9E-4DC9-A94D-E41E58552877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922E20-F83F-47CA-BD3B-A363F7993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ISE-529 Predictive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983F-48B7-484D-95A4-081A3A2C9B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Final Examination – August 11, 2022</a:t>
            </a:r>
          </a:p>
        </p:txBody>
      </p:sp>
    </p:spTree>
    <p:extLst>
      <p:ext uri="{BB962C8B-B14F-4D97-AF65-F5344CB8AC3E}">
        <p14:creationId xmlns:p14="http://schemas.microsoft.com/office/powerpoint/2010/main" val="244700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FF9E-1C28-BF7E-52FB-2FD64FAD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3C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90547-8AE6-0FF8-40F5-D91D7D8F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“ROC separation” criteria, which classification threshold should be chosen?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1D22-F1BF-40AE-A0D2-07BC011206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ROC Curve Calculations</a:t>
            </a:r>
          </a:p>
        </p:txBody>
      </p:sp>
    </p:spTree>
    <p:extLst>
      <p:ext uri="{BB962C8B-B14F-4D97-AF65-F5344CB8AC3E}">
        <p14:creationId xmlns:p14="http://schemas.microsoft.com/office/powerpoint/2010/main" val="98189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4A4C-A695-A367-4E17-D4384C3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0043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39FE9-4A09-4996-9966-11108DB98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34" y="1189038"/>
            <a:ext cx="7886700" cy="1731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large restaurant is open for six hours per day (5:00PM – 11:00PM).  It has developed a model to predict the number of customers that enter the restaurant during each hour that they are open.  The model uses as a predictor the hour that it is open and codes this information as follows: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CFA5D-170A-86E3-82CF-E835733EB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588037"/>
            <a:ext cx="7886700" cy="457200"/>
          </a:xfrm>
        </p:spPr>
        <p:txBody>
          <a:bodyPr/>
          <a:lstStyle/>
          <a:p>
            <a:r>
              <a:rPr lang="en-US" dirty="0"/>
              <a:t>Restaurant Prediction Model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EFEB38-E1A1-4C80-9F60-9A6718120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31581"/>
              </p:ext>
            </p:extLst>
          </p:nvPr>
        </p:nvGraphicFramePr>
        <p:xfrm>
          <a:off x="3037416" y="2391834"/>
          <a:ext cx="4064000" cy="2595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31026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497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28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5:00 – 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6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6:00 – 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77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7:00 – 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7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8:00 – 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15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8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10:00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940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9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4B11-3E53-43DA-BCF8-D9760544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4A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5A3E-4FAF-4AB5-9CC5-44FD04A9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scientist building the model has decided to use Poisson Regression.   Give two reasons why Poisson regression is preferable to linear regression for this modeling purpose:</a:t>
            </a: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68936-33F2-2C27-D7F7-AF53D3794A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Restaurant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8025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7C64-7B97-301C-BB36-EF230034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4B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56B0-FCB7-1ECE-2D37-E77EBA62B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developer has decided to treat the hour predictor as a category and not a measure.  Do you think this is the best decision?  Explain your answer.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F3579-F327-BC17-BABC-CAECE10D3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Restaurant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323911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2F5C-BBA5-A632-CED9-2D104EB9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4C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88AC-79D2-FD3C-11D3-359079BA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790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modeler encodes the hour in binary “dummy” variables and drops the 0 hour (5:00PM – 6:00PM) so that it serves as the default value (if all other dummy variables are 0, we know that this observation was for the 5:00PM – 6:00PM hour.  After fitting the model, we get the following coefficients:</a:t>
            </a:r>
          </a:p>
          <a:p>
            <a:pPr marL="0" indent="0">
              <a:buNone/>
            </a:pPr>
            <a:r>
              <a:rPr lang="en-US" dirty="0"/>
              <a:t>	B0 (intercept): 2</a:t>
            </a:r>
          </a:p>
          <a:p>
            <a:pPr marL="0" indent="0">
              <a:buNone/>
            </a:pPr>
            <a:r>
              <a:rPr lang="en-US" dirty="0"/>
              <a:t>	B1 (hour 1 coefficient):  2.5</a:t>
            </a:r>
          </a:p>
          <a:p>
            <a:pPr marL="0" indent="0">
              <a:buNone/>
            </a:pPr>
            <a:r>
              <a:rPr lang="en-US" dirty="0"/>
              <a:t>	B2:  (hour 2 coefficient):  3</a:t>
            </a:r>
          </a:p>
          <a:p>
            <a:pPr marL="0" indent="0">
              <a:buNone/>
            </a:pPr>
            <a:r>
              <a:rPr lang="en-US" dirty="0"/>
              <a:t>	B3:  (hour 3 coefficient):  3.2</a:t>
            </a:r>
          </a:p>
          <a:p>
            <a:pPr marL="0" indent="0">
              <a:buNone/>
            </a:pPr>
            <a:r>
              <a:rPr lang="en-US" dirty="0"/>
              <a:t>	B4:  (hour 4 coefficient):  2.4</a:t>
            </a:r>
          </a:p>
          <a:p>
            <a:pPr marL="0" indent="0">
              <a:buNone/>
            </a:pPr>
            <a:r>
              <a:rPr lang="en-US" dirty="0"/>
              <a:t>	B5:  (hour 5 coefficient):  1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A73F3-9787-C8A8-10DE-34BA4BAF1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DD63-3291-16BB-25E3-CDE3AEAC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4C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F592-4F2B-26F3-B0BA-7555FBB0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expected average number of customers during hour 3 (8:00PM – 9:00PM)?</a:t>
            </a:r>
          </a:p>
          <a:p>
            <a:pPr lvl="1"/>
            <a:r>
              <a:rPr lang="en-US" dirty="0"/>
              <a:t>XXX</a:t>
            </a:r>
          </a:p>
          <a:p>
            <a:pPr lvl="1"/>
            <a:endParaRPr lang="en-US" dirty="0"/>
          </a:p>
          <a:p>
            <a:r>
              <a:rPr lang="en-US" dirty="0"/>
              <a:t>What is the expected total number of customers between 6:00PM and 9:00PM</a:t>
            </a:r>
          </a:p>
          <a:p>
            <a:pPr lvl="1"/>
            <a:r>
              <a:rPr lang="en-US" dirty="0"/>
              <a:t>XXX</a:t>
            </a:r>
          </a:p>
          <a:p>
            <a:r>
              <a:rPr lang="en-US" dirty="0"/>
              <a:t>How many more customers are expected during hour 2 (7:00PM – 8:00PM than hour 0 (5:00PM – 6:00PM) as a factor of the hour 0 customer level?</a:t>
            </a:r>
          </a:p>
          <a:p>
            <a:pPr lvl="1"/>
            <a:r>
              <a:rPr lang="en-US" dirty="0"/>
              <a:t>XXX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89B38-5EC6-50F4-CF67-F80C4A94E7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E44E-B65B-DAA9-594B-C852AFA9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B092-8041-75CB-5814-A65A71C5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hotel chain is creating a decision tree model to predict whether or not a customer is likely to be a return visitor based on two categorical predictors:</a:t>
            </a:r>
          </a:p>
          <a:p>
            <a:pPr lvl="1"/>
            <a:r>
              <a:rPr lang="en-US" dirty="0"/>
              <a:t>X1:  Customer survey (was the customer’s overall satisfaction with the visit is Low, Medium, or High)</a:t>
            </a:r>
          </a:p>
          <a:p>
            <a:pPr lvl="1"/>
            <a:r>
              <a:rPr lang="en-US" dirty="0"/>
              <a:t>X2:  Discount offered (did the hotel offer the customer a discount on their next visit:  yes/or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0F723-2E1F-2335-1E56-0B1F07EF1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Classification Tree Model</a:t>
            </a:r>
          </a:p>
        </p:txBody>
      </p:sp>
    </p:spTree>
    <p:extLst>
      <p:ext uri="{BB962C8B-B14F-4D97-AF65-F5344CB8AC3E}">
        <p14:creationId xmlns:p14="http://schemas.microsoft.com/office/powerpoint/2010/main" val="234408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F9FF-9BBD-9058-AE2F-C89C79F8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868E-C217-76E7-67F0-8E3BEE509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3303"/>
            <a:ext cx="7886700" cy="832114"/>
          </a:xfrm>
        </p:spPr>
        <p:txBody>
          <a:bodyPr/>
          <a:lstStyle/>
          <a:p>
            <a:r>
              <a:rPr lang="en-US" dirty="0"/>
              <a:t>10 observations of these two predictors and the customer response (return visit = yes/no)  are shown below: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D3481-E673-A92E-1005-8EFA7B00B0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Classification Tree Model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9C94B1-8CB1-FA01-95A2-72DD828C52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6846509"/>
              </p:ext>
            </p:extLst>
          </p:nvPr>
        </p:nvGraphicFramePr>
        <p:xfrm>
          <a:off x="3189816" y="2386171"/>
          <a:ext cx="3060700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69999215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56357044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9243342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Satisfaction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Return visit?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4219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34237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78446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35484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90322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8681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67936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57578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5624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86557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9043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1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1F5C-DC14-8B0F-A20C-B289F588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F33D-3BF1-42F3-61D1-7F8A24CAF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9844"/>
            <a:ext cx="7886700" cy="3647281"/>
          </a:xfrm>
        </p:spPr>
        <p:txBody>
          <a:bodyPr>
            <a:normAutofit/>
          </a:bodyPr>
          <a:lstStyle/>
          <a:p>
            <a:r>
              <a:rPr lang="en-US" dirty="0"/>
              <a:t>Complete the table below showing the candidate cut-points for the first branch in the binary decision tree (add rows as needed):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DFC0F-0BF9-6C24-0308-7778589B1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Classification Tree Model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2EB25A-1777-1EBA-5246-FE0AC61A5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595"/>
              </p:ext>
            </p:extLst>
          </p:nvPr>
        </p:nvGraphicFramePr>
        <p:xfrm>
          <a:off x="1778000" y="1989667"/>
          <a:ext cx="6096000" cy="10795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62911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26899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2782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Misclassification Rate (for both nodes combined after the split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9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95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99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0F05-8302-F40F-3EA2-238EE441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0B3D-6A12-FF11-E12B-DF45C09F3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your results on the previous page, where would you make the first decision tree cut?</a:t>
            </a:r>
          </a:p>
          <a:p>
            <a:pPr lvl="1"/>
            <a:r>
              <a:rPr lang="en-US" dirty="0"/>
              <a:t>XXX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7FA1-4720-FBEB-2889-6BF4F102A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Classification Tree Model</a:t>
            </a:r>
          </a:p>
        </p:txBody>
      </p:sp>
    </p:spTree>
    <p:extLst>
      <p:ext uri="{BB962C8B-B14F-4D97-AF65-F5344CB8AC3E}">
        <p14:creationId xmlns:p14="http://schemas.microsoft.com/office/powerpoint/2010/main" val="95689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C1B9-3551-446E-A073-5C634800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5824-A98F-4344-909F-7FF4F80B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to complete the exam by typing your answers into this PowerPoint as indicated.  </a:t>
            </a:r>
          </a:p>
          <a:p>
            <a:r>
              <a:rPr lang="en-US" dirty="0"/>
              <a:t>You will have 120 minutes to complete the exam and submit it to </a:t>
            </a:r>
            <a:r>
              <a:rPr lang="en-US" dirty="0" err="1"/>
              <a:t>GradeScope</a:t>
            </a:r>
            <a:r>
              <a:rPr lang="en-US" dirty="0"/>
              <a:t> (in the same manner as done for homework assignments).  Late submissions will be penalized.</a:t>
            </a:r>
          </a:p>
          <a:p>
            <a:r>
              <a:rPr lang="en-US" dirty="0"/>
              <a:t>The exam is open-book / open-notes.  You may consult any resource except another person.</a:t>
            </a:r>
          </a:p>
          <a:p>
            <a:r>
              <a:rPr lang="en-US" dirty="0"/>
              <a:t>Good luck!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91F7-09D0-4E6E-B5E7-0FB685C3A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3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E7A6C8-6236-57B6-EA86-25162173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C080A-F09B-DE9F-EBCD-E4DEE263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are evaluating three different linear model types:</a:t>
            </a:r>
          </a:p>
          <a:p>
            <a:r>
              <a:rPr lang="en-US" dirty="0"/>
              <a:t>Traditional linear regression (with OLS fitting)</a:t>
            </a:r>
          </a:p>
          <a:p>
            <a:r>
              <a:rPr lang="en-US" dirty="0"/>
              <a:t>Ridge regression model</a:t>
            </a:r>
          </a:p>
          <a:p>
            <a:r>
              <a:rPr lang="en-US" dirty="0"/>
              <a:t>Polynomial regression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fit each model three times (with different training partitions) and then used the model to predict the response variable of a test observation whose true value for the response variable is 36.  The results of these three tests for each of the three model types is shown on the following page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1CB820-BD51-010B-B640-073EBDFEB8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56DA-A0C5-0AD0-26BB-E577533E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42E7EA4-2E42-438E-CEE2-557BB464D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331441"/>
              </p:ext>
            </p:extLst>
          </p:nvPr>
        </p:nvGraphicFramePr>
        <p:xfrm>
          <a:off x="306386" y="1423988"/>
          <a:ext cx="5622927" cy="126238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2155826">
                  <a:extLst>
                    <a:ext uri="{9D8B030D-6E8A-4147-A177-3AD203B41FA5}">
                      <a16:colId xmlns:a16="http://schemas.microsoft.com/office/drawing/2014/main" val="4130036859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878668183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3106351335"/>
                    </a:ext>
                  </a:extLst>
                </a:gridCol>
                <a:gridCol w="1179513">
                  <a:extLst>
                    <a:ext uri="{9D8B030D-6E8A-4147-A177-3AD203B41FA5}">
                      <a16:colId xmlns:a16="http://schemas.microsoft.com/office/drawing/2014/main" val="85605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509670"/>
                  </a:ext>
                </a:extLst>
              </a:tr>
              <a:tr h="233997">
                <a:tc>
                  <a:txBody>
                    <a:bodyPr/>
                    <a:lstStyle/>
                    <a:p>
                      <a:r>
                        <a:rPr lang="en-US" dirty="0"/>
                        <a:t>Fit using training partition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93677"/>
                  </a:ext>
                </a:extLst>
              </a:tr>
              <a:tr h="26066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Fit using training partition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74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Fit using training partition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65569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7567A-73A2-B5F9-F128-9B7F0CC8E7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Prediction on Observation Whose True Value = 35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5554D-6CFB-6130-D33D-5CE58FD5773B}"/>
              </a:ext>
            </a:extLst>
          </p:cNvPr>
          <p:cNvSpPr txBox="1"/>
          <p:nvPr/>
        </p:nvSpPr>
        <p:spPr>
          <a:xfrm>
            <a:off x="6191250" y="1423988"/>
            <a:ext cx="259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Which model type is most likely to be: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Model A:  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Model B:  XXX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Model C:  XXX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BF235-2185-000E-6073-8AD99CE9C91A}"/>
              </a:ext>
            </a:extLst>
          </p:cNvPr>
          <p:cNvSpPr txBox="1"/>
          <p:nvPr/>
        </p:nvSpPr>
        <p:spPr>
          <a:xfrm>
            <a:off x="316969" y="3098880"/>
            <a:ext cx="651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Explain your answers briefly and in your own words: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806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8F04-99AA-85DA-9F92-425189D7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C6F4-C102-17A4-36C4-B91B587E6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income tax agency for a state government is responsible for reviewing and auditing returns to detect fraud.  Every year, approximately 200,000 returns are filed and 10% of them are estimated to contain some fraud in some form.  </a:t>
            </a:r>
          </a:p>
          <a:p>
            <a:r>
              <a:rPr lang="en-US" dirty="0"/>
              <a:t>This year, the agency is using a new classification model to help identify income tax returns to be audited.  The model calculated the predicted probability of a return containing fraud based on several predictor values.  </a:t>
            </a:r>
          </a:p>
          <a:p>
            <a:r>
              <a:rPr lang="en-US" dirty="0"/>
              <a:t>The agency selected the 1000 returns with the highest predicted probability of fraud and audited them.  220 of these audited returns were found to contain fraud.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94AF4-DA9A-6C7A-9757-7A6FD82B7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Lift</a:t>
            </a:r>
          </a:p>
        </p:txBody>
      </p:sp>
    </p:spTree>
    <p:extLst>
      <p:ext uri="{BB962C8B-B14F-4D97-AF65-F5344CB8AC3E}">
        <p14:creationId xmlns:p14="http://schemas.microsoft.com/office/powerpoint/2010/main" val="245206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F11C-9428-8A35-2AC9-A429BAEC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18DEC-F7FE-ED8B-0C24-F08A7D77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lift for this model at the 5% level?</a:t>
            </a:r>
          </a:p>
          <a:p>
            <a:pPr lvl="1"/>
            <a:r>
              <a:rPr lang="en-US" dirty="0"/>
              <a:t> XXX</a:t>
            </a:r>
          </a:p>
          <a:p>
            <a:endParaRPr lang="en-US" u="sng" dirty="0"/>
          </a:p>
          <a:p>
            <a:r>
              <a:rPr lang="en-US" dirty="0"/>
              <a:t>For possible partial credit, describe below how you got your answer:</a:t>
            </a:r>
          </a:p>
          <a:p>
            <a:pPr lvl="1"/>
            <a:r>
              <a:rPr lang="en-US" dirty="0"/>
              <a:t>XXX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33C8B-5CD6-0398-26CD-C07B4EE1BB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3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C41E-B427-7EC2-46FF-43CD60AE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EF02E-8203-5871-2896-2ED6C47A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382448"/>
          </a:xfrm>
        </p:spPr>
        <p:txBody>
          <a:bodyPr>
            <a:normAutofit/>
          </a:bodyPr>
          <a:lstStyle/>
          <a:p>
            <a:r>
              <a:rPr lang="en-US" dirty="0"/>
              <a:t>Continuing the scenario, from problem 2 (audit prediction classification model), below are 5 observations from this model that contain the classification model’s predicted probability (for fraud) and whether or not the observation (tax return) did actually contain fraud: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BD284-97E2-9CC0-78F6-44DED75E23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ROC Curve Calculations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980F14-572D-CD22-2DB4-7E8E87EBB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56623"/>
              </p:ext>
            </p:extLst>
          </p:nvPr>
        </p:nvGraphicFramePr>
        <p:xfrm>
          <a:off x="1460500" y="2762250"/>
          <a:ext cx="6096000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277661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83085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11766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ACTUAL FRAUD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6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5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2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4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15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1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F42B-5E39-ED0F-6606-6DD214B6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3A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FB464-11CB-6C4E-93D3-1D7B415C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927364"/>
          </a:xfrm>
        </p:spPr>
        <p:txBody>
          <a:bodyPr/>
          <a:lstStyle/>
          <a:p>
            <a:r>
              <a:rPr lang="en-US" dirty="0"/>
              <a:t>Using 4 different classification thresholds (.2, .4, .6, .8), complete the table below: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679D4-7382-19E0-74C6-85278B431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ROC Curve Calculations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497AD0-CEB4-B69F-6721-594FA0DB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0441"/>
              </p:ext>
            </p:extLst>
          </p:nvPr>
        </p:nvGraphicFramePr>
        <p:xfrm>
          <a:off x="1439333" y="2318014"/>
          <a:ext cx="6096000" cy="1986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933317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816635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458331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155927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6137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6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5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6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307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37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D7C5-65CE-2A6D-6ED0-CB2CB710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239F-75E6-8EDE-2AF0-3EF23127C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683948"/>
          </a:xfrm>
        </p:spPr>
        <p:txBody>
          <a:bodyPr/>
          <a:lstStyle/>
          <a:p>
            <a:r>
              <a:rPr lang="en-US" dirty="0"/>
              <a:t>Using the same 4 classification thresholds (.2, .4, .6, .8), complete the table below: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BEAC8-E9D8-D387-69AA-5C468D8B00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ROC Curve Calculations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3718DA-2D22-909D-0FD3-205312694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1593"/>
              </p:ext>
            </p:extLst>
          </p:nvPr>
        </p:nvGraphicFramePr>
        <p:xfrm>
          <a:off x="1428750" y="2425382"/>
          <a:ext cx="6096000" cy="1986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933317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816635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458331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155927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6137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6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5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6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307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49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3D556F1D-43AC-9A44-A933-3CB7A027B220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FD92C41C-E938-6644-A877-2D0FB8407C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109399</TotalTime>
  <Words>265</Words>
  <Application>Microsoft Office PowerPoint</Application>
  <PresentationFormat>On-screen Show (16:9)</PresentationFormat>
  <Paragraphs>40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1_2020-Template-External</vt:lpstr>
      <vt:lpstr>1_NDA</vt:lpstr>
      <vt:lpstr>PowerPoint Presentation</vt:lpstr>
      <vt:lpstr>Instructions</vt:lpstr>
      <vt:lpstr>Problem 1</vt:lpstr>
      <vt:lpstr>Problem 1</vt:lpstr>
      <vt:lpstr>Problem 2</vt:lpstr>
      <vt:lpstr>Problem 2</vt:lpstr>
      <vt:lpstr>Problem 3</vt:lpstr>
      <vt:lpstr>Problem 3A</vt:lpstr>
      <vt:lpstr>Problem 3B</vt:lpstr>
      <vt:lpstr>Problem 3C</vt:lpstr>
      <vt:lpstr>Problem 4</vt:lpstr>
      <vt:lpstr>Problem 4A</vt:lpstr>
      <vt:lpstr>Problem 4B</vt:lpstr>
      <vt:lpstr>Problem 4C</vt:lpstr>
      <vt:lpstr>Problem 4C</vt:lpstr>
      <vt:lpstr>Problem 5 </vt:lpstr>
      <vt:lpstr>Problem 5</vt:lpstr>
      <vt:lpstr>Problem 5</vt:lpstr>
      <vt:lpstr>Problem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Wilcox</dc:creator>
  <cp:lastModifiedBy>Bruce Wilcox</cp:lastModifiedBy>
  <cp:revision>393</cp:revision>
  <dcterms:created xsi:type="dcterms:W3CDTF">2020-08-15T04:45:47Z</dcterms:created>
  <dcterms:modified xsi:type="dcterms:W3CDTF">2022-08-11T17:54:33Z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</Properties>
</file>