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notesMasterIdLst>
    <p:notesMasterId r:id="rId103"/>
  </p:notesMasterIdLst>
  <p:sldIdLst>
    <p:sldId id="256" r:id="rId3"/>
    <p:sldId id="1887" r:id="rId4"/>
    <p:sldId id="321" r:id="rId5"/>
    <p:sldId id="579" r:id="rId6"/>
    <p:sldId id="615" r:id="rId7"/>
    <p:sldId id="580" r:id="rId8"/>
    <p:sldId id="616" r:id="rId9"/>
    <p:sldId id="617" r:id="rId10"/>
    <p:sldId id="618" r:id="rId11"/>
    <p:sldId id="619" r:id="rId12"/>
    <p:sldId id="595" r:id="rId13"/>
    <p:sldId id="596" r:id="rId14"/>
    <p:sldId id="601" r:id="rId15"/>
    <p:sldId id="602" r:id="rId16"/>
    <p:sldId id="603" r:id="rId17"/>
    <p:sldId id="604" r:id="rId18"/>
    <p:sldId id="605" r:id="rId19"/>
    <p:sldId id="607" r:id="rId20"/>
    <p:sldId id="608" r:id="rId21"/>
    <p:sldId id="609" r:id="rId22"/>
    <p:sldId id="606" r:id="rId23"/>
    <p:sldId id="610" r:id="rId24"/>
    <p:sldId id="611" r:id="rId25"/>
    <p:sldId id="612" r:id="rId26"/>
    <p:sldId id="613" r:id="rId27"/>
    <p:sldId id="614" r:id="rId28"/>
    <p:sldId id="594" r:id="rId29"/>
    <p:sldId id="593" r:id="rId30"/>
    <p:sldId id="1818" r:id="rId31"/>
    <p:sldId id="1796" r:id="rId32"/>
    <p:sldId id="1797" r:id="rId33"/>
    <p:sldId id="791" r:id="rId34"/>
    <p:sldId id="590" r:id="rId35"/>
    <p:sldId id="591" r:id="rId36"/>
    <p:sldId id="592" r:id="rId37"/>
    <p:sldId id="1798" r:id="rId38"/>
    <p:sldId id="269" r:id="rId39"/>
    <p:sldId id="1799" r:id="rId40"/>
    <p:sldId id="1800" r:id="rId41"/>
    <p:sldId id="1810" r:id="rId42"/>
    <p:sldId id="1811" r:id="rId43"/>
    <p:sldId id="1802" r:id="rId44"/>
    <p:sldId id="1803" r:id="rId45"/>
    <p:sldId id="1805" r:id="rId46"/>
    <p:sldId id="267" r:id="rId47"/>
    <p:sldId id="1824" r:id="rId48"/>
    <p:sldId id="1825" r:id="rId49"/>
    <p:sldId id="1826" r:id="rId50"/>
    <p:sldId id="1827" r:id="rId51"/>
    <p:sldId id="1828" r:id="rId52"/>
    <p:sldId id="1829" r:id="rId53"/>
    <p:sldId id="1830" r:id="rId54"/>
    <p:sldId id="1833" r:id="rId55"/>
    <p:sldId id="1804" r:id="rId56"/>
    <p:sldId id="1834" r:id="rId57"/>
    <p:sldId id="1844" r:id="rId58"/>
    <p:sldId id="1841" r:id="rId59"/>
    <p:sldId id="1842" r:id="rId60"/>
    <p:sldId id="1853" r:id="rId61"/>
    <p:sldId id="1854" r:id="rId62"/>
    <p:sldId id="1855" r:id="rId63"/>
    <p:sldId id="1856" r:id="rId64"/>
    <p:sldId id="1858" r:id="rId65"/>
    <p:sldId id="1859" r:id="rId66"/>
    <p:sldId id="1857" r:id="rId67"/>
    <p:sldId id="1860" r:id="rId68"/>
    <p:sldId id="1861" r:id="rId69"/>
    <p:sldId id="1863" r:id="rId70"/>
    <p:sldId id="1862" r:id="rId71"/>
    <p:sldId id="1448" r:id="rId72"/>
    <p:sldId id="598" r:id="rId73"/>
    <p:sldId id="1464" r:id="rId74"/>
    <p:sldId id="599" r:id="rId75"/>
    <p:sldId id="1866" r:id="rId76"/>
    <p:sldId id="1239" r:id="rId77"/>
    <p:sldId id="1790" r:id="rId78"/>
    <p:sldId id="1872" r:id="rId79"/>
    <p:sldId id="1873" r:id="rId80"/>
    <p:sldId id="1864" r:id="rId81"/>
    <p:sldId id="257" r:id="rId82"/>
    <p:sldId id="258" r:id="rId83"/>
    <p:sldId id="1888" r:id="rId84"/>
    <p:sldId id="1867" r:id="rId85"/>
    <p:sldId id="1868" r:id="rId86"/>
    <p:sldId id="1874" r:id="rId87"/>
    <p:sldId id="1869" r:id="rId88"/>
    <p:sldId id="1870" r:id="rId89"/>
    <p:sldId id="1871" r:id="rId90"/>
    <p:sldId id="1875" r:id="rId91"/>
    <p:sldId id="1876" r:id="rId92"/>
    <p:sldId id="1877" r:id="rId93"/>
    <p:sldId id="1878" r:id="rId94"/>
    <p:sldId id="1879" r:id="rId95"/>
    <p:sldId id="1880" r:id="rId96"/>
    <p:sldId id="1881" r:id="rId97"/>
    <p:sldId id="1882" r:id="rId98"/>
    <p:sldId id="1883" r:id="rId99"/>
    <p:sldId id="1884" r:id="rId100"/>
    <p:sldId id="1885" r:id="rId101"/>
    <p:sldId id="1886" r:id="rId102"/>
  </p:sldIdLst>
  <p:sldSz cx="9144000" cy="5143500" type="screen16x9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8B79BA-DD2B-4624-900B-828497695DDA}">
          <p14:sldIdLst>
            <p14:sldId id="256"/>
            <p14:sldId id="1887"/>
            <p14:sldId id="321"/>
            <p14:sldId id="579"/>
            <p14:sldId id="615"/>
            <p14:sldId id="580"/>
            <p14:sldId id="616"/>
            <p14:sldId id="617"/>
            <p14:sldId id="618"/>
            <p14:sldId id="619"/>
            <p14:sldId id="595"/>
            <p14:sldId id="596"/>
            <p14:sldId id="601"/>
            <p14:sldId id="602"/>
            <p14:sldId id="603"/>
            <p14:sldId id="604"/>
            <p14:sldId id="605"/>
            <p14:sldId id="607"/>
            <p14:sldId id="608"/>
            <p14:sldId id="609"/>
            <p14:sldId id="606"/>
            <p14:sldId id="610"/>
            <p14:sldId id="611"/>
            <p14:sldId id="612"/>
            <p14:sldId id="613"/>
            <p14:sldId id="614"/>
            <p14:sldId id="594"/>
            <p14:sldId id="593"/>
            <p14:sldId id="1818"/>
            <p14:sldId id="1796"/>
            <p14:sldId id="1797"/>
            <p14:sldId id="791"/>
            <p14:sldId id="590"/>
            <p14:sldId id="591"/>
            <p14:sldId id="592"/>
            <p14:sldId id="1798"/>
            <p14:sldId id="269"/>
            <p14:sldId id="1799"/>
            <p14:sldId id="1800"/>
            <p14:sldId id="1810"/>
            <p14:sldId id="1811"/>
            <p14:sldId id="1802"/>
            <p14:sldId id="1803"/>
            <p14:sldId id="1805"/>
            <p14:sldId id="267"/>
            <p14:sldId id="1824"/>
            <p14:sldId id="1825"/>
            <p14:sldId id="1826"/>
            <p14:sldId id="1827"/>
            <p14:sldId id="1828"/>
            <p14:sldId id="1829"/>
            <p14:sldId id="1830"/>
            <p14:sldId id="1833"/>
            <p14:sldId id="1804"/>
            <p14:sldId id="1834"/>
            <p14:sldId id="1844"/>
            <p14:sldId id="1841"/>
            <p14:sldId id="1842"/>
            <p14:sldId id="1853"/>
            <p14:sldId id="1854"/>
            <p14:sldId id="1855"/>
            <p14:sldId id="1856"/>
            <p14:sldId id="1858"/>
            <p14:sldId id="1859"/>
            <p14:sldId id="1857"/>
            <p14:sldId id="1860"/>
            <p14:sldId id="1861"/>
            <p14:sldId id="1863"/>
            <p14:sldId id="1862"/>
            <p14:sldId id="1448"/>
            <p14:sldId id="598"/>
            <p14:sldId id="1464"/>
            <p14:sldId id="599"/>
            <p14:sldId id="1866"/>
            <p14:sldId id="1239"/>
            <p14:sldId id="1790"/>
            <p14:sldId id="1872"/>
            <p14:sldId id="1873"/>
            <p14:sldId id="1864"/>
            <p14:sldId id="257"/>
            <p14:sldId id="258"/>
            <p14:sldId id="1888"/>
            <p14:sldId id="1867"/>
            <p14:sldId id="1868"/>
            <p14:sldId id="1874"/>
            <p14:sldId id="1869"/>
            <p14:sldId id="1870"/>
            <p14:sldId id="1871"/>
            <p14:sldId id="1875"/>
            <p14:sldId id="1876"/>
            <p14:sldId id="1877"/>
            <p14:sldId id="1878"/>
            <p14:sldId id="1879"/>
            <p14:sldId id="1880"/>
            <p14:sldId id="1881"/>
            <p14:sldId id="1882"/>
            <p14:sldId id="1883"/>
            <p14:sldId id="1884"/>
            <p14:sldId id="1885"/>
            <p14:sldId id="18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327"/>
  </p:normalViewPr>
  <p:slideViewPr>
    <p:cSldViewPr snapToGrid="0">
      <p:cViewPr varScale="1">
        <p:scale>
          <a:sx n="150" d="100"/>
          <a:sy n="150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95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7857F1F-3077-4C04-B02F-BC6BF4EC4E2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CF27E492-80B9-45AB-9D23-DC7470B5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56E7C9-8386-495D-897C-5555CE6828C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656C27B-C08E-4654-96F5-70BD9DDB541F}" type="slidenum">
              <a:rPr lang="en-US" sz="1200">
                <a:latin typeface="Times New Roman" pitchFamily="18" charset="0"/>
              </a:rPr>
              <a:pPr/>
              <a:t>37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1513" y="1181100"/>
            <a:ext cx="5667375" cy="3187700"/>
          </a:xfrm>
          <a:prstGeom prst="rect">
            <a:avLst/>
          </a:prstGeo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631" y="4545939"/>
            <a:ext cx="5711139" cy="41740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8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4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4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3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44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26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DAA1582-E71F-4BE8-8D93-A8D246187CEE}" type="slidenum">
              <a:rPr lang="en-US" sz="1200">
                <a:latin typeface="Times New Roman" pitchFamily="18" charset="0"/>
              </a:rPr>
              <a:pPr/>
              <a:t>45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1513" y="1181100"/>
            <a:ext cx="5667375" cy="3187700"/>
          </a:xfrm>
          <a:prstGeom prst="rect">
            <a:avLst/>
          </a:prstGeo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631" y="4545939"/>
            <a:ext cx="5711139" cy="41740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1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56E7C9-8386-495D-897C-5555CE6828C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11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05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53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77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8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57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2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0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1513" y="1181100"/>
            <a:ext cx="5667375" cy="3187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9631" y="4545939"/>
            <a:ext cx="5711139" cy="41740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</p:spPr>
        <p:txBody>
          <a:bodyPr lIns="93177" tIns="46589" rIns="93177" bIns="46589"/>
          <a:lstStyle/>
          <a:p>
            <a:pPr>
              <a:defRPr/>
            </a:pPr>
            <a:fld id="{38549557-8709-4F08-87F4-9018B159A9B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1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2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5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8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5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1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3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1BB2A-F643-4BC4-A7C3-7339FD5A6B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9926410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705-BF82-4637-BD55-B46A2B5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247445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E2C5B-1672-4747-BB52-F46FDFD974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40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0F4DB9-A884-470C-BDED-F5DFAF363F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39886" y="24429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4AF079-AFEF-4AAD-9A66-054A36321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736263-32BB-4301-A8D5-C225D6772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Introduction to 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3D3443-6254-4903-AC04-7D597A60C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2D05B-EBEB-4117-B71D-74D75D30D3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670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6" r:id="rId14"/>
    <p:sldLayoutId id="2147483800" r:id="rId15"/>
    <p:sldLayoutId id="214748380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  <p:sldLayoutId id="214748379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3" Type="http://schemas.openxmlformats.org/officeDocument/2006/relationships/image" Target="../media/image40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3" Type="http://schemas.openxmlformats.org/officeDocument/2006/relationships/image" Target="../media/image40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3" Type="http://schemas.openxmlformats.org/officeDocument/2006/relationships/image" Target="../media/image40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21" Type="http://schemas.openxmlformats.org/officeDocument/2006/relationships/notesSlide" Target="../notesSlides/notesSlide2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Wrap-Up Topics and Final Exam Prep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FB3-CF6F-4E57-A229-AB2282D9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Hyperplane is Best?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0028-33B7-491D-B105-FFE0A274F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“Fat” Hyperplane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8963A-9A86-421D-BE68-7A9575AF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51" y="1189038"/>
            <a:ext cx="3545858" cy="35066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6501F3-9A6B-42C0-A062-C9C069E64C6D}"/>
              </a:ext>
            </a:extLst>
          </p:cNvPr>
          <p:cNvSpPr/>
          <p:nvPr/>
        </p:nvSpPr>
        <p:spPr>
          <a:xfrm rot="18976789">
            <a:off x="2371918" y="2835785"/>
            <a:ext cx="4117846" cy="385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6A64-B626-7B3B-2BA3-278B1271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34BC8-892F-2177-1FBC-B5F44F567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5A430-713F-45D1-B4B7-BF8E3C03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96987"/>
            <a:ext cx="71247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DE38-A076-4F73-BFEC-775ABCAF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Hyperplane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DF4DC-9D72-4954-9112-78CCC3E6F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hyperplane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dimensions is a flat subspace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hyperplane is a line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hyperplane is a traditional plane</a:t>
                </a:r>
              </a:p>
              <a:p>
                <a:r>
                  <a:rPr lang="en-US" dirty="0"/>
                  <a:t>Hyperplane equation: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DF4DC-9D72-4954-9112-78CCC3E6F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20A9-C26D-4624-8E58-1F18D8A9F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62F4-F188-481E-BA43-2B32B433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Hyperplane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480A0-E993-4B35-81D3-884CB9BE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57" y="969644"/>
            <a:ext cx="4197723" cy="390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39477-F708-45BD-996D-D929062890CE}"/>
                  </a:ext>
                </a:extLst>
              </p:cNvPr>
              <p:cNvSpPr txBox="1"/>
              <p:nvPr/>
            </p:nvSpPr>
            <p:spPr>
              <a:xfrm>
                <a:off x="7024915" y="3600927"/>
                <a:ext cx="1905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39477-F708-45BD-996D-D92906289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15" y="3600927"/>
                <a:ext cx="1905906" cy="276999"/>
              </a:xfrm>
              <a:prstGeom prst="rect">
                <a:avLst/>
              </a:prstGeom>
              <a:blipFill>
                <a:blip r:embed="rId3"/>
                <a:stretch>
                  <a:fillRect l="-2236" r="-255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23B9E4-7F25-471E-BCC9-27D06AECA710}"/>
              </a:ext>
            </a:extLst>
          </p:cNvPr>
          <p:cNvCxnSpPr/>
          <p:nvPr/>
        </p:nvCxnSpPr>
        <p:spPr>
          <a:xfrm flipH="1">
            <a:off x="6241143" y="3739426"/>
            <a:ext cx="653143" cy="22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D5B227-723B-4D2A-B3FD-F38623D1C419}"/>
                  </a:ext>
                </a:extLst>
              </p:cNvPr>
              <p:cNvSpPr txBox="1"/>
              <p:nvPr/>
            </p:nvSpPr>
            <p:spPr>
              <a:xfrm>
                <a:off x="2286000" y="238799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D5B227-723B-4D2A-B3FD-F38623D1C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8799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78FCD2-BB92-46BF-B6CF-6B3AAA2F6374}"/>
                  </a:ext>
                </a:extLst>
              </p:cNvPr>
              <p:cNvSpPr txBox="1"/>
              <p:nvPr/>
            </p:nvSpPr>
            <p:spPr>
              <a:xfrm>
                <a:off x="6916057" y="1864771"/>
                <a:ext cx="1792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400" b="0" dirty="0">
                    <a:solidFill>
                      <a:schemeClr val="bg1"/>
                    </a:solidFill>
                  </a:rPr>
                  <a:t>Region of points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1+2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78FCD2-BB92-46BF-B6CF-6B3AAA2F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57" y="1864771"/>
                <a:ext cx="1792514" cy="523220"/>
              </a:xfrm>
              <a:prstGeom prst="rect">
                <a:avLst/>
              </a:prstGeom>
              <a:blipFill>
                <a:blip r:embed="rId5"/>
                <a:stretch>
                  <a:fillRect l="-102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C8C2CA-8DF7-4FBE-B2B7-BDDD9AE359E3}"/>
                  </a:ext>
                </a:extLst>
              </p:cNvPr>
              <p:cNvSpPr txBox="1"/>
              <p:nvPr/>
            </p:nvSpPr>
            <p:spPr>
              <a:xfrm>
                <a:off x="177266" y="3216206"/>
                <a:ext cx="1792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400" b="0" dirty="0">
                    <a:solidFill>
                      <a:schemeClr val="bg1"/>
                    </a:solidFill>
                  </a:rPr>
                  <a:t>Region of points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1+2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C8C2CA-8DF7-4FBE-B2B7-BDDD9AE35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6" y="3216206"/>
                <a:ext cx="1792514" cy="523220"/>
              </a:xfrm>
              <a:prstGeom prst="rect">
                <a:avLst/>
              </a:prstGeom>
              <a:blipFill>
                <a:blip r:embed="rId6"/>
                <a:stretch>
                  <a:fillRect l="-1020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83F62F-5553-43C3-A3E8-659B3811BD20}"/>
              </a:ext>
            </a:extLst>
          </p:cNvPr>
          <p:cNvCxnSpPr>
            <a:cxnSpLocks/>
          </p:cNvCxnSpPr>
          <p:nvPr/>
        </p:nvCxnSpPr>
        <p:spPr>
          <a:xfrm flipH="1">
            <a:off x="5646057" y="2121520"/>
            <a:ext cx="1240972" cy="26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CAB03-E9C3-4C31-B4D4-BEA58C8039E6}"/>
              </a:ext>
            </a:extLst>
          </p:cNvPr>
          <p:cNvCxnSpPr>
            <a:cxnSpLocks/>
          </p:cNvCxnSpPr>
          <p:nvPr/>
        </p:nvCxnSpPr>
        <p:spPr>
          <a:xfrm flipV="1">
            <a:off x="1940751" y="3023794"/>
            <a:ext cx="1477363" cy="28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6A0-E00B-4BA7-BBF3-AA79107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Separating Hyperplanes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D600D-F8E9-46C2-A0C1-D60FC2C4E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1545D-C9BF-4664-BB04-6A8BC30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4" y="1550987"/>
            <a:ext cx="3850081" cy="2671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E589F-A1A8-407E-A2D8-E7E0A63D1A3D}"/>
              </a:ext>
            </a:extLst>
          </p:cNvPr>
          <p:cNvSpPr txBox="1"/>
          <p:nvPr/>
        </p:nvSpPr>
        <p:spPr>
          <a:xfrm>
            <a:off x="514350" y="1869389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Two clearly-separate sets</a:t>
            </a:r>
          </a:p>
        </p:txBody>
      </p:sp>
    </p:spTree>
    <p:extLst>
      <p:ext uri="{BB962C8B-B14F-4D97-AF65-F5344CB8AC3E}">
        <p14:creationId xmlns:p14="http://schemas.microsoft.com/office/powerpoint/2010/main" val="19207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6A0-E00B-4BA7-BBF3-AA79107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Separating Hyperplanes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D600D-F8E9-46C2-A0C1-D60FC2C4E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30B02A-0AC2-4A62-93C2-BB08BC405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04" y="1550987"/>
            <a:ext cx="3782501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1F757-18C1-4D84-8DA0-3E6644AFAC48}"/>
              </a:ext>
            </a:extLst>
          </p:cNvPr>
          <p:cNvSpPr txBox="1"/>
          <p:nvPr/>
        </p:nvSpPr>
        <p:spPr>
          <a:xfrm>
            <a:off x="514350" y="186938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Easy to find a line that separates them</a:t>
            </a:r>
          </a:p>
        </p:txBody>
      </p:sp>
    </p:spTree>
    <p:extLst>
      <p:ext uri="{BB962C8B-B14F-4D97-AF65-F5344CB8AC3E}">
        <p14:creationId xmlns:p14="http://schemas.microsoft.com/office/powerpoint/2010/main" val="6330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6A0-E00B-4BA7-BBF3-AA79107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Separating Hyperplanes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D600D-F8E9-46C2-A0C1-D60FC2C4E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1F757-18C1-4D84-8DA0-3E6644AFAC48}"/>
              </a:ext>
            </a:extLst>
          </p:cNvPr>
          <p:cNvSpPr txBox="1"/>
          <p:nvPr/>
        </p:nvSpPr>
        <p:spPr>
          <a:xfrm>
            <a:off x="514350" y="1869389"/>
            <a:ext cx="168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Actually, many!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F4EBA9-ACD7-46A9-ABD5-F21139ED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03" y="1550987"/>
            <a:ext cx="3782501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6A0-E00B-4BA7-BBF3-AA79107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Separating Hyperplanes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D600D-F8E9-46C2-A0C1-D60FC2C4E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1F757-18C1-4D84-8DA0-3E6644AFAC48}"/>
              </a:ext>
            </a:extLst>
          </p:cNvPr>
          <p:cNvSpPr txBox="1"/>
          <p:nvPr/>
        </p:nvSpPr>
        <p:spPr>
          <a:xfrm>
            <a:off x="514350" y="1869389"/>
            <a:ext cx="168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Which can lead to confusion when predicting classifications for new observations – like the “X” here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DC21DA-9570-4F20-982B-E813A10C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02" y="1550987"/>
            <a:ext cx="3782501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6A0-E00B-4BA7-BBF3-AA79107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Separating Hyperplanes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D600D-F8E9-46C2-A0C1-D60FC2C4E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Maximizing the Margin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1F757-18C1-4D84-8DA0-3E6644AFAC48}"/>
              </a:ext>
            </a:extLst>
          </p:cNvPr>
          <p:cNvSpPr txBox="1"/>
          <p:nvPr/>
        </p:nvSpPr>
        <p:spPr>
          <a:xfrm>
            <a:off x="514350" y="1869389"/>
            <a:ext cx="1689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Basic approach: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Draw a margin around each line that goes up to the nearest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Select the line that has the largest margin</a:t>
            </a:r>
            <a:br>
              <a:rPr lang="en-US" sz="1400" dirty="0">
                <a:solidFill>
                  <a:schemeClr val="bg1"/>
                </a:solidFill>
                <a:latin typeface="+mj-lt"/>
              </a:rPr>
            </a:b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04D0F66-EFF6-4DEE-BC19-447FF4D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01" y="1659896"/>
            <a:ext cx="3782501" cy="255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3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6A0-E00B-4BA7-BBF3-AA791071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a Support Vector Machine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26A80DA-984A-49DD-B240-256565D8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9" y="2170030"/>
            <a:ext cx="3732602" cy="25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7A9E1A-9B46-4737-8952-96AA247C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3" y="875942"/>
            <a:ext cx="2420938" cy="687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3361B-D415-4703-B99C-1BDAC9FD7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1628775"/>
            <a:ext cx="3943350" cy="4762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C4BC8F2-C720-4D18-9D03-6EE1B3180E12}"/>
              </a:ext>
            </a:extLst>
          </p:cNvPr>
          <p:cNvSpPr/>
          <p:nvPr/>
        </p:nvSpPr>
        <p:spPr>
          <a:xfrm>
            <a:off x="5378452" y="3002756"/>
            <a:ext cx="285749" cy="203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4B34C3-1987-40AD-81C7-1A3B1F72EA79}"/>
              </a:ext>
            </a:extLst>
          </p:cNvPr>
          <p:cNvSpPr/>
          <p:nvPr/>
        </p:nvSpPr>
        <p:spPr>
          <a:xfrm>
            <a:off x="3810002" y="3098403"/>
            <a:ext cx="285749" cy="203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1B8298-E5AB-4293-A7F7-52EE9EB28D2E}"/>
              </a:ext>
            </a:extLst>
          </p:cNvPr>
          <p:cNvSpPr/>
          <p:nvPr/>
        </p:nvSpPr>
        <p:spPr>
          <a:xfrm>
            <a:off x="5156202" y="3504406"/>
            <a:ext cx="285749" cy="203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2E3906-B7F0-43DB-BCC5-B8AA2399281D}"/>
              </a:ext>
            </a:extLst>
          </p:cNvPr>
          <p:cNvCxnSpPr/>
          <p:nvPr/>
        </p:nvCxnSpPr>
        <p:spPr>
          <a:xfrm flipH="1" flipV="1">
            <a:off x="5759450" y="3104753"/>
            <a:ext cx="1333500" cy="1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112F73-316B-4C70-9DFE-1481F2043726}"/>
              </a:ext>
            </a:extLst>
          </p:cNvPr>
          <p:cNvCxnSpPr>
            <a:cxnSpLocks/>
          </p:cNvCxnSpPr>
          <p:nvPr/>
        </p:nvCxnSpPr>
        <p:spPr>
          <a:xfrm flipH="1" flipV="1">
            <a:off x="4260850" y="3206750"/>
            <a:ext cx="2818802" cy="1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0EC9A4-F899-4565-9180-89BDA3422073}"/>
              </a:ext>
            </a:extLst>
          </p:cNvPr>
          <p:cNvCxnSpPr>
            <a:cxnSpLocks/>
          </p:cNvCxnSpPr>
          <p:nvPr/>
        </p:nvCxnSpPr>
        <p:spPr>
          <a:xfrm flipH="1">
            <a:off x="5521326" y="3469399"/>
            <a:ext cx="1571624" cy="8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DC028D-4D89-4ED2-9AFB-F2F05E326273}"/>
              </a:ext>
            </a:extLst>
          </p:cNvPr>
          <p:cNvSpPr txBox="1"/>
          <p:nvPr/>
        </p:nvSpPr>
        <p:spPr>
          <a:xfrm>
            <a:off x="7079652" y="3200400"/>
            <a:ext cx="79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“Support Vectors”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D4B349-82D4-4B76-B714-FB16AB68B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950" y="3757712"/>
            <a:ext cx="1794130" cy="7063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9D76DC-2506-4EC4-BF48-BDB9692049FA}"/>
              </a:ext>
            </a:extLst>
          </p:cNvPr>
          <p:cNvCxnSpPr>
            <a:cxnSpLocks/>
          </p:cNvCxnSpPr>
          <p:nvPr/>
        </p:nvCxnSpPr>
        <p:spPr>
          <a:xfrm flipH="1">
            <a:off x="4794250" y="1041400"/>
            <a:ext cx="2285402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BEDF95-0818-47F3-87D2-4D0E4B70F29D}"/>
              </a:ext>
            </a:extLst>
          </p:cNvPr>
          <p:cNvSpPr txBox="1"/>
          <p:nvPr/>
        </p:nvSpPr>
        <p:spPr>
          <a:xfrm>
            <a:off x="7196265" y="810567"/>
            <a:ext cx="1434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Note the two model parameters. We will re-visit shortly.</a:t>
            </a:r>
          </a:p>
        </p:txBody>
      </p:sp>
    </p:spTree>
    <p:extLst>
      <p:ext uri="{BB962C8B-B14F-4D97-AF65-F5344CB8AC3E}">
        <p14:creationId xmlns:p14="http://schemas.microsoft.com/office/powerpoint/2010/main" val="13804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30DD-105C-41AA-8F4F-9580483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CA8CD-AC46-431B-A781-E0353D1E1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Clearly Non-Separable Classes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B47DD7-9695-4E06-B4BE-72EC6260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490663"/>
            <a:ext cx="4216400" cy="27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12E2-CEF2-6AFA-BF57-4AFF6AAE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D52B-1CCB-2899-1E35-976C0E39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 – Quick Intro</a:t>
            </a:r>
          </a:p>
          <a:p>
            <a:r>
              <a:rPr lang="en-US" dirty="0"/>
              <a:t>Neural Networks – Quick Intro</a:t>
            </a:r>
          </a:p>
          <a:p>
            <a:r>
              <a:rPr lang="en-US" dirty="0"/>
              <a:t>“Wrap-up” topics</a:t>
            </a:r>
          </a:p>
          <a:p>
            <a:r>
              <a:rPr lang="en-US" dirty="0"/>
              <a:t>Final exam logistics</a:t>
            </a:r>
          </a:p>
          <a:p>
            <a:r>
              <a:rPr lang="en-US" dirty="0"/>
              <a:t>Final exam topics and sample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8DBC8-FC20-2D63-2B97-E8900934E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30DD-105C-41AA-8F4F-9580483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CA8CD-AC46-431B-A781-E0353D1E1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Clearly Non-Separable Classes (Linearly)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D6951CD-B662-40FF-A318-518AE124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1963150"/>
            <a:ext cx="3873500" cy="255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34F25-D8D2-43CF-A038-75884C9E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49" y="1261769"/>
            <a:ext cx="38957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30DD-105C-41AA-8F4F-9580483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947EA-EB38-4C97-980E-F548C4CFF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256631"/>
              </a:xfrm>
            </p:spPr>
            <p:txBody>
              <a:bodyPr/>
              <a:lstStyle/>
              <a:p>
                <a:r>
                  <a:rPr lang="en-US" dirty="0"/>
                  <a:t>SVMs become powerful when combined with kernels</a:t>
                </a:r>
              </a:p>
              <a:p>
                <a:pPr lvl="1"/>
                <a:r>
                  <a:rPr lang="en-US" dirty="0"/>
                  <a:t>Projections onto a higher dimension (e.g., polynomial expansions) can enable linear separators to be drawn in this higher dimension</a:t>
                </a:r>
              </a:p>
              <a:p>
                <a:r>
                  <a:rPr lang="en-US" dirty="0"/>
                  <a:t>One popular kernel type in SVMs is radial basis functions (RBF)</a:t>
                </a:r>
              </a:p>
              <a:p>
                <a:r>
                  <a:rPr lang="en-US" dirty="0"/>
                  <a:t>For this example, we try a simple projection: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947EA-EB38-4C97-980E-F548C4CFF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256631"/>
              </a:xfrm>
              <a:blipFill>
                <a:blip r:embed="rId2"/>
                <a:stretch>
                  <a:fillRect l="-773" t="-4054" b="-2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CA8CD-AC46-431B-A781-E0353D1E1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0BDE6-1888-4244-AE35-1842424C19C9}"/>
              </a:ext>
            </a:extLst>
          </p:cNvPr>
          <p:cNvSpPr txBox="1"/>
          <p:nvPr/>
        </p:nvSpPr>
        <p:spPr>
          <a:xfrm>
            <a:off x="3016250" y="3625850"/>
            <a:ext cx="17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Will have largest values for X values closest to 0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09D6E-0224-4E50-8213-65AA927EF874}"/>
              </a:ext>
            </a:extLst>
          </p:cNvPr>
          <p:cNvCxnSpPr/>
          <p:nvPr/>
        </p:nvCxnSpPr>
        <p:spPr>
          <a:xfrm flipH="1" flipV="1">
            <a:off x="2317750" y="3467100"/>
            <a:ext cx="80010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2EC0-D6FC-4768-8DAD-4DE2AEB7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8E4C-9ADE-4EB3-A24F-F1AEA37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RBF Centered on 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A11E148-3CFF-477D-AE5A-2B7789A66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1477963"/>
            <a:ext cx="3095625" cy="27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B297B-6BF6-4AE6-A5F0-6E053B3E0A8F}"/>
              </a:ext>
            </a:extLst>
          </p:cNvPr>
          <p:cNvSpPr txBox="1"/>
          <p:nvPr/>
        </p:nvSpPr>
        <p:spPr>
          <a:xfrm>
            <a:off x="628650" y="2228999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It’s apparent that a 2-D plane could now separate the classes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E488F9-F065-45B8-A110-56C0F4B10CAF}"/>
              </a:ext>
            </a:extLst>
          </p:cNvPr>
          <p:cNvCxnSpPr>
            <a:cxnSpLocks/>
          </p:cNvCxnSpPr>
          <p:nvPr/>
        </p:nvCxnSpPr>
        <p:spPr>
          <a:xfrm>
            <a:off x="2270125" y="2459832"/>
            <a:ext cx="1577975" cy="2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2EC0-D6FC-4768-8DAD-4DE2AEB7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8E4C-9ADE-4EB3-A24F-F1AEA37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RBF Centered on 0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23012B3-9A7A-423D-AD4D-119BF93B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2184248"/>
            <a:ext cx="3619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D5ECF-9C4D-48F6-BF59-ADD83656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1370013"/>
            <a:ext cx="3619500" cy="722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9E24C5-06C6-4F94-9783-386C7ED3F4EB}"/>
              </a:ext>
            </a:extLst>
          </p:cNvPr>
          <p:cNvSpPr txBox="1"/>
          <p:nvPr/>
        </p:nvSpPr>
        <p:spPr>
          <a:xfrm>
            <a:off x="406400" y="2272244"/>
            <a:ext cx="179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Software computes basis function centers at every point in dataset and identifies ideal function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147EC2-85FB-468A-B01B-7DCB5CD162BD}"/>
              </a:ext>
            </a:extLst>
          </p:cNvPr>
          <p:cNvCxnSpPr>
            <a:cxnSpLocks/>
          </p:cNvCxnSpPr>
          <p:nvPr/>
        </p:nvCxnSpPr>
        <p:spPr>
          <a:xfrm flipV="1">
            <a:off x="2203450" y="1600200"/>
            <a:ext cx="1631950" cy="5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2EC0-D6FC-4768-8DAD-4DE2AEB7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7779-BD1D-4AD0-9A26-FDE65023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this basis function “trick” only works when a perfect decision boundary exists, but what if your data has some overlap with every possible basis expansion?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8E4C-9ADE-4EB3-A24F-F1AEA37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Softening Margins</a:t>
            </a:r>
          </a:p>
        </p:txBody>
      </p:sp>
    </p:spTree>
    <p:extLst>
      <p:ext uri="{BB962C8B-B14F-4D97-AF65-F5344CB8AC3E}">
        <p14:creationId xmlns:p14="http://schemas.microsoft.com/office/powerpoint/2010/main" val="24466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2EC0-D6FC-4768-8DAD-4DE2AEB7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8E4C-9ADE-4EB3-A24F-F1AEA37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Softening Margins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06AE3F9-8B27-4886-BEF5-D6442870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1452563"/>
            <a:ext cx="4078287" cy="27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614C2-C568-4532-B0D1-F7C31BFB4C4D}"/>
              </a:ext>
            </a:extLst>
          </p:cNvPr>
          <p:cNvSpPr txBox="1"/>
          <p:nvPr/>
        </p:nvSpPr>
        <p:spPr>
          <a:xfrm>
            <a:off x="400050" y="1795994"/>
            <a:ext cx="1758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There may be no cases where the boundary can be perfectly separated, so we allow some number of points on the other side of the margin.</a:t>
            </a:r>
          </a:p>
          <a:p>
            <a:pPr algn="l"/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The “hardness” of the margin is controlled by the tuning parameter “C”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26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2EC0-D6FC-4768-8DAD-4DE2AEB7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373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Beyond Linear Boundaries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8E4C-9ADE-4EB3-A24F-F1AEA37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561728"/>
            <a:ext cx="7886700" cy="457200"/>
          </a:xfrm>
        </p:spPr>
        <p:txBody>
          <a:bodyPr/>
          <a:lstStyle/>
          <a:p>
            <a:r>
              <a:rPr lang="en-US" dirty="0"/>
              <a:t>Softening Margins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5AC64E9-10C7-43B4-9AA4-A219753B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487614"/>
            <a:ext cx="3434413" cy="23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2DB6D-A00A-43A7-9943-B72417CC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2" y="2487614"/>
            <a:ext cx="3434413" cy="23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79A0-BC3A-49AA-A5EB-061C0D759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1786732"/>
            <a:ext cx="3434413" cy="62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FF798-702F-447A-AA41-0DD6F9F2F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11" y="1819104"/>
            <a:ext cx="3434413" cy="5915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2B422D-F2D6-4DC7-B38A-032CA49AAA62}"/>
              </a:ext>
            </a:extLst>
          </p:cNvPr>
          <p:cNvSpPr txBox="1"/>
          <p:nvPr/>
        </p:nvSpPr>
        <p:spPr>
          <a:xfrm>
            <a:off x="3260725" y="1099500"/>
            <a:ext cx="2854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+mj-lt"/>
              </a:rPr>
              <a:t>Margin “softness” controlled by C parameter</a:t>
            </a:r>
            <a:endParaRPr lang="en-US" sz="105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C31F22-50C4-42EF-B5E1-03863D56A8BA}"/>
              </a:ext>
            </a:extLst>
          </p:cNvPr>
          <p:cNvCxnSpPr>
            <a:cxnSpLocks/>
          </p:cNvCxnSpPr>
          <p:nvPr/>
        </p:nvCxnSpPr>
        <p:spPr>
          <a:xfrm>
            <a:off x="4687887" y="1394771"/>
            <a:ext cx="1672703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FC0CD1E-FB49-40D3-AF25-943983E20D9A}"/>
              </a:ext>
            </a:extLst>
          </p:cNvPr>
          <p:cNvSpPr/>
          <p:nvPr/>
        </p:nvSpPr>
        <p:spPr>
          <a:xfrm>
            <a:off x="2064868" y="2020368"/>
            <a:ext cx="278282" cy="1449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F2D35-018F-4043-998E-9DB6050D92A3}"/>
              </a:ext>
            </a:extLst>
          </p:cNvPr>
          <p:cNvSpPr/>
          <p:nvPr/>
        </p:nvSpPr>
        <p:spPr>
          <a:xfrm>
            <a:off x="6300318" y="2042371"/>
            <a:ext cx="278282" cy="1449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A8E917-A63D-4E59-BD6A-B32CF47F127F}"/>
              </a:ext>
            </a:extLst>
          </p:cNvPr>
          <p:cNvCxnSpPr>
            <a:cxnSpLocks/>
          </p:cNvCxnSpPr>
          <p:nvPr/>
        </p:nvCxnSpPr>
        <p:spPr>
          <a:xfrm flipH="1">
            <a:off x="2400300" y="1391758"/>
            <a:ext cx="2228850" cy="63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Parameters for SVMs for Classification 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1"/>
            <a:r>
              <a:rPr lang="de-DE" dirty="0"/>
              <a:t>The penalty C (regularization term)</a:t>
            </a:r>
          </a:p>
          <a:p>
            <a:pPr lvl="1"/>
            <a:r>
              <a:rPr lang="de-DE" dirty="0"/>
              <a:t>The kernel function and its parameters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74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Summary of SVM</a:t>
            </a:r>
            <a:br>
              <a:rPr lang="de-DE"/>
            </a:br>
            <a:endParaRPr lang="de-DE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14400"/>
            <a:ext cx="8229600" cy="7112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An </a:t>
            </a:r>
            <a:r>
              <a:rPr lang="de-DE" i="1" dirty="0"/>
              <a:t>SVM</a:t>
            </a:r>
            <a:r>
              <a:rPr lang="de-DE" dirty="0"/>
              <a:t> is a hyperplane with a maximum-margin in a feature space, constructed by use of a kernel function in the input space. </a:t>
            </a:r>
          </a:p>
          <a:p>
            <a:pPr marL="182880" lvl="1" indent="0">
              <a:buNone/>
            </a:pP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27798-BE0C-422C-B596-B90D703C593F}"/>
              </a:ext>
            </a:extLst>
          </p:cNvPr>
          <p:cNvSpPr txBox="1"/>
          <p:nvPr/>
        </p:nvSpPr>
        <p:spPr>
          <a:xfrm>
            <a:off x="577850" y="1746250"/>
            <a:ext cx="3371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Advantages: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Finds a global, unique optimum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Kernel “trick” works well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General-purpose algorithm that works well with high-dimensional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Once the model is trained, prediction is very fast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4AECA-31E1-43D5-97E0-3ABF860F5CDA}"/>
              </a:ext>
            </a:extLst>
          </p:cNvPr>
          <p:cNvSpPr txBox="1"/>
          <p:nvPr/>
        </p:nvSpPr>
        <p:spPr>
          <a:xfrm>
            <a:off x="4648200" y="1763575"/>
            <a:ext cx="337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Disadvantages: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Training can be very computationally expensive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Results are strongly dependent on “softening parameter” 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Results are not interpretable</a:t>
            </a:r>
          </a:p>
        </p:txBody>
      </p:sp>
    </p:spTree>
    <p:extLst>
      <p:ext uri="{BB962C8B-B14F-4D97-AF65-F5344CB8AC3E}">
        <p14:creationId xmlns:p14="http://schemas.microsoft.com/office/powerpoint/2010/main" val="233861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E1F32-2D08-3873-31C8-FD6E162A7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CF807-E2CC-437E-C418-613ED3496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632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51EB7-67C2-4652-8589-B4D06E6D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Algorithm Selection Guidelines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3AB2-7D32-48ED-932D-D752AB29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989022"/>
            <a:ext cx="8207829" cy="36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5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B2A5-7286-4812-ACF0-F0959615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Regression Models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671C6F-1782-4895-AFA0-49986684FC53}"/>
              </a:ext>
            </a:extLst>
          </p:cNvPr>
          <p:cNvSpPr/>
          <p:nvPr/>
        </p:nvSpPr>
        <p:spPr>
          <a:xfrm>
            <a:off x="3620295" y="1143796"/>
            <a:ext cx="64008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E919A-FB60-4591-B049-5AB870754060}"/>
              </a:ext>
            </a:extLst>
          </p:cNvPr>
          <p:cNvSpPr/>
          <p:nvPr/>
        </p:nvSpPr>
        <p:spPr>
          <a:xfrm>
            <a:off x="5001420" y="1143796"/>
            <a:ext cx="64008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861D7B-281E-44A7-956A-E67F0EA63D62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260375" y="1372396"/>
            <a:ext cx="741045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6A17CD-5646-4FB6-8EEE-0446AC053CD5}"/>
              </a:ext>
            </a:extLst>
          </p:cNvPr>
          <p:cNvCxnSpPr>
            <a:cxnSpLocks/>
          </p:cNvCxnSpPr>
          <p:nvPr/>
        </p:nvCxnSpPr>
        <p:spPr>
          <a:xfrm>
            <a:off x="2105817" y="2310887"/>
            <a:ext cx="123444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2BDA248-2828-4415-B9F8-79E063FD1CCE}"/>
              </a:ext>
            </a:extLst>
          </p:cNvPr>
          <p:cNvSpPr txBox="1"/>
          <p:nvPr/>
        </p:nvSpPr>
        <p:spPr>
          <a:xfrm>
            <a:off x="2572543" y="193941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08728391-95E7-459E-8940-A49547C10E8C}"/>
              </a:ext>
            </a:extLst>
          </p:cNvPr>
          <p:cNvSpPr/>
          <p:nvPr/>
        </p:nvSpPr>
        <p:spPr>
          <a:xfrm>
            <a:off x="3336447" y="1889882"/>
            <a:ext cx="2588895" cy="840105"/>
          </a:xfrm>
          <a:prstGeom prst="flowChartDecis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Linear relationship?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1A0AD-B0A4-403A-957B-B674ECA517E4}"/>
              </a:ext>
            </a:extLst>
          </p:cNvPr>
          <p:cNvGrpSpPr/>
          <p:nvPr/>
        </p:nvGrpSpPr>
        <p:grpSpPr>
          <a:xfrm>
            <a:off x="1139070" y="1655881"/>
            <a:ext cx="740436" cy="849583"/>
            <a:chOff x="1088270" y="1376481"/>
            <a:chExt cx="740436" cy="84958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7788FC-80D8-4EB8-9B4E-456FC348BE1B}"/>
                </a:ext>
              </a:extLst>
            </p:cNvPr>
            <p:cNvSpPr/>
            <p:nvPr/>
          </p:nvSpPr>
          <p:spPr>
            <a:xfrm>
              <a:off x="1170167" y="1428884"/>
              <a:ext cx="581373" cy="581373"/>
            </a:xfrm>
            <a:prstGeom prst="ellipse">
              <a:avLst/>
            </a:prstGeom>
            <a:solidFill>
              <a:schemeClr val="bg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9F9289-7BA9-49A7-AB1B-B856E41CC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70" y="1376481"/>
              <a:ext cx="740436" cy="84958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C2C6A33-FB29-4F41-907A-68B55D59D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377" y="1552304"/>
              <a:ext cx="386378" cy="400276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62B966-F079-47A9-97ED-E6E5DC954437}"/>
              </a:ext>
            </a:extLst>
          </p:cNvPr>
          <p:cNvSpPr/>
          <p:nvPr/>
        </p:nvSpPr>
        <p:spPr>
          <a:xfrm>
            <a:off x="653440" y="2454138"/>
            <a:ext cx="1708314" cy="738123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Linear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Regression Model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34367E17-7C0D-4525-88B2-7B9B924B303B}"/>
              </a:ext>
            </a:extLst>
          </p:cNvPr>
          <p:cNvSpPr/>
          <p:nvPr/>
        </p:nvSpPr>
        <p:spPr>
          <a:xfrm>
            <a:off x="264974" y="1142931"/>
            <a:ext cx="2597024" cy="426173"/>
          </a:xfrm>
          <a:prstGeom prst="wedgeRoundRectCallout">
            <a:avLst>
              <a:gd name="adj1" fmla="val -10490"/>
              <a:gd name="adj2" fmla="val 8952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lg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 has no transformation.</a:t>
            </a:r>
            <a:endParaRPr lang="en-US" i="1" baseline="300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746A5-7302-4550-8842-96CC43F51D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775700" y="4787900"/>
            <a:ext cx="333746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dirty="0">
                <a:latin typeface="Calibri Light" panose="020F0302020204030204" pitchFamily="34" charset="0"/>
              </a:rPr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3804B-1B5A-40A6-9137-6045AFA19BC9}"/>
              </a:ext>
            </a:extLst>
          </p:cNvPr>
          <p:cNvSpPr txBox="1"/>
          <p:nvPr/>
        </p:nvSpPr>
        <p:spPr>
          <a:xfrm>
            <a:off x="2572543" y="386908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88344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B2A5-7286-4812-ACF0-F0959615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Regression Models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671C6F-1782-4895-AFA0-49986684FC53}"/>
              </a:ext>
            </a:extLst>
          </p:cNvPr>
          <p:cNvSpPr/>
          <p:nvPr/>
        </p:nvSpPr>
        <p:spPr>
          <a:xfrm>
            <a:off x="3620295" y="1143796"/>
            <a:ext cx="64008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E919A-FB60-4591-B049-5AB870754060}"/>
              </a:ext>
            </a:extLst>
          </p:cNvPr>
          <p:cNvSpPr/>
          <p:nvPr/>
        </p:nvSpPr>
        <p:spPr>
          <a:xfrm>
            <a:off x="5001420" y="1143796"/>
            <a:ext cx="64008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861D7B-281E-44A7-956A-E67F0EA63D62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260375" y="1372396"/>
            <a:ext cx="741045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6A17CD-5646-4FB6-8EEE-0446AC053CD5}"/>
              </a:ext>
            </a:extLst>
          </p:cNvPr>
          <p:cNvCxnSpPr>
            <a:cxnSpLocks/>
          </p:cNvCxnSpPr>
          <p:nvPr/>
        </p:nvCxnSpPr>
        <p:spPr>
          <a:xfrm>
            <a:off x="2105817" y="2310887"/>
            <a:ext cx="123444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2BDA248-2828-4415-B9F8-79E063FD1CCE}"/>
              </a:ext>
            </a:extLst>
          </p:cNvPr>
          <p:cNvSpPr txBox="1"/>
          <p:nvPr/>
        </p:nvSpPr>
        <p:spPr>
          <a:xfrm>
            <a:off x="2572543" y="193941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08728391-95E7-459E-8940-A49547C10E8C}"/>
              </a:ext>
            </a:extLst>
          </p:cNvPr>
          <p:cNvSpPr/>
          <p:nvPr/>
        </p:nvSpPr>
        <p:spPr>
          <a:xfrm>
            <a:off x="3336447" y="1889882"/>
            <a:ext cx="2588895" cy="840105"/>
          </a:xfrm>
          <a:prstGeom prst="flowChartDecis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Linear relationship?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1A0AD-B0A4-403A-957B-B674ECA517E4}"/>
              </a:ext>
            </a:extLst>
          </p:cNvPr>
          <p:cNvGrpSpPr/>
          <p:nvPr/>
        </p:nvGrpSpPr>
        <p:grpSpPr>
          <a:xfrm>
            <a:off x="1139070" y="1655881"/>
            <a:ext cx="740436" cy="849583"/>
            <a:chOff x="1088270" y="1376481"/>
            <a:chExt cx="740436" cy="84958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7788FC-80D8-4EB8-9B4E-456FC348BE1B}"/>
                </a:ext>
              </a:extLst>
            </p:cNvPr>
            <p:cNvSpPr/>
            <p:nvPr/>
          </p:nvSpPr>
          <p:spPr>
            <a:xfrm>
              <a:off x="1170167" y="1428884"/>
              <a:ext cx="581373" cy="581373"/>
            </a:xfrm>
            <a:prstGeom prst="ellipse">
              <a:avLst/>
            </a:prstGeom>
            <a:solidFill>
              <a:schemeClr val="bg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9F9289-7BA9-49A7-AB1B-B856E41CC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70" y="1376481"/>
              <a:ext cx="740436" cy="84958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C2C6A33-FB29-4F41-907A-68B55D59D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377" y="1552304"/>
              <a:ext cx="386378" cy="400276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62B966-F079-47A9-97ED-E6E5DC954437}"/>
              </a:ext>
            </a:extLst>
          </p:cNvPr>
          <p:cNvSpPr/>
          <p:nvPr/>
        </p:nvSpPr>
        <p:spPr>
          <a:xfrm>
            <a:off x="653440" y="2454138"/>
            <a:ext cx="1708314" cy="738123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Linear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Regression Model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34367E17-7C0D-4525-88B2-7B9B924B303B}"/>
              </a:ext>
            </a:extLst>
          </p:cNvPr>
          <p:cNvSpPr/>
          <p:nvPr/>
        </p:nvSpPr>
        <p:spPr>
          <a:xfrm>
            <a:off x="264974" y="1142931"/>
            <a:ext cx="2597024" cy="426173"/>
          </a:xfrm>
          <a:prstGeom prst="wedgeRoundRectCallout">
            <a:avLst>
              <a:gd name="adj1" fmla="val -10490"/>
              <a:gd name="adj2" fmla="val 8952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lg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 has no transformation.</a:t>
            </a:r>
            <a:endParaRPr lang="en-US" i="1" baseline="300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746A5-7302-4550-8842-96CC43F51D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775700" y="4787900"/>
            <a:ext cx="333746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dirty="0">
                <a:latin typeface="Calibri Light" panose="020F0302020204030204" pitchFamily="34" charset="0"/>
              </a:rPr>
              <a:t>...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3BA0B1E7-AC7E-4B6A-942E-80399C1AD421}"/>
              </a:ext>
            </a:extLst>
          </p:cNvPr>
          <p:cNvSpPr/>
          <p:nvPr/>
        </p:nvSpPr>
        <p:spPr>
          <a:xfrm>
            <a:off x="3336447" y="3809224"/>
            <a:ext cx="2588895" cy="840105"/>
          </a:xfrm>
          <a:prstGeom prst="flowChartDecis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Hypothetical relationship?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BBB88-5C68-41D6-9517-8FBE1F2F943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630895" y="2756954"/>
            <a:ext cx="0" cy="105227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F3804B-1B5A-40A6-9137-6045AFA19BC9}"/>
              </a:ext>
            </a:extLst>
          </p:cNvPr>
          <p:cNvSpPr txBox="1"/>
          <p:nvPr/>
        </p:nvSpPr>
        <p:spPr>
          <a:xfrm>
            <a:off x="2572543" y="386908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AC96F-C024-42F4-958A-461949C750FF}"/>
              </a:ext>
            </a:extLst>
          </p:cNvPr>
          <p:cNvSpPr txBox="1"/>
          <p:nvPr/>
        </p:nvSpPr>
        <p:spPr>
          <a:xfrm>
            <a:off x="4087018" y="300422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no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73F93-E49D-4D0D-9116-F3CF908B1E35}"/>
              </a:ext>
            </a:extLst>
          </p:cNvPr>
          <p:cNvGrpSpPr/>
          <p:nvPr/>
        </p:nvGrpSpPr>
        <p:grpSpPr>
          <a:xfrm>
            <a:off x="1139070" y="3569048"/>
            <a:ext cx="740436" cy="849583"/>
            <a:chOff x="296368" y="169716"/>
            <a:chExt cx="740436" cy="84958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EFA9093-04B2-4EE0-843C-239765072CE9}"/>
                </a:ext>
              </a:extLst>
            </p:cNvPr>
            <p:cNvSpPr/>
            <p:nvPr/>
          </p:nvSpPr>
          <p:spPr>
            <a:xfrm>
              <a:off x="375090" y="222119"/>
              <a:ext cx="581373" cy="58137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F2C51A0-856F-4846-94C8-107A298AB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68" y="169716"/>
              <a:ext cx="740436" cy="8495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37AAF0E-AE1E-4558-BAE4-3549E7EF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18" y="345539"/>
              <a:ext cx="386378" cy="400276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AB7DDB-009D-42F5-BAFE-837B1A5C14AF}"/>
              </a:ext>
            </a:extLst>
          </p:cNvPr>
          <p:cNvCxnSpPr>
            <a:cxnSpLocks/>
          </p:cNvCxnSpPr>
          <p:nvPr/>
        </p:nvCxnSpPr>
        <p:spPr>
          <a:xfrm>
            <a:off x="2118517" y="4228587"/>
            <a:ext cx="123444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D22FEA-C2EF-4D5F-ACF2-8F2358399360}"/>
              </a:ext>
            </a:extLst>
          </p:cNvPr>
          <p:cNvSpPr txBox="1"/>
          <p:nvPr/>
        </p:nvSpPr>
        <p:spPr>
          <a:xfrm>
            <a:off x="2585243" y="384441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5CF38A-2B66-48E3-83B0-00F7EFF1647F}"/>
              </a:ext>
            </a:extLst>
          </p:cNvPr>
          <p:cNvSpPr/>
          <p:nvPr/>
        </p:nvSpPr>
        <p:spPr>
          <a:xfrm>
            <a:off x="523775" y="4366655"/>
            <a:ext cx="1979468" cy="738123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Parametric Nonlinear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09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B2A5-7286-4812-ACF0-F0959615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Regression Models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671C6F-1782-4895-AFA0-49986684FC53}"/>
              </a:ext>
            </a:extLst>
          </p:cNvPr>
          <p:cNvSpPr/>
          <p:nvPr/>
        </p:nvSpPr>
        <p:spPr>
          <a:xfrm>
            <a:off x="3620295" y="1143796"/>
            <a:ext cx="64008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EE919A-FB60-4591-B049-5AB870754060}"/>
              </a:ext>
            </a:extLst>
          </p:cNvPr>
          <p:cNvSpPr/>
          <p:nvPr/>
        </p:nvSpPr>
        <p:spPr>
          <a:xfrm>
            <a:off x="5001420" y="1143796"/>
            <a:ext cx="64008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861D7B-281E-44A7-956A-E67F0EA63D62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260375" y="1372396"/>
            <a:ext cx="741045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6A17CD-5646-4FB6-8EEE-0446AC053CD5}"/>
              </a:ext>
            </a:extLst>
          </p:cNvPr>
          <p:cNvCxnSpPr>
            <a:cxnSpLocks/>
          </p:cNvCxnSpPr>
          <p:nvPr/>
        </p:nvCxnSpPr>
        <p:spPr>
          <a:xfrm>
            <a:off x="2105817" y="2310887"/>
            <a:ext cx="123444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2BDA248-2828-4415-B9F8-79E063FD1CCE}"/>
              </a:ext>
            </a:extLst>
          </p:cNvPr>
          <p:cNvSpPr txBox="1"/>
          <p:nvPr/>
        </p:nvSpPr>
        <p:spPr>
          <a:xfrm>
            <a:off x="2572543" y="193941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08728391-95E7-459E-8940-A49547C10E8C}"/>
              </a:ext>
            </a:extLst>
          </p:cNvPr>
          <p:cNvSpPr/>
          <p:nvPr/>
        </p:nvSpPr>
        <p:spPr>
          <a:xfrm>
            <a:off x="3336447" y="1889882"/>
            <a:ext cx="2588895" cy="840105"/>
          </a:xfrm>
          <a:prstGeom prst="flowChartDecis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Linear relationship?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1A0AD-B0A4-403A-957B-B674ECA517E4}"/>
              </a:ext>
            </a:extLst>
          </p:cNvPr>
          <p:cNvGrpSpPr/>
          <p:nvPr/>
        </p:nvGrpSpPr>
        <p:grpSpPr>
          <a:xfrm>
            <a:off x="1139070" y="1655881"/>
            <a:ext cx="740436" cy="849583"/>
            <a:chOff x="1088270" y="1376481"/>
            <a:chExt cx="740436" cy="84958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7788FC-80D8-4EB8-9B4E-456FC348BE1B}"/>
                </a:ext>
              </a:extLst>
            </p:cNvPr>
            <p:cNvSpPr/>
            <p:nvPr/>
          </p:nvSpPr>
          <p:spPr>
            <a:xfrm>
              <a:off x="1170167" y="1428884"/>
              <a:ext cx="581373" cy="581373"/>
            </a:xfrm>
            <a:prstGeom prst="ellipse">
              <a:avLst/>
            </a:prstGeom>
            <a:solidFill>
              <a:schemeClr val="bg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29F9289-7BA9-49A7-AB1B-B856E41CC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70" y="1376481"/>
              <a:ext cx="740436" cy="84958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C2C6A33-FB29-4F41-907A-68B55D59D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377" y="1552304"/>
              <a:ext cx="386378" cy="400276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62B966-F079-47A9-97ED-E6E5DC954437}"/>
              </a:ext>
            </a:extLst>
          </p:cNvPr>
          <p:cNvSpPr/>
          <p:nvPr/>
        </p:nvSpPr>
        <p:spPr>
          <a:xfrm>
            <a:off x="653440" y="2454138"/>
            <a:ext cx="1708314" cy="738123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Linear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Regression Model</a:t>
            </a:r>
          </a:p>
        </p:txBody>
      </p:sp>
      <p:sp>
        <p:nvSpPr>
          <p:cNvPr id="62" name="Speech Bubble: Rectangle with Corners Rounded 61">
            <a:extLst>
              <a:ext uri="{FF2B5EF4-FFF2-40B4-BE49-F238E27FC236}">
                <a16:creationId xmlns:a16="http://schemas.microsoft.com/office/drawing/2014/main" id="{34367E17-7C0D-4525-88B2-7B9B924B303B}"/>
              </a:ext>
            </a:extLst>
          </p:cNvPr>
          <p:cNvSpPr/>
          <p:nvPr/>
        </p:nvSpPr>
        <p:spPr>
          <a:xfrm>
            <a:off x="264974" y="1142931"/>
            <a:ext cx="2597024" cy="426173"/>
          </a:xfrm>
          <a:prstGeom prst="wedgeRoundRectCallout">
            <a:avLst>
              <a:gd name="adj1" fmla="val -10490"/>
              <a:gd name="adj2" fmla="val 8952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lg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 has no transformation.</a:t>
            </a:r>
            <a:endParaRPr lang="en-US" i="1" baseline="300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746A5-7302-4550-8842-96CC43F51D1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775700" y="4787900"/>
            <a:ext cx="333746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dirty="0">
                <a:latin typeface="Calibri Light" panose="020F0302020204030204" pitchFamily="34" charset="0"/>
              </a:rPr>
              <a:t>...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3BA0B1E7-AC7E-4B6A-942E-80399C1AD421}"/>
              </a:ext>
            </a:extLst>
          </p:cNvPr>
          <p:cNvSpPr/>
          <p:nvPr/>
        </p:nvSpPr>
        <p:spPr>
          <a:xfrm>
            <a:off x="3336447" y="3809224"/>
            <a:ext cx="2588895" cy="840105"/>
          </a:xfrm>
          <a:prstGeom prst="flowChartDecis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Hypothetical relationship?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BBB88-5C68-41D6-9517-8FBE1F2F943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630895" y="2756954"/>
            <a:ext cx="0" cy="105227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F3804B-1B5A-40A6-9137-6045AFA19BC9}"/>
              </a:ext>
            </a:extLst>
          </p:cNvPr>
          <p:cNvSpPr txBox="1"/>
          <p:nvPr/>
        </p:nvSpPr>
        <p:spPr>
          <a:xfrm>
            <a:off x="2572543" y="386908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42707-4BA3-4223-80B0-32B426E80EF9}"/>
              </a:ext>
            </a:extLst>
          </p:cNvPr>
          <p:cNvSpPr txBox="1"/>
          <p:nvPr/>
        </p:nvSpPr>
        <p:spPr>
          <a:xfrm>
            <a:off x="5744368" y="3869081"/>
            <a:ext cx="138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53F0D7-BF65-44DE-B213-CD47D088F756}"/>
              </a:ext>
            </a:extLst>
          </p:cNvPr>
          <p:cNvGrpSpPr/>
          <p:nvPr/>
        </p:nvGrpSpPr>
        <p:grpSpPr>
          <a:xfrm>
            <a:off x="7396378" y="3582902"/>
            <a:ext cx="740436" cy="849583"/>
            <a:chOff x="7345578" y="3276535"/>
            <a:chExt cx="740436" cy="84958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993F42-E2D0-4B37-9208-7127A8C36255}"/>
                </a:ext>
              </a:extLst>
            </p:cNvPr>
            <p:cNvSpPr/>
            <p:nvPr/>
          </p:nvSpPr>
          <p:spPr>
            <a:xfrm>
              <a:off x="7427475" y="3328938"/>
              <a:ext cx="581373" cy="581373"/>
            </a:xfrm>
            <a:prstGeom prst="ellipse">
              <a:avLst/>
            </a:prstGeom>
            <a:solidFill>
              <a:srgbClr val="E19DE3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A0F5CB-380A-4B77-B148-FCCA3A84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578" y="3276535"/>
              <a:ext cx="740436" cy="84958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2E3014-5A0E-4154-91B2-CEDAEE523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685" y="3452358"/>
              <a:ext cx="386378" cy="400276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E271C32-229D-44AA-8012-30F3998C20A9}"/>
              </a:ext>
            </a:extLst>
          </p:cNvPr>
          <p:cNvSpPr/>
          <p:nvPr/>
        </p:nvSpPr>
        <p:spPr>
          <a:xfrm>
            <a:off x="6792976" y="4381156"/>
            <a:ext cx="1979468" cy="738123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Nonparametric Regression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AC96F-C024-42F4-958A-461949C750FF}"/>
              </a:ext>
            </a:extLst>
          </p:cNvPr>
          <p:cNvSpPr txBox="1"/>
          <p:nvPr/>
        </p:nvSpPr>
        <p:spPr>
          <a:xfrm>
            <a:off x="4087018" y="300422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no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73F93-E49D-4D0D-9116-F3CF908B1E35}"/>
              </a:ext>
            </a:extLst>
          </p:cNvPr>
          <p:cNvGrpSpPr/>
          <p:nvPr/>
        </p:nvGrpSpPr>
        <p:grpSpPr>
          <a:xfrm>
            <a:off x="1139070" y="3569048"/>
            <a:ext cx="740436" cy="849583"/>
            <a:chOff x="296368" y="169716"/>
            <a:chExt cx="740436" cy="84958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EFA9093-04B2-4EE0-843C-239765072CE9}"/>
                </a:ext>
              </a:extLst>
            </p:cNvPr>
            <p:cNvSpPr/>
            <p:nvPr/>
          </p:nvSpPr>
          <p:spPr>
            <a:xfrm>
              <a:off x="375090" y="222119"/>
              <a:ext cx="581373" cy="58137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F2C51A0-856F-4846-94C8-107A298AB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68" y="169716"/>
              <a:ext cx="740436" cy="8495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37AAF0E-AE1E-4558-BAE4-3549E7EFD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18" y="345539"/>
              <a:ext cx="386378" cy="400276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AB7DDB-009D-42F5-BAFE-837B1A5C14AF}"/>
              </a:ext>
            </a:extLst>
          </p:cNvPr>
          <p:cNvCxnSpPr>
            <a:cxnSpLocks/>
          </p:cNvCxnSpPr>
          <p:nvPr/>
        </p:nvCxnSpPr>
        <p:spPr>
          <a:xfrm>
            <a:off x="2118517" y="4228587"/>
            <a:ext cx="123444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D22FEA-C2EF-4D5F-ACF2-8F2358399360}"/>
              </a:ext>
            </a:extLst>
          </p:cNvPr>
          <p:cNvSpPr txBox="1"/>
          <p:nvPr/>
        </p:nvSpPr>
        <p:spPr>
          <a:xfrm>
            <a:off x="2585243" y="384441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46D305-903F-4186-9401-DCF47ADF7B65}"/>
              </a:ext>
            </a:extLst>
          </p:cNvPr>
          <p:cNvCxnSpPr>
            <a:cxnSpLocks/>
          </p:cNvCxnSpPr>
          <p:nvPr/>
        </p:nvCxnSpPr>
        <p:spPr>
          <a:xfrm flipH="1">
            <a:off x="5925342" y="4228587"/>
            <a:ext cx="140890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05CF38A-2B66-48E3-83B0-00F7EFF1647F}"/>
              </a:ext>
            </a:extLst>
          </p:cNvPr>
          <p:cNvSpPr/>
          <p:nvPr/>
        </p:nvSpPr>
        <p:spPr>
          <a:xfrm>
            <a:off x="523775" y="4366655"/>
            <a:ext cx="1979468" cy="738123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Parametric Nonlinear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412140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52D4-17ED-4B1C-97A1-14490C69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Traditional Regression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684CB3-25F7-4DD8-8DB5-250867BD1B46}"/>
              </a:ext>
            </a:extLst>
          </p:cNvPr>
          <p:cNvSpPr/>
          <p:nvPr/>
        </p:nvSpPr>
        <p:spPr>
          <a:xfrm>
            <a:off x="1203745" y="2439392"/>
            <a:ext cx="2609850" cy="1551361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517595-28E6-403A-9B8D-00852A190184}"/>
              </a:ext>
            </a:extLst>
          </p:cNvPr>
          <p:cNvSpPr/>
          <p:nvPr/>
        </p:nvSpPr>
        <p:spPr>
          <a:xfrm>
            <a:off x="5296356" y="2439392"/>
            <a:ext cx="2609850" cy="1551361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E19D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functional form or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17E72-23CD-4EBB-A9DC-D309EEA92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72" y="3432615"/>
            <a:ext cx="1555420" cy="387613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B7D5729-4FEE-4995-AF9A-65FF32725FDB}"/>
              </a:ext>
            </a:extLst>
          </p:cNvPr>
          <p:cNvSpPr/>
          <p:nvPr/>
        </p:nvSpPr>
        <p:spPr>
          <a:xfrm>
            <a:off x="3375419" y="3374300"/>
            <a:ext cx="1335760" cy="559747"/>
          </a:xfrm>
          <a:prstGeom prst="wedgeRoundRectCallout">
            <a:avLst>
              <a:gd name="adj1" fmla="val -77813"/>
              <a:gd name="adj2" fmla="val 142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lg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nonlinear in parameters</a:t>
            </a:r>
            <a:endParaRPr lang="en-US" sz="1600" i="1" baseline="30000" dirty="0">
              <a:solidFill>
                <a:srgbClr val="000000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7EC5D44-AE64-4D37-BBAA-FEE918A44791}"/>
              </a:ext>
            </a:extLst>
          </p:cNvPr>
          <p:cNvSpPr/>
          <p:nvPr/>
        </p:nvSpPr>
        <p:spPr>
          <a:xfrm>
            <a:off x="176244" y="2923820"/>
            <a:ext cx="1188495" cy="559747"/>
          </a:xfrm>
          <a:prstGeom prst="wedgeRoundRectCallout">
            <a:avLst>
              <a:gd name="adj1" fmla="val 64404"/>
              <a:gd name="adj2" fmla="val -237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lg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linear in parameters</a:t>
            </a:r>
            <a:endParaRPr lang="en-US" sz="1600" i="1" baseline="30000" dirty="0">
              <a:solidFill>
                <a:srgbClr val="00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D4019A-C681-47CA-94B9-735AEEBFE3C2}"/>
              </a:ext>
            </a:extLst>
          </p:cNvPr>
          <p:cNvGrpSpPr/>
          <p:nvPr/>
        </p:nvGrpSpPr>
        <p:grpSpPr>
          <a:xfrm>
            <a:off x="5630628" y="872329"/>
            <a:ext cx="1979468" cy="1536377"/>
            <a:chOff x="5630628" y="872329"/>
            <a:chExt cx="1979468" cy="15363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E648386-4A44-4DE6-9E9A-5B4606EFA217}"/>
                </a:ext>
              </a:extLst>
            </p:cNvPr>
            <p:cNvGrpSpPr/>
            <p:nvPr/>
          </p:nvGrpSpPr>
          <p:grpSpPr>
            <a:xfrm>
              <a:off x="6234030" y="872329"/>
              <a:ext cx="740436" cy="849583"/>
              <a:chOff x="6234030" y="872329"/>
              <a:chExt cx="740436" cy="84958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AB7F437-3174-4534-AE4F-BC518B6FFD31}"/>
                  </a:ext>
                </a:extLst>
              </p:cNvPr>
              <p:cNvSpPr/>
              <p:nvPr/>
            </p:nvSpPr>
            <p:spPr>
              <a:xfrm>
                <a:off x="6315927" y="924732"/>
                <a:ext cx="581373" cy="581373"/>
              </a:xfrm>
              <a:prstGeom prst="ellipse">
                <a:avLst/>
              </a:prstGeom>
              <a:solidFill>
                <a:srgbClr val="E19DE3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EA923E7-1019-48AA-917E-DBF6A9A81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030" y="872329"/>
                <a:ext cx="740436" cy="849583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3AF7484-7950-477E-AFBD-570C0A891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8137" y="1048152"/>
                <a:ext cx="386378" cy="400276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41E48-D69A-4FF6-B9FD-45350869A2BF}"/>
                </a:ext>
              </a:extLst>
            </p:cNvPr>
            <p:cNvSpPr/>
            <p:nvPr/>
          </p:nvSpPr>
          <p:spPr>
            <a:xfrm>
              <a:off x="5630628" y="1670583"/>
              <a:ext cx="1979468" cy="738123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Nonparametric Regression 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E4E8DF-7D22-4EE4-A7C7-830DDF156062}"/>
              </a:ext>
            </a:extLst>
          </p:cNvPr>
          <p:cNvGrpSpPr/>
          <p:nvPr/>
        </p:nvGrpSpPr>
        <p:grpSpPr>
          <a:xfrm>
            <a:off x="1511872" y="858475"/>
            <a:ext cx="1979468" cy="1538356"/>
            <a:chOff x="431224" y="692225"/>
            <a:chExt cx="1979468" cy="15383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D48B81-D700-4203-994A-756D5284E5B7}"/>
                </a:ext>
              </a:extLst>
            </p:cNvPr>
            <p:cNvSpPr/>
            <p:nvPr/>
          </p:nvSpPr>
          <p:spPr>
            <a:xfrm>
              <a:off x="431224" y="1492458"/>
              <a:ext cx="1979468" cy="738123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Parametric Nonlinear Regression Model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754997-AE18-4A7D-8907-42C7798C4FC1}"/>
                </a:ext>
              </a:extLst>
            </p:cNvPr>
            <p:cNvGrpSpPr/>
            <p:nvPr/>
          </p:nvGrpSpPr>
          <p:grpSpPr>
            <a:xfrm>
              <a:off x="1081127" y="692225"/>
              <a:ext cx="740436" cy="849583"/>
              <a:chOff x="296368" y="169716"/>
              <a:chExt cx="740436" cy="84958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678169F-2C76-4BF7-ABD0-64DB8001030F}"/>
                  </a:ext>
                </a:extLst>
              </p:cNvPr>
              <p:cNvSpPr/>
              <p:nvPr/>
            </p:nvSpPr>
            <p:spPr>
              <a:xfrm>
                <a:off x="375884" y="222119"/>
                <a:ext cx="581373" cy="58137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224AE0A-E0F9-4544-BEC6-BBC66F590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368" y="169716"/>
                <a:ext cx="740436" cy="849583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73F49A0-B37C-4C0C-889F-ABE6EDFFC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475" y="345539"/>
                <a:ext cx="386378" cy="400276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62918BF8-5979-4606-8C4D-0A97B059B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63" y="2755172"/>
            <a:ext cx="198147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876A-FA04-4167-977D-7F4C6602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 of Traditional Regression Models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7D5AC-8736-43C5-8BE8-455F9A1524D2}"/>
              </a:ext>
            </a:extLst>
          </p:cNvPr>
          <p:cNvSpPr txBox="1"/>
          <p:nvPr/>
        </p:nvSpPr>
        <p:spPr>
          <a:xfrm>
            <a:off x="724396" y="2488070"/>
            <a:ext cx="3562596" cy="2026087"/>
          </a:xfrm>
          <a:prstGeom prst="roundRect">
            <a:avLst>
              <a:gd name="adj" fmla="val 4945"/>
            </a:avLst>
          </a:prstGeom>
          <a:noFill/>
          <a:ln w="38100">
            <a:solidFill>
              <a:srgbClr val="FFCC3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difficult to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requires:</a:t>
            </a:r>
          </a:p>
          <a:p>
            <a:pPr marL="742950" lvl="1" indent="-285750">
              <a:buFont typeface="Courier New" panose="02070309020205020404" pitchFamily="49" charset="0"/>
              <a:buChar char="­"/>
            </a:pPr>
            <a:r>
              <a:rPr lang="en-US" dirty="0">
                <a:solidFill>
                  <a:schemeClr val="bg1"/>
                </a:solidFill>
              </a:rPr>
              <a:t>functional form</a:t>
            </a:r>
          </a:p>
          <a:p>
            <a:pPr marL="742950" lvl="1" indent="-285750">
              <a:buFont typeface="Courier New" panose="02070309020205020404" pitchFamily="49" charset="0"/>
              <a:buChar char="­"/>
            </a:pPr>
            <a:r>
              <a:rPr lang="en-US" dirty="0">
                <a:solidFill>
                  <a:schemeClr val="bg1"/>
                </a:solidFill>
              </a:rPr>
              <a:t>an optimization method</a:t>
            </a:r>
          </a:p>
          <a:p>
            <a:pPr marL="742950" lvl="1" indent="-285750">
              <a:buFont typeface="Courier New" panose="02070309020205020404" pitchFamily="49" charset="0"/>
              <a:buChar char="­"/>
            </a:pPr>
            <a:r>
              <a:rPr lang="en-US" dirty="0">
                <a:solidFill>
                  <a:schemeClr val="bg1"/>
                </a:solidFill>
              </a:rPr>
              <a:t>good parameter estimates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curse of dimensionality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6625A-F7C7-497D-9B92-A9DA4C8528A1}"/>
              </a:ext>
            </a:extLst>
          </p:cNvPr>
          <p:cNvSpPr txBox="1"/>
          <p:nvPr/>
        </p:nvSpPr>
        <p:spPr>
          <a:xfrm>
            <a:off x="4855024" y="2497966"/>
            <a:ext cx="3562596" cy="408623"/>
          </a:xfrm>
          <a:prstGeom prst="roundRect">
            <a:avLst/>
          </a:prstGeom>
          <a:noFill/>
          <a:ln w="38100">
            <a:solidFill>
              <a:srgbClr val="FFCC3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curse of dimensionality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4D82C6-421F-4F85-97EB-D081FEF8A2BE}"/>
              </a:ext>
            </a:extLst>
          </p:cNvPr>
          <p:cNvGrpSpPr/>
          <p:nvPr/>
        </p:nvGrpSpPr>
        <p:grpSpPr>
          <a:xfrm>
            <a:off x="5630628" y="872329"/>
            <a:ext cx="1979468" cy="1536377"/>
            <a:chOff x="5630628" y="872329"/>
            <a:chExt cx="1979468" cy="153637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0BBB56-A38D-4813-AAFF-78ADDFA80D2A}"/>
                </a:ext>
              </a:extLst>
            </p:cNvPr>
            <p:cNvGrpSpPr/>
            <p:nvPr/>
          </p:nvGrpSpPr>
          <p:grpSpPr>
            <a:xfrm>
              <a:off x="6234030" y="872329"/>
              <a:ext cx="740436" cy="849583"/>
              <a:chOff x="6234030" y="872329"/>
              <a:chExt cx="740436" cy="84958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F34F8DA-6DEB-4748-B675-9895ECE3EB63}"/>
                  </a:ext>
                </a:extLst>
              </p:cNvPr>
              <p:cNvSpPr/>
              <p:nvPr/>
            </p:nvSpPr>
            <p:spPr>
              <a:xfrm>
                <a:off x="6315927" y="924732"/>
                <a:ext cx="581373" cy="581373"/>
              </a:xfrm>
              <a:prstGeom prst="ellipse">
                <a:avLst/>
              </a:prstGeom>
              <a:solidFill>
                <a:srgbClr val="E19DE3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E2C3055-22E8-4C21-BF48-EA4572215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030" y="872329"/>
                <a:ext cx="740436" cy="84958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7F4D604-57C2-4243-8AEA-F9E900473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8137" y="1048152"/>
                <a:ext cx="386378" cy="400276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0E7328-8E21-4A35-8378-A9B5EA7402CE}"/>
                </a:ext>
              </a:extLst>
            </p:cNvPr>
            <p:cNvSpPr/>
            <p:nvPr/>
          </p:nvSpPr>
          <p:spPr>
            <a:xfrm>
              <a:off x="5630628" y="1670583"/>
              <a:ext cx="1979468" cy="738123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Nonparametric Regression Model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EC22F8-6402-41B6-8958-BB6BEF195E1E}"/>
              </a:ext>
            </a:extLst>
          </p:cNvPr>
          <p:cNvGrpSpPr/>
          <p:nvPr/>
        </p:nvGrpSpPr>
        <p:grpSpPr>
          <a:xfrm>
            <a:off x="1511872" y="858475"/>
            <a:ext cx="1979468" cy="1538356"/>
            <a:chOff x="431224" y="692225"/>
            <a:chExt cx="1979468" cy="15383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FA9927-9844-4409-BC5B-02EA0E02BE4D}"/>
                </a:ext>
              </a:extLst>
            </p:cNvPr>
            <p:cNvSpPr/>
            <p:nvPr/>
          </p:nvSpPr>
          <p:spPr>
            <a:xfrm>
              <a:off x="431224" y="1492458"/>
              <a:ext cx="1979468" cy="738123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Parametric Nonlinear Regression Model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2345489-B2F2-41CC-A0F4-69919B08A6C0}"/>
                </a:ext>
              </a:extLst>
            </p:cNvPr>
            <p:cNvGrpSpPr/>
            <p:nvPr/>
          </p:nvGrpSpPr>
          <p:grpSpPr>
            <a:xfrm>
              <a:off x="1081127" y="692225"/>
              <a:ext cx="740436" cy="849583"/>
              <a:chOff x="296368" y="169716"/>
              <a:chExt cx="740436" cy="84958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A7C84BE-BD73-45D2-BE5F-4EF05C167D09}"/>
                  </a:ext>
                </a:extLst>
              </p:cNvPr>
              <p:cNvSpPr/>
              <p:nvPr/>
            </p:nvSpPr>
            <p:spPr>
              <a:xfrm>
                <a:off x="375884" y="222119"/>
                <a:ext cx="581373" cy="58137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2C2CE01-A1F8-493A-89C7-238AB5CA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368" y="169716"/>
                <a:ext cx="740436" cy="849583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BA0D7AF-0163-4D59-B33C-1596AC31B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475" y="345539"/>
                <a:ext cx="386378" cy="4002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9580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31A2-8214-4097-8DD1-00C8EC2E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Beyond Traditional Regression: Neural Networks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642BE-7208-40D4-8C20-351E73B2CB0D}"/>
              </a:ext>
            </a:extLst>
          </p:cNvPr>
          <p:cNvGrpSpPr/>
          <p:nvPr/>
        </p:nvGrpSpPr>
        <p:grpSpPr>
          <a:xfrm>
            <a:off x="3718003" y="730567"/>
            <a:ext cx="1714500" cy="1597259"/>
            <a:chOff x="3744315" y="261337"/>
            <a:chExt cx="1714500" cy="159725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A9B66D-32C8-4086-BFAC-9DABE64E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477" y="261337"/>
              <a:ext cx="1091316" cy="1252186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24F16C-7392-49A3-95F7-A11C5F9EE5A4}"/>
                </a:ext>
              </a:extLst>
            </p:cNvPr>
            <p:cNvSpPr/>
            <p:nvPr/>
          </p:nvSpPr>
          <p:spPr>
            <a:xfrm>
              <a:off x="4166471" y="343738"/>
              <a:ext cx="856876" cy="85687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C293DD-76E5-48A4-8FE0-811F5CD55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886" y="537074"/>
              <a:ext cx="631655" cy="54172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6A295D-CFE4-472D-BCA5-8EDB6F677A5D}"/>
                </a:ext>
              </a:extLst>
            </p:cNvPr>
            <p:cNvSpPr txBox="1"/>
            <p:nvPr/>
          </p:nvSpPr>
          <p:spPr>
            <a:xfrm>
              <a:off x="3744315" y="1520042"/>
              <a:ext cx="17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Neural Network</a:t>
              </a:r>
            </a:p>
          </p:txBody>
        </p:sp>
      </p:grp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51EF58A6-B0E8-45BE-A665-E42DB8D01826}"/>
              </a:ext>
            </a:extLst>
          </p:cNvPr>
          <p:cNvSpPr/>
          <p:nvPr/>
        </p:nvSpPr>
        <p:spPr>
          <a:xfrm>
            <a:off x="3538846" y="4134605"/>
            <a:ext cx="2291195" cy="897201"/>
          </a:xfrm>
          <a:prstGeom prst="wedgeRoundRectCallout">
            <a:avLst>
              <a:gd name="adj1" fmla="val 476"/>
              <a:gd name="adj2" fmla="val -24743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performs well in high-dimensional spaces</a:t>
            </a:r>
            <a:endParaRPr lang="en-US" i="1" baseline="30000" dirty="0">
              <a:solidFill>
                <a:srgbClr val="000000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AE7DF32-776A-4FC1-A7CD-BFA247954ACF}"/>
              </a:ext>
            </a:extLst>
          </p:cNvPr>
          <p:cNvSpPr/>
          <p:nvPr/>
        </p:nvSpPr>
        <p:spPr>
          <a:xfrm>
            <a:off x="1015656" y="3036753"/>
            <a:ext cx="3556344" cy="1009402"/>
          </a:xfrm>
          <a:prstGeom prst="wedgeRoundRectCallout">
            <a:avLst>
              <a:gd name="adj1" fmla="val 44153"/>
              <a:gd name="adj2" fmla="val -11526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requires:</a:t>
            </a:r>
          </a:p>
          <a:p>
            <a:pPr marL="742950" lvl="1" indent="-285750">
              <a:buFont typeface="Courier New" panose="02070309020205020404" pitchFamily="49" charset="0"/>
              <a:buChar char="­"/>
            </a:pPr>
            <a:r>
              <a:rPr lang="en-US" dirty="0">
                <a:solidFill>
                  <a:schemeClr val="tx1"/>
                </a:solidFill>
              </a:rPr>
              <a:t>an optimization method</a:t>
            </a:r>
          </a:p>
          <a:p>
            <a:pPr marL="742950" lvl="1" indent="-285750">
              <a:buFont typeface="Courier New" panose="02070309020205020404" pitchFamily="49" charset="0"/>
              <a:buChar char="­"/>
            </a:pPr>
            <a:r>
              <a:rPr lang="en-US" dirty="0">
                <a:solidFill>
                  <a:schemeClr val="tx1"/>
                </a:solidFill>
              </a:rPr>
              <a:t>initial parameter estimates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31CD8BD7-DEE9-42BF-B406-339DE631FCBC}"/>
              </a:ext>
            </a:extLst>
          </p:cNvPr>
          <p:cNvSpPr/>
          <p:nvPr/>
        </p:nvSpPr>
        <p:spPr>
          <a:xfrm>
            <a:off x="5625263" y="3089576"/>
            <a:ext cx="2022446" cy="897201"/>
          </a:xfrm>
          <a:prstGeom prst="wedgeRoundRectCallout">
            <a:avLst>
              <a:gd name="adj1" fmla="val -82784"/>
              <a:gd name="adj2" fmla="val -13149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does not require a functional form</a:t>
            </a:r>
            <a:endParaRPr lang="en-US" i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586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9BA8B1-70D8-4986-9588-73AA9123A5B5}"/>
              </a:ext>
            </a:extLst>
          </p:cNvPr>
          <p:cNvCxnSpPr>
            <a:cxnSpLocks/>
          </p:cNvCxnSpPr>
          <p:nvPr/>
        </p:nvCxnSpPr>
        <p:spPr>
          <a:xfrm flipH="1">
            <a:off x="2512782" y="2323115"/>
            <a:ext cx="2069892" cy="4364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AEFE31-3808-4209-A5E9-5A4EDFB4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Advantages and Disadvantages of Neural Networks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34066E-26C0-46DD-B823-F22819D70C67}"/>
              </a:ext>
            </a:extLst>
          </p:cNvPr>
          <p:cNvGrpSpPr/>
          <p:nvPr/>
        </p:nvGrpSpPr>
        <p:grpSpPr>
          <a:xfrm>
            <a:off x="1871759" y="2402380"/>
            <a:ext cx="712519" cy="712519"/>
            <a:chOff x="320634" y="558140"/>
            <a:chExt cx="712519" cy="71251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3237E-971B-405D-8D81-64A559B5D231}"/>
                </a:ext>
              </a:extLst>
            </p:cNvPr>
            <p:cNvSpPr/>
            <p:nvPr/>
          </p:nvSpPr>
          <p:spPr>
            <a:xfrm>
              <a:off x="320634" y="558140"/>
              <a:ext cx="712519" cy="712519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707629-2741-4704-9A9B-57B6E605F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42" y="643573"/>
              <a:ext cx="423884" cy="455636"/>
            </a:xfrm>
            <a:prstGeom prst="rect">
              <a:avLst/>
            </a:prstGeom>
            <a:grpFill/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EF99E4-2C8F-47A7-A510-1B30EE96CE34}"/>
              </a:ext>
            </a:extLst>
          </p:cNvPr>
          <p:cNvCxnSpPr>
            <a:cxnSpLocks/>
          </p:cNvCxnSpPr>
          <p:nvPr/>
        </p:nvCxnSpPr>
        <p:spPr>
          <a:xfrm>
            <a:off x="4568498" y="2323115"/>
            <a:ext cx="2064327" cy="4463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3B30FD-804C-4977-AC34-67EADB6865C2}"/>
              </a:ext>
            </a:extLst>
          </p:cNvPr>
          <p:cNvGrpSpPr/>
          <p:nvPr/>
        </p:nvGrpSpPr>
        <p:grpSpPr>
          <a:xfrm flipV="1">
            <a:off x="6545434" y="2402379"/>
            <a:ext cx="712519" cy="712519"/>
            <a:chOff x="320634" y="558140"/>
            <a:chExt cx="712519" cy="71251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CE59C2-6C05-4732-BAFD-907AAA415767}"/>
                </a:ext>
              </a:extLst>
            </p:cNvPr>
            <p:cNvSpPr/>
            <p:nvPr/>
          </p:nvSpPr>
          <p:spPr>
            <a:xfrm>
              <a:off x="320634" y="558140"/>
              <a:ext cx="712519" cy="712519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317585-D9D5-4940-9687-604EA353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42" y="643573"/>
              <a:ext cx="423884" cy="455636"/>
            </a:xfrm>
            <a:prstGeom prst="rect">
              <a:avLst/>
            </a:prstGeom>
            <a:grpFill/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39C13F-B79F-47FB-BCB9-822C3C9C00BB}"/>
              </a:ext>
            </a:extLst>
          </p:cNvPr>
          <p:cNvSpPr/>
          <p:nvPr/>
        </p:nvSpPr>
        <p:spPr>
          <a:xfrm>
            <a:off x="1429140" y="3189952"/>
            <a:ext cx="1609344" cy="572992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flexibility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952745E-0AA6-406B-90F0-F4D7D00E5217}"/>
              </a:ext>
            </a:extLst>
          </p:cNvPr>
          <p:cNvSpPr/>
          <p:nvPr/>
        </p:nvSpPr>
        <p:spPr>
          <a:xfrm>
            <a:off x="5531982" y="3189952"/>
            <a:ext cx="2641762" cy="572992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lack of interpretability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2B3C02B-A85E-40C3-9599-099D249E0D67}"/>
              </a:ext>
            </a:extLst>
          </p:cNvPr>
          <p:cNvSpPr/>
          <p:nvPr/>
        </p:nvSpPr>
        <p:spPr>
          <a:xfrm>
            <a:off x="5553753" y="3912367"/>
            <a:ext cx="2641762" cy="572992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need for a strong signal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6B40CA-573D-4688-8F0C-555FF0F7D080}"/>
              </a:ext>
            </a:extLst>
          </p:cNvPr>
          <p:cNvGrpSpPr/>
          <p:nvPr/>
        </p:nvGrpSpPr>
        <p:grpSpPr>
          <a:xfrm>
            <a:off x="3718003" y="730567"/>
            <a:ext cx="1714500" cy="1597259"/>
            <a:chOff x="3744315" y="261337"/>
            <a:chExt cx="1714500" cy="159725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833F2F-ADF6-4F01-BF80-EBF7123EE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477" y="261337"/>
              <a:ext cx="1091316" cy="1252186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F428A9-6502-441A-BEC3-717377DA9975}"/>
                </a:ext>
              </a:extLst>
            </p:cNvPr>
            <p:cNvSpPr/>
            <p:nvPr/>
          </p:nvSpPr>
          <p:spPr>
            <a:xfrm>
              <a:off x="4166471" y="343738"/>
              <a:ext cx="856876" cy="85687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2DDBF4-D329-4A9E-AE95-3E8DA5121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886" y="537074"/>
              <a:ext cx="631655" cy="54172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F33970-B55A-4825-8905-541988D8577E}"/>
                </a:ext>
              </a:extLst>
            </p:cNvPr>
            <p:cNvSpPr txBox="1"/>
            <p:nvPr/>
          </p:nvSpPr>
          <p:spPr>
            <a:xfrm>
              <a:off x="3744315" y="1520042"/>
              <a:ext cx="17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585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Response to the Lack of Interpretability Objection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50"/>
              </a:spcBef>
              <a:spcAft>
                <a:spcPts val="225"/>
              </a:spcAft>
            </a:pPr>
            <a:r>
              <a:rPr lang="en-US" dirty="0"/>
              <a:t>This is the famous </a:t>
            </a:r>
            <a:r>
              <a:rPr lang="en-US" b="1" i="1" dirty="0"/>
              <a:t>black-box objection</a:t>
            </a:r>
            <a:r>
              <a:rPr lang="en-US" dirty="0"/>
              <a:t>, often raised merely to disparage neural networks.</a:t>
            </a:r>
          </a:p>
          <a:p>
            <a:pPr>
              <a:spcBef>
                <a:spcPts val="450"/>
              </a:spcBef>
              <a:spcAft>
                <a:spcPts val="225"/>
              </a:spcAft>
            </a:pPr>
            <a:r>
              <a:rPr lang="en-US" dirty="0"/>
              <a:t>There are two ways to respond to this objection:</a:t>
            </a:r>
          </a:p>
          <a:p>
            <a:pPr lvl="1">
              <a:spcBef>
                <a:spcPts val="450"/>
              </a:spcBef>
              <a:spcAft>
                <a:spcPts val="225"/>
              </a:spcAft>
            </a:pPr>
            <a:r>
              <a:rPr lang="en-US" dirty="0"/>
              <a:t>by admitting that neural networks are most relevant to pure prediction tasks</a:t>
            </a:r>
          </a:p>
          <a:p>
            <a:pPr lvl="1">
              <a:spcBef>
                <a:spcPts val="450"/>
              </a:spcBef>
              <a:spcAft>
                <a:spcPts val="225"/>
              </a:spcAft>
            </a:pPr>
            <a:r>
              <a:rPr lang="en-US" dirty="0"/>
              <a:t>by applying other modeling techniques, such as decision trees, to try to help “open” the black box</a:t>
            </a:r>
          </a:p>
          <a:p>
            <a:pPr marL="214312" lvl="2" indent="0">
              <a:spcBef>
                <a:spcPts val="450"/>
              </a:spcBef>
              <a:spcAft>
                <a:spcPts val="225"/>
              </a:spcAft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7C07A7-821A-4900-B14A-2D5D06CEA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5769406" y="16700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314593-B098-4C0F-9E11-42A32E4CE662}"/>
              </a:ext>
            </a:extLst>
          </p:cNvPr>
          <p:cNvSpPr/>
          <p:nvPr/>
        </p:nvSpPr>
        <p:spPr>
          <a:xfrm>
            <a:off x="4241006" y="16700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2583656" y="16700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860" y="245051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71BE5FC-4291-4A85-9BC5-63B1D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784" y="177186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9B312A6E-5667-45A0-9E42-FE7A6C17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784" y="245051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27F9A968-1700-4A80-9DF5-A705D98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784" y="312560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747" y="285056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807" y="358649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747" y="207190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2" name="Text Box 77">
            <a:extLst>
              <a:ext uri="{FF2B5EF4-FFF2-40B4-BE49-F238E27FC236}">
                <a16:creationId xmlns:a16="http://schemas.microsoft.com/office/drawing/2014/main" id="{529F0A72-21D2-45B1-B903-440784C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312" y="3586494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14" y="358649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9F5506-C0D7-4D99-A703-E0D7C5130DC3}"/>
              </a:ext>
            </a:extLst>
          </p:cNvPr>
          <p:cNvCxnSpPr>
            <a:cxnSpLocks/>
            <a:stCxn id="33" idx="5"/>
            <a:endCxn id="32" idx="2"/>
          </p:cNvCxnSpPr>
          <p:nvPr/>
        </p:nvCxnSpPr>
        <p:spPr>
          <a:xfrm>
            <a:off x="4747029" y="216210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A5E83-41E9-4AB6-B1AD-711A9EE838A0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4813984" y="267911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A304A-5172-4BB4-B016-3D55E01CF20E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4747029" y="267911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3154947" y="200046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>
            <a:off x="3154947" y="307916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3154947" y="230050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3154947" y="200046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  <a:endCxn id="34" idx="2"/>
          </p:cNvCxnSpPr>
          <p:nvPr/>
        </p:nvCxnSpPr>
        <p:spPr>
          <a:xfrm>
            <a:off x="3154947" y="230050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3154947" y="267911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2832-A856-4B86-822A-42FCA6E6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7525"/>
            <a:ext cx="3218864" cy="2134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AA486-3800-4E90-8F4D-69B9BF8B0E32}"/>
                  </a:ext>
                </a:extLst>
              </p:cNvPr>
              <p:cNvSpPr txBox="1"/>
              <p:nvPr/>
            </p:nvSpPr>
            <p:spPr>
              <a:xfrm>
                <a:off x="2972868" y="1317783"/>
                <a:ext cx="355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AA486-3800-4E90-8F4D-69B9BF8B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68" y="1317783"/>
                <a:ext cx="3555011" cy="276999"/>
              </a:xfrm>
              <a:prstGeom prst="rect">
                <a:avLst/>
              </a:prstGeom>
              <a:blipFill>
                <a:blip r:embed="rId4"/>
                <a:stretch>
                  <a:fillRect l="-1372" t="-23913" r="-34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837F63-7808-4ED8-A27F-341403656128}"/>
              </a:ext>
            </a:extLst>
          </p:cNvPr>
          <p:cNvSpPr txBox="1"/>
          <p:nvPr/>
        </p:nvSpPr>
        <p:spPr>
          <a:xfrm>
            <a:off x="5240215" y="2221604"/>
            <a:ext cx="296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A regression model on a set of derived inputs (outputs from the hidden layer)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62972-0253-4FC1-B9EA-12C4D9BA6C27}"/>
              </a:ext>
            </a:extLst>
          </p:cNvPr>
          <p:cNvCxnSpPr/>
          <p:nvPr/>
        </p:nvCxnSpPr>
        <p:spPr>
          <a:xfrm flipH="1">
            <a:off x="3847514" y="2683269"/>
            <a:ext cx="1301261" cy="39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4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6CCD5-E949-4AAA-AEF5-433549DE0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AE897-D668-4EC7-950E-F15148164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020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2832-A856-4B86-822A-42FCA6E6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7525"/>
            <a:ext cx="3218864" cy="213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37F63-7808-4ED8-A27F-341403656128}"/>
              </a:ext>
            </a:extLst>
          </p:cNvPr>
          <p:cNvSpPr txBox="1"/>
          <p:nvPr/>
        </p:nvSpPr>
        <p:spPr>
          <a:xfrm>
            <a:off x="2757267" y="1410116"/>
            <a:ext cx="142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“Neurons”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62972-0253-4FC1-B9EA-12C4D9BA6C2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331719" y="1779448"/>
            <a:ext cx="1138165" cy="73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D3C49A-FF0B-4BF3-B29E-C5E82081DB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331719" y="1779448"/>
            <a:ext cx="1138165" cy="125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456ECF-9162-43B2-8C26-1F4CF580FB4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384911" y="1779448"/>
            <a:ext cx="1084973" cy="184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0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2832-A856-4B86-822A-42FCA6E6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7525"/>
            <a:ext cx="3218864" cy="2134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AA486-3800-4E90-8F4D-69B9BF8B0E32}"/>
                  </a:ext>
                </a:extLst>
              </p:cNvPr>
              <p:cNvSpPr txBox="1"/>
              <p:nvPr/>
            </p:nvSpPr>
            <p:spPr>
              <a:xfrm>
                <a:off x="2972868" y="1317783"/>
                <a:ext cx="355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AA486-3800-4E90-8F4D-69B9BF8B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68" y="1317783"/>
                <a:ext cx="3555011" cy="276999"/>
              </a:xfrm>
              <a:prstGeom prst="rect">
                <a:avLst/>
              </a:prstGeom>
              <a:blipFill>
                <a:blip r:embed="rId4"/>
                <a:stretch>
                  <a:fillRect l="-1372" t="-23913" r="-34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837F63-7808-4ED8-A27F-341403656128}"/>
              </a:ext>
            </a:extLst>
          </p:cNvPr>
          <p:cNvSpPr txBox="1"/>
          <p:nvPr/>
        </p:nvSpPr>
        <p:spPr>
          <a:xfrm>
            <a:off x="5240215" y="2221604"/>
            <a:ext cx="296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A regression model on a set of derived inputs (outputs from the hidden layer)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62972-0253-4FC1-B9EA-12C4D9BA6C27}"/>
              </a:ext>
            </a:extLst>
          </p:cNvPr>
          <p:cNvCxnSpPr/>
          <p:nvPr/>
        </p:nvCxnSpPr>
        <p:spPr>
          <a:xfrm flipH="1">
            <a:off x="3847514" y="2683269"/>
            <a:ext cx="1301261" cy="39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B93B41-4D8A-4B11-8A3D-159E09C67C71}"/>
              </a:ext>
            </a:extLst>
          </p:cNvPr>
          <p:cNvSpPr txBox="1"/>
          <p:nvPr/>
        </p:nvSpPr>
        <p:spPr>
          <a:xfrm>
            <a:off x="4072598" y="1815860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Bias estimate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6E48C-AF42-4A53-96E0-5AFD5B1D440E}"/>
              </a:ext>
            </a:extLst>
          </p:cNvPr>
          <p:cNvSpPr txBox="1"/>
          <p:nvPr/>
        </p:nvSpPr>
        <p:spPr>
          <a:xfrm>
            <a:off x="5800579" y="1825808"/>
            <a:ext cx="145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Weight estimates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73096D-6523-47A3-8646-6893C7546F95}"/>
              </a:ext>
            </a:extLst>
          </p:cNvPr>
          <p:cNvCxnSpPr/>
          <p:nvPr/>
        </p:nvCxnSpPr>
        <p:spPr>
          <a:xfrm flipH="1" flipV="1">
            <a:off x="3784209" y="1594782"/>
            <a:ext cx="513471" cy="23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26A614-EACD-4233-BBD9-8FF7232264A8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375054" y="1658961"/>
            <a:ext cx="1425525" cy="3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7A18F9-67B0-4FAB-AC9C-FA1446E4196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5087816" y="1618710"/>
            <a:ext cx="712763" cy="34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8FBA7B-B0A9-40B5-867B-5090545AE66F}"/>
              </a:ext>
            </a:extLst>
          </p:cNvPr>
          <p:cNvCxnSpPr>
            <a:cxnSpLocks/>
            <a:stCxn id="31" idx="1"/>
          </p:cNvCxnSpPr>
          <p:nvPr/>
        </p:nvCxnSpPr>
        <p:spPr>
          <a:xfrm flipV="1">
            <a:off x="5800579" y="1634936"/>
            <a:ext cx="207498" cy="32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2832-A856-4B86-822A-42FCA6E6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7525"/>
            <a:ext cx="3218864" cy="2134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/>
              <p:nvPr/>
            </p:nvSpPr>
            <p:spPr>
              <a:xfrm>
                <a:off x="4726744" y="2277525"/>
                <a:ext cx="3338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2277525"/>
                <a:ext cx="3338285" cy="276999"/>
              </a:xfrm>
              <a:prstGeom prst="rect">
                <a:avLst/>
              </a:prstGeom>
              <a:blipFill>
                <a:blip r:embed="rId4"/>
                <a:stretch>
                  <a:fillRect l="-1095" t="-26667" r="-21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/>
              <p:nvPr/>
            </p:nvSpPr>
            <p:spPr>
              <a:xfrm>
                <a:off x="4726744" y="2873057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2873057"/>
                <a:ext cx="3348930" cy="276999"/>
              </a:xfrm>
              <a:prstGeom prst="rect">
                <a:avLst/>
              </a:prstGeom>
              <a:blipFill>
                <a:blip r:embed="rId5"/>
                <a:stretch>
                  <a:fillRect l="-1273" t="-23913" r="-21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/>
              <p:nvPr/>
            </p:nvSpPr>
            <p:spPr>
              <a:xfrm>
                <a:off x="4726744" y="3504511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3504511"/>
                <a:ext cx="3348930" cy="276999"/>
              </a:xfrm>
              <a:prstGeom prst="rect">
                <a:avLst/>
              </a:prstGeom>
              <a:blipFill>
                <a:blip r:embed="rId6"/>
                <a:stretch>
                  <a:fillRect l="-1273" t="-26667" r="-218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/>
              <p:nvPr/>
            </p:nvSpPr>
            <p:spPr>
              <a:xfrm>
                <a:off x="3036173" y="1487453"/>
                <a:ext cx="355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73" y="1487453"/>
                <a:ext cx="3555011" cy="276999"/>
              </a:xfrm>
              <a:prstGeom prst="rect">
                <a:avLst/>
              </a:prstGeom>
              <a:blipFill>
                <a:blip r:embed="rId7"/>
                <a:stretch>
                  <a:fillRect l="-1372" t="-24444" r="-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F3A50-7400-40F5-A55E-E95F20F89E1E}"/>
                  </a:ext>
                </a:extLst>
              </p:cNvPr>
              <p:cNvSpPr txBox="1"/>
              <p:nvPr/>
            </p:nvSpPr>
            <p:spPr>
              <a:xfrm rot="20779560">
                <a:off x="1748226" y="2401336"/>
                <a:ext cx="2305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F3A50-7400-40F5-A55E-E95F20F89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9560">
                <a:off x="1748226" y="2401336"/>
                <a:ext cx="230576" cy="153888"/>
              </a:xfrm>
              <a:prstGeom prst="rect">
                <a:avLst/>
              </a:prstGeom>
              <a:blipFill>
                <a:blip r:embed="rId8"/>
                <a:stretch>
                  <a:fillRect l="-11364" t="-2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4DF3B7-EC2F-4826-82B5-FC49DD1DF4EE}"/>
                  </a:ext>
                </a:extLst>
              </p:cNvPr>
              <p:cNvSpPr txBox="1"/>
              <p:nvPr/>
            </p:nvSpPr>
            <p:spPr>
              <a:xfrm rot="1651903">
                <a:off x="2761490" y="2700338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4DF3B7-EC2F-4826-82B5-FC49DD1DF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1903">
                <a:off x="2761490" y="2700338"/>
                <a:ext cx="233525" cy="153888"/>
              </a:xfrm>
              <a:prstGeom prst="rect">
                <a:avLst/>
              </a:prstGeom>
              <a:blipFill>
                <a:blip r:embed="rId9"/>
                <a:stretch>
                  <a:fillRect l="-4348" t="-14634" r="-30435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E5336-B91B-4490-85B2-80EEBF14D843}"/>
                  </a:ext>
                </a:extLst>
              </p:cNvPr>
              <p:cNvSpPr txBox="1"/>
              <p:nvPr/>
            </p:nvSpPr>
            <p:spPr>
              <a:xfrm>
                <a:off x="2687887" y="2909921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E5336-B91B-4490-85B2-80EEBF14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87" y="2909921"/>
                <a:ext cx="233525" cy="153888"/>
              </a:xfrm>
              <a:prstGeom prst="rect">
                <a:avLst/>
              </a:prstGeom>
              <a:blipFill>
                <a:blip r:embed="rId10"/>
                <a:stretch>
                  <a:fillRect l="-10526" t="-19231" r="-342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D68D7-7C97-4F3A-A648-BEFB843F8081}"/>
                  </a:ext>
                </a:extLst>
              </p:cNvPr>
              <p:cNvSpPr txBox="1"/>
              <p:nvPr/>
            </p:nvSpPr>
            <p:spPr>
              <a:xfrm rot="20041330">
                <a:off x="2708107" y="3173434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D68D7-7C97-4F3A-A648-BEFB843F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1330">
                <a:off x="2708107" y="3173434"/>
                <a:ext cx="233525" cy="153888"/>
              </a:xfrm>
              <a:prstGeom prst="rect">
                <a:avLst/>
              </a:prstGeom>
              <a:blipFill>
                <a:blip r:embed="rId11"/>
                <a:stretch>
                  <a:fillRect l="-10638" t="-25000" r="-21277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3D82F-D5B6-4A1F-8ED8-F243CCA22998}"/>
                  </a:ext>
                </a:extLst>
              </p:cNvPr>
              <p:cNvSpPr txBox="1"/>
              <p:nvPr/>
            </p:nvSpPr>
            <p:spPr>
              <a:xfrm rot="1240496">
                <a:off x="1806424" y="2869139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3D82F-D5B6-4A1F-8ED8-F243CCA2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40496">
                <a:off x="1806424" y="2869139"/>
                <a:ext cx="233525" cy="153888"/>
              </a:xfrm>
              <a:prstGeom prst="rect">
                <a:avLst/>
              </a:prstGeom>
              <a:blipFill>
                <a:blip r:embed="rId12"/>
                <a:stretch>
                  <a:fillRect l="-4444" t="-15789" r="-311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6E956-6366-468C-A238-D7C185036B4E}"/>
                  </a:ext>
                </a:extLst>
              </p:cNvPr>
              <p:cNvSpPr txBox="1"/>
              <p:nvPr/>
            </p:nvSpPr>
            <p:spPr>
              <a:xfrm rot="472280">
                <a:off x="1640276" y="3427566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6E956-6366-468C-A238-D7C18503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2280">
                <a:off x="1640276" y="3427566"/>
                <a:ext cx="233525" cy="153888"/>
              </a:xfrm>
              <a:prstGeom prst="rect">
                <a:avLst/>
              </a:prstGeom>
              <a:blipFill>
                <a:blip r:embed="rId13"/>
                <a:stretch>
                  <a:fillRect l="-7143" t="-15625" r="-3333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5A80D7-0DBC-4461-8E9A-478FCF5FB658}"/>
                  </a:ext>
                </a:extLst>
              </p:cNvPr>
              <p:cNvSpPr txBox="1"/>
              <p:nvPr/>
            </p:nvSpPr>
            <p:spPr>
              <a:xfrm rot="20157832">
                <a:off x="1723743" y="3021105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5A80D7-0DBC-4461-8E9A-478FCF5F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7832">
                <a:off x="1723743" y="3021105"/>
                <a:ext cx="233525" cy="153888"/>
              </a:xfrm>
              <a:prstGeom prst="rect">
                <a:avLst/>
              </a:prstGeom>
              <a:blipFill>
                <a:blip r:embed="rId14"/>
                <a:stretch>
                  <a:fillRect l="-10870" t="-22500" r="-2391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BC29A4-DB15-4365-8EBB-78B3D2132C94}"/>
                  </a:ext>
                </a:extLst>
              </p:cNvPr>
              <p:cNvSpPr txBox="1"/>
              <p:nvPr/>
            </p:nvSpPr>
            <p:spPr>
              <a:xfrm rot="2194793">
                <a:off x="1809829" y="3313857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BC29A4-DB15-4365-8EBB-78B3D2132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4793">
                <a:off x="1809829" y="3313857"/>
                <a:ext cx="233525" cy="153888"/>
              </a:xfrm>
              <a:prstGeom prst="rect">
                <a:avLst/>
              </a:prstGeom>
              <a:blipFill>
                <a:blip r:embed="rId15"/>
                <a:stretch>
                  <a:fillRect l="-4348" t="-13636" r="-304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A43CE-2952-45EF-8082-1F8A55C4D68F}"/>
                  </a:ext>
                </a:extLst>
              </p:cNvPr>
              <p:cNvSpPr txBox="1"/>
              <p:nvPr/>
            </p:nvSpPr>
            <p:spPr>
              <a:xfrm rot="19042259">
                <a:off x="1725519" y="2601597"/>
                <a:ext cx="2305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A43CE-2952-45EF-8082-1F8A55C4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2259">
                <a:off x="1725519" y="2601597"/>
                <a:ext cx="230576" cy="153888"/>
              </a:xfrm>
              <a:prstGeom prst="rect">
                <a:avLst/>
              </a:prstGeom>
              <a:blipFill>
                <a:blip r:embed="rId16"/>
                <a:stretch>
                  <a:fillRect l="-13043" t="-26667" r="-1521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9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2832-A856-4B86-822A-42FCA6E6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7525"/>
            <a:ext cx="3218864" cy="2134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/>
              <p:nvPr/>
            </p:nvSpPr>
            <p:spPr>
              <a:xfrm>
                <a:off x="4726744" y="2277525"/>
                <a:ext cx="3338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2277525"/>
                <a:ext cx="3338285" cy="276999"/>
              </a:xfrm>
              <a:prstGeom prst="rect">
                <a:avLst/>
              </a:prstGeom>
              <a:blipFill>
                <a:blip r:embed="rId4"/>
                <a:stretch>
                  <a:fillRect l="-1095" t="-26667" r="-21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/>
              <p:nvPr/>
            </p:nvSpPr>
            <p:spPr>
              <a:xfrm>
                <a:off x="4726744" y="2873057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2873057"/>
                <a:ext cx="3348930" cy="276999"/>
              </a:xfrm>
              <a:prstGeom prst="rect">
                <a:avLst/>
              </a:prstGeom>
              <a:blipFill>
                <a:blip r:embed="rId5"/>
                <a:stretch>
                  <a:fillRect l="-1273" t="-23913" r="-21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/>
              <p:nvPr/>
            </p:nvSpPr>
            <p:spPr>
              <a:xfrm>
                <a:off x="4726744" y="3504511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3504511"/>
                <a:ext cx="3348930" cy="276999"/>
              </a:xfrm>
              <a:prstGeom prst="rect">
                <a:avLst/>
              </a:prstGeom>
              <a:blipFill>
                <a:blip r:embed="rId6"/>
                <a:stretch>
                  <a:fillRect l="-1273" t="-26667" r="-218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/>
              <p:nvPr/>
            </p:nvSpPr>
            <p:spPr>
              <a:xfrm>
                <a:off x="3036173" y="1487453"/>
                <a:ext cx="355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73" y="1487453"/>
                <a:ext cx="3555011" cy="276999"/>
              </a:xfrm>
              <a:prstGeom prst="rect">
                <a:avLst/>
              </a:prstGeom>
              <a:blipFill>
                <a:blip r:embed="rId7"/>
                <a:stretch>
                  <a:fillRect l="-1372" t="-24444" r="-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F3A50-7400-40F5-A55E-E95F20F89E1E}"/>
                  </a:ext>
                </a:extLst>
              </p:cNvPr>
              <p:cNvSpPr txBox="1"/>
              <p:nvPr/>
            </p:nvSpPr>
            <p:spPr>
              <a:xfrm rot="20779560">
                <a:off x="1748226" y="2401336"/>
                <a:ext cx="2305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F3A50-7400-40F5-A55E-E95F20F89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9560">
                <a:off x="1748226" y="2401336"/>
                <a:ext cx="230576" cy="153888"/>
              </a:xfrm>
              <a:prstGeom prst="rect">
                <a:avLst/>
              </a:prstGeom>
              <a:blipFill>
                <a:blip r:embed="rId8"/>
                <a:stretch>
                  <a:fillRect l="-11364" t="-2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4DF3B7-EC2F-4826-82B5-FC49DD1DF4EE}"/>
                  </a:ext>
                </a:extLst>
              </p:cNvPr>
              <p:cNvSpPr txBox="1"/>
              <p:nvPr/>
            </p:nvSpPr>
            <p:spPr>
              <a:xfrm rot="1651903">
                <a:off x="2761490" y="2700338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4DF3B7-EC2F-4826-82B5-FC49DD1DF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1903">
                <a:off x="2761490" y="2700338"/>
                <a:ext cx="233525" cy="153888"/>
              </a:xfrm>
              <a:prstGeom prst="rect">
                <a:avLst/>
              </a:prstGeom>
              <a:blipFill>
                <a:blip r:embed="rId9"/>
                <a:stretch>
                  <a:fillRect l="-4348" t="-14634" r="-30435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E5336-B91B-4490-85B2-80EEBF14D843}"/>
                  </a:ext>
                </a:extLst>
              </p:cNvPr>
              <p:cNvSpPr txBox="1"/>
              <p:nvPr/>
            </p:nvSpPr>
            <p:spPr>
              <a:xfrm>
                <a:off x="2687887" y="2909921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E5336-B91B-4490-85B2-80EEBF14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87" y="2909921"/>
                <a:ext cx="233525" cy="153888"/>
              </a:xfrm>
              <a:prstGeom prst="rect">
                <a:avLst/>
              </a:prstGeom>
              <a:blipFill>
                <a:blip r:embed="rId10"/>
                <a:stretch>
                  <a:fillRect l="-10526" t="-19231" r="-342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D68D7-7C97-4F3A-A648-BEFB843F8081}"/>
                  </a:ext>
                </a:extLst>
              </p:cNvPr>
              <p:cNvSpPr txBox="1"/>
              <p:nvPr/>
            </p:nvSpPr>
            <p:spPr>
              <a:xfrm rot="20041330">
                <a:off x="2708107" y="3173434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D68D7-7C97-4F3A-A648-BEFB843F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1330">
                <a:off x="2708107" y="3173434"/>
                <a:ext cx="233525" cy="153888"/>
              </a:xfrm>
              <a:prstGeom prst="rect">
                <a:avLst/>
              </a:prstGeom>
              <a:blipFill>
                <a:blip r:embed="rId11"/>
                <a:stretch>
                  <a:fillRect l="-10638" t="-25000" r="-21277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3D82F-D5B6-4A1F-8ED8-F243CCA22998}"/>
                  </a:ext>
                </a:extLst>
              </p:cNvPr>
              <p:cNvSpPr txBox="1"/>
              <p:nvPr/>
            </p:nvSpPr>
            <p:spPr>
              <a:xfrm rot="1240496">
                <a:off x="1806424" y="2869139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3D82F-D5B6-4A1F-8ED8-F243CCA2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40496">
                <a:off x="1806424" y="2869139"/>
                <a:ext cx="233525" cy="153888"/>
              </a:xfrm>
              <a:prstGeom prst="rect">
                <a:avLst/>
              </a:prstGeom>
              <a:blipFill>
                <a:blip r:embed="rId12"/>
                <a:stretch>
                  <a:fillRect l="-4444" t="-15789" r="-311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6E956-6366-468C-A238-D7C185036B4E}"/>
                  </a:ext>
                </a:extLst>
              </p:cNvPr>
              <p:cNvSpPr txBox="1"/>
              <p:nvPr/>
            </p:nvSpPr>
            <p:spPr>
              <a:xfrm rot="472280">
                <a:off x="1640276" y="3427566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6E956-6366-468C-A238-D7C18503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2280">
                <a:off x="1640276" y="3427566"/>
                <a:ext cx="233525" cy="153888"/>
              </a:xfrm>
              <a:prstGeom prst="rect">
                <a:avLst/>
              </a:prstGeom>
              <a:blipFill>
                <a:blip r:embed="rId13"/>
                <a:stretch>
                  <a:fillRect l="-7143" t="-15625" r="-3333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5A80D7-0DBC-4461-8E9A-478FCF5FB658}"/>
                  </a:ext>
                </a:extLst>
              </p:cNvPr>
              <p:cNvSpPr txBox="1"/>
              <p:nvPr/>
            </p:nvSpPr>
            <p:spPr>
              <a:xfrm rot="20157832">
                <a:off x="1723743" y="3021105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5A80D7-0DBC-4461-8E9A-478FCF5F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7832">
                <a:off x="1723743" y="3021105"/>
                <a:ext cx="233525" cy="153888"/>
              </a:xfrm>
              <a:prstGeom prst="rect">
                <a:avLst/>
              </a:prstGeom>
              <a:blipFill>
                <a:blip r:embed="rId14"/>
                <a:stretch>
                  <a:fillRect l="-10870" t="-22500" r="-2391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BC29A4-DB15-4365-8EBB-78B3D2132C94}"/>
                  </a:ext>
                </a:extLst>
              </p:cNvPr>
              <p:cNvSpPr txBox="1"/>
              <p:nvPr/>
            </p:nvSpPr>
            <p:spPr>
              <a:xfrm rot="2194793">
                <a:off x="1809829" y="3313857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BC29A4-DB15-4365-8EBB-78B3D2132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4793">
                <a:off x="1809829" y="3313857"/>
                <a:ext cx="233525" cy="153888"/>
              </a:xfrm>
              <a:prstGeom prst="rect">
                <a:avLst/>
              </a:prstGeom>
              <a:blipFill>
                <a:blip r:embed="rId15"/>
                <a:stretch>
                  <a:fillRect l="-4348" t="-13636" r="-304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A43CE-2952-45EF-8082-1F8A55C4D68F}"/>
                  </a:ext>
                </a:extLst>
              </p:cNvPr>
              <p:cNvSpPr txBox="1"/>
              <p:nvPr/>
            </p:nvSpPr>
            <p:spPr>
              <a:xfrm rot="19042259">
                <a:off x="1725519" y="2601597"/>
                <a:ext cx="2305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A43CE-2952-45EF-8082-1F8A55C4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2259">
                <a:off x="1725519" y="2601597"/>
                <a:ext cx="230576" cy="153888"/>
              </a:xfrm>
              <a:prstGeom prst="rect">
                <a:avLst/>
              </a:prstGeom>
              <a:blipFill>
                <a:blip r:embed="rId16"/>
                <a:stretch>
                  <a:fillRect l="-13043" t="-26667" r="-1521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B25E979-33E3-4244-B1AE-AA7E15F50CE8}"/>
              </a:ext>
            </a:extLst>
          </p:cNvPr>
          <p:cNvSpPr txBox="1"/>
          <p:nvPr/>
        </p:nvSpPr>
        <p:spPr>
          <a:xfrm>
            <a:off x="6182750" y="4307012"/>
            <a:ext cx="296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Activation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432280-44BC-47DF-AAF6-66D1AB79BEDA}"/>
              </a:ext>
            </a:extLst>
          </p:cNvPr>
          <p:cNvCxnSpPr>
            <a:cxnSpLocks/>
          </p:cNvCxnSpPr>
          <p:nvPr/>
        </p:nvCxnSpPr>
        <p:spPr>
          <a:xfrm flipH="1" flipV="1">
            <a:off x="5570806" y="3781510"/>
            <a:ext cx="611944" cy="5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7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2832-A856-4B86-822A-42FCA6E6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77525"/>
            <a:ext cx="3218864" cy="2134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/>
              <p:nvPr/>
            </p:nvSpPr>
            <p:spPr>
              <a:xfrm>
                <a:off x="4726744" y="2277525"/>
                <a:ext cx="3338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2277525"/>
                <a:ext cx="3338285" cy="276999"/>
              </a:xfrm>
              <a:prstGeom prst="rect">
                <a:avLst/>
              </a:prstGeom>
              <a:blipFill>
                <a:blip r:embed="rId4"/>
                <a:stretch>
                  <a:fillRect l="-1095" t="-26667" r="-21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/>
              <p:nvPr/>
            </p:nvSpPr>
            <p:spPr>
              <a:xfrm>
                <a:off x="4726744" y="2873057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2873057"/>
                <a:ext cx="3348930" cy="276999"/>
              </a:xfrm>
              <a:prstGeom prst="rect">
                <a:avLst/>
              </a:prstGeom>
              <a:blipFill>
                <a:blip r:embed="rId5"/>
                <a:stretch>
                  <a:fillRect l="-1273" t="-23913" r="-21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/>
              <p:nvPr/>
            </p:nvSpPr>
            <p:spPr>
              <a:xfrm>
                <a:off x="4726744" y="3504511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44" y="3504511"/>
                <a:ext cx="3348930" cy="276999"/>
              </a:xfrm>
              <a:prstGeom prst="rect">
                <a:avLst/>
              </a:prstGeom>
              <a:blipFill>
                <a:blip r:embed="rId6"/>
                <a:stretch>
                  <a:fillRect l="-1273" t="-26667" r="-218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/>
              <p:nvPr/>
            </p:nvSpPr>
            <p:spPr>
              <a:xfrm>
                <a:off x="3036173" y="1487453"/>
                <a:ext cx="355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73" y="1487453"/>
                <a:ext cx="3555011" cy="276999"/>
              </a:xfrm>
              <a:prstGeom prst="rect">
                <a:avLst/>
              </a:prstGeom>
              <a:blipFill>
                <a:blip r:embed="rId7"/>
                <a:stretch>
                  <a:fillRect l="-1372" t="-24444" r="-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F3A50-7400-40F5-A55E-E95F20F89E1E}"/>
                  </a:ext>
                </a:extLst>
              </p:cNvPr>
              <p:cNvSpPr txBox="1"/>
              <p:nvPr/>
            </p:nvSpPr>
            <p:spPr>
              <a:xfrm rot="20779560">
                <a:off x="1748226" y="2401336"/>
                <a:ext cx="2305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8F3A50-7400-40F5-A55E-E95F20F89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9560">
                <a:off x="1748226" y="2401336"/>
                <a:ext cx="230576" cy="153888"/>
              </a:xfrm>
              <a:prstGeom prst="rect">
                <a:avLst/>
              </a:prstGeom>
              <a:blipFill>
                <a:blip r:embed="rId8"/>
                <a:stretch>
                  <a:fillRect l="-11364" t="-2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4DF3B7-EC2F-4826-82B5-FC49DD1DF4EE}"/>
                  </a:ext>
                </a:extLst>
              </p:cNvPr>
              <p:cNvSpPr txBox="1"/>
              <p:nvPr/>
            </p:nvSpPr>
            <p:spPr>
              <a:xfrm rot="1651903">
                <a:off x="2761490" y="2700338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4DF3B7-EC2F-4826-82B5-FC49DD1DF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51903">
                <a:off x="2761490" y="2700338"/>
                <a:ext cx="233525" cy="153888"/>
              </a:xfrm>
              <a:prstGeom prst="rect">
                <a:avLst/>
              </a:prstGeom>
              <a:blipFill>
                <a:blip r:embed="rId9"/>
                <a:stretch>
                  <a:fillRect l="-4348" t="-14634" r="-30435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E5336-B91B-4490-85B2-80EEBF14D843}"/>
                  </a:ext>
                </a:extLst>
              </p:cNvPr>
              <p:cNvSpPr txBox="1"/>
              <p:nvPr/>
            </p:nvSpPr>
            <p:spPr>
              <a:xfrm>
                <a:off x="2687887" y="2909921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E5336-B91B-4490-85B2-80EEBF14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87" y="2909921"/>
                <a:ext cx="233525" cy="153888"/>
              </a:xfrm>
              <a:prstGeom prst="rect">
                <a:avLst/>
              </a:prstGeom>
              <a:blipFill>
                <a:blip r:embed="rId10"/>
                <a:stretch>
                  <a:fillRect l="-10526" t="-19231" r="-342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D68D7-7C97-4F3A-A648-BEFB843F8081}"/>
                  </a:ext>
                </a:extLst>
              </p:cNvPr>
              <p:cNvSpPr txBox="1"/>
              <p:nvPr/>
            </p:nvSpPr>
            <p:spPr>
              <a:xfrm rot="20041330">
                <a:off x="2708107" y="3173434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D68D7-7C97-4F3A-A648-BEFB843F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1330">
                <a:off x="2708107" y="3173434"/>
                <a:ext cx="233525" cy="153888"/>
              </a:xfrm>
              <a:prstGeom prst="rect">
                <a:avLst/>
              </a:prstGeom>
              <a:blipFill>
                <a:blip r:embed="rId11"/>
                <a:stretch>
                  <a:fillRect l="-10638" t="-25000" r="-21277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3D82F-D5B6-4A1F-8ED8-F243CCA22998}"/>
                  </a:ext>
                </a:extLst>
              </p:cNvPr>
              <p:cNvSpPr txBox="1"/>
              <p:nvPr/>
            </p:nvSpPr>
            <p:spPr>
              <a:xfrm rot="1240496">
                <a:off x="1806424" y="2869139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3D82F-D5B6-4A1F-8ED8-F243CCA2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40496">
                <a:off x="1806424" y="2869139"/>
                <a:ext cx="233525" cy="153888"/>
              </a:xfrm>
              <a:prstGeom prst="rect">
                <a:avLst/>
              </a:prstGeom>
              <a:blipFill>
                <a:blip r:embed="rId12"/>
                <a:stretch>
                  <a:fillRect l="-4444" t="-15789" r="-311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6E956-6366-468C-A238-D7C185036B4E}"/>
                  </a:ext>
                </a:extLst>
              </p:cNvPr>
              <p:cNvSpPr txBox="1"/>
              <p:nvPr/>
            </p:nvSpPr>
            <p:spPr>
              <a:xfrm rot="472280">
                <a:off x="1640276" y="3427566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6E956-6366-468C-A238-D7C18503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2280">
                <a:off x="1640276" y="3427566"/>
                <a:ext cx="233525" cy="153888"/>
              </a:xfrm>
              <a:prstGeom prst="rect">
                <a:avLst/>
              </a:prstGeom>
              <a:blipFill>
                <a:blip r:embed="rId13"/>
                <a:stretch>
                  <a:fillRect l="-7143" t="-15625" r="-3333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5A80D7-0DBC-4461-8E9A-478FCF5FB658}"/>
                  </a:ext>
                </a:extLst>
              </p:cNvPr>
              <p:cNvSpPr txBox="1"/>
              <p:nvPr/>
            </p:nvSpPr>
            <p:spPr>
              <a:xfrm rot="20157832">
                <a:off x="1723743" y="3021105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5A80D7-0DBC-4461-8E9A-478FCF5FB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7832">
                <a:off x="1723743" y="3021105"/>
                <a:ext cx="233525" cy="153888"/>
              </a:xfrm>
              <a:prstGeom prst="rect">
                <a:avLst/>
              </a:prstGeom>
              <a:blipFill>
                <a:blip r:embed="rId14"/>
                <a:stretch>
                  <a:fillRect l="-10870" t="-22500" r="-2391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BC29A4-DB15-4365-8EBB-78B3D2132C94}"/>
                  </a:ext>
                </a:extLst>
              </p:cNvPr>
              <p:cNvSpPr txBox="1"/>
              <p:nvPr/>
            </p:nvSpPr>
            <p:spPr>
              <a:xfrm rot="2194793">
                <a:off x="1809829" y="3313857"/>
                <a:ext cx="2335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BC29A4-DB15-4365-8EBB-78B3D2132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4793">
                <a:off x="1809829" y="3313857"/>
                <a:ext cx="233525" cy="153888"/>
              </a:xfrm>
              <a:prstGeom prst="rect">
                <a:avLst/>
              </a:prstGeom>
              <a:blipFill>
                <a:blip r:embed="rId15"/>
                <a:stretch>
                  <a:fillRect l="-4348" t="-13636" r="-304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A43CE-2952-45EF-8082-1F8A55C4D68F}"/>
                  </a:ext>
                </a:extLst>
              </p:cNvPr>
              <p:cNvSpPr txBox="1"/>
              <p:nvPr/>
            </p:nvSpPr>
            <p:spPr>
              <a:xfrm rot="19042259">
                <a:off x="1725519" y="2601597"/>
                <a:ext cx="2305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EA43CE-2952-45EF-8082-1F8A55C4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42259">
                <a:off x="1725519" y="2601597"/>
                <a:ext cx="230576" cy="153888"/>
              </a:xfrm>
              <a:prstGeom prst="rect">
                <a:avLst/>
              </a:prstGeom>
              <a:blipFill>
                <a:blip r:embed="rId16"/>
                <a:stretch>
                  <a:fillRect l="-13043" t="-26667" r="-1521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B25E979-33E3-4244-B1AE-AA7E15F50CE8}"/>
              </a:ext>
            </a:extLst>
          </p:cNvPr>
          <p:cNvSpPr txBox="1"/>
          <p:nvPr/>
        </p:nvSpPr>
        <p:spPr>
          <a:xfrm>
            <a:off x="6182750" y="4307012"/>
            <a:ext cx="296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Activation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432280-44BC-47DF-AAF6-66D1AB79BEDA}"/>
              </a:ext>
            </a:extLst>
          </p:cNvPr>
          <p:cNvCxnSpPr>
            <a:cxnSpLocks/>
          </p:cNvCxnSpPr>
          <p:nvPr/>
        </p:nvCxnSpPr>
        <p:spPr>
          <a:xfrm flipH="1" flipV="1">
            <a:off x="5570806" y="3781510"/>
            <a:ext cx="611944" cy="5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972CF-536F-4270-92D5-BDEF2E7AFFCE}"/>
              </a:ext>
            </a:extLst>
          </p:cNvPr>
          <p:cNvSpPr txBox="1"/>
          <p:nvPr/>
        </p:nvSpPr>
        <p:spPr>
          <a:xfrm>
            <a:off x="2482947" y="923932"/>
            <a:ext cx="4178105" cy="369332"/>
          </a:xfrm>
          <a:prstGeom prst="rect">
            <a:avLst/>
          </a:prstGeom>
          <a:noFill/>
          <a:ln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Can approximate virtually any association</a:t>
            </a:r>
          </a:p>
        </p:txBody>
      </p:sp>
    </p:spTree>
    <p:extLst>
      <p:ext uri="{BB962C8B-B14F-4D97-AF65-F5344CB8AC3E}">
        <p14:creationId xmlns:p14="http://schemas.microsoft.com/office/powerpoint/2010/main" val="16876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FCC36-9FD1-40D7-9AB0-63086281B9CD}"/>
              </a:ext>
            </a:extLst>
          </p:cNvPr>
          <p:cNvSpPr/>
          <p:nvPr/>
        </p:nvSpPr>
        <p:spPr>
          <a:xfrm>
            <a:off x="1983545" y="1828800"/>
            <a:ext cx="5050301" cy="278892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Universal Approximator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450"/>
              </a:spcBef>
              <a:spcAft>
                <a:spcPts val="225"/>
              </a:spcAft>
              <a:buNone/>
            </a:pPr>
            <a:r>
              <a:rPr lang="en-US" dirty="0"/>
              <a:t>Given enough neurons and time, a neural network can model any input/output relationship, to any degree of precision.</a:t>
            </a:r>
          </a:p>
        </p:txBody>
      </p:sp>
      <p:pic>
        <p:nvPicPr>
          <p:cNvPr id="36868" name="Picture 6" descr="Y:\Server\DMNN53_001\MISC\chap1_slide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91" y="1928813"/>
            <a:ext cx="4310217" cy="25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769509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39080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314593-B098-4C0F-9E11-42A32E4CE662}"/>
              </a:ext>
            </a:extLst>
          </p:cNvPr>
          <p:cNvSpPr/>
          <p:nvPr/>
        </p:nvSpPr>
        <p:spPr>
          <a:xfrm>
            <a:off x="23796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72227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474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71BE5FC-4291-4A85-9BC5-63B1D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17147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9B312A6E-5667-45A0-9E42-FE7A6C17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27F9A968-1700-4A80-9DF5-A705D98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06845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79341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1" y="352934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01475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2" name="Text Box 77">
            <a:extLst>
              <a:ext uri="{FF2B5EF4-FFF2-40B4-BE49-F238E27FC236}">
                <a16:creationId xmlns:a16="http://schemas.microsoft.com/office/drawing/2014/main" id="{529F0A72-21D2-45B1-B903-440784C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926" y="3529344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928" y="352934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9F5506-C0D7-4D99-A703-E0D7C5130DC3}"/>
              </a:ext>
            </a:extLst>
          </p:cNvPr>
          <p:cNvCxnSpPr>
            <a:cxnSpLocks/>
            <a:stCxn id="33" idx="5"/>
            <a:endCxn id="32" idx="2"/>
          </p:cNvCxnSpPr>
          <p:nvPr/>
        </p:nvCxnSpPr>
        <p:spPr>
          <a:xfrm>
            <a:off x="2885643" y="210495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A5E83-41E9-4AB6-B1AD-711A9EE838A0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2952598" y="262196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A304A-5172-4BB4-B016-3D55E01CF20E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2885643" y="262196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1293561" y="194331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>
            <a:off x="1293561" y="302201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1293561" y="224335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1293561" y="194331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  <a:endCxn id="34" idx="2"/>
          </p:cNvCxnSpPr>
          <p:nvPr/>
        </p:nvCxnSpPr>
        <p:spPr>
          <a:xfrm>
            <a:off x="1293561" y="224335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1293561" y="262196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59778-1F8B-4EC1-8C1D-CB54FF8F8D71}"/>
              </a:ext>
            </a:extLst>
          </p:cNvPr>
          <p:cNvSpPr txBox="1"/>
          <p:nvPr/>
        </p:nvSpPr>
        <p:spPr>
          <a:xfrm>
            <a:off x="5356858" y="1568434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Options: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Number of hidden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Number of neurons per layer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Connection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7370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39080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314593-B098-4C0F-9E11-42A32E4CE662}"/>
              </a:ext>
            </a:extLst>
          </p:cNvPr>
          <p:cNvSpPr/>
          <p:nvPr/>
        </p:nvSpPr>
        <p:spPr>
          <a:xfrm>
            <a:off x="23796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72227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474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71BE5FC-4291-4A85-9BC5-63B1D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17147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9B312A6E-5667-45A0-9E42-FE7A6C17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27F9A968-1700-4A80-9DF5-A705D98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06845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79341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1" y="352934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01475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2" name="Text Box 77">
            <a:extLst>
              <a:ext uri="{FF2B5EF4-FFF2-40B4-BE49-F238E27FC236}">
                <a16:creationId xmlns:a16="http://schemas.microsoft.com/office/drawing/2014/main" id="{529F0A72-21D2-45B1-B903-440784C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926" y="3529344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928" y="352934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9F5506-C0D7-4D99-A703-E0D7C5130DC3}"/>
              </a:ext>
            </a:extLst>
          </p:cNvPr>
          <p:cNvCxnSpPr>
            <a:cxnSpLocks/>
            <a:stCxn id="33" idx="5"/>
            <a:endCxn id="32" idx="2"/>
          </p:cNvCxnSpPr>
          <p:nvPr/>
        </p:nvCxnSpPr>
        <p:spPr>
          <a:xfrm>
            <a:off x="2885643" y="210495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A5E83-41E9-4AB6-B1AD-711A9EE838A0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2952598" y="262196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A304A-5172-4BB4-B016-3D55E01CF20E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2885643" y="262196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1293561" y="194331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>
            <a:off x="1293561" y="302201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1293561" y="224335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1293561" y="194331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  <a:endCxn id="34" idx="2"/>
          </p:cNvCxnSpPr>
          <p:nvPr/>
        </p:nvCxnSpPr>
        <p:spPr>
          <a:xfrm>
            <a:off x="1293561" y="224335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1293561" y="262196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59778-1F8B-4EC1-8C1D-CB54FF8F8D71}"/>
              </a:ext>
            </a:extLst>
          </p:cNvPr>
          <p:cNvSpPr txBox="1"/>
          <p:nvPr/>
        </p:nvSpPr>
        <p:spPr>
          <a:xfrm>
            <a:off x="5356858" y="1568434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Options: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Number of hidden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Number of neurons per layer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Connection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4266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199113F-8758-41BD-BAD5-4B8CE8F3090E}"/>
              </a:ext>
            </a:extLst>
          </p:cNvPr>
          <p:cNvSpPr/>
          <p:nvPr/>
        </p:nvSpPr>
        <p:spPr>
          <a:xfrm>
            <a:off x="2201820" y="15684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5489738" y="15684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544470" y="15684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192" y="234891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61" y="274896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21" y="348489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61" y="197030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646" y="348489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115761" y="189886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115761" y="297756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115761" y="219890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115761" y="189886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115761" y="219890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115761" y="257751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7">
            <a:extLst>
              <a:ext uri="{FF2B5EF4-FFF2-40B4-BE49-F238E27FC236}">
                <a16:creationId xmlns:a16="http://schemas.microsoft.com/office/drawing/2014/main" id="{9A605989-7496-42A6-957C-D464CC01B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598" y="167026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11</a:t>
            </a: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8C4E632F-CBFE-4C17-864F-455DEDAC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598" y="234891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12</a:t>
            </a: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5192512A-2F86-474A-BFBD-A2C85A1A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598" y="302400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13</a:t>
            </a:r>
          </a:p>
        </p:txBody>
      </p:sp>
      <p:sp>
        <p:nvSpPr>
          <p:cNvPr id="54" name="Text Box 77">
            <a:extLst>
              <a:ext uri="{FF2B5EF4-FFF2-40B4-BE49-F238E27FC236}">
                <a16:creationId xmlns:a16="http://schemas.microsoft.com/office/drawing/2014/main" id="{53032540-89B5-40E3-A6C0-8AB7A062A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26" y="3484894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4D3F80-1348-43D2-96F9-349AEDE54895}"/>
              </a:ext>
            </a:extLst>
          </p:cNvPr>
          <p:cNvSpPr/>
          <p:nvPr/>
        </p:nvSpPr>
        <p:spPr>
          <a:xfrm>
            <a:off x="3845779" y="15684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05F77400-9B11-4A81-9937-BCE73FD2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05" y="197030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21</a:t>
            </a:r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F9741425-4058-4680-82C6-48649268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117" y="271919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22</a:t>
            </a:r>
          </a:p>
        </p:txBody>
      </p:sp>
      <p:sp>
        <p:nvSpPr>
          <p:cNvPr id="59" name="Text Box 77">
            <a:extLst>
              <a:ext uri="{FF2B5EF4-FFF2-40B4-BE49-F238E27FC236}">
                <a16:creationId xmlns:a16="http://schemas.microsoft.com/office/drawing/2014/main" id="{3C38EC5E-110A-41E8-B8F9-7C2FE2119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85" y="3484894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 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0FB902-4E95-461B-8771-4436BE479977}"/>
              </a:ext>
            </a:extLst>
          </p:cNvPr>
          <p:cNvCxnSpPr>
            <a:cxnSpLocks/>
            <a:stCxn id="30" idx="6"/>
            <a:endCxn id="56" idx="2"/>
          </p:cNvCxnSpPr>
          <p:nvPr/>
        </p:nvCxnSpPr>
        <p:spPr>
          <a:xfrm>
            <a:off x="2774798" y="1898862"/>
            <a:ext cx="117960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D0BCCF-0A38-4A37-A3BA-188FC480D3B0}"/>
              </a:ext>
            </a:extLst>
          </p:cNvPr>
          <p:cNvCxnSpPr>
            <a:cxnSpLocks/>
            <a:stCxn id="31" idx="6"/>
            <a:endCxn id="56" idx="2"/>
          </p:cNvCxnSpPr>
          <p:nvPr/>
        </p:nvCxnSpPr>
        <p:spPr>
          <a:xfrm flipV="1">
            <a:off x="2774798" y="2198900"/>
            <a:ext cx="117960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B927D1-6B1A-402E-A69F-C7727F6FE144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 flipV="1">
            <a:off x="2774798" y="2198900"/>
            <a:ext cx="117960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B4925EB-61BA-4F5A-8C31-33EA68004F66}"/>
              </a:ext>
            </a:extLst>
          </p:cNvPr>
          <p:cNvCxnSpPr>
            <a:cxnSpLocks/>
            <a:stCxn id="30" idx="6"/>
            <a:endCxn id="57" idx="2"/>
          </p:cNvCxnSpPr>
          <p:nvPr/>
        </p:nvCxnSpPr>
        <p:spPr>
          <a:xfrm>
            <a:off x="2774798" y="1898862"/>
            <a:ext cx="1191319" cy="104892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85209C-ECC6-4871-ADE5-648039A9583F}"/>
              </a:ext>
            </a:extLst>
          </p:cNvPr>
          <p:cNvCxnSpPr>
            <a:cxnSpLocks/>
            <a:stCxn id="31" idx="6"/>
            <a:endCxn id="57" idx="2"/>
          </p:cNvCxnSpPr>
          <p:nvPr/>
        </p:nvCxnSpPr>
        <p:spPr>
          <a:xfrm>
            <a:off x="2774798" y="2577518"/>
            <a:ext cx="1191319" cy="37027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CB5084-EB9D-4FD2-8DA3-FD028175029B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 flipV="1">
            <a:off x="2774798" y="2947790"/>
            <a:ext cx="1191319" cy="30481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5370F6-525A-4565-B692-F4027B35CE07}"/>
              </a:ext>
            </a:extLst>
          </p:cNvPr>
          <p:cNvCxnSpPr>
            <a:cxnSpLocks/>
            <a:stCxn id="56" idx="6"/>
            <a:endCxn id="32" idx="2"/>
          </p:cNvCxnSpPr>
          <p:nvPr/>
        </p:nvCxnSpPr>
        <p:spPr>
          <a:xfrm>
            <a:off x="4411605" y="2198900"/>
            <a:ext cx="119058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132163-DA5F-41E3-8994-73BFF1982AE1}"/>
              </a:ext>
            </a:extLst>
          </p:cNvPr>
          <p:cNvCxnSpPr>
            <a:cxnSpLocks/>
            <a:stCxn id="57" idx="6"/>
            <a:endCxn id="32" idx="2"/>
          </p:cNvCxnSpPr>
          <p:nvPr/>
        </p:nvCxnSpPr>
        <p:spPr>
          <a:xfrm flipV="1">
            <a:off x="4423317" y="2577518"/>
            <a:ext cx="1178875" cy="37027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3CEB6BC-EC91-418C-AEC4-361112E93E5A}"/>
              </a:ext>
            </a:extLst>
          </p:cNvPr>
          <p:cNvSpPr txBox="1"/>
          <p:nvPr/>
        </p:nvSpPr>
        <p:spPr>
          <a:xfrm>
            <a:off x="6673850" y="1506402"/>
            <a:ext cx="2063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Enables modeling of discontinuous input-output mappings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Increases the number of weights that need to be estimated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87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39080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314593-B098-4C0F-9E11-42A32E4CE662}"/>
              </a:ext>
            </a:extLst>
          </p:cNvPr>
          <p:cNvSpPr/>
          <p:nvPr/>
        </p:nvSpPr>
        <p:spPr>
          <a:xfrm>
            <a:off x="2379620" y="1612884"/>
            <a:ext cx="661988" cy="320676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72227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474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71BE5FC-4291-4A85-9BC5-63B1D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17147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9B312A6E-5667-45A0-9E42-FE7A6C17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27F9A968-1700-4A80-9DF5-A705D98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06845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79341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1" y="352934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01475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2" name="Text Box 77">
            <a:extLst>
              <a:ext uri="{FF2B5EF4-FFF2-40B4-BE49-F238E27FC236}">
                <a16:creationId xmlns:a16="http://schemas.microsoft.com/office/drawing/2014/main" id="{529F0A72-21D2-45B1-B903-440784C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598" y="4208811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928" y="352934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9F5506-C0D7-4D99-A703-E0D7C5130DC3}"/>
              </a:ext>
            </a:extLst>
          </p:cNvPr>
          <p:cNvCxnSpPr>
            <a:cxnSpLocks/>
            <a:stCxn id="33" idx="5"/>
            <a:endCxn id="32" idx="2"/>
          </p:cNvCxnSpPr>
          <p:nvPr/>
        </p:nvCxnSpPr>
        <p:spPr>
          <a:xfrm>
            <a:off x="2885643" y="210495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A5E83-41E9-4AB6-B1AD-711A9EE838A0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2952598" y="262196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A304A-5172-4BB4-B016-3D55E01CF20E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2885643" y="262196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1293561" y="194331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>
            <a:off x="1293561" y="302201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1293561" y="224335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1293561" y="194331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  <a:endCxn id="34" idx="2"/>
          </p:cNvCxnSpPr>
          <p:nvPr/>
        </p:nvCxnSpPr>
        <p:spPr>
          <a:xfrm>
            <a:off x="1293561" y="224335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1293561" y="262196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59778-1F8B-4EC1-8C1D-CB54FF8F8D71}"/>
              </a:ext>
            </a:extLst>
          </p:cNvPr>
          <p:cNvSpPr txBox="1"/>
          <p:nvPr/>
        </p:nvSpPr>
        <p:spPr>
          <a:xfrm>
            <a:off x="5060950" y="1578031"/>
            <a:ext cx="3591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Adding neurons in hidden layers can improve model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Determining optimal number of hidden neurons is more difficult than determining optimal number of hidden layers</a:t>
            </a: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12ACF843-E362-4C8D-B5A6-128F021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705175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AC4811-77F9-4AC2-B79B-A00803543E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293561" y="2243350"/>
            <a:ext cx="1199845" cy="16904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3A7933-A35D-4E43-A500-BB8EBD620CBC}"/>
              </a:ext>
            </a:extLst>
          </p:cNvPr>
          <p:cNvCxnSpPr>
            <a:cxnSpLocks/>
            <a:stCxn id="36" idx="3"/>
            <a:endCxn id="26" idx="2"/>
          </p:cNvCxnSpPr>
          <p:nvPr/>
        </p:nvCxnSpPr>
        <p:spPr>
          <a:xfrm>
            <a:off x="1293561" y="3022017"/>
            <a:ext cx="1201837" cy="91175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C3E0F9-4787-44DF-A407-6F12C093CDC9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2952598" y="2621968"/>
            <a:ext cx="1067876" cy="131180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BE369-5089-472F-A629-30FFE46F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86353-2EDA-4BFE-A00E-697F904C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out of the computer science field (not statistics)</a:t>
            </a:r>
          </a:p>
          <a:p>
            <a:r>
              <a:rPr lang="en-US" dirty="0"/>
              <a:t>Considered to be one of the best ways of doing classification</a:t>
            </a:r>
          </a:p>
          <a:p>
            <a:r>
              <a:rPr lang="en-US" dirty="0"/>
              <a:t>Highly flexible – automatically determines any relationship between predictors and response</a:t>
            </a:r>
          </a:p>
          <a:p>
            <a:pPr lvl="1"/>
            <a:r>
              <a:rPr lang="en-US" dirty="0"/>
              <a:t>Don’t need to specify relationship before modeling</a:t>
            </a:r>
          </a:p>
          <a:p>
            <a:r>
              <a:rPr lang="en-US" dirty="0"/>
              <a:t>Tend to be “black boxes”</a:t>
            </a:r>
          </a:p>
          <a:p>
            <a:r>
              <a:rPr lang="en-US" dirty="0"/>
              <a:t>Used in fields such as image classification, handwriting recognition, financial decision making, and text mining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9BEA0-E71A-49FF-AFF1-5641E7F76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1794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39080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314593-B098-4C0F-9E11-42A32E4CE662}"/>
              </a:ext>
            </a:extLst>
          </p:cNvPr>
          <p:cNvSpPr/>
          <p:nvPr/>
        </p:nvSpPr>
        <p:spPr>
          <a:xfrm>
            <a:off x="2379620" y="1612884"/>
            <a:ext cx="661988" cy="320676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72227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474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71BE5FC-4291-4A85-9BC5-63B1D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17147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9B312A6E-5667-45A0-9E42-FE7A6C17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27F9A968-1700-4A80-9DF5-A705D98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06845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79341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1" y="352934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01475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2" name="Text Box 77">
            <a:extLst>
              <a:ext uri="{FF2B5EF4-FFF2-40B4-BE49-F238E27FC236}">
                <a16:creationId xmlns:a16="http://schemas.microsoft.com/office/drawing/2014/main" id="{529F0A72-21D2-45B1-B903-440784C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598" y="4208811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928" y="352934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9F5506-C0D7-4D99-A703-E0D7C5130DC3}"/>
              </a:ext>
            </a:extLst>
          </p:cNvPr>
          <p:cNvCxnSpPr>
            <a:cxnSpLocks/>
            <a:stCxn id="33" idx="5"/>
            <a:endCxn id="32" idx="2"/>
          </p:cNvCxnSpPr>
          <p:nvPr/>
        </p:nvCxnSpPr>
        <p:spPr>
          <a:xfrm>
            <a:off x="2885643" y="210495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A5E83-41E9-4AB6-B1AD-711A9EE838A0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2952598" y="262196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A304A-5172-4BB4-B016-3D55E01CF20E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2885643" y="262196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1293561" y="194331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>
            <a:off x="1293561" y="302201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1293561" y="224335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1293561" y="194331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  <a:endCxn id="34" idx="2"/>
          </p:cNvCxnSpPr>
          <p:nvPr/>
        </p:nvCxnSpPr>
        <p:spPr>
          <a:xfrm>
            <a:off x="1293561" y="224335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1293561" y="262196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9">
            <a:extLst>
              <a:ext uri="{FF2B5EF4-FFF2-40B4-BE49-F238E27FC236}">
                <a16:creationId xmlns:a16="http://schemas.microsoft.com/office/drawing/2014/main" id="{12ACF843-E362-4C8D-B5A6-128F021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705175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AC4811-77F9-4AC2-B79B-A00803543E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293561" y="2243350"/>
            <a:ext cx="1199845" cy="16904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3A7933-A35D-4E43-A500-BB8EBD620CBC}"/>
              </a:ext>
            </a:extLst>
          </p:cNvPr>
          <p:cNvCxnSpPr>
            <a:cxnSpLocks/>
            <a:stCxn id="36" idx="3"/>
            <a:endCxn id="26" idx="2"/>
          </p:cNvCxnSpPr>
          <p:nvPr/>
        </p:nvCxnSpPr>
        <p:spPr>
          <a:xfrm>
            <a:off x="1293561" y="3022017"/>
            <a:ext cx="1201837" cy="91175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C3E0F9-4787-44DF-A407-6F12C093CDC9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2952598" y="2621968"/>
            <a:ext cx="1067876" cy="131180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42790C-6B82-4B43-ABB3-2EE51C816106}"/>
              </a:ext>
            </a:extLst>
          </p:cNvPr>
          <p:cNvGraphicFramePr>
            <a:graphicFrameLocks noGrp="1"/>
          </p:cNvGraphicFramePr>
          <p:nvPr/>
        </p:nvGraphicFramePr>
        <p:xfrm>
          <a:off x="5213350" y="1607788"/>
          <a:ext cx="3531420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618675878"/>
                    </a:ext>
                  </a:extLst>
                </a:gridCol>
                <a:gridCol w="2229670">
                  <a:extLst>
                    <a:ext uri="{9D8B030D-6E8A-4147-A177-3AD203B41FA5}">
                      <a16:colId xmlns:a16="http://schemas.microsoft.com/office/drawing/2014/main" val="54154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2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Models noise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Fails to generalize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4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Too few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Fails to capture the signal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Fails to generalize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1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8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39080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314593-B098-4C0F-9E11-42A32E4CE662}"/>
              </a:ext>
            </a:extLst>
          </p:cNvPr>
          <p:cNvSpPr/>
          <p:nvPr/>
        </p:nvSpPr>
        <p:spPr>
          <a:xfrm>
            <a:off x="2379620" y="1612884"/>
            <a:ext cx="661988" cy="320676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72227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474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71BE5FC-4291-4A85-9BC5-63B1D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17147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9B312A6E-5667-45A0-9E42-FE7A6C17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27F9A968-1700-4A80-9DF5-A705D98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06845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79341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1" y="352934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01475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2" name="Text Box 77">
            <a:extLst>
              <a:ext uri="{FF2B5EF4-FFF2-40B4-BE49-F238E27FC236}">
                <a16:creationId xmlns:a16="http://schemas.microsoft.com/office/drawing/2014/main" id="{529F0A72-21D2-45B1-B903-440784C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598" y="4208811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928" y="352934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9F5506-C0D7-4D99-A703-E0D7C5130DC3}"/>
              </a:ext>
            </a:extLst>
          </p:cNvPr>
          <p:cNvCxnSpPr>
            <a:cxnSpLocks/>
            <a:stCxn id="33" idx="5"/>
            <a:endCxn id="32" idx="2"/>
          </p:cNvCxnSpPr>
          <p:nvPr/>
        </p:nvCxnSpPr>
        <p:spPr>
          <a:xfrm>
            <a:off x="2885643" y="210495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A5E83-41E9-4AB6-B1AD-711A9EE838A0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2952598" y="262196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A304A-5172-4BB4-B016-3D55E01CF20E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2885643" y="262196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1293561" y="194331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>
            <a:off x="1293561" y="302201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1293561" y="224335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1293561" y="194331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  <a:endCxn id="34" idx="2"/>
          </p:cNvCxnSpPr>
          <p:nvPr/>
        </p:nvCxnSpPr>
        <p:spPr>
          <a:xfrm>
            <a:off x="1293561" y="224335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1293561" y="262196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9">
            <a:extLst>
              <a:ext uri="{FF2B5EF4-FFF2-40B4-BE49-F238E27FC236}">
                <a16:creationId xmlns:a16="http://schemas.microsoft.com/office/drawing/2014/main" id="{12ACF843-E362-4C8D-B5A6-128F021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705175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AC4811-77F9-4AC2-B79B-A00803543E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293561" y="2243350"/>
            <a:ext cx="1199845" cy="16904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3A7933-A35D-4E43-A500-BB8EBD620CBC}"/>
              </a:ext>
            </a:extLst>
          </p:cNvPr>
          <p:cNvCxnSpPr>
            <a:cxnSpLocks/>
            <a:stCxn id="36" idx="3"/>
            <a:endCxn id="26" idx="2"/>
          </p:cNvCxnSpPr>
          <p:nvPr/>
        </p:nvCxnSpPr>
        <p:spPr>
          <a:xfrm>
            <a:off x="1293561" y="3022017"/>
            <a:ext cx="1201837" cy="91175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C3E0F9-4787-44DF-A407-6F12C093CDC9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2952598" y="2621968"/>
            <a:ext cx="1067876" cy="131180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AA3409-6046-498A-8892-DE328545748B}"/>
              </a:ext>
            </a:extLst>
          </p:cNvPr>
          <p:cNvSpPr txBox="1"/>
          <p:nvPr/>
        </p:nvSpPr>
        <p:spPr>
          <a:xfrm>
            <a:off x="5251450" y="1585482"/>
            <a:ext cx="3360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Guidelines: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Number of hidden neurons in first layer should be approximate twice the number of input dimensions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2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DBB97E-3E6A-4FFC-B2F4-E2EA4DFF911F}"/>
              </a:ext>
            </a:extLst>
          </p:cNvPr>
          <p:cNvSpPr/>
          <p:nvPr/>
        </p:nvSpPr>
        <p:spPr>
          <a:xfrm>
            <a:off x="7165570" y="14160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314593-B098-4C0F-9E11-42A32E4CE662}"/>
              </a:ext>
            </a:extLst>
          </p:cNvPr>
          <p:cNvSpPr/>
          <p:nvPr/>
        </p:nvSpPr>
        <p:spPr>
          <a:xfrm>
            <a:off x="5637170" y="1416034"/>
            <a:ext cx="661988" cy="3206766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A97CB-FC98-4EAB-B99B-5F9E6CCE2A0E}"/>
              </a:ext>
            </a:extLst>
          </p:cNvPr>
          <p:cNvSpPr/>
          <p:nvPr/>
        </p:nvSpPr>
        <p:spPr>
          <a:xfrm>
            <a:off x="3979820" y="141603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44DF7F9E-2E53-4196-9B94-6EF032C0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024" y="219651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71BE5FC-4291-4A85-9BC5-63B1D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948" y="151786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9B312A6E-5667-45A0-9E42-FE7A6C17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948" y="219651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27F9A968-1700-4A80-9DF5-A705D98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948" y="287160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73E2C57-3028-4572-B091-43520148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11" y="259656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74A87136-5FF1-441A-B5A4-D5392BE8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971" y="333249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21D758F2-1783-451E-A93C-B525310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911" y="181790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42" name="Text Box 77">
            <a:extLst>
              <a:ext uri="{FF2B5EF4-FFF2-40B4-BE49-F238E27FC236}">
                <a16:creationId xmlns:a16="http://schemas.microsoft.com/office/drawing/2014/main" id="{529F0A72-21D2-45B1-B903-440784C3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148" y="4011961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43" name="Text Box 77">
            <a:extLst>
              <a:ext uri="{FF2B5EF4-FFF2-40B4-BE49-F238E27FC236}">
                <a16:creationId xmlns:a16="http://schemas.microsoft.com/office/drawing/2014/main" id="{3031C770-D235-4716-A14A-222107E1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78" y="333249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9F5506-C0D7-4D99-A703-E0D7C5130DC3}"/>
              </a:ext>
            </a:extLst>
          </p:cNvPr>
          <p:cNvCxnSpPr>
            <a:cxnSpLocks/>
            <a:stCxn id="33" idx="5"/>
            <a:endCxn id="32" idx="2"/>
          </p:cNvCxnSpPr>
          <p:nvPr/>
        </p:nvCxnSpPr>
        <p:spPr>
          <a:xfrm>
            <a:off x="6143193" y="190810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A5E83-41E9-4AB6-B1AD-711A9EE838A0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6210148" y="242511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DA304A-5172-4BB4-B016-3D55E01CF20E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6143193" y="242511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67C526-30D3-4074-80EA-674D87D6A21B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551111" y="174646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DAE45B-D52B-4AFF-9E56-F26DC87DB958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>
          <a:xfrm>
            <a:off x="4551111" y="282516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1841A-DAAB-4EDB-B56F-64A93DFF4E3F}"/>
              </a:ext>
            </a:extLst>
          </p:cNvPr>
          <p:cNvCxnSpPr>
            <a:cxnSpLocks/>
            <a:stCxn id="38" idx="3"/>
            <a:endCxn id="35" idx="2"/>
          </p:cNvCxnSpPr>
          <p:nvPr/>
        </p:nvCxnSpPr>
        <p:spPr>
          <a:xfrm>
            <a:off x="4551111" y="204650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ACBF54-F308-4318-8D22-7447B6BB3401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 flipV="1">
            <a:off x="4551111" y="174646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B5FD02-C089-45F7-B1F3-A1BABE7B2459}"/>
              </a:ext>
            </a:extLst>
          </p:cNvPr>
          <p:cNvCxnSpPr>
            <a:cxnSpLocks/>
            <a:stCxn id="38" idx="3"/>
            <a:endCxn id="34" idx="2"/>
          </p:cNvCxnSpPr>
          <p:nvPr/>
        </p:nvCxnSpPr>
        <p:spPr>
          <a:xfrm>
            <a:off x="4551111" y="204650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63C743-0D74-4369-8730-A1AA93E5CC4D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4551111" y="242511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9">
            <a:extLst>
              <a:ext uri="{FF2B5EF4-FFF2-40B4-BE49-F238E27FC236}">
                <a16:creationId xmlns:a16="http://schemas.microsoft.com/office/drawing/2014/main" id="{12ACF843-E362-4C8D-B5A6-128F021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948" y="3508325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AC4811-77F9-4AC2-B79B-A00803543E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51111" y="2046500"/>
            <a:ext cx="1199845" cy="169042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3A7933-A35D-4E43-A500-BB8EBD620CBC}"/>
              </a:ext>
            </a:extLst>
          </p:cNvPr>
          <p:cNvCxnSpPr>
            <a:cxnSpLocks/>
            <a:stCxn id="36" idx="3"/>
            <a:endCxn id="26" idx="2"/>
          </p:cNvCxnSpPr>
          <p:nvPr/>
        </p:nvCxnSpPr>
        <p:spPr>
          <a:xfrm>
            <a:off x="4551111" y="2825167"/>
            <a:ext cx="1201837" cy="91175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C3E0F9-4787-44DF-A407-6F12C093CDC9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6210148" y="2425118"/>
            <a:ext cx="1067876" cy="131180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16B768-6589-4299-8877-164349173293}"/>
              </a:ext>
            </a:extLst>
          </p:cNvPr>
          <p:cNvSpPr txBox="1"/>
          <p:nvPr/>
        </p:nvSpPr>
        <p:spPr>
          <a:xfrm>
            <a:off x="278659" y="1416034"/>
            <a:ext cx="33607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Unlike tree-based models, neural networks cannot “select” inputs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Therefore, it is a good practice to also focus on variable selection prior to finalizing the components of the input layer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01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(MLP)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Architecture Hyperparameters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A3409-6046-498A-8892-DE328545748B}"/>
              </a:ext>
            </a:extLst>
          </p:cNvPr>
          <p:cNvSpPr txBox="1"/>
          <p:nvPr/>
        </p:nvSpPr>
        <p:spPr>
          <a:xfrm>
            <a:off x="5219700" y="1594105"/>
            <a:ext cx="378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Hidden layer is the key to modeling non-linearities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“Activation function” introduces the nonlinearity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Original neural networks used the logit function as the activation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Several other options are used today.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SAS uses the hyperbolic tangent as the default activation function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86B4AA-6255-40A1-9A55-AB9B88C0D38D}"/>
              </a:ext>
            </a:extLst>
          </p:cNvPr>
          <p:cNvSpPr/>
          <p:nvPr/>
        </p:nvSpPr>
        <p:spPr>
          <a:xfrm>
            <a:off x="39080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4D8B3D-265C-471B-AC57-C81A49F49606}"/>
              </a:ext>
            </a:extLst>
          </p:cNvPr>
          <p:cNvSpPr/>
          <p:nvPr/>
        </p:nvSpPr>
        <p:spPr>
          <a:xfrm>
            <a:off x="237962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CA059B-7245-4DFA-A610-57A2BB7C05C3}"/>
              </a:ext>
            </a:extLst>
          </p:cNvPr>
          <p:cNvSpPr/>
          <p:nvPr/>
        </p:nvSpPr>
        <p:spPr>
          <a:xfrm>
            <a:off x="722270" y="1612884"/>
            <a:ext cx="661988" cy="256032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02778146-6AE7-4A34-BD4B-A601D458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474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y</a:t>
            </a:r>
            <a:r>
              <a:rPr lang="en-US" altLang="en-US" sz="1800" baseline="-25000" dirty="0">
                <a:latin typeface="+mj-lt"/>
              </a:rPr>
              <a:t> </a:t>
            </a:r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B0FE24BD-7EEF-43E9-9F17-5A0B4C30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17147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1</a:t>
            </a:r>
          </a:p>
        </p:txBody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13E436D8-EE2C-4A5D-A27F-B1DBB481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239336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DA150F8E-E667-4CEE-AF52-1AE9901B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98" y="3068453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H</a:t>
            </a:r>
            <a:r>
              <a:rPr lang="en-US" altLang="en-US" sz="1800" baseline="-25000" dirty="0">
                <a:latin typeface="+mj-lt"/>
              </a:rPr>
              <a:t>3</a:t>
            </a:r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9370D529-E479-4FC6-9CCF-F8D8EE0F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793417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latin typeface="+mj-lt"/>
              </a:rPr>
              <a:t>x</a:t>
            </a:r>
            <a:r>
              <a:rPr lang="en-US" altLang="en-US" sz="1800" baseline="-25000" dirty="0">
                <a:latin typeface="+mj-lt"/>
              </a:rPr>
              <a:t>2</a:t>
            </a:r>
          </a:p>
        </p:txBody>
      </p:sp>
      <p:sp>
        <p:nvSpPr>
          <p:cNvPr id="61" name="Text Box 77">
            <a:extLst>
              <a:ext uri="{FF2B5EF4-FFF2-40B4-BE49-F238E27FC236}">
                <a16:creationId xmlns:a16="http://schemas.microsoft.com/office/drawing/2014/main" id="{A18E5EC7-D633-4FE2-BD3C-B5CC020DD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21" y="3529344"/>
            <a:ext cx="619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input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FCA23D54-7BA7-4907-B81A-70E8935D0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61" y="2014750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none" lIns="0" tIns="0" rIns="0" bIns="0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 dirty="0">
                <a:solidFill>
                  <a:sysClr val="windowText" lastClr="000000"/>
                </a:solidFill>
                <a:latin typeface="+mj-lt"/>
              </a:rPr>
              <a:t>x</a:t>
            </a:r>
            <a:r>
              <a:rPr lang="en-US" altLang="en-US" sz="1800" baseline="-25000" dirty="0">
                <a:solidFill>
                  <a:sysClr val="windowText" lastClr="000000"/>
                </a:solidFill>
                <a:latin typeface="+mj-lt"/>
              </a:rPr>
              <a:t>1</a:t>
            </a:r>
          </a:p>
        </p:txBody>
      </p:sp>
      <p:sp>
        <p:nvSpPr>
          <p:cNvPr id="63" name="Text Box 77">
            <a:extLst>
              <a:ext uri="{FF2B5EF4-FFF2-40B4-BE49-F238E27FC236}">
                <a16:creationId xmlns:a16="http://schemas.microsoft.com/office/drawing/2014/main" id="{F314780F-76E1-4D25-A42F-14F74CD8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926" y="3529344"/>
            <a:ext cx="760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hidden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sp>
        <p:nvSpPr>
          <p:cNvPr id="64" name="Text Box 77">
            <a:extLst>
              <a:ext uri="{FF2B5EF4-FFF2-40B4-BE49-F238E27FC236}">
                <a16:creationId xmlns:a16="http://schemas.microsoft.com/office/drawing/2014/main" id="{1C5612E4-E278-4C94-B183-690A2F1C5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928" y="3529344"/>
            <a:ext cx="6830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target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layer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E91598-0E56-4C0B-A0C7-E56C3C484E30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2885643" y="2104957"/>
            <a:ext cx="1134831" cy="5170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351FB6-2F13-4D6C-8563-FC012DBBAACA}"/>
              </a:ext>
            </a:extLst>
          </p:cNvPr>
          <p:cNvCxnSpPr>
            <a:cxnSpLocks/>
            <a:stCxn id="58" idx="6"/>
            <a:endCxn id="56" idx="2"/>
          </p:cNvCxnSpPr>
          <p:nvPr/>
        </p:nvCxnSpPr>
        <p:spPr>
          <a:xfrm>
            <a:off x="2952598" y="2621968"/>
            <a:ext cx="1067876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2185B7-96A3-4FB3-8713-D6B3A0221234}"/>
              </a:ext>
            </a:extLst>
          </p:cNvPr>
          <p:cNvCxnSpPr>
            <a:cxnSpLocks/>
            <a:stCxn id="59" idx="7"/>
            <a:endCxn id="56" idx="2"/>
          </p:cNvCxnSpPr>
          <p:nvPr/>
        </p:nvCxnSpPr>
        <p:spPr>
          <a:xfrm flipV="1">
            <a:off x="2885643" y="2621968"/>
            <a:ext cx="1134831" cy="5134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0648FB-2F36-4EEA-B29F-082609F9D599}"/>
              </a:ext>
            </a:extLst>
          </p:cNvPr>
          <p:cNvCxnSpPr>
            <a:cxnSpLocks/>
            <a:stCxn id="62" idx="3"/>
            <a:endCxn id="57" idx="2"/>
          </p:cNvCxnSpPr>
          <p:nvPr/>
        </p:nvCxnSpPr>
        <p:spPr>
          <a:xfrm flipV="1">
            <a:off x="1293561" y="1943312"/>
            <a:ext cx="1201837" cy="30003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AEF736-4732-45C6-BDFC-414487426377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>
            <a:off x="1293561" y="3022017"/>
            <a:ext cx="1201837" cy="27503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AE8B1B-9ADE-4ACF-95B3-C6FD90D8CA0C}"/>
              </a:ext>
            </a:extLst>
          </p:cNvPr>
          <p:cNvCxnSpPr>
            <a:cxnSpLocks/>
            <a:stCxn id="62" idx="3"/>
            <a:endCxn id="59" idx="2"/>
          </p:cNvCxnSpPr>
          <p:nvPr/>
        </p:nvCxnSpPr>
        <p:spPr>
          <a:xfrm>
            <a:off x="1293561" y="2243350"/>
            <a:ext cx="1201837" cy="10537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70E7D28-A66E-4CBB-AD20-293F9E4ED39C}"/>
              </a:ext>
            </a:extLst>
          </p:cNvPr>
          <p:cNvCxnSpPr>
            <a:cxnSpLocks/>
            <a:stCxn id="60" idx="3"/>
            <a:endCxn id="57" idx="2"/>
          </p:cNvCxnSpPr>
          <p:nvPr/>
        </p:nvCxnSpPr>
        <p:spPr>
          <a:xfrm flipV="1">
            <a:off x="1293561" y="1943312"/>
            <a:ext cx="1201837" cy="107870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FBB137-A717-4FC9-956B-B24275F88A3C}"/>
              </a:ext>
            </a:extLst>
          </p:cNvPr>
          <p:cNvCxnSpPr>
            <a:cxnSpLocks/>
            <a:stCxn id="62" idx="3"/>
            <a:endCxn id="58" idx="2"/>
          </p:cNvCxnSpPr>
          <p:nvPr/>
        </p:nvCxnSpPr>
        <p:spPr>
          <a:xfrm>
            <a:off x="1293561" y="2243350"/>
            <a:ext cx="1201837" cy="37861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66D859-7CC0-4F3F-B8F7-24764846E08D}"/>
              </a:ext>
            </a:extLst>
          </p:cNvPr>
          <p:cNvCxnSpPr>
            <a:cxnSpLocks/>
            <a:stCxn id="60" idx="3"/>
            <a:endCxn id="58" idx="2"/>
          </p:cNvCxnSpPr>
          <p:nvPr/>
        </p:nvCxnSpPr>
        <p:spPr>
          <a:xfrm flipV="1">
            <a:off x="1293561" y="2621968"/>
            <a:ext cx="1201837" cy="40004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7BF3FF-7D49-4013-B317-0A48D81B212B}"/>
              </a:ext>
            </a:extLst>
          </p:cNvPr>
          <p:cNvSpPr/>
          <p:nvPr/>
        </p:nvSpPr>
        <p:spPr>
          <a:xfrm>
            <a:off x="1228285" y="1051560"/>
            <a:ext cx="6808763" cy="35661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Rectangle 2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0" y="1164102"/>
            <a:ext cx="8229600" cy="3703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1267" name="Group 26"/>
          <p:cNvGrpSpPr>
            <a:grpSpLocks/>
          </p:cNvGrpSpPr>
          <p:nvPr/>
        </p:nvGrpSpPr>
        <p:grpSpPr bwMode="auto">
          <a:xfrm>
            <a:off x="1583656" y="1209336"/>
            <a:ext cx="5135396" cy="3224232"/>
            <a:chOff x="380" y="878"/>
            <a:chExt cx="4359" cy="3198"/>
          </a:xfrm>
        </p:grpSpPr>
        <p:sp>
          <p:nvSpPr>
            <p:cNvPr id="11268" name="Line 3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983" y="2321"/>
              <a:ext cx="353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69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983" y="983"/>
              <a:ext cx="353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70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982" y="954"/>
              <a:ext cx="1" cy="27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71" name="Line 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982" y="3689"/>
              <a:ext cx="35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72" name="Freeform 7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005" y="1512"/>
              <a:ext cx="1948" cy="2148"/>
            </a:xfrm>
            <a:custGeom>
              <a:avLst/>
              <a:gdLst>
                <a:gd name="T0" fmla="*/ 0 w 9739"/>
                <a:gd name="T1" fmla="*/ 0 h 10741"/>
                <a:gd name="T2" fmla="*/ 0 w 9739"/>
                <a:gd name="T3" fmla="*/ 0 h 10741"/>
                <a:gd name="T4" fmla="*/ 0 w 9739"/>
                <a:gd name="T5" fmla="*/ 0 h 10741"/>
                <a:gd name="T6" fmla="*/ 0 w 9739"/>
                <a:gd name="T7" fmla="*/ 0 h 10741"/>
                <a:gd name="T8" fmla="*/ 0 w 9739"/>
                <a:gd name="T9" fmla="*/ 0 h 10741"/>
                <a:gd name="T10" fmla="*/ 0 w 9739"/>
                <a:gd name="T11" fmla="*/ 0 h 10741"/>
                <a:gd name="T12" fmla="*/ 0 w 9739"/>
                <a:gd name="T13" fmla="*/ 0 h 10741"/>
                <a:gd name="T14" fmla="*/ 0 w 9739"/>
                <a:gd name="T15" fmla="*/ 0 h 10741"/>
                <a:gd name="T16" fmla="*/ 0 w 9739"/>
                <a:gd name="T17" fmla="*/ 0 h 10741"/>
                <a:gd name="T18" fmla="*/ 0 w 9739"/>
                <a:gd name="T19" fmla="*/ 0 h 10741"/>
                <a:gd name="T20" fmla="*/ 0 w 9739"/>
                <a:gd name="T21" fmla="*/ 0 h 10741"/>
                <a:gd name="T22" fmla="*/ 0 w 9739"/>
                <a:gd name="T23" fmla="*/ 0 h 10741"/>
                <a:gd name="T24" fmla="*/ 0 w 9739"/>
                <a:gd name="T25" fmla="*/ 0 h 10741"/>
                <a:gd name="T26" fmla="*/ 0 w 9739"/>
                <a:gd name="T27" fmla="*/ 0 h 10741"/>
                <a:gd name="T28" fmla="*/ 0 w 9739"/>
                <a:gd name="T29" fmla="*/ 0 h 10741"/>
                <a:gd name="T30" fmla="*/ 0 w 9739"/>
                <a:gd name="T31" fmla="*/ 0 h 10741"/>
                <a:gd name="T32" fmla="*/ 0 w 9739"/>
                <a:gd name="T33" fmla="*/ 0 h 10741"/>
                <a:gd name="T34" fmla="*/ 0 w 9739"/>
                <a:gd name="T35" fmla="*/ 0 h 10741"/>
                <a:gd name="T36" fmla="*/ 0 w 9739"/>
                <a:gd name="T37" fmla="*/ 0 h 10741"/>
                <a:gd name="T38" fmla="*/ 0 w 9739"/>
                <a:gd name="T39" fmla="*/ 0 h 10741"/>
                <a:gd name="T40" fmla="*/ 0 w 9739"/>
                <a:gd name="T41" fmla="*/ 0 h 10741"/>
                <a:gd name="T42" fmla="*/ 0 w 9739"/>
                <a:gd name="T43" fmla="*/ 0 h 10741"/>
                <a:gd name="T44" fmla="*/ 0 w 9739"/>
                <a:gd name="T45" fmla="*/ 0 h 10741"/>
                <a:gd name="T46" fmla="*/ 0 w 9739"/>
                <a:gd name="T47" fmla="*/ 0 h 10741"/>
                <a:gd name="T48" fmla="*/ 0 w 9739"/>
                <a:gd name="T49" fmla="*/ 0 h 10741"/>
                <a:gd name="T50" fmla="*/ 0 w 9739"/>
                <a:gd name="T51" fmla="*/ 0 h 10741"/>
                <a:gd name="T52" fmla="*/ 0 w 9739"/>
                <a:gd name="T53" fmla="*/ 0 h 10741"/>
                <a:gd name="T54" fmla="*/ 0 w 9739"/>
                <a:gd name="T55" fmla="*/ 0 h 10741"/>
                <a:gd name="T56" fmla="*/ 0 w 9739"/>
                <a:gd name="T57" fmla="*/ 0 h 10741"/>
                <a:gd name="T58" fmla="*/ 0 w 9739"/>
                <a:gd name="T59" fmla="*/ 0 h 10741"/>
                <a:gd name="T60" fmla="*/ 0 w 9739"/>
                <a:gd name="T61" fmla="*/ 0 h 10741"/>
                <a:gd name="T62" fmla="*/ 0 w 9739"/>
                <a:gd name="T63" fmla="*/ 0 h 10741"/>
                <a:gd name="T64" fmla="*/ 0 w 9739"/>
                <a:gd name="T65" fmla="*/ 0 h 10741"/>
                <a:gd name="T66" fmla="*/ 0 w 9739"/>
                <a:gd name="T67" fmla="*/ 0 h 10741"/>
                <a:gd name="T68" fmla="*/ 0 w 9739"/>
                <a:gd name="T69" fmla="*/ 0 h 10741"/>
                <a:gd name="T70" fmla="*/ 0 w 9739"/>
                <a:gd name="T71" fmla="*/ 0 h 10741"/>
                <a:gd name="T72" fmla="*/ 0 w 9739"/>
                <a:gd name="T73" fmla="*/ 0 h 10741"/>
                <a:gd name="T74" fmla="*/ 0 w 9739"/>
                <a:gd name="T75" fmla="*/ 0 h 10741"/>
                <a:gd name="T76" fmla="*/ 0 w 9739"/>
                <a:gd name="T77" fmla="*/ 0 h 10741"/>
                <a:gd name="T78" fmla="*/ 0 w 9739"/>
                <a:gd name="T79" fmla="*/ 0 h 10741"/>
                <a:gd name="T80" fmla="*/ 0 w 9739"/>
                <a:gd name="T81" fmla="*/ 0 h 10741"/>
                <a:gd name="T82" fmla="*/ 0 w 9739"/>
                <a:gd name="T83" fmla="*/ 0 h 10741"/>
                <a:gd name="T84" fmla="*/ 0 w 9739"/>
                <a:gd name="T85" fmla="*/ 0 h 10741"/>
                <a:gd name="T86" fmla="*/ 0 w 9739"/>
                <a:gd name="T87" fmla="*/ 0 h 10741"/>
                <a:gd name="T88" fmla="*/ 0 w 9739"/>
                <a:gd name="T89" fmla="*/ 0 h 10741"/>
                <a:gd name="T90" fmla="*/ 0 w 9739"/>
                <a:gd name="T91" fmla="*/ 0 h 10741"/>
                <a:gd name="T92" fmla="*/ 0 w 9739"/>
                <a:gd name="T93" fmla="*/ 0 h 10741"/>
                <a:gd name="T94" fmla="*/ 0 w 9739"/>
                <a:gd name="T95" fmla="*/ 0 h 10741"/>
                <a:gd name="T96" fmla="*/ 0 w 9739"/>
                <a:gd name="T97" fmla="*/ 0 h 10741"/>
                <a:gd name="T98" fmla="*/ 0 w 9739"/>
                <a:gd name="T99" fmla="*/ 0 h 10741"/>
                <a:gd name="T100" fmla="*/ 0 w 9739"/>
                <a:gd name="T101" fmla="*/ 0 h 10741"/>
                <a:gd name="T102" fmla="*/ 0 w 9739"/>
                <a:gd name="T103" fmla="*/ 0 h 10741"/>
                <a:gd name="T104" fmla="*/ 0 w 9739"/>
                <a:gd name="T105" fmla="*/ 0 h 10741"/>
                <a:gd name="T106" fmla="*/ 0 w 9739"/>
                <a:gd name="T107" fmla="*/ 0 h 10741"/>
                <a:gd name="T108" fmla="*/ 0 w 9739"/>
                <a:gd name="T109" fmla="*/ 0 h 10741"/>
                <a:gd name="T110" fmla="*/ 0 w 9739"/>
                <a:gd name="T111" fmla="*/ 0 h 10741"/>
                <a:gd name="T112" fmla="*/ 0 w 9739"/>
                <a:gd name="T113" fmla="*/ 0 h 10741"/>
                <a:gd name="T114" fmla="*/ 0 w 9739"/>
                <a:gd name="T115" fmla="*/ 0 h 10741"/>
                <a:gd name="T116" fmla="*/ 0 w 9739"/>
                <a:gd name="T117" fmla="*/ 0 h 10741"/>
                <a:gd name="T118" fmla="*/ 0 w 9739"/>
                <a:gd name="T119" fmla="*/ 0 h 10741"/>
                <a:gd name="T120" fmla="*/ 0 w 9739"/>
                <a:gd name="T121" fmla="*/ 0 h 10741"/>
                <a:gd name="T122" fmla="*/ 0 w 9739"/>
                <a:gd name="T123" fmla="*/ 0 h 10741"/>
                <a:gd name="T124" fmla="*/ 0 w 9739"/>
                <a:gd name="T125" fmla="*/ 0 h 107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739"/>
                <a:gd name="T190" fmla="*/ 0 h 10741"/>
                <a:gd name="T191" fmla="*/ 9739 w 9739"/>
                <a:gd name="T192" fmla="*/ 10741 h 1074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739" h="10741">
                  <a:moveTo>
                    <a:pt x="0" y="10741"/>
                  </a:moveTo>
                  <a:lnTo>
                    <a:pt x="583" y="10741"/>
                  </a:lnTo>
                  <a:lnTo>
                    <a:pt x="873" y="10741"/>
                  </a:lnTo>
                  <a:lnTo>
                    <a:pt x="1018" y="10741"/>
                  </a:lnTo>
                  <a:lnTo>
                    <a:pt x="1164" y="10741"/>
                  </a:lnTo>
                  <a:lnTo>
                    <a:pt x="1309" y="10741"/>
                  </a:lnTo>
                  <a:lnTo>
                    <a:pt x="1454" y="10741"/>
                  </a:lnTo>
                  <a:lnTo>
                    <a:pt x="1599" y="10741"/>
                  </a:lnTo>
                  <a:lnTo>
                    <a:pt x="1745" y="10741"/>
                  </a:lnTo>
                  <a:lnTo>
                    <a:pt x="1891" y="10740"/>
                  </a:lnTo>
                  <a:lnTo>
                    <a:pt x="2036" y="10740"/>
                  </a:lnTo>
                  <a:lnTo>
                    <a:pt x="2181" y="10740"/>
                  </a:lnTo>
                  <a:lnTo>
                    <a:pt x="2326" y="10740"/>
                  </a:lnTo>
                  <a:lnTo>
                    <a:pt x="2472" y="10739"/>
                  </a:lnTo>
                  <a:lnTo>
                    <a:pt x="2617" y="10739"/>
                  </a:lnTo>
                  <a:lnTo>
                    <a:pt x="2763" y="10738"/>
                  </a:lnTo>
                  <a:lnTo>
                    <a:pt x="2907" y="10736"/>
                  </a:lnTo>
                  <a:lnTo>
                    <a:pt x="3053" y="10736"/>
                  </a:lnTo>
                  <a:lnTo>
                    <a:pt x="3198" y="10734"/>
                  </a:lnTo>
                  <a:lnTo>
                    <a:pt x="3344" y="10733"/>
                  </a:lnTo>
                  <a:lnTo>
                    <a:pt x="3490" y="10731"/>
                  </a:lnTo>
                  <a:lnTo>
                    <a:pt x="3634" y="10730"/>
                  </a:lnTo>
                  <a:lnTo>
                    <a:pt x="3780" y="10726"/>
                  </a:lnTo>
                  <a:lnTo>
                    <a:pt x="3925" y="10723"/>
                  </a:lnTo>
                  <a:lnTo>
                    <a:pt x="4071" y="10720"/>
                  </a:lnTo>
                  <a:lnTo>
                    <a:pt x="4215" y="10714"/>
                  </a:lnTo>
                  <a:lnTo>
                    <a:pt x="4361" y="10709"/>
                  </a:lnTo>
                  <a:lnTo>
                    <a:pt x="4506" y="10701"/>
                  </a:lnTo>
                  <a:lnTo>
                    <a:pt x="4652" y="10692"/>
                  </a:lnTo>
                  <a:lnTo>
                    <a:pt x="4798" y="10681"/>
                  </a:lnTo>
                  <a:lnTo>
                    <a:pt x="4943" y="10667"/>
                  </a:lnTo>
                  <a:lnTo>
                    <a:pt x="5088" y="10652"/>
                  </a:lnTo>
                  <a:lnTo>
                    <a:pt x="5233" y="10632"/>
                  </a:lnTo>
                  <a:lnTo>
                    <a:pt x="5379" y="10608"/>
                  </a:lnTo>
                  <a:lnTo>
                    <a:pt x="5524" y="10579"/>
                  </a:lnTo>
                  <a:lnTo>
                    <a:pt x="5670" y="10544"/>
                  </a:lnTo>
                  <a:lnTo>
                    <a:pt x="5814" y="10500"/>
                  </a:lnTo>
                  <a:lnTo>
                    <a:pt x="5960" y="10448"/>
                  </a:lnTo>
                  <a:lnTo>
                    <a:pt x="6106" y="10386"/>
                  </a:lnTo>
                  <a:lnTo>
                    <a:pt x="6251" y="10309"/>
                  </a:lnTo>
                  <a:lnTo>
                    <a:pt x="6397" y="10217"/>
                  </a:lnTo>
                  <a:lnTo>
                    <a:pt x="6541" y="10106"/>
                  </a:lnTo>
                  <a:lnTo>
                    <a:pt x="6687" y="9974"/>
                  </a:lnTo>
                  <a:lnTo>
                    <a:pt x="6832" y="9816"/>
                  </a:lnTo>
                  <a:lnTo>
                    <a:pt x="6978" y="9628"/>
                  </a:lnTo>
                  <a:lnTo>
                    <a:pt x="7122" y="9406"/>
                  </a:lnTo>
                  <a:lnTo>
                    <a:pt x="7268" y="9145"/>
                  </a:lnTo>
                  <a:lnTo>
                    <a:pt x="7413" y="8842"/>
                  </a:lnTo>
                  <a:lnTo>
                    <a:pt x="7559" y="8492"/>
                  </a:lnTo>
                  <a:lnTo>
                    <a:pt x="7705" y="8092"/>
                  </a:lnTo>
                  <a:lnTo>
                    <a:pt x="7849" y="7642"/>
                  </a:lnTo>
                  <a:lnTo>
                    <a:pt x="7995" y="7140"/>
                  </a:lnTo>
                  <a:lnTo>
                    <a:pt x="8140" y="6590"/>
                  </a:lnTo>
                  <a:lnTo>
                    <a:pt x="8286" y="5997"/>
                  </a:lnTo>
                  <a:lnTo>
                    <a:pt x="8431" y="5368"/>
                  </a:lnTo>
                  <a:lnTo>
                    <a:pt x="8576" y="4714"/>
                  </a:lnTo>
                  <a:lnTo>
                    <a:pt x="8867" y="3379"/>
                  </a:lnTo>
                  <a:lnTo>
                    <a:pt x="9013" y="2725"/>
                  </a:lnTo>
                  <a:lnTo>
                    <a:pt x="9158" y="2096"/>
                  </a:lnTo>
                  <a:lnTo>
                    <a:pt x="9304" y="1502"/>
                  </a:lnTo>
                  <a:lnTo>
                    <a:pt x="9448" y="952"/>
                  </a:lnTo>
                  <a:lnTo>
                    <a:pt x="9594" y="451"/>
                  </a:lnTo>
                  <a:lnTo>
                    <a:pt x="9739" y="0"/>
                  </a:lnTo>
                </a:path>
              </a:pathLst>
            </a:custGeom>
            <a:noFill/>
            <a:ln w="127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73" name="Freeform 8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953" y="983"/>
              <a:ext cx="1541" cy="529"/>
            </a:xfrm>
            <a:custGeom>
              <a:avLst/>
              <a:gdLst>
                <a:gd name="T0" fmla="*/ 0 w 7704"/>
                <a:gd name="T1" fmla="*/ 0 h 2648"/>
                <a:gd name="T2" fmla="*/ 0 w 7704"/>
                <a:gd name="T3" fmla="*/ 0 h 2648"/>
                <a:gd name="T4" fmla="*/ 0 w 7704"/>
                <a:gd name="T5" fmla="*/ 0 h 2648"/>
                <a:gd name="T6" fmla="*/ 0 w 7704"/>
                <a:gd name="T7" fmla="*/ 0 h 2648"/>
                <a:gd name="T8" fmla="*/ 0 w 7704"/>
                <a:gd name="T9" fmla="*/ 0 h 2648"/>
                <a:gd name="T10" fmla="*/ 0 w 7704"/>
                <a:gd name="T11" fmla="*/ 0 h 2648"/>
                <a:gd name="T12" fmla="*/ 0 w 7704"/>
                <a:gd name="T13" fmla="*/ 0 h 2648"/>
                <a:gd name="T14" fmla="*/ 0 w 7704"/>
                <a:gd name="T15" fmla="*/ 0 h 2648"/>
                <a:gd name="T16" fmla="*/ 0 w 7704"/>
                <a:gd name="T17" fmla="*/ 0 h 2648"/>
                <a:gd name="T18" fmla="*/ 0 w 7704"/>
                <a:gd name="T19" fmla="*/ 0 h 2648"/>
                <a:gd name="T20" fmla="*/ 0 w 7704"/>
                <a:gd name="T21" fmla="*/ 0 h 2648"/>
                <a:gd name="T22" fmla="*/ 0 w 7704"/>
                <a:gd name="T23" fmla="*/ 0 h 2648"/>
                <a:gd name="T24" fmla="*/ 0 w 7704"/>
                <a:gd name="T25" fmla="*/ 0 h 2648"/>
                <a:gd name="T26" fmla="*/ 0 w 7704"/>
                <a:gd name="T27" fmla="*/ 0 h 2648"/>
                <a:gd name="T28" fmla="*/ 0 w 7704"/>
                <a:gd name="T29" fmla="*/ 0 h 2648"/>
                <a:gd name="T30" fmla="*/ 0 w 7704"/>
                <a:gd name="T31" fmla="*/ 0 h 2648"/>
                <a:gd name="T32" fmla="*/ 0 w 7704"/>
                <a:gd name="T33" fmla="*/ 0 h 2648"/>
                <a:gd name="T34" fmla="*/ 0 w 7704"/>
                <a:gd name="T35" fmla="*/ 0 h 2648"/>
                <a:gd name="T36" fmla="*/ 0 w 7704"/>
                <a:gd name="T37" fmla="*/ 0 h 2648"/>
                <a:gd name="T38" fmla="*/ 0 w 7704"/>
                <a:gd name="T39" fmla="*/ 0 h 2648"/>
                <a:gd name="T40" fmla="*/ 0 w 7704"/>
                <a:gd name="T41" fmla="*/ 0 h 2648"/>
                <a:gd name="T42" fmla="*/ 0 w 7704"/>
                <a:gd name="T43" fmla="*/ 0 h 2648"/>
                <a:gd name="T44" fmla="*/ 0 w 7704"/>
                <a:gd name="T45" fmla="*/ 0 h 2648"/>
                <a:gd name="T46" fmla="*/ 0 w 7704"/>
                <a:gd name="T47" fmla="*/ 0 h 2648"/>
                <a:gd name="T48" fmla="*/ 0 w 7704"/>
                <a:gd name="T49" fmla="*/ 0 h 2648"/>
                <a:gd name="T50" fmla="*/ 0 w 7704"/>
                <a:gd name="T51" fmla="*/ 0 h 2648"/>
                <a:gd name="T52" fmla="*/ 0 w 7704"/>
                <a:gd name="T53" fmla="*/ 0 h 2648"/>
                <a:gd name="T54" fmla="*/ 0 w 7704"/>
                <a:gd name="T55" fmla="*/ 0 h 2648"/>
                <a:gd name="T56" fmla="*/ 0 w 7704"/>
                <a:gd name="T57" fmla="*/ 0 h 2648"/>
                <a:gd name="T58" fmla="*/ 0 w 7704"/>
                <a:gd name="T59" fmla="*/ 0 h 2648"/>
                <a:gd name="T60" fmla="*/ 0 w 7704"/>
                <a:gd name="T61" fmla="*/ 0 h 2648"/>
                <a:gd name="T62" fmla="*/ 0 w 7704"/>
                <a:gd name="T63" fmla="*/ 0 h 2648"/>
                <a:gd name="T64" fmla="*/ 0 w 7704"/>
                <a:gd name="T65" fmla="*/ 0 h 2648"/>
                <a:gd name="T66" fmla="*/ 0 w 7704"/>
                <a:gd name="T67" fmla="*/ 0 h 2648"/>
                <a:gd name="T68" fmla="*/ 0 w 7704"/>
                <a:gd name="T69" fmla="*/ 0 h 2648"/>
                <a:gd name="T70" fmla="*/ 0 w 7704"/>
                <a:gd name="T71" fmla="*/ 0 h 2648"/>
                <a:gd name="T72" fmla="*/ 0 w 7704"/>
                <a:gd name="T73" fmla="*/ 0 h 2648"/>
                <a:gd name="T74" fmla="*/ 0 w 7704"/>
                <a:gd name="T75" fmla="*/ 0 h 2648"/>
                <a:gd name="T76" fmla="*/ 0 w 7704"/>
                <a:gd name="T77" fmla="*/ 0 h 2648"/>
                <a:gd name="T78" fmla="*/ 0 w 7704"/>
                <a:gd name="T79" fmla="*/ 0 h 2648"/>
                <a:gd name="T80" fmla="*/ 0 w 7704"/>
                <a:gd name="T81" fmla="*/ 0 h 2648"/>
                <a:gd name="T82" fmla="*/ 0 w 7704"/>
                <a:gd name="T83" fmla="*/ 0 h 2648"/>
                <a:gd name="T84" fmla="*/ 0 w 7704"/>
                <a:gd name="T85" fmla="*/ 0 h 2648"/>
                <a:gd name="T86" fmla="*/ 0 w 7704"/>
                <a:gd name="T87" fmla="*/ 0 h 2648"/>
                <a:gd name="T88" fmla="*/ 0 w 7704"/>
                <a:gd name="T89" fmla="*/ 0 h 2648"/>
                <a:gd name="T90" fmla="*/ 0 w 7704"/>
                <a:gd name="T91" fmla="*/ 0 h 2648"/>
                <a:gd name="T92" fmla="*/ 0 w 7704"/>
                <a:gd name="T93" fmla="*/ 0 h 2648"/>
                <a:gd name="T94" fmla="*/ 0 w 7704"/>
                <a:gd name="T95" fmla="*/ 0 h 2648"/>
                <a:gd name="T96" fmla="*/ 0 w 7704"/>
                <a:gd name="T97" fmla="*/ 0 h 2648"/>
                <a:gd name="T98" fmla="*/ 0 w 7704"/>
                <a:gd name="T99" fmla="*/ 0 h 264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04"/>
                <a:gd name="T151" fmla="*/ 0 h 2648"/>
                <a:gd name="T152" fmla="*/ 7704 w 7704"/>
                <a:gd name="T153" fmla="*/ 2648 h 264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04" h="2648">
                  <a:moveTo>
                    <a:pt x="0" y="2648"/>
                  </a:moveTo>
                  <a:lnTo>
                    <a:pt x="146" y="2249"/>
                  </a:lnTo>
                  <a:lnTo>
                    <a:pt x="290" y="1899"/>
                  </a:lnTo>
                  <a:lnTo>
                    <a:pt x="436" y="1596"/>
                  </a:lnTo>
                  <a:lnTo>
                    <a:pt x="582" y="1336"/>
                  </a:lnTo>
                  <a:lnTo>
                    <a:pt x="727" y="1113"/>
                  </a:lnTo>
                  <a:lnTo>
                    <a:pt x="873" y="925"/>
                  </a:lnTo>
                  <a:lnTo>
                    <a:pt x="1017" y="767"/>
                  </a:lnTo>
                  <a:lnTo>
                    <a:pt x="1163" y="634"/>
                  </a:lnTo>
                  <a:lnTo>
                    <a:pt x="1308" y="524"/>
                  </a:lnTo>
                  <a:lnTo>
                    <a:pt x="1454" y="432"/>
                  </a:lnTo>
                  <a:lnTo>
                    <a:pt x="1599" y="356"/>
                  </a:lnTo>
                  <a:lnTo>
                    <a:pt x="1744" y="293"/>
                  </a:lnTo>
                  <a:lnTo>
                    <a:pt x="1889" y="240"/>
                  </a:lnTo>
                  <a:lnTo>
                    <a:pt x="2035" y="198"/>
                  </a:lnTo>
                  <a:lnTo>
                    <a:pt x="2181" y="162"/>
                  </a:lnTo>
                  <a:lnTo>
                    <a:pt x="2326" y="133"/>
                  </a:lnTo>
                  <a:lnTo>
                    <a:pt x="2471" y="109"/>
                  </a:lnTo>
                  <a:lnTo>
                    <a:pt x="2616" y="89"/>
                  </a:lnTo>
                  <a:lnTo>
                    <a:pt x="2762" y="73"/>
                  </a:lnTo>
                  <a:lnTo>
                    <a:pt x="2907" y="60"/>
                  </a:lnTo>
                  <a:lnTo>
                    <a:pt x="3053" y="49"/>
                  </a:lnTo>
                  <a:lnTo>
                    <a:pt x="3197" y="40"/>
                  </a:lnTo>
                  <a:lnTo>
                    <a:pt x="3343" y="33"/>
                  </a:lnTo>
                  <a:lnTo>
                    <a:pt x="3489" y="27"/>
                  </a:lnTo>
                  <a:lnTo>
                    <a:pt x="3634" y="22"/>
                  </a:lnTo>
                  <a:lnTo>
                    <a:pt x="3780" y="18"/>
                  </a:lnTo>
                  <a:lnTo>
                    <a:pt x="3924" y="14"/>
                  </a:lnTo>
                  <a:lnTo>
                    <a:pt x="4070" y="12"/>
                  </a:lnTo>
                  <a:lnTo>
                    <a:pt x="4215" y="10"/>
                  </a:lnTo>
                  <a:lnTo>
                    <a:pt x="4361" y="8"/>
                  </a:lnTo>
                  <a:lnTo>
                    <a:pt x="4506" y="6"/>
                  </a:lnTo>
                  <a:lnTo>
                    <a:pt x="4651" y="5"/>
                  </a:lnTo>
                  <a:lnTo>
                    <a:pt x="4797" y="4"/>
                  </a:lnTo>
                  <a:lnTo>
                    <a:pt x="4942" y="3"/>
                  </a:lnTo>
                  <a:lnTo>
                    <a:pt x="5088" y="3"/>
                  </a:lnTo>
                  <a:lnTo>
                    <a:pt x="5233" y="2"/>
                  </a:lnTo>
                  <a:lnTo>
                    <a:pt x="5378" y="2"/>
                  </a:lnTo>
                  <a:lnTo>
                    <a:pt x="5523" y="1"/>
                  </a:lnTo>
                  <a:lnTo>
                    <a:pt x="5669" y="1"/>
                  </a:lnTo>
                  <a:lnTo>
                    <a:pt x="5814" y="1"/>
                  </a:lnTo>
                  <a:lnTo>
                    <a:pt x="5960" y="1"/>
                  </a:lnTo>
                  <a:lnTo>
                    <a:pt x="6104" y="1"/>
                  </a:lnTo>
                  <a:lnTo>
                    <a:pt x="6250" y="0"/>
                  </a:lnTo>
                  <a:lnTo>
                    <a:pt x="6396" y="0"/>
                  </a:lnTo>
                  <a:lnTo>
                    <a:pt x="6541" y="0"/>
                  </a:lnTo>
                  <a:lnTo>
                    <a:pt x="6687" y="0"/>
                  </a:lnTo>
                  <a:lnTo>
                    <a:pt x="6977" y="0"/>
                  </a:lnTo>
                  <a:lnTo>
                    <a:pt x="7413" y="0"/>
                  </a:lnTo>
                  <a:lnTo>
                    <a:pt x="7704" y="0"/>
                  </a:lnTo>
                </a:path>
              </a:pathLst>
            </a:custGeom>
            <a:noFill/>
            <a:ln w="12700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74" name="Freeform 9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005" y="1552"/>
              <a:ext cx="1832" cy="766"/>
            </a:xfrm>
            <a:custGeom>
              <a:avLst/>
              <a:gdLst>
                <a:gd name="T0" fmla="*/ 0 w 9158"/>
                <a:gd name="T1" fmla="*/ 0 h 3829"/>
                <a:gd name="T2" fmla="*/ 0 w 9158"/>
                <a:gd name="T3" fmla="*/ 0 h 3829"/>
                <a:gd name="T4" fmla="*/ 0 w 9158"/>
                <a:gd name="T5" fmla="*/ 0 h 3829"/>
                <a:gd name="T6" fmla="*/ 0 w 9158"/>
                <a:gd name="T7" fmla="*/ 0 h 3829"/>
                <a:gd name="T8" fmla="*/ 0 w 9158"/>
                <a:gd name="T9" fmla="*/ 0 h 3829"/>
                <a:gd name="T10" fmla="*/ 0 w 9158"/>
                <a:gd name="T11" fmla="*/ 0 h 3829"/>
                <a:gd name="T12" fmla="*/ 0 w 9158"/>
                <a:gd name="T13" fmla="*/ 0 h 3829"/>
                <a:gd name="T14" fmla="*/ 0 w 9158"/>
                <a:gd name="T15" fmla="*/ 0 h 3829"/>
                <a:gd name="T16" fmla="*/ 0 w 9158"/>
                <a:gd name="T17" fmla="*/ 0 h 3829"/>
                <a:gd name="T18" fmla="*/ 0 w 9158"/>
                <a:gd name="T19" fmla="*/ 0 h 3829"/>
                <a:gd name="T20" fmla="*/ 0 w 9158"/>
                <a:gd name="T21" fmla="*/ 0 h 3829"/>
                <a:gd name="T22" fmla="*/ 0 w 9158"/>
                <a:gd name="T23" fmla="*/ 0 h 3829"/>
                <a:gd name="T24" fmla="*/ 0 w 9158"/>
                <a:gd name="T25" fmla="*/ 0 h 3829"/>
                <a:gd name="T26" fmla="*/ 0 w 9158"/>
                <a:gd name="T27" fmla="*/ 0 h 3829"/>
                <a:gd name="T28" fmla="*/ 0 w 9158"/>
                <a:gd name="T29" fmla="*/ 0 h 3829"/>
                <a:gd name="T30" fmla="*/ 0 w 9158"/>
                <a:gd name="T31" fmla="*/ 0 h 3829"/>
                <a:gd name="T32" fmla="*/ 0 w 9158"/>
                <a:gd name="T33" fmla="*/ 0 h 3829"/>
                <a:gd name="T34" fmla="*/ 0 w 9158"/>
                <a:gd name="T35" fmla="*/ 0 h 3829"/>
                <a:gd name="T36" fmla="*/ 0 w 9158"/>
                <a:gd name="T37" fmla="*/ 0 h 3829"/>
                <a:gd name="T38" fmla="*/ 0 w 9158"/>
                <a:gd name="T39" fmla="*/ 0 h 3829"/>
                <a:gd name="T40" fmla="*/ 0 w 9158"/>
                <a:gd name="T41" fmla="*/ 0 h 3829"/>
                <a:gd name="T42" fmla="*/ 0 w 9158"/>
                <a:gd name="T43" fmla="*/ 0 h 3829"/>
                <a:gd name="T44" fmla="*/ 0 w 9158"/>
                <a:gd name="T45" fmla="*/ 0 h 3829"/>
                <a:gd name="T46" fmla="*/ 0 w 9158"/>
                <a:gd name="T47" fmla="*/ 0 h 3829"/>
                <a:gd name="T48" fmla="*/ 0 w 9158"/>
                <a:gd name="T49" fmla="*/ 0 h 3829"/>
                <a:gd name="T50" fmla="*/ 0 w 9158"/>
                <a:gd name="T51" fmla="*/ 0 h 3829"/>
                <a:gd name="T52" fmla="*/ 0 w 9158"/>
                <a:gd name="T53" fmla="*/ 0 h 3829"/>
                <a:gd name="T54" fmla="*/ 0 w 9158"/>
                <a:gd name="T55" fmla="*/ 0 h 3829"/>
                <a:gd name="T56" fmla="*/ 0 w 9158"/>
                <a:gd name="T57" fmla="*/ 0 h 3829"/>
                <a:gd name="T58" fmla="*/ 0 w 9158"/>
                <a:gd name="T59" fmla="*/ 0 h 3829"/>
                <a:gd name="T60" fmla="*/ 0 w 9158"/>
                <a:gd name="T61" fmla="*/ 0 h 3829"/>
                <a:gd name="T62" fmla="*/ 0 w 9158"/>
                <a:gd name="T63" fmla="*/ 0 h 3829"/>
                <a:gd name="T64" fmla="*/ 0 w 9158"/>
                <a:gd name="T65" fmla="*/ 0 h 3829"/>
                <a:gd name="T66" fmla="*/ 0 w 9158"/>
                <a:gd name="T67" fmla="*/ 0 h 3829"/>
                <a:gd name="T68" fmla="*/ 0 w 9158"/>
                <a:gd name="T69" fmla="*/ 0 h 3829"/>
                <a:gd name="T70" fmla="*/ 0 w 9158"/>
                <a:gd name="T71" fmla="*/ 0 h 3829"/>
                <a:gd name="T72" fmla="*/ 0 w 9158"/>
                <a:gd name="T73" fmla="*/ 0 h 3829"/>
                <a:gd name="T74" fmla="*/ 0 w 9158"/>
                <a:gd name="T75" fmla="*/ 0 h 3829"/>
                <a:gd name="T76" fmla="*/ 0 w 9158"/>
                <a:gd name="T77" fmla="*/ 0 h 3829"/>
                <a:gd name="T78" fmla="*/ 0 w 9158"/>
                <a:gd name="T79" fmla="*/ 0 h 3829"/>
                <a:gd name="T80" fmla="*/ 0 w 9158"/>
                <a:gd name="T81" fmla="*/ 0 h 3829"/>
                <a:gd name="T82" fmla="*/ 0 w 9158"/>
                <a:gd name="T83" fmla="*/ 0 h 3829"/>
                <a:gd name="T84" fmla="*/ 0 w 9158"/>
                <a:gd name="T85" fmla="*/ 0 h 3829"/>
                <a:gd name="T86" fmla="*/ 0 w 9158"/>
                <a:gd name="T87" fmla="*/ 0 h 3829"/>
                <a:gd name="T88" fmla="*/ 0 w 9158"/>
                <a:gd name="T89" fmla="*/ 0 h 3829"/>
                <a:gd name="T90" fmla="*/ 0 w 9158"/>
                <a:gd name="T91" fmla="*/ 0 h 3829"/>
                <a:gd name="T92" fmla="*/ 0 w 9158"/>
                <a:gd name="T93" fmla="*/ 0 h 3829"/>
                <a:gd name="T94" fmla="*/ 0 w 9158"/>
                <a:gd name="T95" fmla="*/ 0 h 3829"/>
                <a:gd name="T96" fmla="*/ 0 w 9158"/>
                <a:gd name="T97" fmla="*/ 0 h 3829"/>
                <a:gd name="T98" fmla="*/ 0 w 9158"/>
                <a:gd name="T99" fmla="*/ 0 h 3829"/>
                <a:gd name="T100" fmla="*/ 0 w 9158"/>
                <a:gd name="T101" fmla="*/ 0 h 3829"/>
                <a:gd name="T102" fmla="*/ 0 w 9158"/>
                <a:gd name="T103" fmla="*/ 0 h 3829"/>
                <a:gd name="T104" fmla="*/ 0 w 9158"/>
                <a:gd name="T105" fmla="*/ 0 h 3829"/>
                <a:gd name="T106" fmla="*/ 0 w 9158"/>
                <a:gd name="T107" fmla="*/ 0 h 3829"/>
                <a:gd name="T108" fmla="*/ 0 w 9158"/>
                <a:gd name="T109" fmla="*/ 0 h 3829"/>
                <a:gd name="T110" fmla="*/ 0 w 9158"/>
                <a:gd name="T111" fmla="*/ 0 h 3829"/>
                <a:gd name="T112" fmla="*/ 0 w 9158"/>
                <a:gd name="T113" fmla="*/ 0 h 3829"/>
                <a:gd name="T114" fmla="*/ 0 w 9158"/>
                <a:gd name="T115" fmla="*/ 0 h 3829"/>
                <a:gd name="T116" fmla="*/ 0 w 9158"/>
                <a:gd name="T117" fmla="*/ 0 h 3829"/>
                <a:gd name="T118" fmla="*/ 0 w 9158"/>
                <a:gd name="T119" fmla="*/ 0 h 3829"/>
                <a:gd name="T120" fmla="*/ 0 w 9158"/>
                <a:gd name="T121" fmla="*/ 0 h 3829"/>
                <a:gd name="T122" fmla="*/ 0 w 9158"/>
                <a:gd name="T123" fmla="*/ 0 h 3829"/>
                <a:gd name="T124" fmla="*/ 0 w 9158"/>
                <a:gd name="T125" fmla="*/ 0 h 382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158"/>
                <a:gd name="T190" fmla="*/ 0 h 3829"/>
                <a:gd name="T191" fmla="*/ 9158 w 9158"/>
                <a:gd name="T192" fmla="*/ 3829 h 382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158" h="3829">
                  <a:moveTo>
                    <a:pt x="0" y="3829"/>
                  </a:moveTo>
                  <a:lnTo>
                    <a:pt x="146" y="3828"/>
                  </a:lnTo>
                  <a:lnTo>
                    <a:pt x="291" y="3825"/>
                  </a:lnTo>
                  <a:lnTo>
                    <a:pt x="437" y="3823"/>
                  </a:lnTo>
                  <a:lnTo>
                    <a:pt x="583" y="3821"/>
                  </a:lnTo>
                  <a:lnTo>
                    <a:pt x="727" y="3819"/>
                  </a:lnTo>
                  <a:lnTo>
                    <a:pt x="873" y="3815"/>
                  </a:lnTo>
                  <a:lnTo>
                    <a:pt x="1018" y="3812"/>
                  </a:lnTo>
                  <a:lnTo>
                    <a:pt x="1164" y="3809"/>
                  </a:lnTo>
                  <a:lnTo>
                    <a:pt x="1309" y="3805"/>
                  </a:lnTo>
                  <a:lnTo>
                    <a:pt x="1454" y="3801"/>
                  </a:lnTo>
                  <a:lnTo>
                    <a:pt x="1599" y="3796"/>
                  </a:lnTo>
                  <a:lnTo>
                    <a:pt x="1745" y="3791"/>
                  </a:lnTo>
                  <a:lnTo>
                    <a:pt x="1891" y="3785"/>
                  </a:lnTo>
                  <a:lnTo>
                    <a:pt x="2036" y="3779"/>
                  </a:lnTo>
                  <a:lnTo>
                    <a:pt x="2181" y="3772"/>
                  </a:lnTo>
                  <a:lnTo>
                    <a:pt x="2326" y="3764"/>
                  </a:lnTo>
                  <a:lnTo>
                    <a:pt x="2472" y="3756"/>
                  </a:lnTo>
                  <a:lnTo>
                    <a:pt x="2617" y="3746"/>
                  </a:lnTo>
                  <a:lnTo>
                    <a:pt x="2763" y="3736"/>
                  </a:lnTo>
                  <a:lnTo>
                    <a:pt x="2907" y="3725"/>
                  </a:lnTo>
                  <a:lnTo>
                    <a:pt x="3053" y="3713"/>
                  </a:lnTo>
                  <a:lnTo>
                    <a:pt x="3198" y="3700"/>
                  </a:lnTo>
                  <a:lnTo>
                    <a:pt x="3344" y="3684"/>
                  </a:lnTo>
                  <a:lnTo>
                    <a:pt x="3490" y="3667"/>
                  </a:lnTo>
                  <a:lnTo>
                    <a:pt x="3634" y="3649"/>
                  </a:lnTo>
                  <a:lnTo>
                    <a:pt x="3780" y="3629"/>
                  </a:lnTo>
                  <a:lnTo>
                    <a:pt x="3925" y="3607"/>
                  </a:lnTo>
                  <a:lnTo>
                    <a:pt x="4071" y="3584"/>
                  </a:lnTo>
                  <a:lnTo>
                    <a:pt x="4215" y="3557"/>
                  </a:lnTo>
                  <a:lnTo>
                    <a:pt x="4361" y="3528"/>
                  </a:lnTo>
                  <a:lnTo>
                    <a:pt x="4506" y="3497"/>
                  </a:lnTo>
                  <a:lnTo>
                    <a:pt x="4652" y="3461"/>
                  </a:lnTo>
                  <a:lnTo>
                    <a:pt x="4798" y="3425"/>
                  </a:lnTo>
                  <a:lnTo>
                    <a:pt x="4943" y="3382"/>
                  </a:lnTo>
                  <a:lnTo>
                    <a:pt x="5088" y="3338"/>
                  </a:lnTo>
                  <a:lnTo>
                    <a:pt x="5233" y="3289"/>
                  </a:lnTo>
                  <a:lnTo>
                    <a:pt x="5379" y="3235"/>
                  </a:lnTo>
                  <a:lnTo>
                    <a:pt x="5524" y="3177"/>
                  </a:lnTo>
                  <a:lnTo>
                    <a:pt x="5670" y="3115"/>
                  </a:lnTo>
                  <a:lnTo>
                    <a:pt x="5814" y="3047"/>
                  </a:lnTo>
                  <a:lnTo>
                    <a:pt x="5960" y="2975"/>
                  </a:lnTo>
                  <a:lnTo>
                    <a:pt x="6106" y="2896"/>
                  </a:lnTo>
                  <a:lnTo>
                    <a:pt x="6251" y="2811"/>
                  </a:lnTo>
                  <a:lnTo>
                    <a:pt x="6397" y="2721"/>
                  </a:lnTo>
                  <a:lnTo>
                    <a:pt x="6541" y="2624"/>
                  </a:lnTo>
                  <a:lnTo>
                    <a:pt x="6687" y="2522"/>
                  </a:lnTo>
                  <a:lnTo>
                    <a:pt x="6832" y="2411"/>
                  </a:lnTo>
                  <a:lnTo>
                    <a:pt x="6978" y="2296"/>
                  </a:lnTo>
                  <a:lnTo>
                    <a:pt x="7122" y="2173"/>
                  </a:lnTo>
                  <a:lnTo>
                    <a:pt x="7268" y="2045"/>
                  </a:lnTo>
                  <a:lnTo>
                    <a:pt x="7413" y="1910"/>
                  </a:lnTo>
                  <a:lnTo>
                    <a:pt x="7559" y="1770"/>
                  </a:lnTo>
                  <a:lnTo>
                    <a:pt x="7705" y="1624"/>
                  </a:lnTo>
                  <a:lnTo>
                    <a:pt x="7849" y="1473"/>
                  </a:lnTo>
                  <a:lnTo>
                    <a:pt x="7995" y="1318"/>
                  </a:lnTo>
                  <a:lnTo>
                    <a:pt x="8140" y="1159"/>
                  </a:lnTo>
                  <a:lnTo>
                    <a:pt x="8286" y="996"/>
                  </a:lnTo>
                  <a:lnTo>
                    <a:pt x="8431" y="832"/>
                  </a:lnTo>
                  <a:lnTo>
                    <a:pt x="8576" y="666"/>
                  </a:lnTo>
                  <a:lnTo>
                    <a:pt x="8867" y="331"/>
                  </a:lnTo>
                  <a:lnTo>
                    <a:pt x="9013" y="165"/>
                  </a:lnTo>
                  <a:lnTo>
                    <a:pt x="9158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75" name="Freeform 10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837" y="986"/>
              <a:ext cx="1657" cy="566"/>
            </a:xfrm>
            <a:custGeom>
              <a:avLst/>
              <a:gdLst>
                <a:gd name="T0" fmla="*/ 0 w 8285"/>
                <a:gd name="T1" fmla="*/ 0 h 2833"/>
                <a:gd name="T2" fmla="*/ 0 w 8285"/>
                <a:gd name="T3" fmla="*/ 0 h 2833"/>
                <a:gd name="T4" fmla="*/ 0 w 8285"/>
                <a:gd name="T5" fmla="*/ 0 h 2833"/>
                <a:gd name="T6" fmla="*/ 0 w 8285"/>
                <a:gd name="T7" fmla="*/ 0 h 2833"/>
                <a:gd name="T8" fmla="*/ 0 w 8285"/>
                <a:gd name="T9" fmla="*/ 0 h 2833"/>
                <a:gd name="T10" fmla="*/ 0 w 8285"/>
                <a:gd name="T11" fmla="*/ 0 h 2833"/>
                <a:gd name="T12" fmla="*/ 0 w 8285"/>
                <a:gd name="T13" fmla="*/ 0 h 2833"/>
                <a:gd name="T14" fmla="*/ 0 w 8285"/>
                <a:gd name="T15" fmla="*/ 0 h 2833"/>
                <a:gd name="T16" fmla="*/ 0 w 8285"/>
                <a:gd name="T17" fmla="*/ 0 h 2833"/>
                <a:gd name="T18" fmla="*/ 0 w 8285"/>
                <a:gd name="T19" fmla="*/ 0 h 2833"/>
                <a:gd name="T20" fmla="*/ 0 w 8285"/>
                <a:gd name="T21" fmla="*/ 0 h 2833"/>
                <a:gd name="T22" fmla="*/ 0 w 8285"/>
                <a:gd name="T23" fmla="*/ 0 h 2833"/>
                <a:gd name="T24" fmla="*/ 0 w 8285"/>
                <a:gd name="T25" fmla="*/ 0 h 2833"/>
                <a:gd name="T26" fmla="*/ 0 w 8285"/>
                <a:gd name="T27" fmla="*/ 0 h 2833"/>
                <a:gd name="T28" fmla="*/ 0 w 8285"/>
                <a:gd name="T29" fmla="*/ 0 h 2833"/>
                <a:gd name="T30" fmla="*/ 0 w 8285"/>
                <a:gd name="T31" fmla="*/ 0 h 2833"/>
                <a:gd name="T32" fmla="*/ 0 w 8285"/>
                <a:gd name="T33" fmla="*/ 0 h 2833"/>
                <a:gd name="T34" fmla="*/ 0 w 8285"/>
                <a:gd name="T35" fmla="*/ 0 h 2833"/>
                <a:gd name="T36" fmla="*/ 0 w 8285"/>
                <a:gd name="T37" fmla="*/ 0 h 2833"/>
                <a:gd name="T38" fmla="*/ 0 w 8285"/>
                <a:gd name="T39" fmla="*/ 0 h 2833"/>
                <a:gd name="T40" fmla="*/ 0 w 8285"/>
                <a:gd name="T41" fmla="*/ 0 h 2833"/>
                <a:gd name="T42" fmla="*/ 0 w 8285"/>
                <a:gd name="T43" fmla="*/ 0 h 2833"/>
                <a:gd name="T44" fmla="*/ 0 w 8285"/>
                <a:gd name="T45" fmla="*/ 0 h 2833"/>
                <a:gd name="T46" fmla="*/ 0 w 8285"/>
                <a:gd name="T47" fmla="*/ 0 h 2833"/>
                <a:gd name="T48" fmla="*/ 0 w 8285"/>
                <a:gd name="T49" fmla="*/ 0 h 2833"/>
                <a:gd name="T50" fmla="*/ 0 w 8285"/>
                <a:gd name="T51" fmla="*/ 0 h 2833"/>
                <a:gd name="T52" fmla="*/ 0 w 8285"/>
                <a:gd name="T53" fmla="*/ 0 h 2833"/>
                <a:gd name="T54" fmla="*/ 0 w 8285"/>
                <a:gd name="T55" fmla="*/ 0 h 2833"/>
                <a:gd name="T56" fmla="*/ 0 w 8285"/>
                <a:gd name="T57" fmla="*/ 0 h 2833"/>
                <a:gd name="T58" fmla="*/ 0 w 8285"/>
                <a:gd name="T59" fmla="*/ 0 h 2833"/>
                <a:gd name="T60" fmla="*/ 0 w 8285"/>
                <a:gd name="T61" fmla="*/ 0 h 2833"/>
                <a:gd name="T62" fmla="*/ 0 w 8285"/>
                <a:gd name="T63" fmla="*/ 0 h 2833"/>
                <a:gd name="T64" fmla="*/ 0 w 8285"/>
                <a:gd name="T65" fmla="*/ 0 h 2833"/>
                <a:gd name="T66" fmla="*/ 0 w 8285"/>
                <a:gd name="T67" fmla="*/ 0 h 2833"/>
                <a:gd name="T68" fmla="*/ 0 w 8285"/>
                <a:gd name="T69" fmla="*/ 0 h 2833"/>
                <a:gd name="T70" fmla="*/ 0 w 8285"/>
                <a:gd name="T71" fmla="*/ 0 h 2833"/>
                <a:gd name="T72" fmla="*/ 0 w 8285"/>
                <a:gd name="T73" fmla="*/ 0 h 2833"/>
                <a:gd name="T74" fmla="*/ 0 w 8285"/>
                <a:gd name="T75" fmla="*/ 0 h 2833"/>
                <a:gd name="T76" fmla="*/ 0 w 8285"/>
                <a:gd name="T77" fmla="*/ 0 h 2833"/>
                <a:gd name="T78" fmla="*/ 0 w 8285"/>
                <a:gd name="T79" fmla="*/ 0 h 2833"/>
                <a:gd name="T80" fmla="*/ 0 w 8285"/>
                <a:gd name="T81" fmla="*/ 0 h 2833"/>
                <a:gd name="T82" fmla="*/ 0 w 8285"/>
                <a:gd name="T83" fmla="*/ 0 h 2833"/>
                <a:gd name="T84" fmla="*/ 0 w 8285"/>
                <a:gd name="T85" fmla="*/ 0 h 2833"/>
                <a:gd name="T86" fmla="*/ 0 w 8285"/>
                <a:gd name="T87" fmla="*/ 0 h 2833"/>
                <a:gd name="T88" fmla="*/ 0 w 8285"/>
                <a:gd name="T89" fmla="*/ 0 h 2833"/>
                <a:gd name="T90" fmla="*/ 0 w 8285"/>
                <a:gd name="T91" fmla="*/ 0 h 2833"/>
                <a:gd name="T92" fmla="*/ 0 w 8285"/>
                <a:gd name="T93" fmla="*/ 0 h 2833"/>
                <a:gd name="T94" fmla="*/ 0 w 8285"/>
                <a:gd name="T95" fmla="*/ 0 h 2833"/>
                <a:gd name="T96" fmla="*/ 0 w 8285"/>
                <a:gd name="T97" fmla="*/ 0 h 2833"/>
                <a:gd name="T98" fmla="*/ 0 w 8285"/>
                <a:gd name="T99" fmla="*/ 0 h 2833"/>
                <a:gd name="T100" fmla="*/ 0 w 8285"/>
                <a:gd name="T101" fmla="*/ 0 h 2833"/>
                <a:gd name="T102" fmla="*/ 0 w 8285"/>
                <a:gd name="T103" fmla="*/ 0 h 2833"/>
                <a:gd name="T104" fmla="*/ 0 w 8285"/>
                <a:gd name="T105" fmla="*/ 0 h 2833"/>
                <a:gd name="T106" fmla="*/ 0 w 8285"/>
                <a:gd name="T107" fmla="*/ 0 h 2833"/>
                <a:gd name="T108" fmla="*/ 0 w 8285"/>
                <a:gd name="T109" fmla="*/ 0 h 2833"/>
                <a:gd name="T110" fmla="*/ 0 w 8285"/>
                <a:gd name="T111" fmla="*/ 0 h 2833"/>
                <a:gd name="T112" fmla="*/ 0 w 8285"/>
                <a:gd name="T113" fmla="*/ 0 h 2833"/>
                <a:gd name="T114" fmla="*/ 0 w 8285"/>
                <a:gd name="T115" fmla="*/ 0 h 2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85"/>
                <a:gd name="T175" fmla="*/ 0 h 2833"/>
                <a:gd name="T176" fmla="*/ 8285 w 8285"/>
                <a:gd name="T177" fmla="*/ 2833 h 2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85" h="2833">
                  <a:moveTo>
                    <a:pt x="0" y="2833"/>
                  </a:moveTo>
                  <a:lnTo>
                    <a:pt x="146" y="2670"/>
                  </a:lnTo>
                  <a:lnTo>
                    <a:pt x="290" y="2511"/>
                  </a:lnTo>
                  <a:lnTo>
                    <a:pt x="436" y="2356"/>
                  </a:lnTo>
                  <a:lnTo>
                    <a:pt x="581" y="2205"/>
                  </a:lnTo>
                  <a:lnTo>
                    <a:pt x="727" y="2059"/>
                  </a:lnTo>
                  <a:lnTo>
                    <a:pt x="871" y="1919"/>
                  </a:lnTo>
                  <a:lnTo>
                    <a:pt x="1017" y="1784"/>
                  </a:lnTo>
                  <a:lnTo>
                    <a:pt x="1163" y="1656"/>
                  </a:lnTo>
                  <a:lnTo>
                    <a:pt x="1308" y="1534"/>
                  </a:lnTo>
                  <a:lnTo>
                    <a:pt x="1454" y="1418"/>
                  </a:lnTo>
                  <a:lnTo>
                    <a:pt x="1598" y="1308"/>
                  </a:lnTo>
                  <a:lnTo>
                    <a:pt x="1744" y="1205"/>
                  </a:lnTo>
                  <a:lnTo>
                    <a:pt x="1889" y="1108"/>
                  </a:lnTo>
                  <a:lnTo>
                    <a:pt x="2035" y="1018"/>
                  </a:lnTo>
                  <a:lnTo>
                    <a:pt x="2180" y="933"/>
                  </a:lnTo>
                  <a:lnTo>
                    <a:pt x="2325" y="854"/>
                  </a:lnTo>
                  <a:lnTo>
                    <a:pt x="2470" y="782"/>
                  </a:lnTo>
                  <a:lnTo>
                    <a:pt x="2616" y="714"/>
                  </a:lnTo>
                  <a:lnTo>
                    <a:pt x="2762" y="652"/>
                  </a:lnTo>
                  <a:lnTo>
                    <a:pt x="2907" y="594"/>
                  </a:lnTo>
                  <a:lnTo>
                    <a:pt x="3052" y="540"/>
                  </a:lnTo>
                  <a:lnTo>
                    <a:pt x="3197" y="491"/>
                  </a:lnTo>
                  <a:lnTo>
                    <a:pt x="3343" y="447"/>
                  </a:lnTo>
                  <a:lnTo>
                    <a:pt x="3488" y="406"/>
                  </a:lnTo>
                  <a:lnTo>
                    <a:pt x="3634" y="368"/>
                  </a:lnTo>
                  <a:lnTo>
                    <a:pt x="3778" y="333"/>
                  </a:lnTo>
                  <a:lnTo>
                    <a:pt x="3924" y="301"/>
                  </a:lnTo>
                  <a:lnTo>
                    <a:pt x="4070" y="272"/>
                  </a:lnTo>
                  <a:lnTo>
                    <a:pt x="4215" y="245"/>
                  </a:lnTo>
                  <a:lnTo>
                    <a:pt x="4361" y="222"/>
                  </a:lnTo>
                  <a:lnTo>
                    <a:pt x="4505" y="200"/>
                  </a:lnTo>
                  <a:lnTo>
                    <a:pt x="4651" y="180"/>
                  </a:lnTo>
                  <a:lnTo>
                    <a:pt x="4796" y="162"/>
                  </a:lnTo>
                  <a:lnTo>
                    <a:pt x="4942" y="145"/>
                  </a:lnTo>
                  <a:lnTo>
                    <a:pt x="5087" y="131"/>
                  </a:lnTo>
                  <a:lnTo>
                    <a:pt x="5232" y="116"/>
                  </a:lnTo>
                  <a:lnTo>
                    <a:pt x="5378" y="104"/>
                  </a:lnTo>
                  <a:lnTo>
                    <a:pt x="5523" y="93"/>
                  </a:lnTo>
                  <a:lnTo>
                    <a:pt x="5669" y="83"/>
                  </a:lnTo>
                  <a:lnTo>
                    <a:pt x="5814" y="73"/>
                  </a:lnTo>
                  <a:lnTo>
                    <a:pt x="5959" y="65"/>
                  </a:lnTo>
                  <a:lnTo>
                    <a:pt x="6104" y="57"/>
                  </a:lnTo>
                  <a:lnTo>
                    <a:pt x="6250" y="51"/>
                  </a:lnTo>
                  <a:lnTo>
                    <a:pt x="6395" y="44"/>
                  </a:lnTo>
                  <a:lnTo>
                    <a:pt x="6541" y="38"/>
                  </a:lnTo>
                  <a:lnTo>
                    <a:pt x="6685" y="33"/>
                  </a:lnTo>
                  <a:lnTo>
                    <a:pt x="6831" y="28"/>
                  </a:lnTo>
                  <a:lnTo>
                    <a:pt x="6977" y="24"/>
                  </a:lnTo>
                  <a:lnTo>
                    <a:pt x="7122" y="21"/>
                  </a:lnTo>
                  <a:lnTo>
                    <a:pt x="7268" y="17"/>
                  </a:lnTo>
                  <a:lnTo>
                    <a:pt x="7412" y="14"/>
                  </a:lnTo>
                  <a:lnTo>
                    <a:pt x="7558" y="11"/>
                  </a:lnTo>
                  <a:lnTo>
                    <a:pt x="7703" y="8"/>
                  </a:lnTo>
                  <a:lnTo>
                    <a:pt x="7849" y="6"/>
                  </a:lnTo>
                  <a:lnTo>
                    <a:pt x="7994" y="4"/>
                  </a:lnTo>
                  <a:lnTo>
                    <a:pt x="8139" y="2"/>
                  </a:lnTo>
                  <a:lnTo>
                    <a:pt x="8285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500" dirty="0">
                <a:latin typeface="+mn-lt"/>
              </a:endParaRPr>
            </a:p>
          </p:txBody>
        </p:sp>
        <p:sp>
          <p:nvSpPr>
            <p:cNvPr id="11280" name="Text Box 1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55" y="1249"/>
              <a:ext cx="157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sz="15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1281" name="Text Box 1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582" y="964"/>
              <a:ext cx="157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sz="1500" dirty="0">
                <a:solidFill>
                  <a:srgbClr val="008000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1282" name="Text Box 1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31" y="1886"/>
              <a:ext cx="61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500" dirty="0">
                  <a:solidFill>
                    <a:srgbClr val="CC0000"/>
                  </a:solidFill>
                  <a:latin typeface="+mn-lt"/>
                </a:rPr>
                <a:t>logistic</a:t>
              </a:r>
            </a:p>
          </p:txBody>
        </p:sp>
        <p:sp>
          <p:nvSpPr>
            <p:cNvPr id="11283" name="Text Box 1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6" y="2989"/>
              <a:ext cx="45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500" dirty="0">
                  <a:solidFill>
                    <a:srgbClr val="660066"/>
                  </a:solidFill>
                  <a:latin typeface="+mn-lt"/>
                </a:rPr>
                <a:t>tanh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97" y="2173"/>
              <a:ext cx="26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97" y="878"/>
              <a:ext cx="26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11286" name="Text Box 2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92" y="3517"/>
              <a:ext cx="37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800" dirty="0">
                  <a:latin typeface="+mn-lt"/>
                  <a:sym typeface="Symbol" pitchFamily="18" charset="2"/>
                </a:rPr>
                <a:t></a:t>
              </a:r>
              <a:r>
                <a:rPr lang="en-US" sz="1800" dirty="0">
                  <a:latin typeface="+mn-lt"/>
                </a:rPr>
                <a:t>1</a:t>
              </a:r>
            </a:p>
          </p:txBody>
        </p:sp>
        <p:sp>
          <p:nvSpPr>
            <p:cNvPr id="11287" name="Text Box 2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64" y="3710"/>
              <a:ext cx="26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800" dirty="0">
                  <a:latin typeface="+mn-lt"/>
                </a:rPr>
                <a:t>0</a:t>
              </a:r>
            </a:p>
          </p:txBody>
        </p:sp>
        <p:sp>
          <p:nvSpPr>
            <p:cNvPr id="11288" name="Text Box 2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17" y="3694"/>
              <a:ext cx="89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500" dirty="0">
                  <a:latin typeface="+mn-lt"/>
                </a:rPr>
                <a:t>Net Input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13" y="2143"/>
              <a:ext cx="100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500" dirty="0">
                  <a:latin typeface="+mn-lt"/>
                </a:rPr>
                <a:t>Activation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403639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CCA50-252E-4FA5-9BD6-6C3146F0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Function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C67F692-0F83-4B8D-BB2E-E0045B30C5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4388" y="918204"/>
              <a:ext cx="7029525" cy="4137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16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63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7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707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5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Function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Plot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Equation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Range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7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Exponential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7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Identity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62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Logistic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979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Rectified</a:t>
                          </a:r>
                          <a:r>
                            <a:rPr lang="en-US" sz="1600" b="0" baseline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Linear Unit (ReLU)</a:t>
                          </a:r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7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Sine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[−1,1]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50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u="none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Softplus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⁡(1+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79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Hyperbolic Tangent (</a:t>
                          </a:r>
                          <a:r>
                            <a:rPr lang="en-US" sz="1600" b="0" u="none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Tanh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(−1,1)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C67F692-0F83-4B8D-BB2E-E0045B30C5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964626"/>
                  </p:ext>
                </p:extLst>
              </p:nvPr>
            </p:nvGraphicFramePr>
            <p:xfrm>
              <a:off x="1114388" y="918204"/>
              <a:ext cx="7029525" cy="41376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16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63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7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707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5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Function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Plot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Equation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FFFFFF"/>
                              </a:solidFill>
                              <a:latin typeface="Calibri" panose="020F0502020204030204" pitchFamily="34" charset="0"/>
                            </a:rPr>
                            <a:t>Range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000000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003A5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7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Exponential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201818" t="-83117" r="-49091" b="-7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626415" t="-83117" r="-1887" b="-7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7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Identity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201818" t="-183117" r="-49091" b="-603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626415" t="-183117" r="-1887" b="-6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621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Logistic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201818" t="-234409" r="-4909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626415" t="-234409" r="-188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979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Rectified</a:t>
                          </a:r>
                          <a:r>
                            <a:rPr lang="en-US" sz="1600" b="0" baseline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Linear Unit (ReLU)</a:t>
                          </a:r>
                          <a:endParaRPr lang="en-US" sz="1600" b="0" dirty="0">
                            <a:solidFill>
                              <a:srgbClr val="000000"/>
                            </a:solidFill>
                            <a:latin typeface="Calibri Light" panose="020F0302020204030204" pitchFamily="34" charset="0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201818" t="-290654" r="-49091" b="-247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626415" t="-290654" r="-1887" b="-2476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7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Sine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201818" t="-542857" r="-49091" b="-244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626415" t="-542857" r="-1887" b="-244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50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u="none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Softplus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201818" t="-589286" r="-49091" b="-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blipFill>
                          <a:blip r:embed="rId2"/>
                          <a:stretch>
                            <a:fillRect l="-626415" t="-589286" r="-1887" b="-1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79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Hyperbolic Tangent (</a:t>
                          </a:r>
                          <a:r>
                            <a:rPr lang="en-US" sz="1600" b="0" u="none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Tanh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000000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alibri Light" panose="020F030202020403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blipFill>
                          <a:blip r:embed="rId2"/>
                          <a:stretch>
                            <a:fillRect l="-201818" t="-567647" r="-49091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000000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000000"/>
                          </a:solidFill>
                        </a:lnB>
                        <a:blipFill>
                          <a:blip r:embed="rId2"/>
                          <a:stretch>
                            <a:fillRect l="-626415" t="-567647" r="-1887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17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 Model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Weight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/>
              <p:nvPr/>
            </p:nvSpPr>
            <p:spPr>
              <a:xfrm>
                <a:off x="743823" y="2230818"/>
                <a:ext cx="3338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" y="2230818"/>
                <a:ext cx="3338285" cy="276999"/>
              </a:xfrm>
              <a:prstGeom prst="rect">
                <a:avLst/>
              </a:prstGeom>
              <a:blipFill>
                <a:blip r:embed="rId3"/>
                <a:stretch>
                  <a:fillRect l="-1095" t="-26667" r="-21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/>
              <p:nvPr/>
            </p:nvSpPr>
            <p:spPr>
              <a:xfrm>
                <a:off x="733178" y="2635684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8" y="2635684"/>
                <a:ext cx="3348930" cy="276999"/>
              </a:xfrm>
              <a:prstGeom prst="rect">
                <a:avLst/>
              </a:prstGeom>
              <a:blipFill>
                <a:blip r:embed="rId4"/>
                <a:stretch>
                  <a:fillRect l="-1273" t="-23913" r="-21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/>
              <p:nvPr/>
            </p:nvSpPr>
            <p:spPr>
              <a:xfrm>
                <a:off x="743823" y="3057600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" y="3057600"/>
                <a:ext cx="3348930" cy="276999"/>
              </a:xfrm>
              <a:prstGeom prst="rect">
                <a:avLst/>
              </a:prstGeom>
              <a:blipFill>
                <a:blip r:embed="rId5"/>
                <a:stretch>
                  <a:fillRect l="-1275" t="-26667" r="-23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/>
              <p:nvPr/>
            </p:nvSpPr>
            <p:spPr>
              <a:xfrm>
                <a:off x="743823" y="1531903"/>
                <a:ext cx="355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" y="1531903"/>
                <a:ext cx="3555011" cy="276999"/>
              </a:xfrm>
              <a:prstGeom prst="rect">
                <a:avLst/>
              </a:prstGeom>
              <a:blipFill>
                <a:blip r:embed="rId6"/>
                <a:stretch>
                  <a:fillRect l="-1372" t="-23913" r="-51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4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2AC-D6BB-44FD-8CA6-2430091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 Model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36E3-9EFA-4BC3-B6D0-1772F62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/>
              <p:nvPr/>
            </p:nvSpPr>
            <p:spPr>
              <a:xfrm>
                <a:off x="743823" y="2230818"/>
                <a:ext cx="3338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CFC25-7DD8-45E4-83D4-020A56C1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" y="2230818"/>
                <a:ext cx="3338285" cy="276999"/>
              </a:xfrm>
              <a:prstGeom prst="rect">
                <a:avLst/>
              </a:prstGeom>
              <a:blipFill>
                <a:blip r:embed="rId3"/>
                <a:stretch>
                  <a:fillRect l="-1095" t="-26667" r="-21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/>
              <p:nvPr/>
            </p:nvSpPr>
            <p:spPr>
              <a:xfrm>
                <a:off x="733178" y="2635684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57A77D-4A69-49EC-BD72-8E33ED53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8" y="2635684"/>
                <a:ext cx="3348930" cy="276999"/>
              </a:xfrm>
              <a:prstGeom prst="rect">
                <a:avLst/>
              </a:prstGeom>
              <a:blipFill>
                <a:blip r:embed="rId4"/>
                <a:stretch>
                  <a:fillRect l="-1273" t="-23913" r="-21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/>
              <p:nvPr/>
            </p:nvSpPr>
            <p:spPr>
              <a:xfrm>
                <a:off x="743823" y="3057600"/>
                <a:ext cx="33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2180A-67C6-49E1-A41A-42F6D9A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" y="3057600"/>
                <a:ext cx="3348930" cy="276999"/>
              </a:xfrm>
              <a:prstGeom prst="rect">
                <a:avLst/>
              </a:prstGeom>
              <a:blipFill>
                <a:blip r:embed="rId5"/>
                <a:stretch>
                  <a:fillRect l="-1275" t="-26667" r="-23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/>
              <p:nvPr/>
            </p:nvSpPr>
            <p:spPr>
              <a:xfrm>
                <a:off x="743823" y="1531903"/>
                <a:ext cx="355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0CF643-E3E8-4BCA-81A0-47AAE459D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" y="1531903"/>
                <a:ext cx="3555011" cy="276999"/>
              </a:xfrm>
              <a:prstGeom prst="rect">
                <a:avLst/>
              </a:prstGeom>
              <a:blipFill>
                <a:blip r:embed="rId6"/>
                <a:stretch>
                  <a:fillRect l="-1372" t="-23913" r="-515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D62F78-64DD-4708-9F2B-500373360EE6}"/>
              </a:ext>
            </a:extLst>
          </p:cNvPr>
          <p:cNvSpPr txBox="1"/>
          <p:nvPr/>
        </p:nvSpPr>
        <p:spPr>
          <a:xfrm>
            <a:off x="4985694" y="1482656"/>
            <a:ext cx="378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Optimizing the complexity of a neural network involves controlling the magnitude of the weights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If the weights grow too large, the model will be overfit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Large weights cause the activation functions to become too steep and “adapt” to noise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The two methods of controlling overfitting are called “weight decay” and “early stopping”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F9D-2A3F-45CB-9A85-18D6ED69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 Model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C611059-3F69-4428-9636-4A38F153D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557200"/>
              </a:xfrm>
            </p:spPr>
            <p:txBody>
              <a:bodyPr/>
              <a:lstStyle/>
              <a:p>
                <a:r>
                  <a:rPr lang="en-US" dirty="0"/>
                  <a:t>Recall that when estimating weights we attempt to minimize the error function: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Regularization adds “penalty terms” to this minimization:</a:t>
                </a:r>
              </a:p>
              <a:p>
                <a:pPr lvl="1"/>
                <a:r>
                  <a:rPr lang="en-US" dirty="0"/>
                  <a:t>L1 Regularization: 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L2 Regularization: 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C611059-3F69-4428-9636-4A38F153D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557200"/>
              </a:xfrm>
              <a:blipFill>
                <a:blip r:embed="rId2"/>
                <a:stretch>
                  <a:fillRect l="-773" t="-2573" r="-927" b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B38C-4CFA-47F3-9D8F-C43FA0B67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78956-7880-4D45-846B-F477855D7FEF}"/>
                  </a:ext>
                </a:extLst>
              </p:cNvPr>
              <p:cNvSpPr txBox="1"/>
              <p:nvPr/>
            </p:nvSpPr>
            <p:spPr>
              <a:xfrm>
                <a:off x="2163241" y="2039101"/>
                <a:ext cx="4240456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−2∗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⁡(1−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78956-7880-4D45-846B-F477855D7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241" y="2039101"/>
                <a:ext cx="4240456" cy="572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CCA51C-8C08-4E91-B09B-725BCC21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9A1E17-69FA-4DA2-8D90-BBCEB7F4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Hyperparameters include:</a:t>
            </a:r>
          </a:p>
          <a:p>
            <a:r>
              <a:rPr lang="en-US" dirty="0"/>
              <a:t>Number of hidden layers</a:t>
            </a:r>
          </a:p>
          <a:p>
            <a:r>
              <a:rPr lang="en-US" dirty="0"/>
              <a:t>Number of neurons per layer</a:t>
            </a:r>
          </a:p>
          <a:p>
            <a:r>
              <a:rPr lang="en-US" dirty="0"/>
              <a:t>Activation function</a:t>
            </a:r>
          </a:p>
          <a:p>
            <a:r>
              <a:rPr lang="en-US" dirty="0"/>
              <a:t>Network learning hyperparameters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EE402-B9E3-48A1-AC14-DAB5C3347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7BA96-4088-4D06-B1B7-31275C71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4F4F98-6FA2-43A1-98A5-9E89F98E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two-class classification problems directly:</a:t>
            </a:r>
          </a:p>
          <a:p>
            <a:pPr lvl="1"/>
            <a:r>
              <a:rPr lang="en-US" dirty="0"/>
              <a:t>Attempt to find a plane that separates the classes in a feature space</a:t>
            </a:r>
          </a:p>
          <a:p>
            <a:r>
              <a:rPr lang="en-US" dirty="0"/>
              <a:t>If we cannot find such a plane, two techniques are used:</a:t>
            </a:r>
          </a:p>
          <a:p>
            <a:pPr lvl="1"/>
            <a:r>
              <a:rPr lang="en-US" dirty="0"/>
              <a:t>Soften what we mean by “separates”</a:t>
            </a:r>
          </a:p>
          <a:p>
            <a:pPr lvl="1"/>
            <a:r>
              <a:rPr lang="en-US" dirty="0"/>
              <a:t>Enrich and enlarge the feature space so that separation is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EB49C7-BF1F-49C8-B875-76D1F1C8D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604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12E5-C319-9354-1E43-EB35968106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6352F-26E6-3ED5-9BD7-85445CE41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“Wrap Up” Topics</a:t>
            </a:r>
          </a:p>
        </p:txBody>
      </p:sp>
    </p:spTree>
    <p:extLst>
      <p:ext uri="{BB962C8B-B14F-4D97-AF65-F5344CB8AC3E}">
        <p14:creationId xmlns:p14="http://schemas.microsoft.com/office/powerpoint/2010/main" val="20581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D97E44-BBEB-2D81-74A6-4BCC4A8A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C1664F-B42A-89A6-4060-727E79C5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Correlated predictors</a:t>
            </a:r>
          </a:p>
          <a:p>
            <a:r>
              <a:rPr lang="en-US" dirty="0"/>
              <a:t>Skew in predictor variables</a:t>
            </a:r>
          </a:p>
          <a:p>
            <a:r>
              <a:rPr lang="en-US" dirty="0"/>
              <a:t>“Dummy Variable Trap”</a:t>
            </a:r>
          </a:p>
          <a:p>
            <a:r>
              <a:rPr lang="en-US" dirty="0"/>
              <a:t>Degrees of freedom</a:t>
            </a:r>
          </a:p>
          <a:p>
            <a:r>
              <a:rPr lang="en-US" dirty="0"/>
              <a:t>Multinomial 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B071F1-2E30-E9D7-0346-0426EEB16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4DBD-0646-9B5E-0EA2-5DB3FEEA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Correlated Predictors and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7FC7-6F6A-0840-83A7-97551C4E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is significantly “clouded”</a:t>
            </a:r>
          </a:p>
          <a:p>
            <a:pPr lvl="1"/>
            <a:r>
              <a:rPr lang="en-US" dirty="0"/>
              <a:t>Confounding (one predictor is correlated with both the predictor and the response)</a:t>
            </a:r>
          </a:p>
          <a:p>
            <a:r>
              <a:rPr lang="en-US" dirty="0"/>
              <a:t>Increases the standard error of the model coefficient:</a:t>
            </a:r>
          </a:p>
          <a:p>
            <a:pPr lvl="1"/>
            <a:r>
              <a:rPr lang="en-US" dirty="0"/>
              <a:t>Increases model variance</a:t>
            </a:r>
          </a:p>
          <a:p>
            <a:pPr lvl="1"/>
            <a:r>
              <a:rPr lang="en-US" dirty="0"/>
              <a:t>Decreases the power of the hypothesis test (probability of correctly detecting a non-zero coefficient)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10FA-D790-6296-F0AC-A2F7BC463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05442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54FC-7880-B81D-64BB-64ECEFFF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600"/>
              <a:t>Correlated Predictors and Linear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B79D45-5D21-9984-7980-EEC5CEBE5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RSS Contour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91C8C-C57E-8EBB-D8AD-F707C623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2" y="1545558"/>
            <a:ext cx="6679433" cy="3039142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7F035-1D03-B7B0-5CBA-6C36F817A39D}"/>
              </a:ext>
            </a:extLst>
          </p:cNvPr>
          <p:cNvSpPr txBox="1"/>
          <p:nvPr/>
        </p:nvSpPr>
        <p:spPr>
          <a:xfrm>
            <a:off x="1232283" y="4584700"/>
            <a:ext cx="156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ISLR Figure 3.14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E332A-1052-8786-5A37-771FA54244F8}"/>
              </a:ext>
            </a:extLst>
          </p:cNvPr>
          <p:cNvSpPr txBox="1"/>
          <p:nvPr/>
        </p:nvSpPr>
        <p:spPr>
          <a:xfrm>
            <a:off x="1973179" y="1268952"/>
            <a:ext cx="234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Uncorrelated Predictors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0819F-5CD8-1FDC-565C-5359874FB579}"/>
              </a:ext>
            </a:extLst>
          </p:cNvPr>
          <p:cNvSpPr txBox="1"/>
          <p:nvPr/>
        </p:nvSpPr>
        <p:spPr>
          <a:xfrm>
            <a:off x="5198979" y="1270540"/>
            <a:ext cx="234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Correlated Predictors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646EC-0446-D2AD-2475-7008274B56E3}"/>
              </a:ext>
            </a:extLst>
          </p:cNvPr>
          <p:cNvSpPr txBox="1"/>
          <p:nvPr/>
        </p:nvSpPr>
        <p:spPr>
          <a:xfrm>
            <a:off x="4044950" y="4240880"/>
            <a:ext cx="1333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j-lt"/>
              </a:rPr>
              <a:t>Coefficients with lowest RSS</a:t>
            </a:r>
            <a:endParaRPr lang="en-US" sz="1400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6677E8-0529-89BE-B10B-B42C8510C579}"/>
              </a:ext>
            </a:extLst>
          </p:cNvPr>
          <p:cNvCxnSpPr/>
          <p:nvPr/>
        </p:nvCxnSpPr>
        <p:spPr>
          <a:xfrm flipH="1" flipV="1">
            <a:off x="3206750" y="2800350"/>
            <a:ext cx="1504950" cy="144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8C5D1-EB43-F61A-C37F-259C92A4951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711700" y="2800350"/>
            <a:ext cx="1593850" cy="144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E743F37A-AAF9-18EB-1790-FA47405A332E}"/>
              </a:ext>
            </a:extLst>
          </p:cNvPr>
          <p:cNvSpPr/>
          <p:nvPr/>
        </p:nvSpPr>
        <p:spPr>
          <a:xfrm rot="16200000">
            <a:off x="3054557" y="3079958"/>
            <a:ext cx="158335" cy="2127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CDC3324-C189-398E-FF81-CD318309E3E4}"/>
              </a:ext>
            </a:extLst>
          </p:cNvPr>
          <p:cNvSpPr/>
          <p:nvPr/>
        </p:nvSpPr>
        <p:spPr>
          <a:xfrm rot="16200000">
            <a:off x="6426407" y="3082925"/>
            <a:ext cx="158335" cy="2127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359D07-23BB-01B9-13C2-378003294003}"/>
              </a:ext>
            </a:extLst>
          </p:cNvPr>
          <p:cNvCxnSpPr>
            <a:cxnSpLocks/>
          </p:cNvCxnSpPr>
          <p:nvPr/>
        </p:nvCxnSpPr>
        <p:spPr>
          <a:xfrm flipH="1" flipV="1">
            <a:off x="3155950" y="4222751"/>
            <a:ext cx="1555750" cy="63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ECC5FE-A5D9-794C-AC5C-791203F7F4D3}"/>
              </a:ext>
            </a:extLst>
          </p:cNvPr>
          <p:cNvCxnSpPr>
            <a:cxnSpLocks/>
          </p:cNvCxnSpPr>
          <p:nvPr/>
        </p:nvCxnSpPr>
        <p:spPr>
          <a:xfrm flipV="1">
            <a:off x="4711700" y="4222751"/>
            <a:ext cx="1765300" cy="63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CC788F-8491-BA80-4536-EB3CC776B301}"/>
              </a:ext>
            </a:extLst>
          </p:cNvPr>
          <p:cNvSpPr txBox="1"/>
          <p:nvPr/>
        </p:nvSpPr>
        <p:spPr>
          <a:xfrm>
            <a:off x="3759200" y="4753639"/>
            <a:ext cx="2216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Axes scaled to include possible coefficients up to 4 standard errors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909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465A-1278-D018-238C-6D20E7E1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Correlated Predictors and 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EFA9E-1CEC-2DA3-8C5D-89E5BE9E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457200"/>
          </a:xfrm>
        </p:spPr>
        <p:txBody>
          <a:bodyPr/>
          <a:lstStyle/>
          <a:p>
            <a:r>
              <a:rPr lang="en-US" dirty="0"/>
              <a:t>Collinearity causes the standard error of the coefficient estimates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94750-0639-BA94-B7C0-71B14584E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5E7D5-4215-F7CE-61F2-35B8B808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67" y="1843411"/>
            <a:ext cx="5651405" cy="1602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330CE-2AE4-AAF3-686A-65B99A31370D}"/>
              </a:ext>
            </a:extLst>
          </p:cNvPr>
          <p:cNvSpPr txBox="1"/>
          <p:nvPr/>
        </p:nvSpPr>
        <p:spPr>
          <a:xfrm>
            <a:off x="1471291" y="3454362"/>
            <a:ext cx="256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ISLR Table 3.11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805281-4584-FD3C-3A33-D4D933DE05B2}"/>
              </a:ext>
            </a:extLst>
          </p:cNvPr>
          <p:cNvCxnSpPr>
            <a:cxnSpLocks/>
          </p:cNvCxnSpPr>
          <p:nvPr/>
        </p:nvCxnSpPr>
        <p:spPr>
          <a:xfrm flipH="1" flipV="1">
            <a:off x="6950815" y="3355092"/>
            <a:ext cx="542185" cy="26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B790B3-11D3-B764-C187-509717598684}"/>
              </a:ext>
            </a:extLst>
          </p:cNvPr>
          <p:cNvSpPr txBox="1"/>
          <p:nvPr/>
        </p:nvSpPr>
        <p:spPr>
          <a:xfrm>
            <a:off x="7221907" y="3689350"/>
            <a:ext cx="176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The importance of the limit predictor is masked by the collinearity</a:t>
            </a:r>
          </a:p>
        </p:txBody>
      </p:sp>
    </p:spTree>
    <p:extLst>
      <p:ext uri="{BB962C8B-B14F-4D97-AF65-F5344CB8AC3E}">
        <p14:creationId xmlns:p14="http://schemas.microsoft.com/office/powerpoint/2010/main" val="41726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5022-9B1F-96ED-DEAA-CA1FF07A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Correlated Predictors and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AB7A-2A57-668E-8EF8-0B55E4A1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Approaches to resolving </a:t>
            </a:r>
            <a:r>
              <a:rPr lang="en-US" dirty="0" err="1"/>
              <a:t>mutlicorrelation</a:t>
            </a:r>
            <a:r>
              <a:rPr lang="en-US" dirty="0"/>
              <a:t> issues:</a:t>
            </a:r>
          </a:p>
          <a:p>
            <a:r>
              <a:rPr lang="en-US" dirty="0"/>
              <a:t>Drop one of the problematic variables</a:t>
            </a:r>
          </a:p>
          <a:p>
            <a:r>
              <a:rPr lang="en-US" dirty="0"/>
              <a:t>Combine two or more correlated variables into a single predictor</a:t>
            </a:r>
          </a:p>
          <a:p>
            <a:pPr lvl="1"/>
            <a:r>
              <a:rPr lang="en-US" dirty="0"/>
              <a:t>PCA is one technique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Both approaches are risky without using some knowledge of the data meanings and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FFF29-9BAF-7CE8-03C5-F583B3A36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332A-CDE3-4842-58F5-8A512DB0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Skewed Variables in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3370-69F5-779E-D4C3-0977E878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assumption of normality of predictors or response in a linear model</a:t>
            </a:r>
          </a:p>
          <a:p>
            <a:pPr lvl="1"/>
            <a:r>
              <a:rPr lang="en-US" dirty="0"/>
              <a:t>The only assumption is that the residuals are normal</a:t>
            </a:r>
          </a:p>
          <a:p>
            <a:r>
              <a:rPr lang="en-US" dirty="0"/>
              <a:t>However, highly skewed variables can cause other problems</a:t>
            </a:r>
          </a:p>
          <a:p>
            <a:pPr lvl="1"/>
            <a:r>
              <a:rPr lang="en-US" dirty="0"/>
              <a:t>They can influence the distribution of the residuals, making them non-normal</a:t>
            </a:r>
          </a:p>
          <a:p>
            <a:pPr lvl="1"/>
            <a:r>
              <a:rPr lang="en-US" dirty="0"/>
              <a:t>They can significantly complicate the identification of high-leverage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6BD19-A310-FC0C-42C2-09FCF32BD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7C80-0A09-DB72-B9A4-EFEFAA9B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Consider a Non-Linear Transformation?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C14C-700E-186F-00E7-5FA05A97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underlying scientific theory indicates that the expected relationship is nonlinear</a:t>
            </a:r>
          </a:p>
          <a:p>
            <a:pPr lvl="1"/>
            <a:r>
              <a:rPr lang="en-US" dirty="0"/>
              <a:t>For example, if you have reason to believe that the true relationship is multiplicative, taking log transforms allows the model to be treated as linear</a:t>
            </a:r>
          </a:p>
          <a:p>
            <a:r>
              <a:rPr lang="en-US" dirty="0"/>
              <a:t>Residuals have a skewed distribution</a:t>
            </a:r>
          </a:p>
          <a:p>
            <a:r>
              <a:rPr lang="en-US" dirty="0"/>
              <a:t>Heteroscedasticity</a:t>
            </a:r>
          </a:p>
          <a:p>
            <a:r>
              <a:rPr lang="en-US" dirty="0"/>
              <a:t>To simplify a model</a:t>
            </a:r>
          </a:p>
          <a:p>
            <a:pPr lvl="1"/>
            <a:r>
              <a:rPr lang="en-US" dirty="0"/>
              <a:t>For example, sometimes it can reduce or simply interaction effects</a:t>
            </a:r>
          </a:p>
          <a:p>
            <a:r>
              <a:rPr lang="en-US" dirty="0"/>
              <a:t>Log transforms can yield more interpretable coefficients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775D6-BF08-F89E-D680-BC15F5F1D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179-61AB-09B7-0FB5-D97A47FB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Coefficient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B278C-327D-185F-EF39-BF797E478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With everything else held equal (using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Y as a function of X:  a one unit increase in X leads to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increase/decrease in Y</a:t>
                </a:r>
              </a:p>
              <a:p>
                <a:r>
                  <a:rPr lang="en-US" dirty="0"/>
                  <a:t>Log Y as a function of log X:  a 1% increase in X leads to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increase/decrease in Y</a:t>
                </a:r>
              </a:p>
              <a:p>
                <a:r>
                  <a:rPr lang="en-US" dirty="0"/>
                  <a:t>Log Y as a function of X: a one unit increase in X leads to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∗100%</m:t>
                    </m:r>
                  </m:oMath>
                </a14:m>
                <a:r>
                  <a:rPr lang="en-US" dirty="0"/>
                  <a:t> increase/decrease in Y</a:t>
                </a:r>
              </a:p>
              <a:p>
                <a:r>
                  <a:rPr lang="en-US" dirty="0"/>
                  <a:t>Y as a function of Log X: a 1% increase in X leads to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US" dirty="0"/>
                  <a:t> increase/decrease in 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B278C-327D-185F-EF39-BF797E478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AE018-ABEF-DCFE-1F5F-20A8CA333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B942-6378-98E8-7528-4AC6B619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NOT to Use a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2040-10A2-CE80-A841-3D7E1ED7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outliers not look like outliers</a:t>
            </a:r>
          </a:p>
          <a:p>
            <a:r>
              <a:rPr lang="en-US" dirty="0"/>
              <a:t>Because all the data are positive (positivity often implies skewness but it doesn’t have to)</a:t>
            </a:r>
          </a:p>
          <a:p>
            <a:r>
              <a:rPr lang="en-US" dirty="0"/>
              <a:t>Because the software automatically does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910FF-4774-10D4-75EC-17388A308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119-E916-4A87-95B5-383FAE60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390853-612F-4B65-B509-CDD6E2553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Originally designed solely for “decisions” (classification)</a:t>
            </a:r>
          </a:p>
          <a:p>
            <a:r>
              <a:rPr lang="en-US" dirty="0"/>
              <a:t>Have been expanded to also provide ranks and estimates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7375C6-4C61-4F65-91AC-C519B43C3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490A-5634-4521-93BA-7438732B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54" y="1369219"/>
            <a:ext cx="2825750" cy="2794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FFF0A2-7359-4CAD-A5BA-3B49F3B24D7F}"/>
              </a:ext>
            </a:extLst>
          </p:cNvPr>
          <p:cNvSpPr txBox="1"/>
          <p:nvPr/>
        </p:nvSpPr>
        <p:spPr>
          <a:xfrm>
            <a:off x="4394200" y="4411662"/>
            <a:ext cx="282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Binary classification model with two-dimensional input space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82E12-C95B-46A3-B623-F8D4A370BE31}"/>
              </a:ext>
            </a:extLst>
          </p:cNvPr>
          <p:cNvCxnSpPr/>
          <p:nvPr/>
        </p:nvCxnSpPr>
        <p:spPr>
          <a:xfrm flipV="1">
            <a:off x="4813300" y="1663700"/>
            <a:ext cx="1987550" cy="227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08FD48-089C-4A72-9F22-9F53394CDA74}"/>
              </a:ext>
            </a:extLst>
          </p:cNvPr>
          <p:cNvSpPr txBox="1"/>
          <p:nvPr/>
        </p:nvSpPr>
        <p:spPr>
          <a:xfrm>
            <a:off x="7219950" y="1369219"/>
            <a:ext cx="17907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Line is the support vector “machine”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Also called “classifier”, “classifier model”, or a “classification rule”</a:t>
            </a:r>
          </a:p>
        </p:txBody>
      </p:sp>
    </p:spTree>
    <p:extLst>
      <p:ext uri="{BB962C8B-B14F-4D97-AF65-F5344CB8AC3E}">
        <p14:creationId xmlns:p14="http://schemas.microsoft.com/office/powerpoint/2010/main" val="5785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E8F9-1A7D-4A4E-9C91-D535391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18D4-12B5-4B59-9CE5-3FC62264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497931"/>
          </a:xfrm>
        </p:spPr>
        <p:txBody>
          <a:bodyPr/>
          <a:lstStyle/>
          <a:p>
            <a:r>
              <a:rPr lang="en-US" dirty="0"/>
              <a:t>Many statistical tests and probability distributions include a value referred to as “degrees of freedom”</a:t>
            </a:r>
          </a:p>
          <a:p>
            <a:r>
              <a:rPr lang="en-US" dirty="0"/>
              <a:t>Concept applied to statistics calculated from sample data</a:t>
            </a:r>
          </a:p>
          <a:p>
            <a:pPr lvl="1"/>
            <a:r>
              <a:rPr lang="en-US" dirty="0"/>
              <a:t>Refers to the number of values free to vary after the sample statistic has been established</a:t>
            </a:r>
          </a:p>
          <a:p>
            <a:pPr lvl="1"/>
            <a:r>
              <a:rPr lang="en-US" dirty="0"/>
              <a:t>For example, if you are calculating a sample mean of 10 values, the Degrees of Freedom is 9 (once you know 9 samples and the sample mean, the 10</a:t>
            </a:r>
            <a:r>
              <a:rPr lang="en-US" baseline="30000" dirty="0"/>
              <a:t>th</a:t>
            </a:r>
            <a:r>
              <a:rPr lang="en-US" dirty="0"/>
              <a:t> can be calculated and is not free to vary)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E8FA-C98F-4352-A11A-5E4F801B0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E8F9-1A7D-4A4E-9C91-D535391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18D4-12B5-4B59-9CE5-3FC62264E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497931"/>
              </a:xfrm>
            </p:spPr>
            <p:txBody>
              <a:bodyPr/>
              <a:lstStyle/>
              <a:p>
                <a:r>
                  <a:rPr lang="en-US" dirty="0"/>
                  <a:t>Degrees of freedom are used in many statistical tests to avoid bias in the sample results, for example, sample standard variance: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18D4-12B5-4B59-9CE5-3FC62264E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497931"/>
              </a:xfrm>
              <a:blipFill>
                <a:blip r:embed="rId2"/>
                <a:stretch>
                  <a:fillRect l="-773" t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E8FA-C98F-4352-A11A-5E4F801B0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EF07-3AF6-4A85-826A-90AC82BB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988B-F1F0-416C-8AFB-4537036F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contingency table contains counts of observations in two categories: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would be the formula for the number of degrees of freedom?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79EA8-DA36-4775-86DD-94404FB5D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“Contingency Table”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455A177-E996-41DA-83A5-0E969FE1D9A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99523"/>
          <a:ext cx="6096000" cy="1483360"/>
        </p:xfrm>
        <a:graphic>
          <a:graphicData uri="http://schemas.openxmlformats.org/drawingml/2006/table">
            <a:tbl>
              <a:tblPr firstRow="1" lastRow="1" lastCol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36506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62180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2522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7369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491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3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1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3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E8F9-1A7D-4A4E-9C91-D535391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18D4-12B5-4B59-9CE5-3FC62264E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4979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Generally, not a concept data scientists are often concerned with</a:t>
                </a:r>
              </a:p>
              <a:p>
                <a:r>
                  <a:rPr lang="en-US" dirty="0"/>
                  <a:t>Statistical tests are used sparingly in data science</a:t>
                </a:r>
              </a:p>
              <a:p>
                <a:r>
                  <a:rPr lang="en-US" dirty="0"/>
                  <a:t>Data sizes are large enough it is generally insignificant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18D4-12B5-4B59-9CE5-3FC62264E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497931"/>
              </a:xfrm>
              <a:blipFill>
                <a:blip r:embed="rId2"/>
                <a:stretch>
                  <a:fillRect l="-927" t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E8FA-C98F-4352-A11A-5E4F801B0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E8F9-1A7D-4A4E-9C91-D535391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18D4-12B5-4B59-9CE5-3FC62264E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49793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Sample variance is an estimate of the true population variance: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B18D4-12B5-4B59-9CE5-3FC62264E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497931"/>
              </a:xfrm>
              <a:blipFill>
                <a:blip r:embed="rId2"/>
                <a:stretch>
                  <a:fillRect l="-541" t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E8FA-C98F-4352-A11A-5E4F801B0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F4B74-0CD3-D8BA-A655-0683A4F27D00}"/>
              </a:ext>
            </a:extLst>
          </p:cNvPr>
          <p:cNvSpPr txBox="1"/>
          <p:nvPr/>
        </p:nvSpPr>
        <p:spPr>
          <a:xfrm>
            <a:off x="1200150" y="3004810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Why the difference?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1F95F3-80E3-5256-22F9-8EC162764015}"/>
              </a:ext>
            </a:extLst>
          </p:cNvPr>
          <p:cNvCxnSpPr/>
          <p:nvPr/>
        </p:nvCxnSpPr>
        <p:spPr>
          <a:xfrm flipV="1">
            <a:off x="2279650" y="2571750"/>
            <a:ext cx="1619250" cy="69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D401A3-F574-1FB7-062A-AC81FC5F6903}"/>
              </a:ext>
            </a:extLst>
          </p:cNvPr>
          <p:cNvCxnSpPr>
            <a:cxnSpLocks/>
          </p:cNvCxnSpPr>
          <p:nvPr/>
        </p:nvCxnSpPr>
        <p:spPr>
          <a:xfrm>
            <a:off x="2279650" y="3266420"/>
            <a:ext cx="1866900" cy="32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50ACC6-BD7E-296A-27A1-FFA9D08A1406}"/>
                  </a:ext>
                </a:extLst>
              </p:cNvPr>
              <p:cNvSpPr txBox="1"/>
              <p:nvPr/>
            </p:nvSpPr>
            <p:spPr>
              <a:xfrm>
                <a:off x="7048500" y="2463145"/>
                <a:ext cx="12065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On average, which is any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going to be closer to,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50ACC6-BD7E-296A-27A1-FFA9D08A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463145"/>
                <a:ext cx="1206500" cy="1015663"/>
              </a:xfrm>
              <a:prstGeom prst="rect">
                <a:avLst/>
              </a:prstGeom>
              <a:blipFill>
                <a:blip r:embed="rId3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E02BF-554D-5954-AEF8-9A6DAC26D14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97525" y="2481660"/>
            <a:ext cx="1450975" cy="4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3EA8B0-330E-A68B-308E-B4D7F7FAE1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48300" y="2970977"/>
            <a:ext cx="1600200" cy="6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E8F9-1A7D-4A4E-9C91-D535391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18D4-12B5-4B59-9CE5-3FC62264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107531"/>
          </a:xfrm>
        </p:spPr>
        <p:txBody>
          <a:bodyPr/>
          <a:lstStyle/>
          <a:p>
            <a:r>
              <a:rPr lang="en-US" dirty="0"/>
              <a:t>One place it comes into play is when converting a factor variable into indicator or “dummy” variables</a:t>
            </a:r>
          </a:p>
          <a:p>
            <a:r>
              <a:rPr lang="en-US" dirty="0"/>
              <a:t>Consider the “origin” field in the cars dataset which can have three possible values (“Asia”, “Europe”, and “USA”)</a:t>
            </a:r>
          </a:p>
          <a:p>
            <a:r>
              <a:rPr lang="en-US" dirty="0"/>
              <a:t>There are only 2 (not 3) degrees of freedom and there will be perfect multicollinearity (and infinite VIF) for each dummy variable</a:t>
            </a:r>
          </a:p>
          <a:p>
            <a:pPr lvl="1"/>
            <a:r>
              <a:rPr lang="en-US" dirty="0"/>
              <a:t>There will not be a unique solution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E8FA-C98F-4352-A11A-5E4F801B0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A3F56-B6AE-C567-2264-8625CBBE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06369D-3857-E623-C7B8-99C697FCB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Extension of logistic regression for multiple categories</a:t>
                </a:r>
              </a:p>
              <a:p>
                <a:r>
                  <a:rPr lang="en-US" dirty="0"/>
                  <a:t>Select a single class to serve as the baseline (here, we select K):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k = 1, …, K-1, and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𝐾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𝑘𝑝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06369D-3857-E623-C7B8-99C697FCB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00F16-7B67-89A2-4B3C-AD64BA8DB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08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A3F56-B6AE-C567-2264-8625CBBE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06369D-3857-E623-C7B8-99C697FCB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Thus,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𝑘𝑝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 the selection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class is arbitrary and unimportant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06369D-3857-E623-C7B8-99C697FCB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00F16-7B67-89A2-4B3C-AD64BA8DB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580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A3F56-B6AE-C567-2264-8625CBBE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06369D-3857-E623-C7B8-99C697FCB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However, your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class becomes the baseline and then a one-unit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/>
                  <a:t> increase in the log odds of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over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06369D-3857-E623-C7B8-99C697FCB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00F16-7B67-89A2-4B3C-AD64BA8DB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1411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CFC3A-2C5D-25D5-87A1-A3A572B95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AA9E8-2B57-5FE6-0935-BC6282369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Exam Logistics</a:t>
            </a:r>
          </a:p>
        </p:txBody>
      </p:sp>
    </p:spTree>
    <p:extLst>
      <p:ext uri="{BB962C8B-B14F-4D97-AF65-F5344CB8AC3E}">
        <p14:creationId xmlns:p14="http://schemas.microsoft.com/office/powerpoint/2010/main" val="285558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00FB-32EA-434C-90E1-1374169C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68B7-5E63-41DD-97DE-BCEBDE51D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4412D0-5C6A-4627-9E6A-C40911AD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26" y="1348104"/>
            <a:ext cx="3700764" cy="26460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75E50D-DEAB-42F5-A212-09B845CE8575}"/>
              </a:ext>
            </a:extLst>
          </p:cNvPr>
          <p:cNvSpPr txBox="1"/>
          <p:nvPr/>
        </p:nvSpPr>
        <p:spPr>
          <a:xfrm>
            <a:off x="2839626" y="4153216"/>
            <a:ext cx="3700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Binary classification model with three-dimensional input space</a:t>
            </a:r>
          </a:p>
        </p:txBody>
      </p:sp>
    </p:spTree>
    <p:extLst>
      <p:ext uri="{BB962C8B-B14F-4D97-AF65-F5344CB8AC3E}">
        <p14:creationId xmlns:p14="http://schemas.microsoft.com/office/powerpoint/2010/main" val="18895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F2F4-CCA1-7530-E9D5-4FDF6817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Exam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892F4-F17C-E597-CD7D-A70C8B51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will be administered in class on Thursday, August 11</a:t>
            </a:r>
          </a:p>
          <a:p>
            <a:pPr lvl="1"/>
            <a:r>
              <a:rPr lang="en-US" dirty="0"/>
              <a:t>4:00PM – 6:00PM</a:t>
            </a:r>
          </a:p>
          <a:p>
            <a:pPr lvl="1"/>
            <a:r>
              <a:rPr lang="en-US" dirty="0"/>
              <a:t>WILL BE ENTIRELY REMOTE</a:t>
            </a:r>
          </a:p>
          <a:p>
            <a:r>
              <a:rPr lang="en-US" dirty="0"/>
              <a:t>Exam will be open-book/open-notes but must be done individually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3A0B54-6C4E-FAC0-0E0F-6D6E2BEE6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39873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ECE-1E77-CC25-3A47-6C6E61D3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53A1-A135-8267-D56F-D643C013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will consist of short-answer questions to test your understanding of the theoretical concepts presented in module 5-9</a:t>
            </a:r>
          </a:p>
          <a:p>
            <a:pPr lvl="1"/>
            <a:r>
              <a:rPr lang="en-US" dirty="0"/>
              <a:t>Interpretation of model outputs and visualizations</a:t>
            </a:r>
          </a:p>
          <a:p>
            <a:pPr lvl="1"/>
            <a:r>
              <a:rPr lang="en-US" dirty="0"/>
              <a:t>Simple calculations that can be done manually of using Excel</a:t>
            </a:r>
          </a:p>
          <a:p>
            <a:r>
              <a:rPr lang="en-US" dirty="0"/>
              <a:t>Exam will be a PowerPoint file</a:t>
            </a:r>
          </a:p>
          <a:p>
            <a:pPr lvl="1"/>
            <a:r>
              <a:rPr lang="en-US" dirty="0"/>
              <a:t>Similar to homework assignments, you will download the PowerPoint exam file, enter your responses, save it to a PDF file format and upload it to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2955-B81A-F28A-B84F-441F3ED21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3030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CFC3A-2C5D-25D5-87A1-A3A572B95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AA9E8-2B57-5FE6-0935-BC6282369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Theory Questions</a:t>
            </a:r>
          </a:p>
        </p:txBody>
      </p:sp>
    </p:spTree>
    <p:extLst>
      <p:ext uri="{BB962C8B-B14F-4D97-AF65-F5344CB8AC3E}">
        <p14:creationId xmlns:p14="http://schemas.microsoft.com/office/powerpoint/2010/main" val="18798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8A6E9-80C9-C481-DF3A-2FC47B0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 – Linear Model Selection and Regularization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671F6-137F-077B-38CC-533A9EF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Manual calculation of Adjusted R2, Cp, AIC, BIC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Difference between Lasso and Ridge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Why use the third partition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General data preparation best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* No questions on dimension reduction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EC70-C82A-240B-4768-136C03A8F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Theory Questions</a:t>
            </a:r>
          </a:p>
        </p:txBody>
      </p:sp>
    </p:spTree>
    <p:extLst>
      <p:ext uri="{BB962C8B-B14F-4D97-AF65-F5344CB8AC3E}">
        <p14:creationId xmlns:p14="http://schemas.microsoft.com/office/powerpoint/2010/main" val="27458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8A6E9-80C9-C481-DF3A-2FC47B0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6 – Linear Classification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671F6-137F-077B-38CC-533A9EF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Interpreting logit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Maximum Likelihood Estimation (MLE) - basic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Interpreting and calculating odds ratios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Interpreting logistic regression coefficients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Confounding - basic concept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Classification model assessment statistics - calculation and interpretation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TPR/FPR/TNR/FNR/Sensitivity/Specificity/Confusion matrix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EC70-C82A-240B-4768-136C03A8F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Theory Questions</a:t>
            </a:r>
          </a:p>
        </p:txBody>
      </p:sp>
    </p:spTree>
    <p:extLst>
      <p:ext uri="{BB962C8B-B14F-4D97-AF65-F5344CB8AC3E}">
        <p14:creationId xmlns:p14="http://schemas.microsoft.com/office/powerpoint/2010/main" val="28328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8A6E9-80C9-C481-DF3A-2FC47B0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6 – Linear Classification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671F6-137F-077B-38CC-533A9EF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ROC curve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Construction and 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Lift curve and lift as a concept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Construction and 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Event-based sampling - what it is and why/how to use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Multinomial logistic regression - definition and simple calculations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EC70-C82A-240B-4768-136C03A8F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Theory Questions</a:t>
            </a:r>
          </a:p>
        </p:txBody>
      </p:sp>
    </p:spTree>
    <p:extLst>
      <p:ext uri="{BB962C8B-B14F-4D97-AF65-F5344CB8AC3E}">
        <p14:creationId xmlns:p14="http://schemas.microsoft.com/office/powerpoint/2010/main" val="414468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8A6E9-80C9-C481-DF3A-2FC47B0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Module 7 – Generalized Linear Models and Poisson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671F6-137F-077B-38CC-533A9EF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Deciding when to use Poisson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Deciding when to treat a predictor as a category vs a measure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Interpreting residuals for a Poisson Regression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Interpreting Poisson regression coefficients</a:t>
            </a:r>
          </a:p>
          <a:p>
            <a:r>
              <a:rPr lang="en-US" dirty="0"/>
              <a:t>GLM – distribution family and link function for three types of GLMs (linear, logistic, Poisson)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EC70-C82A-240B-4768-136C03A8F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Sample Theory Questions</a:t>
            </a:r>
          </a:p>
        </p:txBody>
      </p:sp>
    </p:spTree>
    <p:extLst>
      <p:ext uri="{BB962C8B-B14F-4D97-AF65-F5344CB8AC3E}">
        <p14:creationId xmlns:p14="http://schemas.microsoft.com/office/powerpoint/2010/main" val="1479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8A6E9-80C9-C481-DF3A-2FC47B0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8 – Moving Beyond Linearity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671F6-137F-077B-38CC-533A9EF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Basis function definition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Step functions - definition and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Piecewise polynomials - definition and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General additive models - definition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EC70-C82A-240B-4768-136C03A8F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Theory Questions</a:t>
            </a:r>
          </a:p>
        </p:txBody>
      </p:sp>
    </p:spTree>
    <p:extLst>
      <p:ext uri="{BB962C8B-B14F-4D97-AF65-F5344CB8AC3E}">
        <p14:creationId xmlns:p14="http://schemas.microsoft.com/office/powerpoint/2010/main" val="39291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8A6E9-80C9-C481-DF3A-2FC47B0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9 – Tree-Based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671F6-137F-077B-38CC-533A9EF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Purity calculations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Tree pruning approaches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Cost complexity pruning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Advantages and disadvantages of trees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Ensemble models - definition and types (averaging and boosting)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Random forest - basic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AdaBoost algorithm - basic operation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Gradient Boosting algorithm - basic operation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EC70-C82A-240B-4768-136C03A8F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Sample Theory Questions</a:t>
            </a:r>
          </a:p>
        </p:txBody>
      </p:sp>
    </p:spTree>
    <p:extLst>
      <p:ext uri="{BB962C8B-B14F-4D97-AF65-F5344CB8AC3E}">
        <p14:creationId xmlns:p14="http://schemas.microsoft.com/office/powerpoint/2010/main" val="21125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F670-D479-5B42-E7EE-75A04E6D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17A8-6A69-AF56-35B3-3ADFE161E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29589-6E9F-B3FC-8519-752F876F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42676"/>
            <a:ext cx="5645150" cy="1760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37329-F847-95B8-17E2-FEAC698043D6}"/>
              </a:ext>
            </a:extLst>
          </p:cNvPr>
          <p:cNvSpPr txBox="1"/>
          <p:nvPr/>
        </p:nvSpPr>
        <p:spPr>
          <a:xfrm>
            <a:off x="7670800" y="2391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+mj-lt"/>
              </a:rPr>
              <a:t>Best subset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66DEA-7062-26AB-0FAA-412264DFA523}"/>
              </a:ext>
            </a:extLst>
          </p:cNvPr>
          <p:cNvSpPr txBox="1"/>
          <p:nvPr/>
        </p:nvSpPr>
        <p:spPr>
          <a:xfrm>
            <a:off x="7670800" y="2871516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+mj-lt"/>
              </a:rPr>
              <a:t>Can’t say </a:t>
            </a:r>
            <a:r>
              <a:rPr lang="en-US" sz="1100" dirty="0" err="1">
                <a:solidFill>
                  <a:schemeClr val="bg1"/>
                </a:solidFill>
                <a:latin typeface="+mj-lt"/>
              </a:rPr>
              <a:t>definitievely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30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3081-54EB-4B81-AAD8-6F75326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Hyperplane is the Best One?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CC7E-DBFB-45B0-ADBF-BCDBEF2AC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DCD30-CD3B-44A5-9800-49B4C892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82" y="1363020"/>
            <a:ext cx="1598918" cy="15812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E23EEE-DCF6-4F63-9866-61730E45EF97}"/>
              </a:ext>
            </a:extLst>
          </p:cNvPr>
          <p:cNvCxnSpPr>
            <a:cxnSpLocks/>
          </p:cNvCxnSpPr>
          <p:nvPr/>
        </p:nvCxnSpPr>
        <p:spPr>
          <a:xfrm flipV="1">
            <a:off x="2350141" y="1597614"/>
            <a:ext cx="1066159" cy="11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AAA078-0CF1-4C48-9BCC-43762A15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82" y="3105534"/>
            <a:ext cx="1598918" cy="1581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E944C-EA5A-4CBD-B8B0-173BF781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82" y="1363020"/>
            <a:ext cx="1598918" cy="1581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63B75-8277-463C-9F25-FA4A5CE7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82" y="3105534"/>
            <a:ext cx="1598918" cy="15812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D6B1FD-CD91-43A7-A312-462317087003}"/>
              </a:ext>
            </a:extLst>
          </p:cNvPr>
          <p:cNvCxnSpPr>
            <a:cxnSpLocks/>
          </p:cNvCxnSpPr>
          <p:nvPr/>
        </p:nvCxnSpPr>
        <p:spPr>
          <a:xfrm flipV="1">
            <a:off x="2527300" y="3178846"/>
            <a:ext cx="615950" cy="139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093F6D-94DD-40D8-82D4-AF0BFAA118D4}"/>
              </a:ext>
            </a:extLst>
          </p:cNvPr>
          <p:cNvCxnSpPr>
            <a:cxnSpLocks/>
          </p:cNvCxnSpPr>
          <p:nvPr/>
        </p:nvCxnSpPr>
        <p:spPr>
          <a:xfrm flipV="1">
            <a:off x="5556250" y="1885950"/>
            <a:ext cx="137795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F841E0-2D0D-4821-8803-410AD931923F}"/>
              </a:ext>
            </a:extLst>
          </p:cNvPr>
          <p:cNvCxnSpPr>
            <a:cxnSpLocks/>
          </p:cNvCxnSpPr>
          <p:nvPr/>
        </p:nvCxnSpPr>
        <p:spPr>
          <a:xfrm flipV="1">
            <a:off x="5645791" y="3252582"/>
            <a:ext cx="1066159" cy="11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F670-D479-5B42-E7EE-75A04E6D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17A8-6A69-AF56-35B3-3ADFE161E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40DB6-6A56-3C70-3718-419D23BD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72" y="1189038"/>
            <a:ext cx="4592456" cy="1425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E6E776-4F24-7B26-1BAD-DCB049F2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22" y="2614854"/>
            <a:ext cx="3975100" cy="1575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4182F-AF20-F103-1A60-DE6EBE16E5E8}"/>
              </a:ext>
            </a:extLst>
          </p:cNvPr>
          <p:cNvSpPr txBox="1"/>
          <p:nvPr/>
        </p:nvSpPr>
        <p:spPr>
          <a:xfrm>
            <a:off x="7054850" y="1428750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True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F618B-0C99-6866-4A00-AAB0434FFF41}"/>
              </a:ext>
            </a:extLst>
          </p:cNvPr>
          <p:cNvSpPr txBox="1"/>
          <p:nvPr/>
        </p:nvSpPr>
        <p:spPr>
          <a:xfrm>
            <a:off x="7054850" y="2057400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True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70CFE-58A1-B0D1-D298-AF160A29B91E}"/>
              </a:ext>
            </a:extLst>
          </p:cNvPr>
          <p:cNvSpPr txBox="1"/>
          <p:nvPr/>
        </p:nvSpPr>
        <p:spPr>
          <a:xfrm>
            <a:off x="7076372" y="2695696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False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974B0-019E-29CD-1E83-1198AF2E6A9E}"/>
              </a:ext>
            </a:extLst>
          </p:cNvPr>
          <p:cNvSpPr txBox="1"/>
          <p:nvPr/>
        </p:nvSpPr>
        <p:spPr>
          <a:xfrm>
            <a:off x="7054850" y="3243185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False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70A29-3E0F-D316-1A70-36B359506B6C}"/>
              </a:ext>
            </a:extLst>
          </p:cNvPr>
          <p:cNvSpPr txBox="1"/>
          <p:nvPr/>
        </p:nvSpPr>
        <p:spPr>
          <a:xfrm>
            <a:off x="7076372" y="3727592"/>
            <a:ext cx="104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False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0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F670-D479-5B42-E7EE-75A04E6D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17A8-6A69-AF56-35B3-3ADFE161E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3C26A-64F2-EE6B-C017-7C031407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98" y="1189038"/>
            <a:ext cx="4372603" cy="2799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3F9DE3-FEF8-B5BB-1054-712DA5752ADE}"/>
              </a:ext>
            </a:extLst>
          </p:cNvPr>
          <p:cNvSpPr txBox="1"/>
          <p:nvPr/>
        </p:nvSpPr>
        <p:spPr>
          <a:xfrm>
            <a:off x="7035800" y="138326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0EBFD-E361-9E30-9918-95F7FA21A5EF}"/>
              </a:ext>
            </a:extLst>
          </p:cNvPr>
          <p:cNvSpPr txBox="1"/>
          <p:nvPr/>
        </p:nvSpPr>
        <p:spPr>
          <a:xfrm>
            <a:off x="7033575" y="345336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BE7E0-9015-0D86-4A7F-BCD7E301C69B}"/>
              </a:ext>
            </a:extLst>
          </p:cNvPr>
          <p:cNvSpPr txBox="1"/>
          <p:nvPr/>
        </p:nvSpPr>
        <p:spPr>
          <a:xfrm>
            <a:off x="7033575" y="370101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+mj-lt"/>
              </a:rPr>
              <a:t>i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2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F670-D479-5B42-E7EE-75A04E6D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64FF0-E288-BD4D-1ED8-E70E1E40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820738"/>
            <a:ext cx="4505325" cy="2434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BC417-CE1F-475D-F11A-57B49ED0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3255434"/>
            <a:ext cx="4505325" cy="736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DE2F79-EFD0-2461-AC25-8763AA35F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3976558"/>
            <a:ext cx="4138613" cy="766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C4D6B-C109-5CAF-1BFC-371FAEF8AC24}"/>
              </a:ext>
            </a:extLst>
          </p:cNvPr>
          <p:cNvSpPr txBox="1"/>
          <p:nvPr/>
        </p:nvSpPr>
        <p:spPr>
          <a:xfrm>
            <a:off x="6824662" y="2252462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467DD-744A-131C-6C43-1D6FAC589DF2}"/>
              </a:ext>
            </a:extLst>
          </p:cNvPr>
          <p:cNvSpPr txBox="1"/>
          <p:nvPr/>
        </p:nvSpPr>
        <p:spPr>
          <a:xfrm>
            <a:off x="6411912" y="3925237"/>
            <a:ext cx="4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ii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7BF23-F54D-C445-215A-5881542C7B5A}"/>
              </a:ext>
            </a:extLst>
          </p:cNvPr>
          <p:cNvSpPr txBox="1"/>
          <p:nvPr/>
        </p:nvSpPr>
        <p:spPr>
          <a:xfrm>
            <a:off x="6411912" y="4103469"/>
            <a:ext cx="4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iii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C0A41-B4FF-7077-1CFC-C6857226E4F0}"/>
              </a:ext>
            </a:extLst>
          </p:cNvPr>
          <p:cNvSpPr txBox="1"/>
          <p:nvPr/>
        </p:nvSpPr>
        <p:spPr>
          <a:xfrm>
            <a:off x="6434931" y="4522715"/>
            <a:ext cx="4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v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9A86-03B6-49DF-8CB1-77E574DA567A}"/>
              </a:ext>
            </a:extLst>
          </p:cNvPr>
          <p:cNvSpPr txBox="1"/>
          <p:nvPr/>
        </p:nvSpPr>
        <p:spPr>
          <a:xfrm>
            <a:off x="6411912" y="4331274"/>
            <a:ext cx="41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iv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256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F670-D479-5B42-E7EE-75A04E6D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17A8-6A69-AF56-35B3-3ADFE161E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C0BA7-DC14-8229-B7CF-50A3FABE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25" y="1259774"/>
            <a:ext cx="4247726" cy="3756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650DE-C3F5-7EB3-C95D-1E4DF5B9AD8C}"/>
              </a:ext>
            </a:extLst>
          </p:cNvPr>
          <p:cNvSpPr txBox="1"/>
          <p:nvPr/>
        </p:nvSpPr>
        <p:spPr>
          <a:xfrm>
            <a:off x="6762751" y="4015142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3AF21-0A8B-AF98-4565-CA62728A388D}"/>
              </a:ext>
            </a:extLst>
          </p:cNvPr>
          <p:cNvSpPr txBox="1"/>
          <p:nvPr/>
        </p:nvSpPr>
        <p:spPr>
          <a:xfrm>
            <a:off x="6824662" y="2252462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2E6AC-9CE2-CC38-8F64-52F27391C80A}"/>
              </a:ext>
            </a:extLst>
          </p:cNvPr>
          <p:cNvSpPr txBox="1"/>
          <p:nvPr/>
        </p:nvSpPr>
        <p:spPr>
          <a:xfrm>
            <a:off x="6762751" y="4257733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6300-93FE-F543-B02C-AC8C45875F26}"/>
              </a:ext>
            </a:extLst>
          </p:cNvPr>
          <p:cNvSpPr txBox="1"/>
          <p:nvPr/>
        </p:nvSpPr>
        <p:spPr>
          <a:xfrm>
            <a:off x="6762751" y="4500324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1E10B-DA4D-8708-3407-F7D83328D047}"/>
              </a:ext>
            </a:extLst>
          </p:cNvPr>
          <p:cNvSpPr txBox="1"/>
          <p:nvPr/>
        </p:nvSpPr>
        <p:spPr>
          <a:xfrm>
            <a:off x="6740524" y="4742915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6238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BA8C-6B4D-8543-23AB-402FB5C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AA13E-E55E-ACEE-1C91-685853BDA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5F608-D7F7-F485-F26B-53CB3A71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323975"/>
            <a:ext cx="7096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BA8C-6B4D-8543-23AB-402FB5C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AA13E-E55E-ACEE-1C91-685853BDA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9D2B6-31E4-2C09-C525-F98B02E6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1704975"/>
            <a:ext cx="710565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29BEB-2D70-2024-0585-81F136935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2" y="2355851"/>
            <a:ext cx="6962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BA8C-6B4D-8543-23AB-402FB5C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AA13E-E55E-ACEE-1C91-685853BDA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5EC5E-6D43-5FC6-596B-AD854311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5737"/>
            <a:ext cx="7343775" cy="187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6612D9-BB1C-F753-F9BA-0C6846C0BD8E}"/>
                  </a:ext>
                </a:extLst>
              </p:cNvPr>
              <p:cNvSpPr txBox="1"/>
              <p:nvPr/>
            </p:nvSpPr>
            <p:spPr>
              <a:xfrm>
                <a:off x="7929562" y="1919797"/>
                <a:ext cx="1171575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0.37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1.37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6612D9-BB1C-F753-F9BA-0C6846C0B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62" y="1919797"/>
                <a:ext cx="1171575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06F6E-255C-5734-6E96-A3166F423CE3}"/>
                  </a:ext>
                </a:extLst>
              </p:cNvPr>
              <p:cNvSpPr txBox="1"/>
              <p:nvPr/>
            </p:nvSpPr>
            <p:spPr>
              <a:xfrm>
                <a:off x="7972425" y="2571750"/>
                <a:ext cx="1171575" cy="56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0.16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(1−0.16)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06F6E-255C-5734-6E96-A3166F42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425" y="2571750"/>
                <a:ext cx="1171575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0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14BC-8246-2D8C-FD5D-C0F4EC1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8667-0997-EF1E-58D9-4A642D986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1F37C-07BB-6097-505D-8F655FC6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47800"/>
            <a:ext cx="72961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6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14BC-8246-2D8C-FD5D-C0F4EC1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68667-0997-EF1E-58D9-4A642D986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8C28A-D629-3B74-7B02-35DDE704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62137"/>
            <a:ext cx="71247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6A64-B626-7B3B-2BA3-278B1271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Questions – Module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34BC8-892F-2177-1FBC-B5F44F567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3761C-8EEC-5163-974F-3ABFFCB0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81" y="1189038"/>
            <a:ext cx="5354637" cy="1853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736BD-0F44-BD57-67A9-E14E4EF1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80" y="3063634"/>
            <a:ext cx="5368885" cy="15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sassnh\AppData\Local\Temp\PR\data\asimages\{353A3B51-B4CA-412D-9B96-563C15368C7C}_54.png&quot;/&gt;&lt;left val=&quot;48&quot;/&gt;&lt;top val=&quot;6&quot;/&gt;&lt;width val=&quot;622&quot;/&gt;&lt;height val=&quot;60&quot;/&gt;&lt;hasText val=&quot;1&quot;/&gt;&lt;/Image&gt;&lt;/ThreeDShapeInfo&gt;"/>
  <p:tag name="PRESENTER_SHAPETEXTINFO" val="&lt;ShapeTextInfo&gt;&lt;TableIndex row=&quot;-1&quot; col=&quot;-1&quot;&gt;&lt;linesCount val=&quot;2&quot;/&gt;&lt;lineCharCount val=&quot;40&quot;/&gt;&lt;lineCharCount val=&quot;1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sassnh\AppData\Local\Temp\PR\data\asimages\{90E62E21-79CA-4DE6-A021-773A5DCC52FF}_54.png&quot;/&gt;&lt;left val=&quot;40&quot;/&gt;&lt;top val=&quot;56&quot;/&gt;&lt;width val=&quot;631&quot;/&gt;&lt;height val=&quot;293&quot;/&gt;&lt;hasText val=&quot;1&quot;/&gt;&lt;/Image&gt;&lt;/ThreeDShapeInfo&gt;"/>
  <p:tag name="PRESENTER_SHAPETEXTINFO" val="&lt;ShapeTextInfo&gt;&lt;TableIndex row=&quot;-1&quot; col=&quot;-1&quot;&gt;&lt;linesCount val=&quot;2&quot;/&gt;&lt;lineCharCount val=&quot;36&quot;/&gt;&lt;lineCharCount val=&quot;39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sassnh\AppData\Local\Temp\PR\data\asimages\{76793699-712A-4506-803E-874B7F6C1FC1}_53.png&quot;/&gt;&lt;left val=&quot;48&quot;/&gt;&lt;top val=&quot;6&quot;/&gt;&lt;width val=&quot;622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sassnh\AppData\Local\Temp\PR\data\asimages\{046D1D7C-60CD-4D74-9436-B89DCB55C8E8}_53.png&quot;/&gt;&lt;left val=&quot;36&quot;/&gt;&lt;top val=&quot;56&quot;/&gt;&lt;width val=&quot;634&quot;/&gt;&lt;height val=&quot;293&quot;/&gt;&lt;hasText val=&quot;1&quot;/&gt;&lt;/Image&gt;&lt;/ThreeDShapeInfo&gt;"/>
  <p:tag name="PRESENTER_SHAPETEXTINFO" val="&lt;ShapeTextInfo&gt;&lt;TableIndex row=&quot;-1&quot; col=&quot;-1&quot;&gt;&lt;linesCount val=&quot;2&quot;/&gt;&lt;lineCharCount val=&quot;65&quot;/&gt;&lt;lineCharCount val=&quot;6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Animation Fla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Animation Fla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Animation Fla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53&quot;/&gt;&lt;lineCharCount val=&quot;37&quot;/&gt;&lt;lineCharCount val=&quot;49&quot;/&gt;&lt;lineCharCount val=&quot;43&quot;/&gt;&lt;lineCharCount val=&quot;34&quot;/&gt;&lt;lineCharCount val=&quot;47&quot;/&gt;&lt;lineCharCount val=&quot;51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2&quot;/&gt;&lt;lineCharCount val=&quot;55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59404</TotalTime>
  <Words>3443</Words>
  <Application>Microsoft Office PowerPoint</Application>
  <PresentationFormat>On-screen Show (16:9)</PresentationFormat>
  <Paragraphs>715</Paragraphs>
  <Slides>100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 New</vt:lpstr>
      <vt:lpstr>Times New Roman</vt:lpstr>
      <vt:lpstr>1_2020-Template-External</vt:lpstr>
      <vt:lpstr>1_NDA</vt:lpstr>
      <vt:lpstr>PowerPoint Presentation</vt:lpstr>
      <vt:lpstr>Agenda</vt:lpstr>
      <vt:lpstr>Modeling Algorithm Selection Guidelines</vt:lpstr>
      <vt:lpstr>PowerPoint Presentation</vt:lpstr>
      <vt:lpstr>Support Vector Machines</vt:lpstr>
      <vt:lpstr>Support Vector Machines</vt:lpstr>
      <vt:lpstr>Support Vector Machines</vt:lpstr>
      <vt:lpstr>Support Vector Machines</vt:lpstr>
      <vt:lpstr>Which Hyperplane is the Best One?</vt:lpstr>
      <vt:lpstr>Which Hyperplane is Best?</vt:lpstr>
      <vt:lpstr>Hyperplane Definition</vt:lpstr>
      <vt:lpstr>Hyperplane</vt:lpstr>
      <vt:lpstr>Separating Hyperplanes</vt:lpstr>
      <vt:lpstr>Separating Hyperplanes</vt:lpstr>
      <vt:lpstr>Separating Hyperplanes</vt:lpstr>
      <vt:lpstr>Separating Hyperplanes</vt:lpstr>
      <vt:lpstr>Separating Hyperplanes</vt:lpstr>
      <vt:lpstr>Fitting a Support Vector Machine</vt:lpstr>
      <vt:lpstr>Beyond Linear Boundaries</vt:lpstr>
      <vt:lpstr>Beyond Linear Boundaries</vt:lpstr>
      <vt:lpstr>Beyond Linear Boundaries</vt:lpstr>
      <vt:lpstr>Beyond Linear Boundaries</vt:lpstr>
      <vt:lpstr>Beyond Linear Boundaries</vt:lpstr>
      <vt:lpstr>Beyond Linear Boundaries</vt:lpstr>
      <vt:lpstr>Beyond Linear Boundaries</vt:lpstr>
      <vt:lpstr>Beyond Linear Boundaries</vt:lpstr>
      <vt:lpstr>Parameters for SVMs for Classification </vt:lpstr>
      <vt:lpstr>Summary of SVM </vt:lpstr>
      <vt:lpstr>PowerPoint Presentation</vt:lpstr>
      <vt:lpstr>Traditional Regression Models</vt:lpstr>
      <vt:lpstr>Traditional Regression Models</vt:lpstr>
      <vt:lpstr>Traditional Regression Models</vt:lpstr>
      <vt:lpstr>Traditional Regression Models</vt:lpstr>
      <vt:lpstr>Limitations of Traditional Regression Models </vt:lpstr>
      <vt:lpstr>Beyond Traditional Regression: Neural Networks</vt:lpstr>
      <vt:lpstr> Advantages and Disadvantages of Neural Networks</vt:lpstr>
      <vt:lpstr>Response to the Lack of Interpretability Objection</vt:lpstr>
      <vt:lpstr>Multilayer Perceptron (MLP)</vt:lpstr>
      <vt:lpstr>Multilayer Perceptron (MLP)</vt:lpstr>
      <vt:lpstr>Multilayer Perceptron (MLP)</vt:lpstr>
      <vt:lpstr>Multilayer Perceptron (MLP)</vt:lpstr>
      <vt:lpstr>Multilayer Perceptron (MLP)</vt:lpstr>
      <vt:lpstr>Multilayer Perceptron (MLP)</vt:lpstr>
      <vt:lpstr>Multilayer Perceptron (MLP)</vt:lpstr>
      <vt:lpstr>Universal Approximator</vt:lpstr>
      <vt:lpstr>Multilayer Perceptron (MLP)</vt:lpstr>
      <vt:lpstr>Multilayer Perceptron (MLP)</vt:lpstr>
      <vt:lpstr>Multilayer Perceptron (MLP)</vt:lpstr>
      <vt:lpstr>Multilayer Perceptron (MLP)</vt:lpstr>
      <vt:lpstr>Multilayer Perceptron (MLP)</vt:lpstr>
      <vt:lpstr>Multilayer Perceptron (MLP)</vt:lpstr>
      <vt:lpstr>Multilayer Perceptron (MLP)</vt:lpstr>
      <vt:lpstr>Multilayer Perceptron (MLP)</vt:lpstr>
      <vt:lpstr>Activation Functions</vt:lpstr>
      <vt:lpstr>Activation Function Examples</vt:lpstr>
      <vt:lpstr>Optimize Model Complexity</vt:lpstr>
      <vt:lpstr>Optimize Model Complexity</vt:lpstr>
      <vt:lpstr>Optimize Model Complexity</vt:lpstr>
      <vt:lpstr>Hyperparameter Tuning</vt:lpstr>
      <vt:lpstr>PowerPoint Presentation</vt:lpstr>
      <vt:lpstr>Topics</vt:lpstr>
      <vt:lpstr>Correlated Predictors and Linear Models</vt:lpstr>
      <vt:lpstr>Correlated Predictors and Linear Models</vt:lpstr>
      <vt:lpstr>Correlated Predictors and Linear Models</vt:lpstr>
      <vt:lpstr>Correlated Predictors and Linear Models</vt:lpstr>
      <vt:lpstr>Skewed Variables in Linear Regression</vt:lpstr>
      <vt:lpstr>When to Consider a Non-Linear Transformation?</vt:lpstr>
      <vt:lpstr>Linear Regression Coefficient Interpretations</vt:lpstr>
      <vt:lpstr>Reasons NOT to Use a Transform</vt:lpstr>
      <vt:lpstr>Degrees of Freedom</vt:lpstr>
      <vt:lpstr>Degrees of Freedom</vt:lpstr>
      <vt:lpstr>Degrees of Freedom</vt:lpstr>
      <vt:lpstr>Degrees of Freedom</vt:lpstr>
      <vt:lpstr>Degrees of Freedom</vt:lpstr>
      <vt:lpstr>Degrees of Freedom</vt:lpstr>
      <vt:lpstr>Multinomial Logistic Regression</vt:lpstr>
      <vt:lpstr>Multinomial Logistic Regression</vt:lpstr>
      <vt:lpstr>Multinomial Logistic Regression</vt:lpstr>
      <vt:lpstr>PowerPoint Presentation</vt:lpstr>
      <vt:lpstr>Final Exam </vt:lpstr>
      <vt:lpstr>Final Exam</vt:lpstr>
      <vt:lpstr>PowerPoint Presentation</vt:lpstr>
      <vt:lpstr>Module 5 – Linear Model Selection and Regularization</vt:lpstr>
      <vt:lpstr>Module 6 – Linear Classification Models</vt:lpstr>
      <vt:lpstr>Module 6 – Linear Classification Models</vt:lpstr>
      <vt:lpstr>Module 7 – Generalized Linear Models and Poisson Regression</vt:lpstr>
      <vt:lpstr>Module 8 – Moving Beyond Linearity</vt:lpstr>
      <vt:lpstr>Module 9 – Tree-Based Models</vt:lpstr>
      <vt:lpstr>Sample Questions – Module 5</vt:lpstr>
      <vt:lpstr>Sample Questions – Module 5</vt:lpstr>
      <vt:lpstr>Sample Questions – Module 5</vt:lpstr>
      <vt:lpstr>Sample Questions – Module 5</vt:lpstr>
      <vt:lpstr>Sample Questions – Module 5</vt:lpstr>
      <vt:lpstr>Sample Questions – Module 6</vt:lpstr>
      <vt:lpstr>Sample Questions – Module 6</vt:lpstr>
      <vt:lpstr>Sample Questions – Module 6</vt:lpstr>
      <vt:lpstr>Sample Questions – Module 8</vt:lpstr>
      <vt:lpstr>Sample Questions – Module 8</vt:lpstr>
      <vt:lpstr>Sample Questions – Module 9</vt:lpstr>
      <vt:lpstr>Sample Questions – Module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Wilcox</dc:creator>
  <cp:lastModifiedBy>Bruce Alan Wilcox</cp:lastModifiedBy>
  <cp:revision>184</cp:revision>
  <dcterms:created xsi:type="dcterms:W3CDTF">2020-09-01T03:39:10Z</dcterms:created>
  <dcterms:modified xsi:type="dcterms:W3CDTF">2022-08-08T22:51:00Z</dcterms:modified>
</cp:coreProperties>
</file>