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21"/>
  </p:notesMasterIdLst>
  <p:sldIdLst>
    <p:sldId id="256" r:id="rId3"/>
    <p:sldId id="257" r:id="rId4"/>
    <p:sldId id="258" r:id="rId5"/>
    <p:sldId id="262" r:id="rId6"/>
    <p:sldId id="263" r:id="rId7"/>
    <p:sldId id="264" r:id="rId8"/>
    <p:sldId id="270" r:id="rId9"/>
    <p:sldId id="269" r:id="rId10"/>
    <p:sldId id="260" r:id="rId11"/>
    <p:sldId id="271" r:id="rId12"/>
    <p:sldId id="272" r:id="rId13"/>
    <p:sldId id="265" r:id="rId14"/>
    <p:sldId id="266" r:id="rId15"/>
    <p:sldId id="273" r:id="rId16"/>
    <p:sldId id="268" r:id="rId17"/>
    <p:sldId id="261" r:id="rId18"/>
    <p:sldId id="274" r:id="rId19"/>
    <p:sldId id="275" r:id="rId20"/>
  </p:sldIdLst>
  <p:sldSz cx="9144000" cy="5143500" type="screen16x9"/>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8B79BA-DD2B-4624-900B-828497695DDA}">
          <p14:sldIdLst>
            <p14:sldId id="256"/>
            <p14:sldId id="257"/>
            <p14:sldId id="258"/>
            <p14:sldId id="262"/>
            <p14:sldId id="263"/>
            <p14:sldId id="264"/>
            <p14:sldId id="270"/>
            <p14:sldId id="269"/>
            <p14:sldId id="260"/>
            <p14:sldId id="271"/>
            <p14:sldId id="272"/>
            <p14:sldId id="265"/>
            <p14:sldId id="266"/>
            <p14:sldId id="273"/>
            <p14:sldId id="268"/>
            <p14:sldId id="261"/>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6327"/>
  </p:normalViewPr>
  <p:slideViewPr>
    <p:cSldViewPr snapToGrid="0">
      <p:cViewPr varScale="1">
        <p:scale>
          <a:sx n="150" d="100"/>
          <a:sy n="150" d="100"/>
        </p:scale>
        <p:origin x="618" y="126"/>
      </p:cViewPr>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varScale="1">
        <p:scale>
          <a:sx n="85" d="100"/>
          <a:sy n="85"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77857F1F-3077-4C04-B02F-BC6BF4EC4E2E}" type="datetimeFigureOut">
              <a:rPr lang="en-US" smtClean="0"/>
              <a:t>7/23/2022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CF27E492-80B9-45AB-9D23-DC7470B5AB3B}" type="slidenum">
              <a:rPr lang="en-US" smtClean="0"/>
              <a:t>‹#›</a:t>
            </a:fld>
            <a:endParaRPr lang="en-US"/>
          </a:p>
        </p:txBody>
      </p:sp>
    </p:spTree>
    <p:extLst>
      <p:ext uri="{BB962C8B-B14F-4D97-AF65-F5344CB8AC3E}">
        <p14:creationId xmlns:p14="http://schemas.microsoft.com/office/powerpoint/2010/main" val="3543865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1BB2A-F643-4BC4-A7C3-7339FD5A6B19}" type="slidenum">
              <a:rPr lang="en-US" smtClean="0"/>
              <a:pPr/>
              <a:t>‹#›</a:t>
            </a:fld>
            <a:endParaRPr lang="en-US" dirty="0"/>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4209926410"/>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61705-BF82-4637-BD55-B46A2B54A32A}"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76247445"/>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3061" r="33611" b="20040"/>
          <a:stretch/>
        </p:blipFill>
        <p:spPr>
          <a:xfrm>
            <a:off x="4539886" y="24429"/>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64AF079-AFEF-4AAD-9A66-054A36321A55}"/>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E1736263-32BB-4301-A8D5-C225D67721DD}"/>
              </a:ext>
            </a:extLst>
          </p:cNvPr>
          <p:cNvSpPr>
            <a:spLocks noGrp="1" noChangeArrowheads="1"/>
          </p:cNvSpPr>
          <p:nvPr>
            <p:ph type="ftr" sz="quarter" idx="11"/>
          </p:nvPr>
        </p:nvSpPr>
        <p:spPr>
          <a:ln/>
        </p:spPr>
        <p:txBody>
          <a:bodyPr/>
          <a:lstStyle>
            <a:lvl1pPr>
              <a:defRPr/>
            </a:lvl1pPr>
          </a:lstStyle>
          <a:p>
            <a:pPr>
              <a:defRPr/>
            </a:pPr>
            <a:r>
              <a:rPr lang="en-GB" altLang="en-US"/>
              <a:t>Introduction to R</a:t>
            </a:r>
          </a:p>
        </p:txBody>
      </p:sp>
      <p:sp>
        <p:nvSpPr>
          <p:cNvPr id="6" name="Rectangle 6">
            <a:extLst>
              <a:ext uri="{FF2B5EF4-FFF2-40B4-BE49-F238E27FC236}">
                <a16:creationId xmlns:a16="http://schemas.microsoft.com/office/drawing/2014/main" id="{5F3D3443-6254-4903-AC04-7D597A60C7E1}"/>
              </a:ext>
            </a:extLst>
          </p:cNvPr>
          <p:cNvSpPr>
            <a:spLocks noGrp="1" noChangeArrowheads="1"/>
          </p:cNvSpPr>
          <p:nvPr>
            <p:ph type="sldNum" sz="quarter" idx="12"/>
          </p:nvPr>
        </p:nvSpPr>
        <p:spPr>
          <a:ln/>
        </p:spPr>
        <p:txBody>
          <a:bodyPr/>
          <a:lstStyle>
            <a:lvl1pPr>
              <a:defRPr/>
            </a:lvl1pPr>
          </a:lstStyle>
          <a:p>
            <a:pPr>
              <a:defRPr/>
            </a:pPr>
            <a:fld id="{38A2D05B-EBEB-4117-B71D-74D75D30D3E7}" type="slidenum">
              <a:rPr lang="en-GB" altLang="en-US"/>
              <a:pPr>
                <a:defRPr/>
              </a:pPr>
              <a:t>‹#›</a:t>
            </a:fld>
            <a:endParaRPr lang="en-GB" altLang="en-US"/>
          </a:p>
        </p:txBody>
      </p:sp>
    </p:spTree>
    <p:extLst>
      <p:ext uri="{BB962C8B-B14F-4D97-AF65-F5344CB8AC3E}">
        <p14:creationId xmlns:p14="http://schemas.microsoft.com/office/powerpoint/2010/main" val="337670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ags" Target="../tags/tag13.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6"/>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95" r:id="rId13"/>
    <p:sldLayoutId id="214748379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5"/>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 id="214748379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922E20-F83F-47CA-BD3B-A363F79934CB}"/>
              </a:ext>
            </a:extLst>
          </p:cNvPr>
          <p:cNvSpPr>
            <a:spLocks noGrp="1"/>
          </p:cNvSpPr>
          <p:nvPr>
            <p:ph type="body" sz="quarter" idx="10"/>
          </p:nvPr>
        </p:nvSpPr>
        <p:spPr/>
        <p:txBody>
          <a:bodyPr/>
          <a:lstStyle/>
          <a:p>
            <a:r>
              <a:rPr lang="en-US" dirty="0"/>
              <a:t>ISE-529 Predictive Analytics</a:t>
            </a:r>
          </a:p>
        </p:txBody>
      </p:sp>
      <p:sp>
        <p:nvSpPr>
          <p:cNvPr id="3" name="Text Placeholder 2">
            <a:extLst>
              <a:ext uri="{FF2B5EF4-FFF2-40B4-BE49-F238E27FC236}">
                <a16:creationId xmlns:a16="http://schemas.microsoft.com/office/drawing/2014/main" id="{7CB5983F-48B7-484D-95A4-081A3A2C9B70}"/>
              </a:ext>
            </a:extLst>
          </p:cNvPr>
          <p:cNvSpPr>
            <a:spLocks noGrp="1"/>
          </p:cNvSpPr>
          <p:nvPr>
            <p:ph type="body" sz="quarter" idx="11"/>
          </p:nvPr>
        </p:nvSpPr>
        <p:spPr/>
        <p:txBody>
          <a:bodyPr/>
          <a:lstStyle/>
          <a:p>
            <a:r>
              <a:rPr lang="en-US" dirty="0"/>
              <a:t>Midterm Preparation</a:t>
            </a:r>
          </a:p>
        </p:txBody>
      </p:sp>
    </p:spTree>
    <p:extLst>
      <p:ext uri="{BB962C8B-B14F-4D97-AF65-F5344CB8AC3E}">
        <p14:creationId xmlns:p14="http://schemas.microsoft.com/office/powerpoint/2010/main" val="24470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4</a:t>
            </a:r>
          </a:p>
        </p:txBody>
      </p:sp>
      <p:sp>
        <p:nvSpPr>
          <p:cNvPr id="3" name="Content Placeholder 2">
            <a:extLst>
              <a:ext uri="{FF2B5EF4-FFF2-40B4-BE49-F238E27FC236}">
                <a16:creationId xmlns:a16="http://schemas.microsoft.com/office/drawing/2014/main" id="{18AABAFB-3D2D-4C1E-9DBE-20363E98992A}"/>
              </a:ext>
            </a:extLst>
          </p:cNvPr>
          <p:cNvSpPr>
            <a:spLocks noGrp="1"/>
          </p:cNvSpPr>
          <p:nvPr>
            <p:ph idx="1"/>
          </p:nvPr>
        </p:nvSpPr>
        <p:spPr>
          <a:xfrm>
            <a:off x="628650" y="956469"/>
            <a:ext cx="7886700" cy="829695"/>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are given a dataset with two inputs (X1 and X2) and one output (Y).  X1 is a continuous attribute.  X2 is a categorical attribute that has three possible values = “A”, “B”, or “C”.  The scatter plot below shows Y plotted as a function of X1:</a:t>
            </a:r>
          </a:p>
          <a:p>
            <a:endParaRPr lang="en-US" dirty="0"/>
          </a:p>
        </p:txBody>
      </p:sp>
      <p:pic>
        <p:nvPicPr>
          <p:cNvPr id="5" name="Picture 4">
            <a:extLst>
              <a:ext uri="{FF2B5EF4-FFF2-40B4-BE49-F238E27FC236}">
                <a16:creationId xmlns:a16="http://schemas.microsoft.com/office/drawing/2014/main" id="{13622780-903C-4E56-B31A-8FD1C28DF0C9}"/>
              </a:ext>
            </a:extLst>
          </p:cNvPr>
          <p:cNvPicPr/>
          <p:nvPr/>
        </p:nvPicPr>
        <p:blipFill>
          <a:blip r:embed="rId2"/>
          <a:stretch>
            <a:fillRect/>
          </a:stretch>
        </p:blipFill>
        <p:spPr>
          <a:xfrm>
            <a:off x="2176236" y="2102259"/>
            <a:ext cx="4267200" cy="2510155"/>
          </a:xfrm>
          <a:prstGeom prst="rect">
            <a:avLst/>
          </a:prstGeom>
        </p:spPr>
      </p:pic>
    </p:spTree>
    <p:extLst>
      <p:ext uri="{BB962C8B-B14F-4D97-AF65-F5344CB8AC3E}">
        <p14:creationId xmlns:p14="http://schemas.microsoft.com/office/powerpoint/2010/main" val="299345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4</a:t>
            </a:r>
          </a:p>
        </p:txBody>
      </p:sp>
      <p:sp>
        <p:nvSpPr>
          <p:cNvPr id="9" name="Content Placeholder 8">
            <a:extLst>
              <a:ext uri="{FF2B5EF4-FFF2-40B4-BE49-F238E27FC236}">
                <a16:creationId xmlns:a16="http://schemas.microsoft.com/office/drawing/2014/main" id="{890CCF91-ACBF-42E3-B2DB-055F9E679315}"/>
              </a:ext>
            </a:extLst>
          </p:cNvPr>
          <p:cNvSpPr>
            <a:spLocks noGrp="1"/>
          </p:cNvSpPr>
          <p:nvPr>
            <p:ph idx="1"/>
          </p:nvPr>
        </p:nvSpPr>
        <p:spPr>
          <a:xfrm>
            <a:off x="628650" y="939998"/>
            <a:ext cx="7886700" cy="457200"/>
          </a:xfrm>
        </p:spPr>
        <p:txBody>
          <a:bodyPr/>
          <a:lstStyle/>
          <a:p>
            <a:pPr marL="0" indent="0">
              <a:buNone/>
            </a:pPr>
            <a:r>
              <a:rPr lang="en-US" dirty="0"/>
              <a:t>3A) </a:t>
            </a:r>
            <a:r>
              <a:rPr lang="en-US" sz="1800" dirty="0">
                <a:effectLst/>
                <a:latin typeface="Calibri" panose="020F0502020204030204" pitchFamily="34" charset="0"/>
                <a:ea typeface="Calibri" panose="020F0502020204030204" pitchFamily="34" charset="0"/>
                <a:cs typeface="Times New Roman" panose="02020603050405020304" pitchFamily="18" charset="0"/>
              </a:rPr>
              <a:t>How would you set up the equation for the linear regression?</a:t>
            </a:r>
            <a:r>
              <a:rPr lang="en-US" dirty="0"/>
              <a:t>  </a:t>
            </a:r>
          </a:p>
        </p:txBody>
      </p:sp>
      <mc:AlternateContent xmlns:mc="http://schemas.openxmlformats.org/markup-compatibility/2006">
        <mc:Choice xmlns:a14="http://schemas.microsoft.com/office/drawing/2010/main" Requires="a14">
          <p:sp>
            <p:nvSpPr>
              <p:cNvPr id="10" name="TextBox 12">
                <a:extLst>
                  <a:ext uri="{FF2B5EF4-FFF2-40B4-BE49-F238E27FC236}">
                    <a16:creationId xmlns:a16="http://schemas.microsoft.com/office/drawing/2014/main" id="{09572CEE-7D32-4001-AFC2-C36677EA4DD3}"/>
                  </a:ext>
                </a:extLst>
              </p:cNvPr>
              <p:cNvSpPr txBox="1"/>
              <p:nvPr/>
            </p:nvSpPr>
            <p:spPr>
              <a:xfrm>
                <a:off x="1037771" y="1670684"/>
                <a:ext cx="6582229" cy="333105"/>
              </a:xfrm>
              <a:prstGeom prst="rect">
                <a:avLst/>
              </a:prstGeom>
              <a:noFill/>
            </p:spPr>
            <p:txBody>
              <a:bodyPr wrap="square" lIns="0" tIns="0" rIns="0" bIns="0" rtlCol="0">
                <a:spAutoFit/>
              </a:bodyPr>
              <a:lstStyle/>
              <a:p>
                <a:pPr marL="91440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400" b="1" i="1" kern="120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𝒀</m:t>
                      </m:r>
                      <m:r>
                        <a:rPr lang="en-US" sz="1400" b="1" i="1" kern="120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𝟎</m:t>
                          </m:r>
                        </m:sub>
                      </m:s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lang="en-US" sz="16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sSub>
                        <m:sSubPr>
                          <m:ctrlPr>
                            <a:rPr lang="en-US" sz="16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𝒂</m:t>
                          </m:r>
                        </m:sub>
                      </m:s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𝟑</m:t>
                          </m:r>
                        </m:sub>
                      </m:sSub>
                      <m:sSub>
                        <m:sSubPr>
                          <m:ctrlPr>
                            <a:rPr lang="en-US" sz="16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𝒃</m:t>
                          </m:r>
                        </m:sub>
                      </m:sSub>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4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𝜺</m:t>
                      </m:r>
                    </m:oMath>
                  </m:oMathPara>
                </a14:m>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0" name="TextBox 12">
                <a:extLst>
                  <a:ext uri="{FF2B5EF4-FFF2-40B4-BE49-F238E27FC236}">
                    <a16:creationId xmlns:a16="http://schemas.microsoft.com/office/drawing/2014/main" id="{09572CEE-7D32-4001-AFC2-C36677EA4DD3}"/>
                  </a:ext>
                </a:extLst>
              </p:cNvPr>
              <p:cNvSpPr txBox="1">
                <a:spLocks noRot="1" noChangeAspect="1" noMove="1" noResize="1" noEditPoints="1" noAdjustHandles="1" noChangeArrowheads="1" noChangeShapeType="1" noTextEdit="1"/>
              </p:cNvSpPr>
              <p:nvPr/>
            </p:nvSpPr>
            <p:spPr>
              <a:xfrm>
                <a:off x="1037771" y="1670684"/>
                <a:ext cx="6582229" cy="33310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366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3</a:t>
            </a:r>
          </a:p>
        </p:txBody>
      </p:sp>
      <p:sp>
        <p:nvSpPr>
          <p:cNvPr id="9" name="Content Placeholder 8">
            <a:extLst>
              <a:ext uri="{FF2B5EF4-FFF2-40B4-BE49-F238E27FC236}">
                <a16:creationId xmlns:a16="http://schemas.microsoft.com/office/drawing/2014/main" id="{890CCF91-ACBF-42E3-B2DB-055F9E679315}"/>
              </a:ext>
            </a:extLst>
          </p:cNvPr>
          <p:cNvSpPr>
            <a:spLocks noGrp="1"/>
          </p:cNvSpPr>
          <p:nvPr>
            <p:ph idx="1"/>
          </p:nvPr>
        </p:nvSpPr>
        <p:spPr>
          <a:xfrm>
            <a:off x="628650" y="939997"/>
            <a:ext cx="7886700" cy="867032"/>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tuning and evaluating your model, you are not happy with its performance.  In attempt to understand what is going on, you plot scatter plots of Y plotted as a function of X1 for each of the three possible values of X2:</a:t>
            </a:r>
          </a:p>
          <a:p>
            <a:pPr marL="0" indent="0">
              <a:buNone/>
            </a:pPr>
            <a:endParaRPr lang="en-US" dirty="0"/>
          </a:p>
        </p:txBody>
      </p:sp>
      <p:pic>
        <p:nvPicPr>
          <p:cNvPr id="5" name="Picture 4">
            <a:extLst>
              <a:ext uri="{FF2B5EF4-FFF2-40B4-BE49-F238E27FC236}">
                <a16:creationId xmlns:a16="http://schemas.microsoft.com/office/drawing/2014/main" id="{D176C76D-A6A1-4E72-9BEE-CB4F45248764}"/>
              </a:ext>
            </a:extLst>
          </p:cNvPr>
          <p:cNvPicPr/>
          <p:nvPr/>
        </p:nvPicPr>
        <p:blipFill>
          <a:blip r:embed="rId2"/>
          <a:stretch>
            <a:fillRect/>
          </a:stretch>
        </p:blipFill>
        <p:spPr>
          <a:xfrm>
            <a:off x="164466" y="2015982"/>
            <a:ext cx="2690586" cy="1748609"/>
          </a:xfrm>
          <a:prstGeom prst="rect">
            <a:avLst/>
          </a:prstGeom>
        </p:spPr>
      </p:pic>
      <p:pic>
        <p:nvPicPr>
          <p:cNvPr id="6" name="Picture 5">
            <a:extLst>
              <a:ext uri="{FF2B5EF4-FFF2-40B4-BE49-F238E27FC236}">
                <a16:creationId xmlns:a16="http://schemas.microsoft.com/office/drawing/2014/main" id="{3670ACBE-D798-419D-BD33-106FDE08558D}"/>
              </a:ext>
            </a:extLst>
          </p:cNvPr>
          <p:cNvPicPr/>
          <p:nvPr/>
        </p:nvPicPr>
        <p:blipFill>
          <a:blip r:embed="rId3"/>
          <a:stretch>
            <a:fillRect/>
          </a:stretch>
        </p:blipFill>
        <p:spPr>
          <a:xfrm>
            <a:off x="3119937" y="2015982"/>
            <a:ext cx="2904125" cy="1748609"/>
          </a:xfrm>
          <a:prstGeom prst="rect">
            <a:avLst/>
          </a:prstGeom>
        </p:spPr>
      </p:pic>
      <p:pic>
        <p:nvPicPr>
          <p:cNvPr id="7" name="Picture 6">
            <a:extLst>
              <a:ext uri="{FF2B5EF4-FFF2-40B4-BE49-F238E27FC236}">
                <a16:creationId xmlns:a16="http://schemas.microsoft.com/office/drawing/2014/main" id="{A701489D-3633-4B81-8C51-42A5D4B05DEE}"/>
              </a:ext>
            </a:extLst>
          </p:cNvPr>
          <p:cNvPicPr/>
          <p:nvPr/>
        </p:nvPicPr>
        <p:blipFill>
          <a:blip r:embed="rId4"/>
          <a:stretch>
            <a:fillRect/>
          </a:stretch>
        </p:blipFill>
        <p:spPr>
          <a:xfrm>
            <a:off x="6265275" y="2047732"/>
            <a:ext cx="2691298" cy="1748609"/>
          </a:xfrm>
          <a:prstGeom prst="rect">
            <a:avLst/>
          </a:prstGeom>
        </p:spPr>
      </p:pic>
    </p:spTree>
    <p:extLst>
      <p:ext uri="{BB962C8B-B14F-4D97-AF65-F5344CB8AC3E}">
        <p14:creationId xmlns:p14="http://schemas.microsoft.com/office/powerpoint/2010/main" val="131989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3</a:t>
            </a:r>
          </a:p>
        </p:txBody>
      </p:sp>
      <p:sp>
        <p:nvSpPr>
          <p:cNvPr id="9" name="Content Placeholder 8">
            <a:extLst>
              <a:ext uri="{FF2B5EF4-FFF2-40B4-BE49-F238E27FC236}">
                <a16:creationId xmlns:a16="http://schemas.microsoft.com/office/drawing/2014/main" id="{890CCF91-ACBF-42E3-B2DB-055F9E679315}"/>
              </a:ext>
            </a:extLst>
          </p:cNvPr>
          <p:cNvSpPr>
            <a:spLocks noGrp="1"/>
          </p:cNvSpPr>
          <p:nvPr>
            <p:ph idx="1"/>
          </p:nvPr>
        </p:nvSpPr>
        <p:spPr>
          <a:xfrm>
            <a:off x="628650" y="939998"/>
            <a:ext cx="7886700" cy="457200"/>
          </a:xfrm>
        </p:spPr>
        <p:txBody>
          <a:bodyPr/>
          <a:lstStyle/>
          <a:p>
            <a:pPr marL="0" indent="0">
              <a:buNone/>
            </a:pPr>
            <a:r>
              <a:rPr lang="en-US" dirty="0"/>
              <a:t>3B)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 appears to be going on with your data?</a:t>
            </a:r>
            <a:endParaRPr lang="en-US" dirty="0"/>
          </a:p>
        </p:txBody>
      </p:sp>
      <p:sp>
        <p:nvSpPr>
          <p:cNvPr id="6" name="TextBox 5">
            <a:extLst>
              <a:ext uri="{FF2B5EF4-FFF2-40B4-BE49-F238E27FC236}">
                <a16:creationId xmlns:a16="http://schemas.microsoft.com/office/drawing/2014/main" id="{B58E852B-58C4-496F-A202-D276D8A2F48F}"/>
              </a:ext>
            </a:extLst>
          </p:cNvPr>
          <p:cNvSpPr txBox="1"/>
          <p:nvPr/>
        </p:nvSpPr>
        <p:spPr>
          <a:xfrm>
            <a:off x="1269998" y="1511809"/>
            <a:ext cx="5994401" cy="369332"/>
          </a:xfrm>
          <a:prstGeom prst="rect">
            <a:avLst/>
          </a:prstGeom>
          <a:noFill/>
        </p:spPr>
        <p:txBody>
          <a:bodyPr wrap="square">
            <a:spAutoFit/>
          </a:bodyPr>
          <a:lstStyle/>
          <a:p>
            <a:r>
              <a:rPr lang="en-US" sz="1800"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appears to be an interaction effect between X1 and X2</a:t>
            </a:r>
            <a:endParaRPr lang="en-US" i="1" dirty="0">
              <a:solidFill>
                <a:schemeClr val="bg1"/>
              </a:solidFill>
            </a:endParaRPr>
          </a:p>
        </p:txBody>
      </p:sp>
      <p:sp>
        <p:nvSpPr>
          <p:cNvPr id="7" name="Content Placeholder 8">
            <a:extLst>
              <a:ext uri="{FF2B5EF4-FFF2-40B4-BE49-F238E27FC236}">
                <a16:creationId xmlns:a16="http://schemas.microsoft.com/office/drawing/2014/main" id="{5FAAF12D-F9D4-4D28-8EFB-2295CDF21EF5}"/>
              </a:ext>
            </a:extLst>
          </p:cNvPr>
          <p:cNvSpPr txBox="1">
            <a:spLocks/>
          </p:cNvSpPr>
          <p:nvPr/>
        </p:nvSpPr>
        <p:spPr>
          <a:xfrm>
            <a:off x="628650" y="2645426"/>
            <a:ext cx="7886700" cy="457200"/>
          </a:xfrm>
          <a:prstGeom prst="rect">
            <a:avLst/>
          </a:prstGeom>
        </p:spPr>
        <p:txBody>
          <a:bodyPr vert="horz" lIns="91440" tIns="45720" rIns="91440" bIns="45720" rtlCol="0">
            <a:normAutofit/>
          </a:bodyPr>
          <a:lstStyle>
            <a:lvl1pPr marL="182880" indent="-182880" algn="l" defTabSz="685800" rtl="0" eaLnBrk="1" latinLnBrk="0" hangingPunct="1">
              <a:lnSpc>
                <a:spcPct val="85000"/>
              </a:lnSpc>
              <a:spcBef>
                <a:spcPts val="800"/>
              </a:spcBef>
              <a:buClr>
                <a:schemeClr val="bg2"/>
              </a:buClr>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Clr>
                <a:schemeClr val="bg2"/>
              </a:buClr>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Clr>
                <a:schemeClr val="bg2"/>
              </a:buClr>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4pPr>
            <a:lvl5pPr marL="15430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3C) </a:t>
            </a:r>
            <a:r>
              <a:rPr lang="en-US" sz="1800" dirty="0">
                <a:latin typeface="Calibri" panose="020F0502020204030204" pitchFamily="34" charset="0"/>
                <a:ea typeface="Calibri" panose="020F0502020204030204" pitchFamily="34" charset="0"/>
                <a:cs typeface="Times New Roman" panose="02020603050405020304" pitchFamily="18" charset="0"/>
              </a:rPr>
              <a:t>How would you modify your equation for the linear regression based on this?</a:t>
            </a:r>
            <a:endParaRPr lang="en-US" dirty="0"/>
          </a:p>
        </p:txBody>
      </p:sp>
      <mc:AlternateContent xmlns:mc="http://schemas.openxmlformats.org/markup-compatibility/2006" xmlns:a14="http://schemas.microsoft.com/office/drawing/2010/main">
        <mc:Choice Requires="a14">
          <p:sp>
            <p:nvSpPr>
              <p:cNvPr id="8" name="TextBox 12">
                <a:extLst>
                  <a:ext uri="{FF2B5EF4-FFF2-40B4-BE49-F238E27FC236}">
                    <a16:creationId xmlns:a16="http://schemas.microsoft.com/office/drawing/2014/main" id="{84E78624-759E-4B79-ABC9-50783D9A52DE}"/>
                  </a:ext>
                </a:extLst>
              </p:cNvPr>
              <p:cNvSpPr txBox="1"/>
              <p:nvPr/>
            </p:nvSpPr>
            <p:spPr>
              <a:xfrm>
                <a:off x="1933119" y="3355642"/>
                <a:ext cx="4757966" cy="283732"/>
              </a:xfrm>
              <a:prstGeom prst="rect">
                <a:avLst/>
              </a:prstGeom>
              <a:noFill/>
            </p:spPr>
            <p:txBody>
              <a:bodyPr wrap="square" lIns="0" tIns="0" rIns="0" bIns="0" rtlCol="0">
                <a:spAutoFit/>
              </a:bodyPr>
              <a:lstStyle/>
              <a:p>
                <a:pPr marL="0" marR="0" fontAlgn="base">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100" b="1" i="1" kern="120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𝒀</m:t>
                      </m:r>
                      <m:r>
                        <a:rPr lang="en-US" sz="1100" b="1" i="1" kern="120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𝟎</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𝒂</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𝟑</m:t>
                          </m:r>
                        </m:sub>
                      </m:sSub>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𝒃</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𝟒</m:t>
                          </m:r>
                        </m:sub>
                      </m:sSub>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𝒂</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𝜷</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𝟓</m:t>
                          </m:r>
                        </m:sub>
                      </m:sSub>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𝒃</m:t>
                          </m:r>
                        </m:sub>
                      </m:s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𝜺</m:t>
                      </m:r>
                    </m:oMath>
                  </m:oMathPara>
                </a14:m>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12">
                <a:extLst>
                  <a:ext uri="{FF2B5EF4-FFF2-40B4-BE49-F238E27FC236}">
                    <a16:creationId xmlns:a16="http://schemas.microsoft.com/office/drawing/2014/main" id="{84E78624-759E-4B79-ABC9-50783D9A52DE}"/>
                  </a:ext>
                </a:extLst>
              </p:cNvPr>
              <p:cNvSpPr txBox="1">
                <a:spLocks noRot="1" noChangeAspect="1" noMove="1" noResize="1" noEditPoints="1" noAdjustHandles="1" noChangeArrowheads="1" noChangeShapeType="1" noTextEdit="1"/>
              </p:cNvSpPr>
              <p:nvPr/>
            </p:nvSpPr>
            <p:spPr>
              <a:xfrm>
                <a:off x="1933119" y="3355642"/>
                <a:ext cx="4757966" cy="2837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3">
                <a:extLst>
                  <a:ext uri="{FF2B5EF4-FFF2-40B4-BE49-F238E27FC236}">
                    <a16:creationId xmlns:a16="http://schemas.microsoft.com/office/drawing/2014/main" id="{46E89968-BE9D-4060-9731-F5DFB62C0523}"/>
                  </a:ext>
                </a:extLst>
              </p:cNvPr>
              <p:cNvSpPr txBox="1"/>
              <p:nvPr/>
            </p:nvSpPr>
            <p:spPr>
              <a:xfrm>
                <a:off x="1088569" y="3630275"/>
                <a:ext cx="6480631" cy="283732"/>
              </a:xfrm>
              <a:prstGeom prst="rect">
                <a:avLst/>
              </a:prstGeom>
              <a:noFill/>
            </p:spPr>
            <p:txBody>
              <a:bodyPr wrap="square" rtlCol="0">
                <a:spAutoFit/>
              </a:bodyPr>
              <a:lstStyle/>
              <a:p>
                <a:pPr marL="0" marR="0" algn="ctr" fontAlgn="base">
                  <a:lnSpc>
                    <a:spcPct val="107000"/>
                  </a:lnSpc>
                  <a:spcBef>
                    <a:spcPts val="0"/>
                  </a:spcBef>
                  <a:spcAft>
                    <a:spcPts val="800"/>
                  </a:spcAft>
                </a:pPr>
                <a:r>
                  <a:rPr lang="en-US" sz="1100" b="1" kern="1200" dirty="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a:t>Where </a:t>
                </a:r>
                <a14:m>
                  <m:oMath xmlns:m="http://schemas.openxmlformats.org/officeDocument/2006/math">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𝒂</m:t>
                        </m:r>
                      </m:sub>
                    </m:sSub>
                  </m:oMath>
                </a14:m>
                <a:r>
                  <a:rPr lang="en-US" sz="1100" b="1" kern="1200" dirty="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a:t>=1 if </a:t>
                </a:r>
                <a14:m>
                  <m:oMath xmlns:m="http://schemas.openxmlformats.org/officeDocument/2006/math">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oMath>
                </a14:m>
                <a:r>
                  <a:rPr lang="en-US" sz="1100" b="1" kern="1200" dirty="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a:t> = “A” and</a:t>
                </a:r>
                <a14:m>
                  <m:oMath xmlns:m="http://schemas.openxmlformats.org/officeDocument/2006/math">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𝒃</m:t>
                        </m:r>
                      </m:sub>
                    </m:sSub>
                  </m:oMath>
                </a14:m>
                <a:r>
                  <a:rPr lang="en-US" sz="1100" b="1" kern="1200" dirty="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a:t>=1 if </a:t>
                </a:r>
                <a14:m>
                  <m:oMath xmlns:m="http://schemas.openxmlformats.org/officeDocument/2006/math">
                    <m:sSub>
                      <m:sSubPr>
                        <m:ctrlPr>
                          <a:rPr lang="en-US" sz="12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𝑿</m:t>
                        </m:r>
                      </m:e>
                      <m:sub>
                        <m:r>
                          <a:rPr lang="en-US" sz="1100" b="1" i="1" kern="12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oMath>
                </a14:m>
                <a:r>
                  <a:rPr lang="en-US" sz="1100" b="1" kern="1200" dirty="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a:t> = “B”  (and 0 otherwise)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3">
                <a:extLst>
                  <a:ext uri="{FF2B5EF4-FFF2-40B4-BE49-F238E27FC236}">
                    <a16:creationId xmlns:a16="http://schemas.microsoft.com/office/drawing/2014/main" id="{46E89968-BE9D-4060-9731-F5DFB62C0523}"/>
                  </a:ext>
                </a:extLst>
              </p:cNvPr>
              <p:cNvSpPr txBox="1">
                <a:spLocks noRot="1" noChangeAspect="1" noMove="1" noResize="1" noEditPoints="1" noAdjustHandles="1" noChangeArrowheads="1" noChangeShapeType="1" noTextEdit="1"/>
              </p:cNvSpPr>
              <p:nvPr/>
            </p:nvSpPr>
            <p:spPr>
              <a:xfrm>
                <a:off x="1088569" y="3630275"/>
                <a:ext cx="6480631" cy="283732"/>
              </a:xfrm>
              <a:prstGeom prst="rect">
                <a:avLst/>
              </a:prstGeom>
              <a:blipFill>
                <a:blip r:embed="rId3"/>
                <a:stretch>
                  <a:fillRect b="-10870"/>
                </a:stretch>
              </a:blipFill>
            </p:spPr>
            <p:txBody>
              <a:bodyPr/>
              <a:lstStyle/>
              <a:p>
                <a:r>
                  <a:rPr lang="en-US">
                    <a:noFill/>
                  </a:rPr>
                  <a:t> </a:t>
                </a:r>
              </a:p>
            </p:txBody>
          </p:sp>
        </mc:Fallback>
      </mc:AlternateContent>
    </p:spTree>
    <p:extLst>
      <p:ext uri="{BB962C8B-B14F-4D97-AF65-F5344CB8AC3E}">
        <p14:creationId xmlns:p14="http://schemas.microsoft.com/office/powerpoint/2010/main" val="400277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ABAFB-3D2D-4C1E-9DBE-20363E98992A}"/>
                  </a:ext>
                </a:extLst>
              </p:cNvPr>
              <p:cNvSpPr>
                <a:spLocks noGrp="1"/>
              </p:cNvSpPr>
              <p:nvPr>
                <p:ph idx="1"/>
              </p:nvPr>
            </p:nvSpPr>
            <p:spPr>
              <a:xfrm>
                <a:off x="628650" y="1035389"/>
                <a:ext cx="7886700" cy="3921239"/>
              </a:xfrm>
            </p:spPr>
            <p:txBody>
              <a:bodyPr>
                <a:normAutofit lnSpcReduction="10000"/>
              </a:bodyPr>
              <a:lstStyle/>
              <a:p>
                <a:pPr marL="0" indent="0">
                  <a:buNone/>
                </a:pPr>
                <a:r>
                  <a:rPr lang="en-US" dirty="0"/>
                  <a:t>You are evaluating the following four candidate regression functions:</a:t>
                </a:r>
                <a:br>
                  <a:rPr lang="en-US" dirty="0"/>
                </a:br>
                <a:endParaRPr lang="en-US" dirty="0"/>
              </a:p>
              <a:p>
                <a:pPr marL="27432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F1: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𝑌</m:t>
                    </m:r>
                    <m:r>
                      <a:rPr lang="en-US" sz="1400" i="1">
                        <a:effectLst/>
                        <a:latin typeface="Cambria Math" panose="02040503050406030204" pitchFamily="18" charset="0"/>
                        <a:ea typeface="Calibri" panose="020F0502020204030204" pitchFamily="34" charset="0"/>
                        <a:cs typeface="Times New Roman" panose="02020603050405020304" pitchFamily="18" charset="0"/>
                      </a:rPr>
                      <m:t>=55,630.77+2591.30</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+538.26</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F2: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𝑌</m:t>
                    </m:r>
                    <m:r>
                      <a:rPr lang="en-US" sz="1400" i="1">
                        <a:effectLst/>
                        <a:latin typeface="Cambria Math" panose="02040503050406030204" pitchFamily="18" charset="0"/>
                        <a:ea typeface="Calibri" panose="020F0502020204030204" pitchFamily="34" charset="0"/>
                        <a:cs typeface="Times New Roman" panose="02020603050405020304" pitchFamily="18" charset="0"/>
                      </a:rPr>
                      <m:t>=79,130.07+537.38</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+736.2</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+19.54</m:t>
                    </m:r>
                    <m:sSup>
                      <m:s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F3: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𝑌</m:t>
                    </m:r>
                    <m:r>
                      <a:rPr lang="en-US" sz="1400" i="1">
                        <a:effectLst/>
                        <a:latin typeface="Cambria Math" panose="02040503050406030204" pitchFamily="18" charset="0"/>
                        <a:ea typeface="Calibri" panose="020F0502020204030204" pitchFamily="34" charset="0"/>
                        <a:cs typeface="Times New Roman" panose="02020603050405020304" pitchFamily="18" charset="0"/>
                      </a:rPr>
                      <m:t>=110,641.52−3174.0758</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+561.356</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+116.2</m:t>
                    </m:r>
                    <m:sSup>
                      <m:s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−0.64</m:t>
                    </m:r>
                    <m:sSup>
                      <m:s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F4:  </a:t>
                </a:r>
                <a14:m>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𝑌</m:t>
                    </m:r>
                    <m:r>
                      <a:rPr lang="en-US" sz="1400" i="1">
                        <a:effectLst/>
                        <a:latin typeface="Cambria Math" panose="02040503050406030204" pitchFamily="18" charset="0"/>
                        <a:ea typeface="Calibri" panose="020F0502020204030204" pitchFamily="34" charset="0"/>
                        <a:cs typeface="Times New Roman" panose="02020603050405020304" pitchFamily="18" charset="0"/>
                      </a:rPr>
                      <m:t>=128,431.04−3360.13</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−351.65</m:t>
                    </m:r>
                    <m:sSub>
                      <m:sSub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400" i="1">
                        <a:effectLst/>
                        <a:latin typeface="Cambria Math" panose="02040503050406030204" pitchFamily="18" charset="0"/>
                        <a:ea typeface="Calibri" panose="020F0502020204030204" pitchFamily="34" charset="0"/>
                        <a:cs typeface="Times New Roman" panose="02020603050405020304" pitchFamily="18" charset="0"/>
                      </a:rPr>
                      <m:t>+118</m:t>
                    </m:r>
                    <m:sSup>
                      <m:s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.62</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−0.65</m:t>
                    </m:r>
                    <m:sSup>
                      <m:s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+9.59</m:t>
                    </m:r>
                    <m:sSup>
                      <m:sSup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The various assessment metrics for the training and test partitions are given on the following page.</a:t>
                </a:r>
                <a:br>
                  <a:rPr lang="en-US" dirty="0"/>
                </a:br>
                <a:endParaRPr lang="en-US" dirty="0"/>
              </a:p>
              <a:p>
                <a:pPr marL="457200" indent="-457200">
                  <a:buAutoNum type="alphaUcParenR"/>
                </a:pPr>
                <a:r>
                  <a:rPr lang="en-US" sz="2000" dirty="0"/>
                  <a:t>Which model would you select and why?  F2 – has the lowest test MSE and highest test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endParaRPr lang="en-US" sz="2000" dirty="0"/>
              </a:p>
              <a:p>
                <a:pPr marL="457200" indent="-457200">
                  <a:buAutoNum type="alphaUcParenR"/>
                </a:pPr>
                <a:r>
                  <a:rPr lang="en-US" sz="2000" dirty="0"/>
                  <a:t>Do any of the candidate models exhibit possible overfitting?  If yes, which ones?  Yes – Models F3 and F4</a:t>
                </a:r>
              </a:p>
            </p:txBody>
          </p:sp>
        </mc:Choice>
        <mc:Fallback xmlns="">
          <p:sp>
            <p:nvSpPr>
              <p:cNvPr id="3" name="Content Placeholder 2">
                <a:extLst>
                  <a:ext uri="{FF2B5EF4-FFF2-40B4-BE49-F238E27FC236}">
                    <a16:creationId xmlns:a16="http://schemas.microsoft.com/office/drawing/2014/main" id="{18AABAFB-3D2D-4C1E-9DBE-20363E98992A}"/>
                  </a:ext>
                </a:extLst>
              </p:cNvPr>
              <p:cNvSpPr>
                <a:spLocks noGrp="1" noRot="1" noChangeAspect="1" noMove="1" noResize="1" noEditPoints="1" noAdjustHandles="1" noChangeArrowheads="1" noChangeShapeType="1" noTextEdit="1"/>
              </p:cNvSpPr>
              <p:nvPr>
                <p:ph idx="1"/>
              </p:nvPr>
            </p:nvSpPr>
            <p:spPr>
              <a:xfrm>
                <a:off x="628650" y="1035389"/>
                <a:ext cx="7886700" cy="3921239"/>
              </a:xfrm>
              <a:blipFill>
                <a:blip r:embed="rId2"/>
                <a:stretch>
                  <a:fillRect l="-927" t="-2644" r="-696"/>
                </a:stretch>
              </a:blipFill>
            </p:spPr>
            <p:txBody>
              <a:bodyPr/>
              <a:lstStyle/>
              <a:p>
                <a:r>
                  <a:rPr lang="en-US">
                    <a:noFill/>
                  </a:rPr>
                  <a:t> </a:t>
                </a:r>
              </a:p>
            </p:txBody>
          </p:sp>
        </mc:Fallback>
      </mc:AlternateContent>
    </p:spTree>
    <p:extLst>
      <p:ext uri="{BB962C8B-B14F-4D97-AF65-F5344CB8AC3E}">
        <p14:creationId xmlns:p14="http://schemas.microsoft.com/office/powerpoint/2010/main" val="22154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4</a:t>
            </a:r>
          </a:p>
        </p:txBody>
      </p:sp>
      <p:pic>
        <p:nvPicPr>
          <p:cNvPr id="7" name="Picture 6">
            <a:extLst>
              <a:ext uri="{FF2B5EF4-FFF2-40B4-BE49-F238E27FC236}">
                <a16:creationId xmlns:a16="http://schemas.microsoft.com/office/drawing/2014/main" id="{709DB5AD-9FB0-4BEE-B226-8685D2506E5A}"/>
              </a:ext>
            </a:extLst>
          </p:cNvPr>
          <p:cNvPicPr>
            <a:picLocks noChangeAspect="1"/>
          </p:cNvPicPr>
          <p:nvPr/>
        </p:nvPicPr>
        <p:blipFill>
          <a:blip r:embed="rId2"/>
          <a:stretch>
            <a:fillRect/>
          </a:stretch>
        </p:blipFill>
        <p:spPr>
          <a:xfrm>
            <a:off x="1676400" y="1244147"/>
            <a:ext cx="5791200" cy="3409950"/>
          </a:xfrm>
          <a:prstGeom prst="rect">
            <a:avLst/>
          </a:prstGeom>
        </p:spPr>
      </p:pic>
    </p:spTree>
    <p:extLst>
      <p:ext uri="{BB962C8B-B14F-4D97-AF65-F5344CB8AC3E}">
        <p14:creationId xmlns:p14="http://schemas.microsoft.com/office/powerpoint/2010/main" val="242848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98E-60B8-D2DE-6E50-A1186252F514}"/>
              </a:ext>
            </a:extLst>
          </p:cNvPr>
          <p:cNvSpPr>
            <a:spLocks noGrp="1"/>
          </p:cNvSpPr>
          <p:nvPr>
            <p:ph type="title"/>
          </p:nvPr>
        </p:nvSpPr>
        <p:spPr/>
        <p:txBody>
          <a:bodyPr>
            <a:normAutofit fontScale="90000"/>
          </a:bodyPr>
          <a:lstStyle/>
          <a:p>
            <a:r>
              <a:rPr lang="en-US" dirty="0"/>
              <a:t>Mid-Term</a:t>
            </a:r>
          </a:p>
        </p:txBody>
      </p:sp>
      <p:sp>
        <p:nvSpPr>
          <p:cNvPr id="3" name="Content Placeholder 2">
            <a:extLst>
              <a:ext uri="{FF2B5EF4-FFF2-40B4-BE49-F238E27FC236}">
                <a16:creationId xmlns:a16="http://schemas.microsoft.com/office/drawing/2014/main" id="{FA782C28-F678-F1CB-665C-06916B3462ED}"/>
              </a:ext>
            </a:extLst>
          </p:cNvPr>
          <p:cNvSpPr>
            <a:spLocks noGrp="1"/>
          </p:cNvSpPr>
          <p:nvPr>
            <p:ph idx="1"/>
          </p:nvPr>
        </p:nvSpPr>
        <p:spPr/>
        <p:txBody>
          <a:bodyPr/>
          <a:lstStyle/>
          <a:p>
            <a:r>
              <a:rPr lang="en-US" dirty="0"/>
              <a:t>Diagnosing residuals</a:t>
            </a:r>
          </a:p>
          <a:p>
            <a:pPr lvl="1"/>
            <a:r>
              <a:rPr lang="en-US" dirty="0"/>
              <a:t>Interpreting residuals plots</a:t>
            </a:r>
          </a:p>
          <a:p>
            <a:pPr lvl="1"/>
            <a:r>
              <a:rPr lang="en-US" dirty="0"/>
              <a:t>Recommending ways to resolve</a:t>
            </a:r>
          </a:p>
          <a:p>
            <a:r>
              <a:rPr lang="en-US" dirty="0"/>
              <a:t>Manually calculating standard errors</a:t>
            </a:r>
          </a:p>
          <a:p>
            <a:r>
              <a:rPr lang="en-US" dirty="0"/>
              <a:t>Bootstrap aggregation techniques</a:t>
            </a:r>
          </a:p>
        </p:txBody>
      </p:sp>
      <p:sp>
        <p:nvSpPr>
          <p:cNvPr id="4" name="Text Placeholder 3">
            <a:extLst>
              <a:ext uri="{FF2B5EF4-FFF2-40B4-BE49-F238E27FC236}">
                <a16:creationId xmlns:a16="http://schemas.microsoft.com/office/drawing/2014/main" id="{3E9A4ADF-6426-266E-562A-A259E5A38052}"/>
              </a:ext>
            </a:extLst>
          </p:cNvPr>
          <p:cNvSpPr>
            <a:spLocks noGrp="1"/>
          </p:cNvSpPr>
          <p:nvPr>
            <p:ph type="body" sz="quarter" idx="10"/>
          </p:nvPr>
        </p:nvSpPr>
        <p:spPr/>
        <p:txBody>
          <a:bodyPr/>
          <a:lstStyle/>
          <a:p>
            <a:r>
              <a:rPr lang="en-US" dirty="0"/>
              <a:t>Module 4 Sample Question Types</a:t>
            </a:r>
          </a:p>
        </p:txBody>
      </p:sp>
    </p:spTree>
    <p:extLst>
      <p:ext uri="{BB962C8B-B14F-4D97-AF65-F5344CB8AC3E}">
        <p14:creationId xmlns:p14="http://schemas.microsoft.com/office/powerpoint/2010/main" val="58493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EACE-D601-4929-BD06-D78147C59413}"/>
              </a:ext>
            </a:extLst>
          </p:cNvPr>
          <p:cNvSpPr>
            <a:spLocks noGrp="1"/>
          </p:cNvSpPr>
          <p:nvPr>
            <p:ph type="title"/>
          </p:nvPr>
        </p:nvSpPr>
        <p:spPr/>
        <p:txBody>
          <a:bodyPr>
            <a:normAutofit fontScale="90000"/>
          </a:bodyPr>
          <a:lstStyle/>
          <a:p>
            <a:r>
              <a:rPr lang="en-US" dirty="0"/>
              <a:t>Problem 2</a:t>
            </a:r>
          </a:p>
        </p:txBody>
      </p:sp>
      <p:graphicFrame>
        <p:nvGraphicFramePr>
          <p:cNvPr id="5" name="Table 4">
            <a:extLst>
              <a:ext uri="{FF2B5EF4-FFF2-40B4-BE49-F238E27FC236}">
                <a16:creationId xmlns:a16="http://schemas.microsoft.com/office/drawing/2014/main" id="{BDEB51EC-27E5-4226-8C37-CB7B84907682}"/>
              </a:ext>
            </a:extLst>
          </p:cNvPr>
          <p:cNvGraphicFramePr>
            <a:graphicFrameLocks noGrp="1"/>
          </p:cNvGraphicFramePr>
          <p:nvPr/>
        </p:nvGraphicFramePr>
        <p:xfrm>
          <a:off x="673100" y="2570162"/>
          <a:ext cx="8134348" cy="1910190"/>
        </p:xfrm>
        <a:graphic>
          <a:graphicData uri="http://schemas.openxmlformats.org/drawingml/2006/table">
            <a:tbl>
              <a:tblPr>
                <a:tableStyleId>{5C22544A-7EE6-4342-B048-85BDC9FD1C3A}</a:tableStyleId>
              </a:tblPr>
              <a:tblGrid>
                <a:gridCol w="515528">
                  <a:extLst>
                    <a:ext uri="{9D8B030D-6E8A-4147-A177-3AD203B41FA5}">
                      <a16:colId xmlns:a16="http://schemas.microsoft.com/office/drawing/2014/main" val="3685108787"/>
                    </a:ext>
                  </a:extLst>
                </a:gridCol>
                <a:gridCol w="294092">
                  <a:extLst>
                    <a:ext uri="{9D8B030D-6E8A-4147-A177-3AD203B41FA5}">
                      <a16:colId xmlns:a16="http://schemas.microsoft.com/office/drawing/2014/main" val="1100031604"/>
                    </a:ext>
                  </a:extLst>
                </a:gridCol>
                <a:gridCol w="441138">
                  <a:extLst>
                    <a:ext uri="{9D8B030D-6E8A-4147-A177-3AD203B41FA5}">
                      <a16:colId xmlns:a16="http://schemas.microsoft.com/office/drawing/2014/main" val="811997953"/>
                    </a:ext>
                  </a:extLst>
                </a:gridCol>
                <a:gridCol w="689278">
                  <a:extLst>
                    <a:ext uri="{9D8B030D-6E8A-4147-A177-3AD203B41FA5}">
                      <a16:colId xmlns:a16="http://schemas.microsoft.com/office/drawing/2014/main" val="2045417552"/>
                    </a:ext>
                  </a:extLst>
                </a:gridCol>
                <a:gridCol w="689278">
                  <a:extLst>
                    <a:ext uri="{9D8B030D-6E8A-4147-A177-3AD203B41FA5}">
                      <a16:colId xmlns:a16="http://schemas.microsoft.com/office/drawing/2014/main" val="3031990157"/>
                    </a:ext>
                  </a:extLst>
                </a:gridCol>
                <a:gridCol w="689278">
                  <a:extLst>
                    <a:ext uri="{9D8B030D-6E8A-4147-A177-3AD203B41FA5}">
                      <a16:colId xmlns:a16="http://schemas.microsoft.com/office/drawing/2014/main" val="4054402591"/>
                    </a:ext>
                  </a:extLst>
                </a:gridCol>
                <a:gridCol w="689278">
                  <a:extLst>
                    <a:ext uri="{9D8B030D-6E8A-4147-A177-3AD203B41FA5}">
                      <a16:colId xmlns:a16="http://schemas.microsoft.com/office/drawing/2014/main" val="1806243015"/>
                    </a:ext>
                  </a:extLst>
                </a:gridCol>
                <a:gridCol w="689278">
                  <a:extLst>
                    <a:ext uri="{9D8B030D-6E8A-4147-A177-3AD203B41FA5}">
                      <a16:colId xmlns:a16="http://schemas.microsoft.com/office/drawing/2014/main" val="2298822740"/>
                    </a:ext>
                  </a:extLst>
                </a:gridCol>
                <a:gridCol w="689278">
                  <a:extLst>
                    <a:ext uri="{9D8B030D-6E8A-4147-A177-3AD203B41FA5}">
                      <a16:colId xmlns:a16="http://schemas.microsoft.com/office/drawing/2014/main" val="783961387"/>
                    </a:ext>
                  </a:extLst>
                </a:gridCol>
                <a:gridCol w="689278">
                  <a:extLst>
                    <a:ext uri="{9D8B030D-6E8A-4147-A177-3AD203B41FA5}">
                      <a16:colId xmlns:a16="http://schemas.microsoft.com/office/drawing/2014/main" val="287511452"/>
                    </a:ext>
                  </a:extLst>
                </a:gridCol>
                <a:gridCol w="689278">
                  <a:extLst>
                    <a:ext uri="{9D8B030D-6E8A-4147-A177-3AD203B41FA5}">
                      <a16:colId xmlns:a16="http://schemas.microsoft.com/office/drawing/2014/main" val="4283820262"/>
                    </a:ext>
                  </a:extLst>
                </a:gridCol>
                <a:gridCol w="689278">
                  <a:extLst>
                    <a:ext uri="{9D8B030D-6E8A-4147-A177-3AD203B41FA5}">
                      <a16:colId xmlns:a16="http://schemas.microsoft.com/office/drawing/2014/main" val="3639513705"/>
                    </a:ext>
                  </a:extLst>
                </a:gridCol>
                <a:gridCol w="680088">
                  <a:extLst>
                    <a:ext uri="{9D8B030D-6E8A-4147-A177-3AD203B41FA5}">
                      <a16:colId xmlns:a16="http://schemas.microsoft.com/office/drawing/2014/main" val="508903025"/>
                    </a:ext>
                  </a:extLst>
                </a:gridCol>
              </a:tblGrid>
              <a:tr h="127346">
                <a:tc gridSpan="2">
                  <a:txBody>
                    <a:bodyPr/>
                    <a:lstStyle/>
                    <a:p>
                      <a:pPr algn="ctr" fontAlgn="b"/>
                      <a:r>
                        <a:rPr lang="en-US" sz="800" u="none" strike="noStrike" dirty="0">
                          <a:effectLst/>
                        </a:rPr>
                        <a:t>Sample</a:t>
                      </a:r>
                      <a:endParaRPr lang="en-US" sz="800" b="0" i="0" u="none" strike="noStrike" dirty="0">
                        <a:solidFill>
                          <a:srgbClr val="000000"/>
                        </a:solidFill>
                        <a:effectLst/>
                        <a:latin typeface="Calibri" panose="020F0502020204030204" pitchFamily="34" charset="0"/>
                      </a:endParaRPr>
                    </a:p>
                  </a:txBody>
                  <a:tcPr marL="4391" marR="4391" marT="4391"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4</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10</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1608639916"/>
                  </a:ext>
                </a:extLst>
              </a:tr>
              <a:tr h="127346">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844213812"/>
                  </a:ext>
                </a:extLst>
              </a:tr>
              <a:tr h="127346">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89</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2758770106"/>
                  </a:ext>
                </a:extLst>
              </a:tr>
              <a:tr h="127346">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89</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876418158"/>
                  </a:ext>
                </a:extLst>
              </a:tr>
              <a:tr h="127346">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89</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66</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074397625"/>
                  </a:ext>
                </a:extLst>
              </a:tr>
              <a:tr h="127346">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1861448577"/>
                  </a:ext>
                </a:extLst>
              </a:tr>
              <a:tr h="127346">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813031620"/>
                  </a:ext>
                </a:extLst>
              </a:tr>
              <a:tr h="127346">
                <a:tc>
                  <a:txBody>
                    <a:bodyPr/>
                    <a:lstStyle/>
                    <a:p>
                      <a:pPr algn="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1995807997"/>
                  </a:ext>
                </a:extLst>
              </a:tr>
              <a:tr h="127346">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75</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666140906"/>
                  </a:ext>
                </a:extLst>
              </a:tr>
              <a:tr h="127346">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511435423"/>
                  </a:ext>
                </a:extLst>
              </a:tr>
              <a:tr h="127346">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4193373298"/>
                  </a:ext>
                </a:extLst>
              </a:tr>
              <a:tr h="127346">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2670614286"/>
                  </a:ext>
                </a:extLst>
              </a:tr>
              <a:tr h="127346">
                <a:tc>
                  <a:txBody>
                    <a:bodyPr/>
                    <a:lstStyle/>
                    <a:p>
                      <a:pPr algn="l" fontAlgn="b"/>
                      <a:r>
                        <a:rPr lang="en-US" sz="800" u="none" strike="noStrike">
                          <a:effectLst/>
                        </a:rPr>
                        <a:t>Mean</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61.3</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44.3</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39.8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54.2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54</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59.3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52.9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59.9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51.6</a:t>
                      </a:r>
                      <a:endParaRPr lang="en-US" sz="800" b="0" i="0" u="none" strike="noStrike" dirty="0">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704446989"/>
                  </a:ext>
                </a:extLst>
              </a:tr>
              <a:tr h="127346">
                <a:tc>
                  <a:txBody>
                    <a:bodyPr/>
                    <a:lstStyle/>
                    <a:p>
                      <a:pPr algn="l" fontAlgn="b"/>
                      <a:r>
                        <a:rPr lang="en-US" sz="800" u="none" strike="noStrike">
                          <a:effectLst/>
                        </a:rPr>
                        <a:t>Median</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64.5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64.5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64.5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55</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648404742"/>
                  </a:ext>
                </a:extLst>
              </a:tr>
              <a:tr h="127346">
                <a:tc>
                  <a:txBody>
                    <a:bodyPr/>
                    <a:lstStyle/>
                    <a:p>
                      <a:pPr algn="l" fontAlgn="b"/>
                      <a:r>
                        <a:rPr lang="en-US" sz="800" u="none" strike="noStrike" dirty="0">
                          <a:effectLst/>
                        </a:rPr>
                        <a:t>Std Dev</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25.7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24.75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26.87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18.39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24.58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24.57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25.60</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27.58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18.60</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20.82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26.20</a:t>
                      </a:r>
                      <a:endParaRPr lang="en-US" sz="800" b="0" i="0" u="none" strike="noStrike" dirty="0">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590975478"/>
                  </a:ext>
                </a:extLst>
              </a:tr>
            </a:tbl>
          </a:graphicData>
        </a:graphic>
      </p:graphicFrame>
      <p:sp>
        <p:nvSpPr>
          <p:cNvPr id="6" name="TextBox 5">
            <a:extLst>
              <a:ext uri="{FF2B5EF4-FFF2-40B4-BE49-F238E27FC236}">
                <a16:creationId xmlns:a16="http://schemas.microsoft.com/office/drawing/2014/main" id="{5D370F20-20B8-4F28-95D3-38CDFF1CC35E}"/>
              </a:ext>
            </a:extLst>
          </p:cNvPr>
          <p:cNvSpPr txBox="1"/>
          <p:nvPr/>
        </p:nvSpPr>
        <p:spPr>
          <a:xfrm>
            <a:off x="628650" y="816689"/>
            <a:ext cx="8134348" cy="1477328"/>
          </a:xfrm>
          <a:prstGeom prst="rect">
            <a:avLst/>
          </a:prstGeom>
          <a:noFill/>
        </p:spPr>
        <p:txBody>
          <a:bodyPr wrap="square" rtlCol="0">
            <a:spAutoFit/>
          </a:bodyPr>
          <a:lstStyle/>
          <a:p>
            <a:pPr algn="l"/>
            <a:r>
              <a:rPr lang="en-US" dirty="0">
                <a:solidFill>
                  <a:schemeClr val="bg1"/>
                </a:solidFill>
                <a:latin typeface="+mj-lt"/>
              </a:rPr>
              <a:t>The table below (and copied on the following page) shows a sample of 10 observations and then 10 bootstraps drawn from that sample.  The mean, median, and sample standard deviation for the original sample and for each bootstrap is also provided.  Use this information to complete the calculations on the following page.  It may be helpful to copy this table into Excel. </a:t>
            </a:r>
          </a:p>
        </p:txBody>
      </p:sp>
    </p:spTree>
    <p:extLst>
      <p:ext uri="{BB962C8B-B14F-4D97-AF65-F5344CB8AC3E}">
        <p14:creationId xmlns:p14="http://schemas.microsoft.com/office/powerpoint/2010/main" val="246244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EACE-D601-4929-BD06-D78147C59413}"/>
              </a:ext>
            </a:extLst>
          </p:cNvPr>
          <p:cNvSpPr>
            <a:spLocks noGrp="1"/>
          </p:cNvSpPr>
          <p:nvPr>
            <p:ph type="title"/>
          </p:nvPr>
        </p:nvSpPr>
        <p:spPr/>
        <p:txBody>
          <a:bodyPr>
            <a:normAutofit fontScale="90000"/>
          </a:bodyPr>
          <a:lstStyle/>
          <a:p>
            <a:r>
              <a:rPr lang="en-US" dirty="0"/>
              <a:t>Problem 2</a:t>
            </a:r>
          </a:p>
        </p:txBody>
      </p:sp>
      <p:graphicFrame>
        <p:nvGraphicFramePr>
          <p:cNvPr id="5" name="Table 4">
            <a:extLst>
              <a:ext uri="{FF2B5EF4-FFF2-40B4-BE49-F238E27FC236}">
                <a16:creationId xmlns:a16="http://schemas.microsoft.com/office/drawing/2014/main" id="{BDEB51EC-27E5-4226-8C37-CB7B84907682}"/>
              </a:ext>
            </a:extLst>
          </p:cNvPr>
          <p:cNvGraphicFramePr>
            <a:graphicFrameLocks noGrp="1"/>
          </p:cNvGraphicFramePr>
          <p:nvPr/>
        </p:nvGraphicFramePr>
        <p:xfrm>
          <a:off x="504826" y="792163"/>
          <a:ext cx="8134348" cy="1910190"/>
        </p:xfrm>
        <a:graphic>
          <a:graphicData uri="http://schemas.openxmlformats.org/drawingml/2006/table">
            <a:tbl>
              <a:tblPr>
                <a:tableStyleId>{5C22544A-7EE6-4342-B048-85BDC9FD1C3A}</a:tableStyleId>
              </a:tblPr>
              <a:tblGrid>
                <a:gridCol w="515528">
                  <a:extLst>
                    <a:ext uri="{9D8B030D-6E8A-4147-A177-3AD203B41FA5}">
                      <a16:colId xmlns:a16="http://schemas.microsoft.com/office/drawing/2014/main" val="3685108787"/>
                    </a:ext>
                  </a:extLst>
                </a:gridCol>
                <a:gridCol w="294092">
                  <a:extLst>
                    <a:ext uri="{9D8B030D-6E8A-4147-A177-3AD203B41FA5}">
                      <a16:colId xmlns:a16="http://schemas.microsoft.com/office/drawing/2014/main" val="1100031604"/>
                    </a:ext>
                  </a:extLst>
                </a:gridCol>
                <a:gridCol w="441138">
                  <a:extLst>
                    <a:ext uri="{9D8B030D-6E8A-4147-A177-3AD203B41FA5}">
                      <a16:colId xmlns:a16="http://schemas.microsoft.com/office/drawing/2014/main" val="811997953"/>
                    </a:ext>
                  </a:extLst>
                </a:gridCol>
                <a:gridCol w="689278">
                  <a:extLst>
                    <a:ext uri="{9D8B030D-6E8A-4147-A177-3AD203B41FA5}">
                      <a16:colId xmlns:a16="http://schemas.microsoft.com/office/drawing/2014/main" val="2045417552"/>
                    </a:ext>
                  </a:extLst>
                </a:gridCol>
                <a:gridCol w="689278">
                  <a:extLst>
                    <a:ext uri="{9D8B030D-6E8A-4147-A177-3AD203B41FA5}">
                      <a16:colId xmlns:a16="http://schemas.microsoft.com/office/drawing/2014/main" val="3031990157"/>
                    </a:ext>
                  </a:extLst>
                </a:gridCol>
                <a:gridCol w="689278">
                  <a:extLst>
                    <a:ext uri="{9D8B030D-6E8A-4147-A177-3AD203B41FA5}">
                      <a16:colId xmlns:a16="http://schemas.microsoft.com/office/drawing/2014/main" val="4054402591"/>
                    </a:ext>
                  </a:extLst>
                </a:gridCol>
                <a:gridCol w="689278">
                  <a:extLst>
                    <a:ext uri="{9D8B030D-6E8A-4147-A177-3AD203B41FA5}">
                      <a16:colId xmlns:a16="http://schemas.microsoft.com/office/drawing/2014/main" val="1806243015"/>
                    </a:ext>
                  </a:extLst>
                </a:gridCol>
                <a:gridCol w="689278">
                  <a:extLst>
                    <a:ext uri="{9D8B030D-6E8A-4147-A177-3AD203B41FA5}">
                      <a16:colId xmlns:a16="http://schemas.microsoft.com/office/drawing/2014/main" val="2298822740"/>
                    </a:ext>
                  </a:extLst>
                </a:gridCol>
                <a:gridCol w="689278">
                  <a:extLst>
                    <a:ext uri="{9D8B030D-6E8A-4147-A177-3AD203B41FA5}">
                      <a16:colId xmlns:a16="http://schemas.microsoft.com/office/drawing/2014/main" val="783961387"/>
                    </a:ext>
                  </a:extLst>
                </a:gridCol>
                <a:gridCol w="689278">
                  <a:extLst>
                    <a:ext uri="{9D8B030D-6E8A-4147-A177-3AD203B41FA5}">
                      <a16:colId xmlns:a16="http://schemas.microsoft.com/office/drawing/2014/main" val="287511452"/>
                    </a:ext>
                  </a:extLst>
                </a:gridCol>
                <a:gridCol w="689278">
                  <a:extLst>
                    <a:ext uri="{9D8B030D-6E8A-4147-A177-3AD203B41FA5}">
                      <a16:colId xmlns:a16="http://schemas.microsoft.com/office/drawing/2014/main" val="4283820262"/>
                    </a:ext>
                  </a:extLst>
                </a:gridCol>
                <a:gridCol w="689278">
                  <a:extLst>
                    <a:ext uri="{9D8B030D-6E8A-4147-A177-3AD203B41FA5}">
                      <a16:colId xmlns:a16="http://schemas.microsoft.com/office/drawing/2014/main" val="3639513705"/>
                    </a:ext>
                  </a:extLst>
                </a:gridCol>
                <a:gridCol w="680088">
                  <a:extLst>
                    <a:ext uri="{9D8B030D-6E8A-4147-A177-3AD203B41FA5}">
                      <a16:colId xmlns:a16="http://schemas.microsoft.com/office/drawing/2014/main" val="508903025"/>
                    </a:ext>
                  </a:extLst>
                </a:gridCol>
              </a:tblGrid>
              <a:tr h="127346">
                <a:tc gridSpan="2">
                  <a:txBody>
                    <a:bodyPr/>
                    <a:lstStyle/>
                    <a:p>
                      <a:pPr algn="ctr" fontAlgn="b"/>
                      <a:r>
                        <a:rPr lang="en-US" sz="800" u="none" strike="noStrike" dirty="0">
                          <a:effectLst/>
                        </a:rPr>
                        <a:t>Sample</a:t>
                      </a:r>
                      <a:endParaRPr lang="en-US" sz="800" b="0" i="0" u="none" strike="noStrike" dirty="0">
                        <a:solidFill>
                          <a:srgbClr val="000000"/>
                        </a:solidFill>
                        <a:effectLst/>
                        <a:latin typeface="Calibri" panose="020F0502020204030204" pitchFamily="34" charset="0"/>
                      </a:endParaRPr>
                    </a:p>
                  </a:txBody>
                  <a:tcPr marL="4391" marR="4391" marT="4391"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4</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Bootstrap 10</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1608639916"/>
                  </a:ext>
                </a:extLst>
              </a:tr>
              <a:tr h="127346">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844213812"/>
                  </a:ext>
                </a:extLst>
              </a:tr>
              <a:tr h="127346">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89</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2758770106"/>
                  </a:ext>
                </a:extLst>
              </a:tr>
              <a:tr h="127346">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89</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876418158"/>
                  </a:ext>
                </a:extLst>
              </a:tr>
              <a:tr h="127346">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89</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66</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074397625"/>
                  </a:ext>
                </a:extLst>
              </a:tr>
              <a:tr h="127346">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1861448577"/>
                  </a:ext>
                </a:extLst>
              </a:tr>
              <a:tr h="127346">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813031620"/>
                  </a:ext>
                </a:extLst>
              </a:tr>
              <a:tr h="127346">
                <a:tc>
                  <a:txBody>
                    <a:bodyPr/>
                    <a:lstStyle/>
                    <a:p>
                      <a:pPr algn="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1995807997"/>
                  </a:ext>
                </a:extLst>
              </a:tr>
              <a:tr h="127346">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75</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666140906"/>
                  </a:ext>
                </a:extLst>
              </a:tr>
              <a:tr h="127346">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66</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47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511435423"/>
                  </a:ext>
                </a:extLst>
              </a:tr>
              <a:tr h="127346">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22</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89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51</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47</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4193373298"/>
                  </a:ext>
                </a:extLst>
              </a:tr>
              <a:tr h="127346">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2670614286"/>
                  </a:ext>
                </a:extLst>
              </a:tr>
              <a:tr h="127346">
                <a:tc>
                  <a:txBody>
                    <a:bodyPr/>
                    <a:lstStyle/>
                    <a:p>
                      <a:pPr algn="l" fontAlgn="b"/>
                      <a:r>
                        <a:rPr lang="en-US" sz="800" u="none" strike="noStrike">
                          <a:effectLst/>
                        </a:rPr>
                        <a:t>Mean</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61.3</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44.3</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39.8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54.2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54</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59.3</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52.9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59.9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51.6</a:t>
                      </a:r>
                      <a:endParaRPr lang="en-US" sz="800" b="0" i="0" u="none" strike="noStrike" dirty="0">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704446989"/>
                  </a:ext>
                </a:extLst>
              </a:tr>
              <a:tr h="127346">
                <a:tc>
                  <a:txBody>
                    <a:bodyPr/>
                    <a:lstStyle/>
                    <a:p>
                      <a:pPr algn="l" fontAlgn="b"/>
                      <a:r>
                        <a:rPr lang="en-US" sz="800" u="none" strike="noStrike">
                          <a:effectLst/>
                        </a:rPr>
                        <a:t>Median</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64.5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32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64.5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49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64.5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55</a:t>
                      </a:r>
                      <a:endParaRPr lang="en-US" sz="800" b="0" i="0" u="none" strike="noStrike">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3648404742"/>
                  </a:ext>
                </a:extLst>
              </a:tr>
              <a:tr h="127346">
                <a:tc>
                  <a:txBody>
                    <a:bodyPr/>
                    <a:lstStyle/>
                    <a:p>
                      <a:pPr algn="l" fontAlgn="b"/>
                      <a:r>
                        <a:rPr lang="en-US" sz="800" u="none" strike="noStrike">
                          <a:effectLst/>
                        </a:rPr>
                        <a:t>Std Dev</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25.7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24.75</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26.87</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18.39</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24.58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24.57</a:t>
                      </a:r>
                      <a:endParaRPr lang="en-US" sz="800" b="0" i="0" u="none" strike="noStrike" dirty="0">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25.60</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27.58</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18.60</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a:effectLst/>
                        </a:rPr>
                        <a:t>20.82</a:t>
                      </a:r>
                      <a:endParaRPr lang="en-US" sz="800" b="0" i="0" u="none" strike="noStrike">
                        <a:solidFill>
                          <a:srgbClr val="000000"/>
                        </a:solidFill>
                        <a:effectLst/>
                        <a:latin typeface="Calibri" panose="020F0502020204030204" pitchFamily="34" charset="0"/>
                      </a:endParaRPr>
                    </a:p>
                  </a:txBody>
                  <a:tcPr marL="4391" marR="4391" marT="4391" marB="0" anchor="b"/>
                </a:tc>
                <a:tc>
                  <a:txBody>
                    <a:bodyPr/>
                    <a:lstStyle/>
                    <a:p>
                      <a:pPr algn="r" fontAlgn="b"/>
                      <a:r>
                        <a:rPr lang="en-US" sz="800" u="none" strike="noStrike" dirty="0">
                          <a:effectLst/>
                        </a:rPr>
                        <a:t>26.20</a:t>
                      </a:r>
                      <a:endParaRPr lang="en-US" sz="800" b="0" i="0" u="none" strike="noStrike" dirty="0">
                        <a:solidFill>
                          <a:srgbClr val="000000"/>
                        </a:solidFill>
                        <a:effectLst/>
                        <a:latin typeface="Calibri" panose="020F0502020204030204" pitchFamily="34" charset="0"/>
                      </a:endParaRPr>
                    </a:p>
                  </a:txBody>
                  <a:tcPr marL="4391" marR="4391" marT="4391" marB="0" anchor="b"/>
                </a:tc>
                <a:extLst>
                  <a:ext uri="{0D108BD9-81ED-4DB2-BD59-A6C34878D82A}">
                    <a16:rowId xmlns:a16="http://schemas.microsoft.com/office/drawing/2014/main" val="590975478"/>
                  </a:ext>
                </a:extLst>
              </a:tr>
            </a:tbl>
          </a:graphicData>
        </a:graphic>
      </p:graphicFrame>
      <p:sp>
        <p:nvSpPr>
          <p:cNvPr id="3" name="TextBox 2">
            <a:extLst>
              <a:ext uri="{FF2B5EF4-FFF2-40B4-BE49-F238E27FC236}">
                <a16:creationId xmlns:a16="http://schemas.microsoft.com/office/drawing/2014/main" id="{7F93E86F-4B67-41C8-9E32-531A51F9D5EB}"/>
              </a:ext>
            </a:extLst>
          </p:cNvPr>
          <p:cNvSpPr txBox="1"/>
          <p:nvPr/>
        </p:nvSpPr>
        <p:spPr>
          <a:xfrm>
            <a:off x="438150" y="2933700"/>
            <a:ext cx="3282950" cy="1815882"/>
          </a:xfrm>
          <a:prstGeom prst="rect">
            <a:avLst/>
          </a:prstGeom>
          <a:noFill/>
        </p:spPr>
        <p:txBody>
          <a:bodyPr wrap="square" rtlCol="0">
            <a:spAutoFit/>
          </a:bodyPr>
          <a:lstStyle/>
          <a:p>
            <a:pPr algn="l"/>
            <a:r>
              <a:rPr lang="en-US" sz="1400" dirty="0">
                <a:solidFill>
                  <a:schemeClr val="bg1"/>
                </a:solidFill>
                <a:latin typeface="+mj-lt"/>
              </a:rPr>
              <a:t>Standard Error for Mean, calculated by the following methods:</a:t>
            </a:r>
          </a:p>
          <a:p>
            <a:pPr marL="285750" indent="-285750" algn="l">
              <a:buFont typeface="Arial" panose="020B0604020202020204" pitchFamily="34" charset="0"/>
              <a:buChar char="•"/>
            </a:pPr>
            <a:r>
              <a:rPr lang="en-US" sz="1400" dirty="0">
                <a:solidFill>
                  <a:schemeClr val="bg1"/>
                </a:solidFill>
                <a:latin typeface="+mj-lt"/>
              </a:rPr>
              <a:t>Classical statistics:  8.13</a:t>
            </a:r>
          </a:p>
          <a:p>
            <a:pPr marL="285750" indent="-285750" algn="l">
              <a:buFont typeface="Arial" panose="020B0604020202020204" pitchFamily="34" charset="0"/>
              <a:buChar char="•"/>
            </a:pPr>
            <a:r>
              <a:rPr lang="en-US" sz="1400" dirty="0">
                <a:solidFill>
                  <a:schemeClr val="bg1"/>
                </a:solidFill>
                <a:latin typeface="+mj-lt"/>
              </a:rPr>
              <a:t>Bootstrap:  8.26</a:t>
            </a:r>
          </a:p>
          <a:p>
            <a:pPr marL="285750" indent="-285750" algn="l">
              <a:buFont typeface="Arial" panose="020B0604020202020204" pitchFamily="34" charset="0"/>
              <a:buChar char="•"/>
            </a:pPr>
            <a:endParaRPr lang="en-US" sz="1400" dirty="0">
              <a:solidFill>
                <a:schemeClr val="bg1"/>
              </a:solidFill>
              <a:latin typeface="+mj-lt"/>
            </a:endParaRPr>
          </a:p>
          <a:p>
            <a:pPr algn="l"/>
            <a:r>
              <a:rPr lang="en-US" sz="1400" dirty="0">
                <a:solidFill>
                  <a:schemeClr val="bg1"/>
                </a:solidFill>
                <a:latin typeface="+mj-lt"/>
              </a:rPr>
              <a:t>Standard Error for Median, calculated by using the bootstrap:</a:t>
            </a:r>
          </a:p>
          <a:p>
            <a:pPr marL="285750" indent="-285750" algn="l">
              <a:buFont typeface="Arial" panose="020B0604020202020204" pitchFamily="34" charset="0"/>
              <a:buChar char="•"/>
            </a:pPr>
            <a:r>
              <a:rPr lang="en-US" sz="1400" dirty="0">
                <a:solidFill>
                  <a:schemeClr val="bg1"/>
                </a:solidFill>
                <a:latin typeface="+mj-lt"/>
              </a:rPr>
              <a:t>14.65</a:t>
            </a:r>
          </a:p>
        </p:txBody>
      </p:sp>
      <p:sp>
        <p:nvSpPr>
          <p:cNvPr id="7" name="TextBox 6">
            <a:extLst>
              <a:ext uri="{FF2B5EF4-FFF2-40B4-BE49-F238E27FC236}">
                <a16:creationId xmlns:a16="http://schemas.microsoft.com/office/drawing/2014/main" id="{1182352D-990A-4FA7-AF60-711A731C533F}"/>
              </a:ext>
            </a:extLst>
          </p:cNvPr>
          <p:cNvSpPr txBox="1"/>
          <p:nvPr/>
        </p:nvSpPr>
        <p:spPr>
          <a:xfrm>
            <a:off x="4476750" y="2933700"/>
            <a:ext cx="3282950" cy="1815882"/>
          </a:xfrm>
          <a:prstGeom prst="rect">
            <a:avLst/>
          </a:prstGeom>
          <a:noFill/>
        </p:spPr>
        <p:txBody>
          <a:bodyPr wrap="square" rtlCol="0">
            <a:spAutoFit/>
          </a:bodyPr>
          <a:lstStyle/>
          <a:p>
            <a:pPr algn="l"/>
            <a:r>
              <a:rPr lang="en-US" sz="1400" dirty="0">
                <a:solidFill>
                  <a:schemeClr val="bg1"/>
                </a:solidFill>
                <a:latin typeface="+mj-lt"/>
              </a:rPr>
              <a:t>80% Confidence Interval for Mean (using the bootstrap):</a:t>
            </a:r>
          </a:p>
          <a:p>
            <a:pPr marL="285750" indent="-285750" algn="l">
              <a:buFont typeface="Arial" panose="020B0604020202020204" pitchFamily="34" charset="0"/>
              <a:buChar char="•"/>
            </a:pPr>
            <a:r>
              <a:rPr lang="en-US" sz="1400" dirty="0">
                <a:solidFill>
                  <a:schemeClr val="bg1"/>
                </a:solidFill>
                <a:latin typeface="+mj-lt"/>
              </a:rPr>
              <a:t>Lower Bound:  39.8</a:t>
            </a:r>
          </a:p>
          <a:p>
            <a:pPr marL="285750" indent="-285750" algn="l">
              <a:buFont typeface="Arial" panose="020B0604020202020204" pitchFamily="34" charset="0"/>
              <a:buChar char="•"/>
            </a:pPr>
            <a:r>
              <a:rPr lang="en-US" sz="1400" dirty="0">
                <a:solidFill>
                  <a:schemeClr val="bg1"/>
                </a:solidFill>
                <a:latin typeface="+mj-lt"/>
              </a:rPr>
              <a:t>Upper Bound:  59.9</a:t>
            </a:r>
          </a:p>
          <a:p>
            <a:pPr marL="285750" indent="-285750" algn="l">
              <a:buFont typeface="Arial" panose="020B0604020202020204" pitchFamily="34" charset="0"/>
              <a:buChar char="•"/>
            </a:pPr>
            <a:endParaRPr lang="en-US" sz="1400" dirty="0">
              <a:solidFill>
                <a:schemeClr val="bg1"/>
              </a:solidFill>
              <a:latin typeface="+mj-lt"/>
            </a:endParaRPr>
          </a:p>
          <a:p>
            <a:pPr algn="l"/>
            <a:r>
              <a:rPr lang="en-US" sz="1400" dirty="0">
                <a:solidFill>
                  <a:schemeClr val="bg1"/>
                </a:solidFill>
                <a:latin typeface="+mj-lt"/>
              </a:rPr>
              <a:t>80% Confidence Interval for Median:</a:t>
            </a:r>
          </a:p>
          <a:p>
            <a:pPr marL="285750" indent="-285750" algn="l">
              <a:buFont typeface="Arial" panose="020B0604020202020204" pitchFamily="34" charset="0"/>
              <a:buChar char="•"/>
            </a:pPr>
            <a:r>
              <a:rPr lang="en-US" sz="1400" dirty="0">
                <a:solidFill>
                  <a:schemeClr val="bg1"/>
                </a:solidFill>
                <a:latin typeface="+mj-lt"/>
              </a:rPr>
              <a:t>Lower Bound:  32</a:t>
            </a:r>
          </a:p>
          <a:p>
            <a:pPr marL="285750" indent="-285750" algn="l">
              <a:buFont typeface="Arial" panose="020B0604020202020204" pitchFamily="34" charset="0"/>
              <a:buChar char="•"/>
            </a:pPr>
            <a:r>
              <a:rPr lang="en-US" sz="1400" dirty="0">
                <a:solidFill>
                  <a:schemeClr val="bg1"/>
                </a:solidFill>
                <a:latin typeface="+mj-lt"/>
              </a:rPr>
              <a:t>Upper Bound:  64.5</a:t>
            </a:r>
          </a:p>
        </p:txBody>
      </p:sp>
    </p:spTree>
    <p:extLst>
      <p:ext uri="{BB962C8B-B14F-4D97-AF65-F5344CB8AC3E}">
        <p14:creationId xmlns:p14="http://schemas.microsoft.com/office/powerpoint/2010/main" val="76817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6DF2F4-CCA1-7530-E9D5-4FDF681714B6}"/>
              </a:ext>
            </a:extLst>
          </p:cNvPr>
          <p:cNvSpPr>
            <a:spLocks noGrp="1"/>
          </p:cNvSpPr>
          <p:nvPr>
            <p:ph type="title"/>
          </p:nvPr>
        </p:nvSpPr>
        <p:spPr/>
        <p:txBody>
          <a:bodyPr>
            <a:normAutofit fontScale="90000"/>
          </a:bodyPr>
          <a:lstStyle/>
          <a:p>
            <a:r>
              <a:rPr lang="en-US" dirty="0"/>
              <a:t>Mid-Term </a:t>
            </a:r>
          </a:p>
        </p:txBody>
      </p:sp>
      <p:sp>
        <p:nvSpPr>
          <p:cNvPr id="5" name="Content Placeholder 4">
            <a:extLst>
              <a:ext uri="{FF2B5EF4-FFF2-40B4-BE49-F238E27FC236}">
                <a16:creationId xmlns:a16="http://schemas.microsoft.com/office/drawing/2014/main" id="{8FD892F4-F17C-E597-CD7D-A70C8B51BDAA}"/>
              </a:ext>
            </a:extLst>
          </p:cNvPr>
          <p:cNvSpPr>
            <a:spLocks noGrp="1"/>
          </p:cNvSpPr>
          <p:nvPr>
            <p:ph idx="1"/>
          </p:nvPr>
        </p:nvSpPr>
        <p:spPr/>
        <p:txBody>
          <a:bodyPr/>
          <a:lstStyle/>
          <a:p>
            <a:r>
              <a:rPr lang="en-US" dirty="0"/>
              <a:t>Mid-term will be administered in class on Monday, July25</a:t>
            </a:r>
          </a:p>
          <a:p>
            <a:pPr lvl="1"/>
            <a:r>
              <a:rPr lang="en-US" dirty="0"/>
              <a:t>4:00PM – 5:30PM</a:t>
            </a:r>
          </a:p>
          <a:p>
            <a:pPr lvl="1"/>
            <a:r>
              <a:rPr lang="en-US" dirty="0"/>
              <a:t>Can be taken in class or remotely</a:t>
            </a:r>
          </a:p>
          <a:p>
            <a:r>
              <a:rPr lang="en-US" dirty="0"/>
              <a:t>Exam will be open-book/open-notes but must be done individually</a:t>
            </a:r>
          </a:p>
          <a:p>
            <a:pPr lvl="1"/>
            <a:r>
              <a:rPr lang="en-US" dirty="0"/>
              <a:t>Automated software will be used to identify identical responses</a:t>
            </a:r>
          </a:p>
          <a:p>
            <a:r>
              <a:rPr lang="en-US" dirty="0"/>
              <a:t>There will be a one-hour lecture after completion of the mid-term (5:45 – 6:45PM)</a:t>
            </a:r>
          </a:p>
          <a:p>
            <a:endParaRPr lang="en-US" dirty="0"/>
          </a:p>
        </p:txBody>
      </p:sp>
      <p:sp>
        <p:nvSpPr>
          <p:cNvPr id="6" name="Text Placeholder 5">
            <a:extLst>
              <a:ext uri="{FF2B5EF4-FFF2-40B4-BE49-F238E27FC236}">
                <a16:creationId xmlns:a16="http://schemas.microsoft.com/office/drawing/2014/main" id="{5A3A0B54-6C4E-FAC0-0E0F-6D6E2BEE6279}"/>
              </a:ext>
            </a:extLst>
          </p:cNvPr>
          <p:cNvSpPr>
            <a:spLocks noGrp="1"/>
          </p:cNvSpPr>
          <p:nvPr>
            <p:ph type="body" sz="quarter" idx="10"/>
          </p:nvPr>
        </p:nvSpPr>
        <p:spPr/>
        <p:txBody>
          <a:bodyPr/>
          <a:lstStyle/>
          <a:p>
            <a:r>
              <a:rPr lang="en-US" dirty="0"/>
              <a:t>Logistics</a:t>
            </a:r>
          </a:p>
        </p:txBody>
      </p:sp>
    </p:spTree>
    <p:extLst>
      <p:ext uri="{BB962C8B-B14F-4D97-AF65-F5344CB8AC3E}">
        <p14:creationId xmlns:p14="http://schemas.microsoft.com/office/powerpoint/2010/main" val="398730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DECE-1E77-CC25-3A47-6C6E61D36092}"/>
              </a:ext>
            </a:extLst>
          </p:cNvPr>
          <p:cNvSpPr>
            <a:spLocks noGrp="1"/>
          </p:cNvSpPr>
          <p:nvPr>
            <p:ph type="title"/>
          </p:nvPr>
        </p:nvSpPr>
        <p:spPr/>
        <p:txBody>
          <a:bodyPr>
            <a:normAutofit fontScale="90000"/>
          </a:bodyPr>
          <a:lstStyle/>
          <a:p>
            <a:r>
              <a:rPr lang="en-US" dirty="0"/>
              <a:t>Mid-Term</a:t>
            </a:r>
          </a:p>
        </p:txBody>
      </p:sp>
      <p:sp>
        <p:nvSpPr>
          <p:cNvPr id="3" name="Content Placeholder 2">
            <a:extLst>
              <a:ext uri="{FF2B5EF4-FFF2-40B4-BE49-F238E27FC236}">
                <a16:creationId xmlns:a16="http://schemas.microsoft.com/office/drawing/2014/main" id="{7EED53A1-A135-8267-D56F-D643C013B8D1}"/>
              </a:ext>
            </a:extLst>
          </p:cNvPr>
          <p:cNvSpPr>
            <a:spLocks noGrp="1"/>
          </p:cNvSpPr>
          <p:nvPr>
            <p:ph idx="1"/>
          </p:nvPr>
        </p:nvSpPr>
        <p:spPr/>
        <p:txBody>
          <a:bodyPr/>
          <a:lstStyle/>
          <a:p>
            <a:r>
              <a:rPr lang="en-US" dirty="0"/>
              <a:t>Mid-term will consist of short-answer questions to test your understanding of the theoretical concepts presented in module 1-4</a:t>
            </a:r>
          </a:p>
          <a:p>
            <a:pPr lvl="1"/>
            <a:r>
              <a:rPr lang="en-US" dirty="0"/>
              <a:t>Interpretation of model outputs and visualizations</a:t>
            </a:r>
          </a:p>
          <a:p>
            <a:pPr lvl="1"/>
            <a:r>
              <a:rPr lang="en-US" dirty="0"/>
              <a:t>Simple calculations that can be done manually of using Excel</a:t>
            </a:r>
          </a:p>
          <a:p>
            <a:r>
              <a:rPr lang="en-US" dirty="0"/>
              <a:t>Exam will be a PowerPoint file</a:t>
            </a:r>
          </a:p>
          <a:p>
            <a:pPr lvl="1"/>
            <a:r>
              <a:rPr lang="en-US" dirty="0"/>
              <a:t>Similar to homework assignments, you will download the PowerPoint exam file, enter your responses, save it to a PDF file format and upload it to </a:t>
            </a:r>
            <a:r>
              <a:rPr lang="en-US" dirty="0" err="1"/>
              <a:t>Gradescope</a:t>
            </a:r>
            <a:endParaRPr lang="en-US" dirty="0"/>
          </a:p>
        </p:txBody>
      </p:sp>
      <p:sp>
        <p:nvSpPr>
          <p:cNvPr id="4" name="Text Placeholder 3">
            <a:extLst>
              <a:ext uri="{FF2B5EF4-FFF2-40B4-BE49-F238E27FC236}">
                <a16:creationId xmlns:a16="http://schemas.microsoft.com/office/drawing/2014/main" id="{248C2955-B81A-F28A-B84F-441F3ED21E62}"/>
              </a:ext>
            </a:extLst>
          </p:cNvPr>
          <p:cNvSpPr>
            <a:spLocks noGrp="1"/>
          </p:cNvSpPr>
          <p:nvPr>
            <p:ph type="body" sz="quarter" idx="10"/>
          </p:nvPr>
        </p:nvSpPr>
        <p:spPr/>
        <p:txBody>
          <a:bodyPr/>
          <a:lstStyle/>
          <a:p>
            <a:r>
              <a:rPr lang="en-US" dirty="0"/>
              <a:t>Format</a:t>
            </a:r>
          </a:p>
        </p:txBody>
      </p:sp>
    </p:spTree>
    <p:extLst>
      <p:ext uri="{BB962C8B-B14F-4D97-AF65-F5344CB8AC3E}">
        <p14:creationId xmlns:p14="http://schemas.microsoft.com/office/powerpoint/2010/main" val="303053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98E-60B8-D2DE-6E50-A1186252F514}"/>
              </a:ext>
            </a:extLst>
          </p:cNvPr>
          <p:cNvSpPr>
            <a:spLocks noGrp="1"/>
          </p:cNvSpPr>
          <p:nvPr>
            <p:ph type="title"/>
          </p:nvPr>
        </p:nvSpPr>
        <p:spPr/>
        <p:txBody>
          <a:bodyPr>
            <a:normAutofit fontScale="90000"/>
          </a:bodyPr>
          <a:lstStyle/>
          <a:p>
            <a:r>
              <a:rPr lang="en-US" dirty="0"/>
              <a:t>Mid-Term</a:t>
            </a:r>
          </a:p>
        </p:txBody>
      </p:sp>
      <p:sp>
        <p:nvSpPr>
          <p:cNvPr id="3" name="Content Placeholder 2">
            <a:extLst>
              <a:ext uri="{FF2B5EF4-FFF2-40B4-BE49-F238E27FC236}">
                <a16:creationId xmlns:a16="http://schemas.microsoft.com/office/drawing/2014/main" id="{FA782C28-F678-F1CB-665C-06916B3462ED}"/>
              </a:ext>
            </a:extLst>
          </p:cNvPr>
          <p:cNvSpPr>
            <a:spLocks noGrp="1"/>
          </p:cNvSpPr>
          <p:nvPr>
            <p:ph idx="1"/>
          </p:nvPr>
        </p:nvSpPr>
        <p:spPr/>
        <p:txBody>
          <a:bodyPr/>
          <a:lstStyle/>
          <a:p>
            <a:pPr algn="l">
              <a:buFont typeface="Arial" panose="020B0604020202020204" pitchFamily="34" charset="0"/>
              <a:buChar char="•"/>
            </a:pPr>
            <a:r>
              <a:rPr lang="en-US" dirty="0">
                <a:effectLst/>
              </a:rPr>
              <a:t>Prediction vs inference - give examples and ask primary modeling objective</a:t>
            </a:r>
          </a:p>
          <a:p>
            <a:pPr algn="l">
              <a:buFont typeface="Arial" panose="020B0604020202020204" pitchFamily="34" charset="0"/>
              <a:buChar char="•"/>
            </a:pPr>
            <a:r>
              <a:rPr lang="en-US" dirty="0">
                <a:effectLst/>
              </a:rPr>
              <a:t>Matrix notation - give actual vectors and ask for components by their symbols</a:t>
            </a:r>
          </a:p>
          <a:p>
            <a:pPr algn="l">
              <a:buFont typeface="Arial" panose="020B0604020202020204" pitchFamily="34" charset="0"/>
              <a:buChar char="•"/>
            </a:pPr>
            <a:r>
              <a:rPr lang="en-US" dirty="0">
                <a:effectLst/>
              </a:rPr>
              <a:t>Bias/variance tradeoff</a:t>
            </a:r>
          </a:p>
          <a:p>
            <a:pPr algn="l">
              <a:buFont typeface="Arial" panose="020B0604020202020204" pitchFamily="34" charset="0"/>
              <a:buChar char="•"/>
            </a:pPr>
            <a:r>
              <a:rPr lang="en-US" dirty="0">
                <a:effectLst/>
              </a:rPr>
              <a:t>KNN / calculate misclassification rates</a:t>
            </a:r>
          </a:p>
          <a:p>
            <a:pPr marL="0" indent="0">
              <a:buNone/>
            </a:pPr>
            <a:endParaRPr lang="en-US" dirty="0"/>
          </a:p>
        </p:txBody>
      </p:sp>
      <p:sp>
        <p:nvSpPr>
          <p:cNvPr id="4" name="Text Placeholder 3">
            <a:extLst>
              <a:ext uri="{FF2B5EF4-FFF2-40B4-BE49-F238E27FC236}">
                <a16:creationId xmlns:a16="http://schemas.microsoft.com/office/drawing/2014/main" id="{3E9A4ADF-6426-266E-562A-A259E5A38052}"/>
              </a:ext>
            </a:extLst>
          </p:cNvPr>
          <p:cNvSpPr>
            <a:spLocks noGrp="1"/>
          </p:cNvSpPr>
          <p:nvPr>
            <p:ph type="body" sz="quarter" idx="10"/>
          </p:nvPr>
        </p:nvSpPr>
        <p:spPr/>
        <p:txBody>
          <a:bodyPr/>
          <a:lstStyle/>
          <a:p>
            <a:r>
              <a:rPr lang="en-US" dirty="0"/>
              <a:t>Module 1/2 Sample Question Types</a:t>
            </a:r>
          </a:p>
        </p:txBody>
      </p:sp>
    </p:spTree>
    <p:extLst>
      <p:ext uri="{BB962C8B-B14F-4D97-AF65-F5344CB8AC3E}">
        <p14:creationId xmlns:p14="http://schemas.microsoft.com/office/powerpoint/2010/main" val="145083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18AABAFB-3D2D-4C1E-9DBE-20363E98992A}"/>
              </a:ext>
            </a:extLst>
          </p:cNvPr>
          <p:cNvSpPr>
            <a:spLocks noGrp="1"/>
          </p:cNvSpPr>
          <p:nvPr>
            <p:ph idx="1"/>
          </p:nvPr>
        </p:nvSpPr>
        <p:spPr>
          <a:xfrm>
            <a:off x="628650" y="862467"/>
            <a:ext cx="7886700" cy="530904"/>
          </a:xfrm>
        </p:spPr>
        <p:txBody>
          <a:bodyPr>
            <a:normAutofit fontScale="92500"/>
          </a:bodyPr>
          <a:lstStyle/>
          <a:p>
            <a:pPr marL="0" indent="0">
              <a:buNone/>
            </a:pPr>
            <a:r>
              <a:rPr lang="en-US" dirty="0"/>
              <a:t>The training dataset for a simple KNN classification problem is given below:</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1BC19B0C-6372-4E91-8AF7-5C84B2D7BE04}"/>
                  </a:ext>
                </a:extLst>
              </p:cNvPr>
              <p:cNvGraphicFramePr>
                <a:graphicFrameLocks noGrp="1"/>
              </p:cNvGraphicFramePr>
              <p:nvPr/>
            </p:nvGraphicFramePr>
            <p:xfrm>
              <a:off x="1589315" y="1367102"/>
              <a:ext cx="5812970" cy="2383028"/>
            </p:xfrm>
            <a:graphic>
              <a:graphicData uri="http://schemas.openxmlformats.org/drawingml/2006/table">
                <a:tbl>
                  <a:tblPr firstRow="1" bandRow="1">
                    <a:tableStyleId>{073A0DAA-6AF3-43AB-8588-CEC1D06C72B9}</a:tableStyleId>
                  </a:tblPr>
                  <a:tblGrid>
                    <a:gridCol w="1162594">
                      <a:extLst>
                        <a:ext uri="{9D8B030D-6E8A-4147-A177-3AD203B41FA5}">
                          <a16:colId xmlns:a16="http://schemas.microsoft.com/office/drawing/2014/main" val="2242705170"/>
                        </a:ext>
                      </a:extLst>
                    </a:gridCol>
                    <a:gridCol w="1162594">
                      <a:extLst>
                        <a:ext uri="{9D8B030D-6E8A-4147-A177-3AD203B41FA5}">
                          <a16:colId xmlns:a16="http://schemas.microsoft.com/office/drawing/2014/main" val="4167487992"/>
                        </a:ext>
                      </a:extLst>
                    </a:gridCol>
                    <a:gridCol w="1162594">
                      <a:extLst>
                        <a:ext uri="{9D8B030D-6E8A-4147-A177-3AD203B41FA5}">
                          <a16:colId xmlns:a16="http://schemas.microsoft.com/office/drawing/2014/main" val="426370304"/>
                        </a:ext>
                      </a:extLst>
                    </a:gridCol>
                    <a:gridCol w="1162594">
                      <a:extLst>
                        <a:ext uri="{9D8B030D-6E8A-4147-A177-3AD203B41FA5}">
                          <a16:colId xmlns:a16="http://schemas.microsoft.com/office/drawing/2014/main" val="529516997"/>
                        </a:ext>
                      </a:extLst>
                    </a:gridCol>
                    <a:gridCol w="1162594">
                      <a:extLst>
                        <a:ext uri="{9D8B030D-6E8A-4147-A177-3AD203B41FA5}">
                          <a16:colId xmlns:a16="http://schemas.microsoft.com/office/drawing/2014/main" val="419539601"/>
                        </a:ext>
                      </a:extLst>
                    </a:gridCol>
                  </a:tblGrid>
                  <a:tr h="266052">
                    <a:tc>
                      <a:txBody>
                        <a:bodyPr/>
                        <a:lstStyle/>
                        <a:p>
                          <a:pPr algn="ctr"/>
                          <a:r>
                            <a:rPr lang="en-US" dirty="0"/>
                            <a:t>X1</a:t>
                          </a:r>
                        </a:p>
                      </a:txBody>
                      <a:tcPr/>
                    </a:tc>
                    <a:tc>
                      <a:txBody>
                        <a:bodyPr/>
                        <a:lstStyle/>
                        <a:p>
                          <a:pPr algn="ctr"/>
                          <a:r>
                            <a:rPr lang="en-US" dirty="0"/>
                            <a:t>X2</a:t>
                          </a:r>
                        </a:p>
                      </a:txBody>
                      <a:tcPr/>
                    </a:tc>
                    <a:tc>
                      <a:txBody>
                        <a:bodyPr/>
                        <a:lstStyle/>
                        <a:p>
                          <a:pPr algn="ctr"/>
                          <a:r>
                            <a:rPr lang="en-US" dirty="0"/>
                            <a:t>X3</a:t>
                          </a:r>
                        </a:p>
                      </a:txBody>
                      <a:tcPr/>
                    </a:tc>
                    <a:tc>
                      <a:txBody>
                        <a:bodyPr/>
                        <a:lstStyle/>
                        <a:p>
                          <a:pPr algn="ctr"/>
                          <a:r>
                            <a:rPr lang="en-US" dirty="0"/>
                            <a:t>Y</a:t>
                          </a:r>
                        </a:p>
                      </a:txBody>
                      <a:tcPr/>
                    </a:tc>
                    <a:tc>
                      <a:txBody>
                        <a:bodyPr/>
                        <a:lstStyle/>
                        <a:p>
                          <a:pPr algn="ctr"/>
                          <a:r>
                            <a:rPr lang="en-US" dirty="0"/>
                            <a:t>Distance to (0,0,0)</a:t>
                          </a:r>
                        </a:p>
                      </a:txBody>
                      <a:tcPr/>
                    </a:tc>
                    <a:extLst>
                      <a:ext uri="{0D108BD9-81ED-4DB2-BD59-A6C34878D82A}">
                        <a16:rowId xmlns:a16="http://schemas.microsoft.com/office/drawing/2014/main" val="2727102374"/>
                      </a:ext>
                    </a:extLst>
                  </a:tr>
                  <a:tr h="266052">
                    <a:tc>
                      <a:txBody>
                        <a:bodyPr/>
                        <a:lstStyle/>
                        <a:p>
                          <a:pPr algn="ctr"/>
                          <a:r>
                            <a:rPr lang="en-US" dirty="0"/>
                            <a:t>-1</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B</a:t>
                          </a: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6</m:t>
                                    </m:r>
                                  </m:e>
                                </m:ra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≈2.45</m:t>
                                </m:r>
                              </m:oMath>
                            </m:oMathPara>
                          </a14:m>
                          <a:endParaRPr lang="en-US" dirty="0"/>
                        </a:p>
                      </a:txBody>
                      <a:tcPr/>
                    </a:tc>
                    <a:extLst>
                      <a:ext uri="{0D108BD9-81ED-4DB2-BD59-A6C34878D82A}">
                        <a16:rowId xmlns:a16="http://schemas.microsoft.com/office/drawing/2014/main" val="1707771995"/>
                      </a:ext>
                    </a:extLst>
                  </a:tr>
                  <a:tr h="266052">
                    <a:tc>
                      <a:txBody>
                        <a:bodyPr/>
                        <a:lstStyle/>
                        <a:p>
                          <a:pPr algn="ctr"/>
                          <a:r>
                            <a:rPr lang="en-US" dirty="0"/>
                            <a:t>-2</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B</a:t>
                          </a:r>
                        </a:p>
                      </a:txBody>
                      <a:tcPr/>
                    </a:tc>
                    <a:tc>
                      <a:txBody>
                        <a:bodyPr/>
                        <a:lstStyle/>
                        <a:p>
                          <a:pPr algn="ctr"/>
                          <a:r>
                            <a:rPr lang="en-US" dirty="0"/>
                            <a:t>3</a:t>
                          </a:r>
                        </a:p>
                      </a:txBody>
                      <a:tcPr/>
                    </a:tc>
                    <a:extLst>
                      <a:ext uri="{0D108BD9-81ED-4DB2-BD59-A6C34878D82A}">
                        <a16:rowId xmlns:a16="http://schemas.microsoft.com/office/drawing/2014/main" val="3439131432"/>
                      </a:ext>
                    </a:extLst>
                  </a:tr>
                  <a:tr h="266052">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A</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22</m:t>
                                    </m:r>
                                  </m:e>
                                </m:ra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≈4.7</m:t>
                                </m:r>
                              </m:oMath>
                            </m:oMathPara>
                          </a14:m>
                          <a:endParaRPr lang="en-US" dirty="0"/>
                        </a:p>
                      </a:txBody>
                      <a:tcPr/>
                    </a:tc>
                    <a:extLst>
                      <a:ext uri="{0D108BD9-81ED-4DB2-BD59-A6C34878D82A}">
                        <a16:rowId xmlns:a16="http://schemas.microsoft.com/office/drawing/2014/main" val="2817601152"/>
                      </a:ext>
                    </a:extLst>
                  </a:tr>
                  <a:tr h="266052">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A</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17</m:t>
                                    </m:r>
                                  </m:e>
                                </m:ra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≈4.1</m:t>
                                </m:r>
                              </m:oMath>
                            </m:oMathPara>
                          </a14:m>
                          <a:endParaRPr lang="en-US" dirty="0"/>
                        </a:p>
                      </a:txBody>
                      <a:tcPr/>
                    </a:tc>
                    <a:extLst>
                      <a:ext uri="{0D108BD9-81ED-4DB2-BD59-A6C34878D82A}">
                        <a16:rowId xmlns:a16="http://schemas.microsoft.com/office/drawing/2014/main" val="3399376308"/>
                      </a:ext>
                    </a:extLst>
                  </a:tr>
                  <a:tr h="266052">
                    <a:tc>
                      <a:txBody>
                        <a:bodyPr/>
                        <a:lstStyle/>
                        <a:p>
                          <a:pPr algn="ctr"/>
                          <a:r>
                            <a:rPr lang="en-US" dirty="0"/>
                            <a:t>0</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A</a:t>
                          </a:r>
                        </a:p>
                      </a:txBody>
                      <a:tcPr/>
                    </a:tc>
                    <a:tc>
                      <a:txBody>
                        <a:bodyPr/>
                        <a:lstStyle/>
                        <a:p>
                          <a:pPr algn="ctr"/>
                          <a:r>
                            <a:rPr lang="en-US" dirty="0"/>
                            <a:t>2</a:t>
                          </a:r>
                        </a:p>
                      </a:txBody>
                      <a:tcPr/>
                    </a:tc>
                    <a:extLst>
                      <a:ext uri="{0D108BD9-81ED-4DB2-BD59-A6C34878D82A}">
                        <a16:rowId xmlns:a16="http://schemas.microsoft.com/office/drawing/2014/main" val="2876131790"/>
                      </a:ext>
                    </a:extLst>
                  </a:tr>
                  <a:tr h="266052">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13</m:t>
                                    </m:r>
                                  </m:e>
                                </m:ra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≈3.6</m:t>
                                </m:r>
                              </m:oMath>
                            </m:oMathPara>
                          </a14:m>
                          <a:endParaRPr lang="en-US" dirty="0"/>
                        </a:p>
                      </a:txBody>
                      <a:tcPr/>
                    </a:tc>
                    <a:extLst>
                      <a:ext uri="{0D108BD9-81ED-4DB2-BD59-A6C34878D82A}">
                        <a16:rowId xmlns:a16="http://schemas.microsoft.com/office/drawing/2014/main" val="1527572783"/>
                      </a:ext>
                    </a:extLst>
                  </a:tr>
                </a:tbl>
              </a:graphicData>
            </a:graphic>
          </p:graphicFrame>
        </mc:Choice>
        <mc:Fallback xmlns="">
          <p:graphicFrame>
            <p:nvGraphicFramePr>
              <p:cNvPr id="7" name="Table 7">
                <a:extLst>
                  <a:ext uri="{FF2B5EF4-FFF2-40B4-BE49-F238E27FC236}">
                    <a16:creationId xmlns:a16="http://schemas.microsoft.com/office/drawing/2014/main" id="{1BC19B0C-6372-4E91-8AF7-5C84B2D7BE04}"/>
                  </a:ext>
                </a:extLst>
              </p:cNvPr>
              <p:cNvGraphicFramePr>
                <a:graphicFrameLocks noGrp="1"/>
              </p:cNvGraphicFramePr>
              <p:nvPr>
                <p:extLst>
                  <p:ext uri="{D42A27DB-BD31-4B8C-83A1-F6EECF244321}">
                    <p14:modId xmlns:p14="http://schemas.microsoft.com/office/powerpoint/2010/main" val="3111210993"/>
                  </p:ext>
                </p:extLst>
              </p:nvPr>
            </p:nvGraphicFramePr>
            <p:xfrm>
              <a:off x="1589315" y="1367102"/>
              <a:ext cx="5812970" cy="2383028"/>
            </p:xfrm>
            <a:graphic>
              <a:graphicData uri="http://schemas.openxmlformats.org/drawingml/2006/table">
                <a:tbl>
                  <a:tblPr firstRow="1" bandRow="1">
                    <a:tableStyleId>{073A0DAA-6AF3-43AB-8588-CEC1D06C72B9}</a:tableStyleId>
                  </a:tblPr>
                  <a:tblGrid>
                    <a:gridCol w="1162594">
                      <a:extLst>
                        <a:ext uri="{9D8B030D-6E8A-4147-A177-3AD203B41FA5}">
                          <a16:colId xmlns:a16="http://schemas.microsoft.com/office/drawing/2014/main" val="2242705170"/>
                        </a:ext>
                      </a:extLst>
                    </a:gridCol>
                    <a:gridCol w="1162594">
                      <a:extLst>
                        <a:ext uri="{9D8B030D-6E8A-4147-A177-3AD203B41FA5}">
                          <a16:colId xmlns:a16="http://schemas.microsoft.com/office/drawing/2014/main" val="4167487992"/>
                        </a:ext>
                      </a:extLst>
                    </a:gridCol>
                    <a:gridCol w="1162594">
                      <a:extLst>
                        <a:ext uri="{9D8B030D-6E8A-4147-A177-3AD203B41FA5}">
                          <a16:colId xmlns:a16="http://schemas.microsoft.com/office/drawing/2014/main" val="426370304"/>
                        </a:ext>
                      </a:extLst>
                    </a:gridCol>
                    <a:gridCol w="1162594">
                      <a:extLst>
                        <a:ext uri="{9D8B030D-6E8A-4147-A177-3AD203B41FA5}">
                          <a16:colId xmlns:a16="http://schemas.microsoft.com/office/drawing/2014/main" val="529516997"/>
                        </a:ext>
                      </a:extLst>
                    </a:gridCol>
                    <a:gridCol w="1162594">
                      <a:extLst>
                        <a:ext uri="{9D8B030D-6E8A-4147-A177-3AD203B41FA5}">
                          <a16:colId xmlns:a16="http://schemas.microsoft.com/office/drawing/2014/main" val="419539601"/>
                        </a:ext>
                      </a:extLst>
                    </a:gridCol>
                  </a:tblGrid>
                  <a:tr h="502920">
                    <a:tc>
                      <a:txBody>
                        <a:bodyPr/>
                        <a:lstStyle/>
                        <a:p>
                          <a:pPr algn="ctr"/>
                          <a:r>
                            <a:rPr lang="en-US" dirty="0"/>
                            <a:t>X1</a:t>
                          </a:r>
                        </a:p>
                      </a:txBody>
                      <a:tcPr/>
                    </a:tc>
                    <a:tc>
                      <a:txBody>
                        <a:bodyPr/>
                        <a:lstStyle/>
                        <a:p>
                          <a:pPr algn="ctr"/>
                          <a:r>
                            <a:rPr lang="en-US" dirty="0"/>
                            <a:t>X2</a:t>
                          </a:r>
                        </a:p>
                      </a:txBody>
                      <a:tcPr/>
                    </a:tc>
                    <a:tc>
                      <a:txBody>
                        <a:bodyPr/>
                        <a:lstStyle/>
                        <a:p>
                          <a:pPr algn="ctr"/>
                          <a:r>
                            <a:rPr lang="en-US" dirty="0"/>
                            <a:t>X3</a:t>
                          </a:r>
                        </a:p>
                      </a:txBody>
                      <a:tcPr/>
                    </a:tc>
                    <a:tc>
                      <a:txBody>
                        <a:bodyPr/>
                        <a:lstStyle/>
                        <a:p>
                          <a:pPr algn="ctr"/>
                          <a:r>
                            <a:rPr lang="en-US" dirty="0"/>
                            <a:t>Y</a:t>
                          </a:r>
                        </a:p>
                      </a:txBody>
                      <a:tcPr/>
                    </a:tc>
                    <a:tc>
                      <a:txBody>
                        <a:bodyPr/>
                        <a:lstStyle/>
                        <a:p>
                          <a:pPr algn="ctr"/>
                          <a:r>
                            <a:rPr lang="en-US" dirty="0"/>
                            <a:t>Distance to (0,0,0)</a:t>
                          </a:r>
                        </a:p>
                      </a:txBody>
                      <a:tcPr/>
                    </a:tc>
                    <a:extLst>
                      <a:ext uri="{0D108BD9-81ED-4DB2-BD59-A6C34878D82A}">
                        <a16:rowId xmlns:a16="http://schemas.microsoft.com/office/drawing/2014/main" val="2727102374"/>
                      </a:ext>
                    </a:extLst>
                  </a:tr>
                  <a:tr h="321437">
                    <a:tc>
                      <a:txBody>
                        <a:bodyPr/>
                        <a:lstStyle/>
                        <a:p>
                          <a:pPr algn="ctr"/>
                          <a:r>
                            <a:rPr lang="en-US" dirty="0"/>
                            <a:t>-1</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B</a:t>
                          </a:r>
                        </a:p>
                      </a:txBody>
                      <a:tcPr/>
                    </a:tc>
                    <a:tc>
                      <a:txBody>
                        <a:bodyPr/>
                        <a:lstStyle/>
                        <a:p>
                          <a:endParaRPr lang="en-US"/>
                        </a:p>
                      </a:txBody>
                      <a:tcPr>
                        <a:blipFill>
                          <a:blip r:embed="rId2"/>
                          <a:stretch>
                            <a:fillRect l="-400524" t="-158491" r="-2094" b="-492453"/>
                          </a:stretch>
                        </a:blipFill>
                      </a:tcPr>
                    </a:tc>
                    <a:extLst>
                      <a:ext uri="{0D108BD9-81ED-4DB2-BD59-A6C34878D82A}">
                        <a16:rowId xmlns:a16="http://schemas.microsoft.com/office/drawing/2014/main" val="1707771995"/>
                      </a:ext>
                    </a:extLst>
                  </a:tr>
                  <a:tr h="297180">
                    <a:tc>
                      <a:txBody>
                        <a:bodyPr/>
                        <a:lstStyle/>
                        <a:p>
                          <a:pPr algn="ctr"/>
                          <a:r>
                            <a:rPr lang="en-US" dirty="0"/>
                            <a:t>-2</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B</a:t>
                          </a:r>
                        </a:p>
                      </a:txBody>
                      <a:tcPr/>
                    </a:tc>
                    <a:tc>
                      <a:txBody>
                        <a:bodyPr/>
                        <a:lstStyle/>
                        <a:p>
                          <a:pPr algn="ctr"/>
                          <a:r>
                            <a:rPr lang="en-US" dirty="0"/>
                            <a:t>3</a:t>
                          </a:r>
                        </a:p>
                      </a:txBody>
                      <a:tcPr/>
                    </a:tc>
                    <a:extLst>
                      <a:ext uri="{0D108BD9-81ED-4DB2-BD59-A6C34878D82A}">
                        <a16:rowId xmlns:a16="http://schemas.microsoft.com/office/drawing/2014/main" val="3439131432"/>
                      </a:ext>
                    </a:extLst>
                  </a:tr>
                  <a:tr h="321437">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A</a:t>
                          </a:r>
                        </a:p>
                      </a:txBody>
                      <a:tcPr/>
                    </a:tc>
                    <a:tc>
                      <a:txBody>
                        <a:bodyPr/>
                        <a:lstStyle/>
                        <a:p>
                          <a:endParaRPr lang="en-US"/>
                        </a:p>
                      </a:txBody>
                      <a:tcPr>
                        <a:blipFill>
                          <a:blip r:embed="rId2"/>
                          <a:stretch>
                            <a:fillRect l="-400524" t="-349057" r="-2094" b="-301887"/>
                          </a:stretch>
                        </a:blipFill>
                      </a:tcPr>
                    </a:tc>
                    <a:extLst>
                      <a:ext uri="{0D108BD9-81ED-4DB2-BD59-A6C34878D82A}">
                        <a16:rowId xmlns:a16="http://schemas.microsoft.com/office/drawing/2014/main" val="2817601152"/>
                      </a:ext>
                    </a:extLst>
                  </a:tr>
                  <a:tr h="321437">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A</a:t>
                          </a:r>
                        </a:p>
                      </a:txBody>
                      <a:tcPr/>
                    </a:tc>
                    <a:tc>
                      <a:txBody>
                        <a:bodyPr/>
                        <a:lstStyle/>
                        <a:p>
                          <a:endParaRPr lang="en-US"/>
                        </a:p>
                      </a:txBody>
                      <a:tcPr>
                        <a:blipFill>
                          <a:blip r:embed="rId2"/>
                          <a:stretch>
                            <a:fillRect l="-400524" t="-449057" r="-2094" b="-201887"/>
                          </a:stretch>
                        </a:blipFill>
                      </a:tcPr>
                    </a:tc>
                    <a:extLst>
                      <a:ext uri="{0D108BD9-81ED-4DB2-BD59-A6C34878D82A}">
                        <a16:rowId xmlns:a16="http://schemas.microsoft.com/office/drawing/2014/main" val="3399376308"/>
                      </a:ext>
                    </a:extLst>
                  </a:tr>
                  <a:tr h="297180">
                    <a:tc>
                      <a:txBody>
                        <a:bodyPr/>
                        <a:lstStyle/>
                        <a:p>
                          <a:pPr algn="ctr"/>
                          <a:r>
                            <a:rPr lang="en-US" dirty="0"/>
                            <a:t>0</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A</a:t>
                          </a:r>
                        </a:p>
                      </a:txBody>
                      <a:tcPr/>
                    </a:tc>
                    <a:tc>
                      <a:txBody>
                        <a:bodyPr/>
                        <a:lstStyle/>
                        <a:p>
                          <a:pPr algn="ctr"/>
                          <a:r>
                            <a:rPr lang="en-US" dirty="0"/>
                            <a:t>2</a:t>
                          </a:r>
                        </a:p>
                      </a:txBody>
                      <a:tcPr/>
                    </a:tc>
                    <a:extLst>
                      <a:ext uri="{0D108BD9-81ED-4DB2-BD59-A6C34878D82A}">
                        <a16:rowId xmlns:a16="http://schemas.microsoft.com/office/drawing/2014/main" val="2876131790"/>
                      </a:ext>
                    </a:extLst>
                  </a:tr>
                  <a:tr h="321437">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a:t>
                          </a:r>
                        </a:p>
                      </a:txBody>
                      <a:tcPr/>
                    </a:tc>
                    <a:tc>
                      <a:txBody>
                        <a:bodyPr/>
                        <a:lstStyle/>
                        <a:p>
                          <a:endParaRPr lang="en-US"/>
                        </a:p>
                      </a:txBody>
                      <a:tcPr>
                        <a:blipFill>
                          <a:blip r:embed="rId2"/>
                          <a:stretch>
                            <a:fillRect l="-400524" t="-641509" r="-2094" b="-9434"/>
                          </a:stretch>
                        </a:blipFill>
                      </a:tcPr>
                    </a:tc>
                    <a:extLst>
                      <a:ext uri="{0D108BD9-81ED-4DB2-BD59-A6C34878D82A}">
                        <a16:rowId xmlns:a16="http://schemas.microsoft.com/office/drawing/2014/main" val="1527572783"/>
                      </a:ext>
                    </a:extLst>
                  </a:tr>
                </a:tbl>
              </a:graphicData>
            </a:graphic>
          </p:graphicFrame>
        </mc:Fallback>
      </mc:AlternateContent>
      <p:sp>
        <p:nvSpPr>
          <p:cNvPr id="8" name="TextBox 7">
            <a:extLst>
              <a:ext uri="{FF2B5EF4-FFF2-40B4-BE49-F238E27FC236}">
                <a16:creationId xmlns:a16="http://schemas.microsoft.com/office/drawing/2014/main" id="{13F642FF-A6D8-4C4C-A92D-1C981EB81B55}"/>
              </a:ext>
            </a:extLst>
          </p:cNvPr>
          <p:cNvSpPr txBox="1"/>
          <p:nvPr/>
        </p:nvSpPr>
        <p:spPr>
          <a:xfrm>
            <a:off x="856343" y="4027714"/>
            <a:ext cx="7590972" cy="923330"/>
          </a:xfrm>
          <a:prstGeom prst="rect">
            <a:avLst/>
          </a:prstGeom>
          <a:noFill/>
        </p:spPr>
        <p:txBody>
          <a:bodyPr wrap="square" rtlCol="0">
            <a:spAutoFit/>
          </a:bodyPr>
          <a:lstStyle/>
          <a:p>
            <a:pPr algn="l"/>
            <a:r>
              <a:rPr lang="en-US" dirty="0">
                <a:solidFill>
                  <a:schemeClr val="bg1"/>
                </a:solidFill>
                <a:latin typeface="+mj-lt"/>
              </a:rPr>
              <a:t>1A)  Assume we are trying to use this dataset to make a prediction for Y when X1 = X2 = X3 = 0.  Complete the “Distance to (0,0,0) Column” above using the Euclidian distance formula</a:t>
            </a:r>
          </a:p>
        </p:txBody>
      </p:sp>
    </p:spTree>
    <p:extLst>
      <p:ext uri="{BB962C8B-B14F-4D97-AF65-F5344CB8AC3E}">
        <p14:creationId xmlns:p14="http://schemas.microsoft.com/office/powerpoint/2010/main" val="3031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1FEA-C5BC-402B-BCBC-982F0B0D4D24}"/>
              </a:ext>
            </a:extLst>
          </p:cNvPr>
          <p:cNvSpPr>
            <a:spLocks noGrp="1"/>
          </p:cNvSpPr>
          <p:nvPr>
            <p:ph type="title"/>
          </p:nvPr>
        </p:nvSpPr>
        <p:spPr/>
        <p:txBody>
          <a:bodyPr>
            <a:normAutofit fontScale="90000"/>
          </a:bodyPr>
          <a:lstStyle/>
          <a:p>
            <a:r>
              <a:rPr lang="en-US" dirty="0"/>
              <a:t>Problem 1</a:t>
            </a:r>
          </a:p>
        </p:txBody>
      </p:sp>
      <p:sp>
        <p:nvSpPr>
          <p:cNvPr id="3" name="Content Placeholder 2">
            <a:extLst>
              <a:ext uri="{FF2B5EF4-FFF2-40B4-BE49-F238E27FC236}">
                <a16:creationId xmlns:a16="http://schemas.microsoft.com/office/drawing/2014/main" id="{18AABAFB-3D2D-4C1E-9DBE-20363E98992A}"/>
              </a:ext>
            </a:extLst>
          </p:cNvPr>
          <p:cNvSpPr>
            <a:spLocks noGrp="1"/>
          </p:cNvSpPr>
          <p:nvPr>
            <p:ph idx="1"/>
          </p:nvPr>
        </p:nvSpPr>
        <p:spPr>
          <a:xfrm>
            <a:off x="628650" y="939997"/>
            <a:ext cx="7886700" cy="3573945"/>
          </a:xfrm>
        </p:spPr>
        <p:txBody>
          <a:bodyPr/>
          <a:lstStyle/>
          <a:p>
            <a:pPr marL="0" indent="0">
              <a:buNone/>
            </a:pPr>
            <a:r>
              <a:rPr lang="en-US" dirty="0"/>
              <a:t>1B)  What would your prediction be with K = 1?  A</a:t>
            </a:r>
          </a:p>
          <a:p>
            <a:pPr marL="0" indent="0">
              <a:buNone/>
            </a:pPr>
            <a:r>
              <a:rPr lang="en-US" dirty="0"/>
              <a:t>1C)  What would your prediction be with K = 3?  B</a:t>
            </a:r>
          </a:p>
          <a:p>
            <a:pPr marL="0" indent="0">
              <a:buNone/>
            </a:pPr>
            <a:r>
              <a:rPr lang="en-US" dirty="0"/>
              <a:t>1D)  If the true decision boundary is highly non-linear (“curvy”) would you expect a higher or lower value for K to provide a better prediction?  LOWER.  Why?  Lower values result in a closer fit to the data and a more complex model which would better fit a non-linear decision boundary.  Higher values result in a “smoothed” boundary with fits best with a more linear decision boundary</a:t>
            </a:r>
          </a:p>
        </p:txBody>
      </p:sp>
    </p:spTree>
    <p:extLst>
      <p:ext uri="{BB962C8B-B14F-4D97-AF65-F5344CB8AC3E}">
        <p14:creationId xmlns:p14="http://schemas.microsoft.com/office/powerpoint/2010/main" val="35487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E117-041C-4ECC-9AC5-8031364E9F27}"/>
              </a:ext>
            </a:extLst>
          </p:cNvPr>
          <p:cNvSpPr>
            <a:spLocks noGrp="1"/>
          </p:cNvSpPr>
          <p:nvPr>
            <p:ph type="title"/>
          </p:nvPr>
        </p:nvSpPr>
        <p:spPr/>
        <p:txBody>
          <a:bodyPr>
            <a:normAutofit fontScale="90000"/>
          </a:bodyPr>
          <a:lstStyle/>
          <a:p>
            <a:r>
              <a:rPr lang="en-US" dirty="0"/>
              <a:t>Problem 2</a:t>
            </a:r>
          </a:p>
        </p:txBody>
      </p:sp>
      <p:sp>
        <p:nvSpPr>
          <p:cNvPr id="8" name="Content Placeholder 7">
            <a:extLst>
              <a:ext uri="{FF2B5EF4-FFF2-40B4-BE49-F238E27FC236}">
                <a16:creationId xmlns:a16="http://schemas.microsoft.com/office/drawing/2014/main" id="{1C865EFA-E5F2-472A-A00D-CC46B45BDB24}"/>
              </a:ext>
            </a:extLst>
          </p:cNvPr>
          <p:cNvSpPr>
            <a:spLocks noGrp="1"/>
          </p:cNvSpPr>
          <p:nvPr>
            <p:ph idx="1"/>
          </p:nvPr>
        </p:nvSpPr>
        <p:spPr>
          <a:xfrm>
            <a:off x="628650" y="1026319"/>
            <a:ext cx="7886700" cy="1050131"/>
          </a:xfrm>
        </p:spPr>
        <p:txBody>
          <a:bodyPr>
            <a:normAutofit fontScale="92500" lnSpcReduction="10000"/>
          </a:bodyPr>
          <a:lstStyle/>
          <a:p>
            <a:pPr marL="0" indent="0">
              <a:buNone/>
            </a:pPr>
            <a:r>
              <a:rPr lang="en-US" sz="2000" dirty="0">
                <a:solidFill>
                  <a:schemeClr val="bg1"/>
                </a:solidFill>
                <a:latin typeface="+mj-lt"/>
              </a:rPr>
              <a:t>You have created four regression models for a multidimensional datasets and plotted the test dataset residuals for each model on the following slides.  Complete the following matrix by typing a  to assess each model in terms of its relative variance and bias:</a:t>
            </a:r>
          </a:p>
          <a:p>
            <a:endParaRPr lang="en-US" dirty="0"/>
          </a:p>
        </p:txBody>
      </p:sp>
      <p:graphicFrame>
        <p:nvGraphicFramePr>
          <p:cNvPr id="10" name="Table 10">
            <a:extLst>
              <a:ext uri="{FF2B5EF4-FFF2-40B4-BE49-F238E27FC236}">
                <a16:creationId xmlns:a16="http://schemas.microsoft.com/office/drawing/2014/main" id="{AB54C642-B782-4E95-87C8-06C8597C4376}"/>
              </a:ext>
            </a:extLst>
          </p:cNvPr>
          <p:cNvGraphicFramePr>
            <a:graphicFrameLocks noGrp="1"/>
          </p:cNvGraphicFramePr>
          <p:nvPr/>
        </p:nvGraphicFramePr>
        <p:xfrm>
          <a:off x="1339850" y="2186940"/>
          <a:ext cx="6096000" cy="1112520"/>
        </p:xfrm>
        <a:graphic>
          <a:graphicData uri="http://schemas.openxmlformats.org/drawingml/2006/table">
            <a:tbl>
              <a:tblPr firstRow="1" firstCol="1">
                <a:tableStyleId>{073A0DAA-6AF3-43AB-8588-CEC1D06C72B9}</a:tableStyleId>
              </a:tblPr>
              <a:tblGrid>
                <a:gridCol w="1454150">
                  <a:extLst>
                    <a:ext uri="{9D8B030D-6E8A-4147-A177-3AD203B41FA5}">
                      <a16:colId xmlns:a16="http://schemas.microsoft.com/office/drawing/2014/main" val="2294901516"/>
                    </a:ext>
                  </a:extLst>
                </a:gridCol>
                <a:gridCol w="2273300">
                  <a:extLst>
                    <a:ext uri="{9D8B030D-6E8A-4147-A177-3AD203B41FA5}">
                      <a16:colId xmlns:a16="http://schemas.microsoft.com/office/drawing/2014/main" val="2075558301"/>
                    </a:ext>
                  </a:extLst>
                </a:gridCol>
                <a:gridCol w="2368550">
                  <a:extLst>
                    <a:ext uri="{9D8B030D-6E8A-4147-A177-3AD203B41FA5}">
                      <a16:colId xmlns:a16="http://schemas.microsoft.com/office/drawing/2014/main" val="1306514935"/>
                    </a:ext>
                  </a:extLst>
                </a:gridCol>
              </a:tblGrid>
              <a:tr h="370840">
                <a:tc>
                  <a:txBody>
                    <a:bodyPr/>
                    <a:lstStyle/>
                    <a:p>
                      <a:endParaRPr lang="en-US" dirty="0"/>
                    </a:p>
                  </a:txBody>
                  <a:tcPr/>
                </a:tc>
                <a:tc>
                  <a:txBody>
                    <a:bodyPr/>
                    <a:lstStyle/>
                    <a:p>
                      <a:r>
                        <a:rPr lang="en-US" dirty="0"/>
                        <a:t>Low Variance</a:t>
                      </a:r>
                    </a:p>
                  </a:txBody>
                  <a:tcPr/>
                </a:tc>
                <a:tc>
                  <a:txBody>
                    <a:bodyPr/>
                    <a:lstStyle/>
                    <a:p>
                      <a:r>
                        <a:rPr lang="en-US" dirty="0"/>
                        <a:t>High Variance</a:t>
                      </a:r>
                    </a:p>
                  </a:txBody>
                  <a:tcPr/>
                </a:tc>
                <a:extLst>
                  <a:ext uri="{0D108BD9-81ED-4DB2-BD59-A6C34878D82A}">
                    <a16:rowId xmlns:a16="http://schemas.microsoft.com/office/drawing/2014/main" val="1955579797"/>
                  </a:ext>
                </a:extLst>
              </a:tr>
              <a:tr h="370840">
                <a:tc>
                  <a:txBody>
                    <a:bodyPr/>
                    <a:lstStyle/>
                    <a:p>
                      <a:r>
                        <a:rPr lang="en-US" dirty="0"/>
                        <a:t>Low Bias</a:t>
                      </a:r>
                    </a:p>
                  </a:txBody>
                  <a:tcPr/>
                </a:tc>
                <a:tc>
                  <a:txBody>
                    <a:bodyPr/>
                    <a:lstStyle/>
                    <a:p>
                      <a:r>
                        <a:rPr lang="en-US" dirty="0"/>
                        <a:t>F3</a:t>
                      </a:r>
                    </a:p>
                  </a:txBody>
                  <a:tcPr/>
                </a:tc>
                <a:tc>
                  <a:txBody>
                    <a:bodyPr/>
                    <a:lstStyle/>
                    <a:p>
                      <a:r>
                        <a:rPr lang="en-US" dirty="0"/>
                        <a:t>F2</a:t>
                      </a:r>
                    </a:p>
                  </a:txBody>
                  <a:tcPr/>
                </a:tc>
                <a:extLst>
                  <a:ext uri="{0D108BD9-81ED-4DB2-BD59-A6C34878D82A}">
                    <a16:rowId xmlns:a16="http://schemas.microsoft.com/office/drawing/2014/main" val="3913764685"/>
                  </a:ext>
                </a:extLst>
              </a:tr>
              <a:tr h="370840">
                <a:tc>
                  <a:txBody>
                    <a:bodyPr/>
                    <a:lstStyle/>
                    <a:p>
                      <a:r>
                        <a:rPr lang="en-US" dirty="0"/>
                        <a:t>High Bias</a:t>
                      </a:r>
                    </a:p>
                  </a:txBody>
                  <a:tcPr/>
                </a:tc>
                <a:tc>
                  <a:txBody>
                    <a:bodyPr/>
                    <a:lstStyle/>
                    <a:p>
                      <a:r>
                        <a:rPr lang="en-US" dirty="0"/>
                        <a:t>F1</a:t>
                      </a:r>
                    </a:p>
                  </a:txBody>
                  <a:tcPr/>
                </a:tc>
                <a:tc>
                  <a:txBody>
                    <a:bodyPr/>
                    <a:lstStyle/>
                    <a:p>
                      <a:r>
                        <a:rPr lang="en-US" dirty="0"/>
                        <a:t>F4</a:t>
                      </a:r>
                    </a:p>
                  </a:txBody>
                  <a:tcPr/>
                </a:tc>
                <a:extLst>
                  <a:ext uri="{0D108BD9-81ED-4DB2-BD59-A6C34878D82A}">
                    <a16:rowId xmlns:a16="http://schemas.microsoft.com/office/drawing/2014/main" val="1636588045"/>
                  </a:ext>
                </a:extLst>
              </a:tr>
            </a:tbl>
          </a:graphicData>
        </a:graphic>
      </p:graphicFrame>
      <p:sp>
        <p:nvSpPr>
          <p:cNvPr id="11" name="TextBox 10">
            <a:extLst>
              <a:ext uri="{FF2B5EF4-FFF2-40B4-BE49-F238E27FC236}">
                <a16:creationId xmlns:a16="http://schemas.microsoft.com/office/drawing/2014/main" id="{4EA01BD0-C58E-458F-A781-B9D542D49F73}"/>
              </a:ext>
            </a:extLst>
          </p:cNvPr>
          <p:cNvSpPr txBox="1"/>
          <p:nvPr/>
        </p:nvSpPr>
        <p:spPr>
          <a:xfrm>
            <a:off x="628650" y="3581400"/>
            <a:ext cx="7886700" cy="369332"/>
          </a:xfrm>
          <a:prstGeom prst="rect">
            <a:avLst/>
          </a:prstGeom>
          <a:noFill/>
        </p:spPr>
        <p:txBody>
          <a:bodyPr wrap="square" rtlCol="0">
            <a:spAutoFit/>
          </a:bodyPr>
          <a:lstStyle/>
          <a:p>
            <a:pPr algn="l"/>
            <a:r>
              <a:rPr lang="en-US" dirty="0">
                <a:solidFill>
                  <a:schemeClr val="bg1"/>
                </a:solidFill>
                <a:latin typeface="+mj-lt"/>
              </a:rPr>
              <a:t>Of these four models, which would you select:  F3 </a:t>
            </a:r>
          </a:p>
        </p:txBody>
      </p:sp>
    </p:spTree>
    <p:extLst>
      <p:ext uri="{BB962C8B-B14F-4D97-AF65-F5344CB8AC3E}">
        <p14:creationId xmlns:p14="http://schemas.microsoft.com/office/powerpoint/2010/main" val="354585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31B8-B311-4509-9E7F-DAF78FF46971}"/>
              </a:ext>
            </a:extLst>
          </p:cNvPr>
          <p:cNvSpPr>
            <a:spLocks noGrp="1"/>
          </p:cNvSpPr>
          <p:nvPr>
            <p:ph type="title"/>
          </p:nvPr>
        </p:nvSpPr>
        <p:spPr/>
        <p:txBody>
          <a:bodyPr>
            <a:normAutofit fontScale="90000"/>
          </a:bodyPr>
          <a:lstStyle/>
          <a:p>
            <a:r>
              <a:rPr lang="en-US" dirty="0"/>
              <a:t>Problem 2</a:t>
            </a:r>
          </a:p>
        </p:txBody>
      </p:sp>
      <p:pic>
        <p:nvPicPr>
          <p:cNvPr id="7" name="Picture 6">
            <a:extLst>
              <a:ext uri="{FF2B5EF4-FFF2-40B4-BE49-F238E27FC236}">
                <a16:creationId xmlns:a16="http://schemas.microsoft.com/office/drawing/2014/main" id="{0941843F-488C-4DC4-BF10-5DACE3EA96D9}"/>
              </a:ext>
            </a:extLst>
          </p:cNvPr>
          <p:cNvPicPr>
            <a:picLocks noChangeAspect="1"/>
          </p:cNvPicPr>
          <p:nvPr/>
        </p:nvPicPr>
        <p:blipFill>
          <a:blip r:embed="rId2"/>
          <a:stretch>
            <a:fillRect/>
          </a:stretch>
        </p:blipFill>
        <p:spPr>
          <a:xfrm>
            <a:off x="1183365" y="806074"/>
            <a:ext cx="6919235" cy="4159902"/>
          </a:xfrm>
          <a:prstGeom prst="rect">
            <a:avLst/>
          </a:prstGeom>
        </p:spPr>
      </p:pic>
    </p:spTree>
    <p:extLst>
      <p:ext uri="{BB962C8B-B14F-4D97-AF65-F5344CB8AC3E}">
        <p14:creationId xmlns:p14="http://schemas.microsoft.com/office/powerpoint/2010/main" val="22483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98E-60B8-D2DE-6E50-A1186252F514}"/>
              </a:ext>
            </a:extLst>
          </p:cNvPr>
          <p:cNvSpPr>
            <a:spLocks noGrp="1"/>
          </p:cNvSpPr>
          <p:nvPr>
            <p:ph type="title"/>
          </p:nvPr>
        </p:nvSpPr>
        <p:spPr/>
        <p:txBody>
          <a:bodyPr>
            <a:normAutofit fontScale="90000"/>
          </a:bodyPr>
          <a:lstStyle/>
          <a:p>
            <a:r>
              <a:rPr lang="en-US" dirty="0"/>
              <a:t>Mid-Term</a:t>
            </a:r>
          </a:p>
        </p:txBody>
      </p:sp>
      <p:sp>
        <p:nvSpPr>
          <p:cNvPr id="3" name="Content Placeholder 2">
            <a:extLst>
              <a:ext uri="{FF2B5EF4-FFF2-40B4-BE49-F238E27FC236}">
                <a16:creationId xmlns:a16="http://schemas.microsoft.com/office/drawing/2014/main" id="{FA782C28-F678-F1CB-665C-06916B3462ED}"/>
              </a:ext>
            </a:extLst>
          </p:cNvPr>
          <p:cNvSpPr>
            <a:spLocks noGrp="1"/>
          </p:cNvSpPr>
          <p:nvPr>
            <p:ph idx="1"/>
          </p:nvPr>
        </p:nvSpPr>
        <p:spPr/>
        <p:txBody>
          <a:bodyPr/>
          <a:lstStyle/>
          <a:p>
            <a:r>
              <a:rPr lang="en-US" dirty="0"/>
              <a:t>Four assumptions of a linear model</a:t>
            </a:r>
          </a:p>
          <a:p>
            <a:r>
              <a:rPr lang="en-US" dirty="0">
                <a:effectLst/>
              </a:rPr>
              <a:t>Write out equation from model coefficients</a:t>
            </a:r>
          </a:p>
          <a:p>
            <a:r>
              <a:rPr lang="en-US" dirty="0"/>
              <a:t>Understanding and interpreting inference issues in the presence of multicollinearity</a:t>
            </a:r>
          </a:p>
          <a:p>
            <a:r>
              <a:rPr lang="en-US" dirty="0"/>
              <a:t>Calculating various assessment statistics</a:t>
            </a:r>
          </a:p>
          <a:p>
            <a:r>
              <a:rPr lang="en-US" dirty="0"/>
              <a:t>Interpreting p-values, confidence intervals, and F-statistics from a model result</a:t>
            </a:r>
          </a:p>
          <a:p>
            <a:r>
              <a:rPr lang="en-US" dirty="0"/>
              <a:t>Interpreting and modeling interaction effects</a:t>
            </a:r>
          </a:p>
          <a:p>
            <a:endParaRPr lang="en-US" dirty="0">
              <a:effectLst/>
            </a:endParaRPr>
          </a:p>
          <a:p>
            <a:endParaRPr lang="en-US" dirty="0"/>
          </a:p>
          <a:p>
            <a:endParaRPr lang="en-US" dirty="0"/>
          </a:p>
        </p:txBody>
      </p:sp>
      <p:sp>
        <p:nvSpPr>
          <p:cNvPr id="4" name="Text Placeholder 3">
            <a:extLst>
              <a:ext uri="{FF2B5EF4-FFF2-40B4-BE49-F238E27FC236}">
                <a16:creationId xmlns:a16="http://schemas.microsoft.com/office/drawing/2014/main" id="{3E9A4ADF-6426-266E-562A-A259E5A38052}"/>
              </a:ext>
            </a:extLst>
          </p:cNvPr>
          <p:cNvSpPr>
            <a:spLocks noGrp="1"/>
          </p:cNvSpPr>
          <p:nvPr>
            <p:ph type="body" sz="quarter" idx="10"/>
          </p:nvPr>
        </p:nvSpPr>
        <p:spPr/>
        <p:txBody>
          <a:bodyPr/>
          <a:lstStyle/>
          <a:p>
            <a:r>
              <a:rPr lang="en-US" dirty="0"/>
              <a:t>Module 3 Sample Question Types</a:t>
            </a:r>
          </a:p>
        </p:txBody>
      </p:sp>
    </p:spTree>
    <p:extLst>
      <p:ext uri="{BB962C8B-B14F-4D97-AF65-F5344CB8AC3E}">
        <p14:creationId xmlns:p14="http://schemas.microsoft.com/office/powerpoint/2010/main" val="161780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3D556F1D-43AC-9A44-A933-3CB7A027B220}"/>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FD92C41C-E938-6644-A877-2D0FB8407C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36752</TotalTime>
  <Words>1377</Words>
  <Application>Microsoft Office PowerPoint</Application>
  <PresentationFormat>On-screen Show (16:9)</PresentationFormat>
  <Paragraphs>466</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Cambria Math</vt:lpstr>
      <vt:lpstr>1_2020-Template-External</vt:lpstr>
      <vt:lpstr>1_NDA</vt:lpstr>
      <vt:lpstr>PowerPoint Presentation</vt:lpstr>
      <vt:lpstr>Mid-Term </vt:lpstr>
      <vt:lpstr>Mid-Term</vt:lpstr>
      <vt:lpstr>Mid-Term</vt:lpstr>
      <vt:lpstr>Problem 1</vt:lpstr>
      <vt:lpstr>Problem 1</vt:lpstr>
      <vt:lpstr>Problem 2</vt:lpstr>
      <vt:lpstr>Problem 2</vt:lpstr>
      <vt:lpstr>Mid-Term</vt:lpstr>
      <vt:lpstr>Problem 4</vt:lpstr>
      <vt:lpstr>Problem 4</vt:lpstr>
      <vt:lpstr>Problem 3</vt:lpstr>
      <vt:lpstr>Problem 3</vt:lpstr>
      <vt:lpstr>Problem 4</vt:lpstr>
      <vt:lpstr>Problem 4</vt:lpstr>
      <vt:lpstr>Mid-Term</vt:lpstr>
      <vt:lpstr>Problem 2</vt:lpstr>
      <vt:lpstr>Problem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Wilcox</dc:creator>
  <cp:lastModifiedBy>Bruce Alan Wilcox</cp:lastModifiedBy>
  <cp:revision>167</cp:revision>
  <dcterms:created xsi:type="dcterms:W3CDTF">2020-09-01T03:39:10Z</dcterms:created>
  <dcterms:modified xsi:type="dcterms:W3CDTF">2022-07-24T03:02:50Z</dcterms:modified>
</cp:coreProperties>
</file>