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3" r:id="rId17"/>
    <p:sldId id="269" r:id="rId18"/>
    <p:sldId id="281" r:id="rId19"/>
    <p:sldId id="271" r:id="rId20"/>
    <p:sldId id="272" r:id="rId21"/>
    <p:sldId id="274" r:id="rId22"/>
    <p:sldId id="275" r:id="rId23"/>
    <p:sldId id="279" r:id="rId24"/>
    <p:sldId id="277" r:id="rId25"/>
    <p:sldId id="278" r:id="rId26"/>
    <p:sldId id="276" r:id="rId27"/>
    <p:sldId id="280"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ce Wilcox" initials="BW" lastIdx="1" clrIdx="0">
    <p:extLst>
      <p:ext uri="{19B8F6BF-5375-455C-9EA6-DF929625EA0E}">
        <p15:presenceInfo xmlns:p15="http://schemas.microsoft.com/office/powerpoint/2012/main" userId="S::Bruce.Wilcox@sas.com::fdddd318-ce0f-4e30-8fdf-d2e9184575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27"/>
  </p:normalViewPr>
  <p:slideViewPr>
    <p:cSldViewPr snapToGrid="0">
      <p:cViewPr varScale="1">
        <p:scale>
          <a:sx n="149" d="100"/>
          <a:sy n="149" d="100"/>
        </p:scale>
        <p:origin x="402" y="120"/>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69083-EA0D-4F50-A1AE-FBA0FD913C90}" type="datetimeFigureOut">
              <a:rPr lang="en-US" smtClean="0"/>
              <a:t>07/25/2022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8E1F1-E832-43F5-9DCB-5FBED4619EC9}" type="slidenum">
              <a:rPr lang="en-US" smtClean="0"/>
              <a:t>‹#›</a:t>
            </a:fld>
            <a:endParaRPr lang="en-US"/>
          </a:p>
        </p:txBody>
      </p:sp>
    </p:spTree>
    <p:extLst>
      <p:ext uri="{BB962C8B-B14F-4D97-AF65-F5344CB8AC3E}">
        <p14:creationId xmlns:p14="http://schemas.microsoft.com/office/powerpoint/2010/main" val="43189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761B5-25E4-47DD-9DA4-B7788AE73534}" type="slidenum">
              <a:rPr lang="en-US" smtClean="0"/>
              <a:pPr/>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16017054"/>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61705-BF82-4637-BD55-B46A2B54A32A}"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578209360"/>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3061" r="33611" b="20040"/>
          <a:stretch/>
        </p:blipFill>
        <p:spPr>
          <a:xfrm>
            <a:off x="4473890" y="32671"/>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6"/>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97" r:id="rId13"/>
    <p:sldLayoutId id="2147483798"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922E20-F83F-47CA-BD3B-A363F79934CB}"/>
              </a:ext>
            </a:extLst>
          </p:cNvPr>
          <p:cNvSpPr>
            <a:spLocks noGrp="1"/>
          </p:cNvSpPr>
          <p:nvPr>
            <p:ph type="body" sz="quarter" idx="10"/>
          </p:nvPr>
        </p:nvSpPr>
        <p:spPr/>
        <p:txBody>
          <a:bodyPr/>
          <a:lstStyle/>
          <a:p>
            <a:r>
              <a:rPr lang="en-US" dirty="0"/>
              <a:t>ISE-529 Predictive Analytics</a:t>
            </a:r>
          </a:p>
        </p:txBody>
      </p:sp>
      <p:sp>
        <p:nvSpPr>
          <p:cNvPr id="3" name="Text Placeholder 2">
            <a:extLst>
              <a:ext uri="{FF2B5EF4-FFF2-40B4-BE49-F238E27FC236}">
                <a16:creationId xmlns:a16="http://schemas.microsoft.com/office/drawing/2014/main" id="{7CB5983F-48B7-484D-95A4-081A3A2C9B70}"/>
              </a:ext>
            </a:extLst>
          </p:cNvPr>
          <p:cNvSpPr>
            <a:spLocks noGrp="1"/>
          </p:cNvSpPr>
          <p:nvPr>
            <p:ph type="body" sz="quarter" idx="11"/>
          </p:nvPr>
        </p:nvSpPr>
        <p:spPr/>
        <p:txBody>
          <a:bodyPr/>
          <a:lstStyle/>
          <a:p>
            <a:r>
              <a:rPr lang="en-US" dirty="0"/>
              <a:t>Mid-Term Examination – July 25, 2022</a:t>
            </a:r>
          </a:p>
        </p:txBody>
      </p:sp>
    </p:spTree>
    <p:extLst>
      <p:ext uri="{BB962C8B-B14F-4D97-AF65-F5344CB8AC3E}">
        <p14:creationId xmlns:p14="http://schemas.microsoft.com/office/powerpoint/2010/main" val="24470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3DF0-9D2D-AE34-913D-762597B2AD1E}"/>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5569444B-EA3B-3965-2855-673E5376E116}"/>
              </a:ext>
            </a:extLst>
          </p:cNvPr>
          <p:cNvSpPr>
            <a:spLocks noGrp="1"/>
          </p:cNvSpPr>
          <p:nvPr>
            <p:ph idx="1"/>
          </p:nvPr>
        </p:nvSpPr>
        <p:spPr>
          <a:xfrm>
            <a:off x="628650" y="1369219"/>
            <a:ext cx="7886700" cy="689874"/>
          </a:xfrm>
        </p:spPr>
        <p:txBody>
          <a:bodyPr/>
          <a:lstStyle/>
          <a:p>
            <a:pPr marL="0" indent="0">
              <a:buNone/>
            </a:pPr>
            <a:r>
              <a:rPr lang="en-US" dirty="0"/>
              <a:t>After completing your modeling analysis, you decide to use the model shown below:</a:t>
            </a:r>
          </a:p>
        </p:txBody>
      </p:sp>
      <p:sp>
        <p:nvSpPr>
          <p:cNvPr id="4" name="Text Placeholder 3">
            <a:extLst>
              <a:ext uri="{FF2B5EF4-FFF2-40B4-BE49-F238E27FC236}">
                <a16:creationId xmlns:a16="http://schemas.microsoft.com/office/drawing/2014/main" id="{DB90F255-F69F-F14E-34BF-7D25C4EE7426}"/>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4382842B-2B19-0D18-001D-B8133AC0DAD2}"/>
              </a:ext>
            </a:extLst>
          </p:cNvPr>
          <p:cNvPicPr>
            <a:picLocks noChangeAspect="1"/>
          </p:cNvPicPr>
          <p:nvPr/>
        </p:nvPicPr>
        <p:blipFill>
          <a:blip r:embed="rId2"/>
          <a:stretch>
            <a:fillRect/>
          </a:stretch>
        </p:blipFill>
        <p:spPr>
          <a:xfrm>
            <a:off x="3219353" y="1856622"/>
            <a:ext cx="2175608" cy="3065629"/>
          </a:xfrm>
          <a:prstGeom prst="rect">
            <a:avLst/>
          </a:prstGeom>
        </p:spPr>
      </p:pic>
    </p:spTree>
    <p:extLst>
      <p:ext uri="{BB962C8B-B14F-4D97-AF65-F5344CB8AC3E}">
        <p14:creationId xmlns:p14="http://schemas.microsoft.com/office/powerpoint/2010/main" val="11446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DEA0-DB04-1948-1476-A63A28C94CEF}"/>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A2D177B8-C3A4-C473-1DB4-4EF6743EAF86}"/>
              </a:ext>
            </a:extLst>
          </p:cNvPr>
          <p:cNvSpPr>
            <a:spLocks noGrp="1"/>
          </p:cNvSpPr>
          <p:nvPr>
            <p:ph idx="1"/>
          </p:nvPr>
        </p:nvSpPr>
        <p:spPr/>
        <p:txBody>
          <a:bodyPr>
            <a:normAutofit/>
          </a:bodyPr>
          <a:lstStyle/>
          <a:p>
            <a:pPr marL="0" indent="0">
              <a:buNone/>
            </a:pPr>
            <a:r>
              <a:rPr lang="en-US" dirty="0"/>
              <a:t>1F)  Write out the algebraic expression for this model (you do not need to include the error term):</a:t>
            </a:r>
          </a:p>
          <a:p>
            <a:endParaRPr lang="en-US" dirty="0"/>
          </a:p>
          <a:p>
            <a:pPr marL="0" indent="0">
              <a:buNone/>
            </a:pPr>
            <a:r>
              <a:rPr lang="en-US" dirty="0"/>
              <a:t>1G)  Write out the simplified algebraic expression for this model for the Blue observations</a:t>
            </a:r>
          </a:p>
          <a:p>
            <a:endParaRPr lang="en-US" dirty="0"/>
          </a:p>
          <a:p>
            <a:pPr marL="0" indent="0">
              <a:buNone/>
            </a:pPr>
            <a:r>
              <a:rPr lang="en-US" dirty="0"/>
              <a:t>1H)  Write out the simplified algebraic expression for this model for the Red observations</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2E603AB3-77B8-2633-1EDC-42ED5EF71E5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67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0381-CE02-CC5A-083A-CC400764BF91}"/>
              </a:ext>
            </a:extLst>
          </p:cNvPr>
          <p:cNvSpPr>
            <a:spLocks noGrp="1"/>
          </p:cNvSpPr>
          <p:nvPr>
            <p:ph type="title"/>
          </p:nvPr>
        </p:nvSpPr>
        <p:spPr/>
        <p:txBody>
          <a:bodyPr>
            <a:normAutofit fontScale="90000"/>
          </a:bodyPr>
          <a:lstStyle/>
          <a:p>
            <a:r>
              <a:rPr lang="en-US" dirty="0"/>
              <a:t>Problem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D3D27-FFB9-9C3E-B564-BECC0FBB2346}"/>
                  </a:ext>
                </a:extLst>
              </p:cNvPr>
              <p:cNvSpPr>
                <a:spLocks noGrp="1"/>
              </p:cNvSpPr>
              <p:nvPr>
                <p:ph idx="1"/>
              </p:nvPr>
            </p:nvSpPr>
            <p:spPr/>
            <p:txBody>
              <a:bodyPr>
                <a:normAutofit fontScale="92500" lnSpcReduction="20000"/>
              </a:bodyPr>
              <a:lstStyle/>
              <a:p>
                <a:pPr marL="457200" indent="-457200">
                  <a:buAutoNum type="arabicParenR" startAt="2"/>
                </a:pPr>
                <a:r>
                  <a:rPr lang="en-US" dirty="0"/>
                  <a:t>We have developed a model to predict the sales (in thousands of dollars) at a new store our company may decide to open in a new city and we define and fit a model with five predictors:</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𝑃</m:t>
                        </m:r>
                      </m:sub>
                    </m:sSub>
                  </m:oMath>
                </a14:m>
                <a:r>
                  <a:rPr lang="en-US" dirty="0"/>
                  <a:t>:  Population of the city (in thousands of people)</a:t>
                </a:r>
              </a:p>
              <a:p>
                <a:pPr lvl="2"/>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𝐼</m:t>
                        </m:r>
                      </m:sub>
                    </m:sSub>
                  </m:oMath>
                </a14:m>
                <a:r>
                  <a:rPr lang="en-US" dirty="0"/>
                  <a:t>:  Average income of the city (in thousands of dollars per adult)</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𝑇</m:t>
                        </m:r>
                      </m:sub>
                    </m:sSub>
                  </m:oMath>
                </a14:m>
                <a:r>
                  <a:rPr lang="en-US" dirty="0"/>
                  <a:t>:  Type of store (1 for downtown store, 0 for a mall store)</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𝑃𝐼</m:t>
                        </m:r>
                      </m:sub>
                    </m:sSub>
                  </m:oMath>
                </a14:m>
                <a:r>
                  <a:rPr lang="en-US" dirty="0"/>
                  <a:t>:  Interaction between population and average income (in thousands)</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𝐼𝑇</m:t>
                        </m:r>
                      </m:sub>
                    </m:sSub>
                  </m:oMath>
                </a14:m>
                <a:r>
                  <a:rPr lang="en-US" dirty="0"/>
                  <a:t>:  Interaction between average income (in thousands) and store type</a:t>
                </a:r>
              </a:p>
              <a:p>
                <a:pPr marL="365760" lvl="2" indent="0">
                  <a:buNone/>
                </a:pPr>
                <a:endParaRPr lang="en-US" dirty="0"/>
              </a:p>
              <a:p>
                <a:pPr marL="365760" lvl="2" indent="0">
                  <a:buNone/>
                </a:pPr>
                <a:r>
                  <a:rPr lang="en-US" dirty="0"/>
                  <a:t>In the cities we are evaluating, the average income is generally less than $100,000 and the cities are in the size range of 0 – 500,000 people</a:t>
                </a:r>
              </a:p>
              <a:p>
                <a:pPr lvl="2"/>
                <a:endParaRPr lang="en-US" dirty="0"/>
              </a:p>
              <a:p>
                <a:pPr marL="365760" lvl="2" indent="0">
                  <a:buNone/>
                </a:pPr>
                <a:r>
                  <a:rPr lang="en-US" sz="1600" dirty="0"/>
                  <a:t>After fitting this model using a linear regression, we get the following coefficients:  </a:t>
                </a:r>
                <a14:m>
                  <m:oMath xmlns:m="http://schemas.openxmlformats.org/officeDocument/2006/math">
                    <m:sSub>
                      <m:sSubPr>
                        <m:ctrlPr>
                          <a:rPr lang="en-US" sz="160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rPr>
                          <m:t>0</m:t>
                        </m:r>
                      </m:sub>
                    </m:sSub>
                    <m:r>
                      <a:rPr lang="en-US" sz="1600" b="0" i="1" smtClean="0">
                        <a:latin typeface="Cambria Math" panose="02040503050406030204" pitchFamily="18" charset="0"/>
                      </a:rPr>
                      <m:t>=10</m:t>
                    </m:r>
                  </m:oMath>
                </a14:m>
                <a:r>
                  <a:rPr lang="en-US" sz="1600" dirty="0"/>
                  <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𝑃</m:t>
                        </m:r>
                      </m:sub>
                    </m:sSub>
                    <m:r>
                      <a:rPr lang="en-US" sz="1600" b="0" i="1" smtClean="0">
                        <a:latin typeface="Cambria Math" panose="02040503050406030204" pitchFamily="18" charset="0"/>
                      </a:rPr>
                      <m:t>=</m:t>
                    </m:r>
                  </m:oMath>
                </a14:m>
                <a:r>
                  <a:rPr lang="en-US" sz="1600" dirty="0"/>
                  <a:t> 20,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𝐼</m:t>
                        </m:r>
                      </m:sub>
                    </m:sSub>
                    <m:r>
                      <a:rPr lang="en-US" sz="1600" i="1">
                        <a:latin typeface="Cambria Math" panose="02040503050406030204" pitchFamily="18" charset="0"/>
                      </a:rPr>
                      <m:t>=</m:t>
                    </m:r>
                  </m:oMath>
                </a14:m>
                <a:r>
                  <a:rPr lang="en-US" sz="1600" dirty="0"/>
                  <a:t> 50,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𝑇</m:t>
                        </m:r>
                      </m:sub>
                    </m:sSub>
                    <m:r>
                      <a:rPr lang="en-US" sz="1600" i="1">
                        <a:latin typeface="Cambria Math" panose="02040503050406030204" pitchFamily="18" charset="0"/>
                      </a:rPr>
                      <m:t>=</m:t>
                    </m:r>
                  </m:oMath>
                </a14:m>
                <a:r>
                  <a:rPr lang="en-US" sz="1600" dirty="0"/>
                  <a:t> 350,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i="1">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𝐼</m:t>
                        </m:r>
                      </m:sub>
                    </m:sSub>
                    <m:r>
                      <a:rPr lang="en-US" sz="1600" i="1">
                        <a:latin typeface="Cambria Math" panose="02040503050406030204" pitchFamily="18" charset="0"/>
                      </a:rPr>
                      <m:t>=</m:t>
                    </m:r>
                  </m:oMath>
                </a14:m>
                <a:r>
                  <a:rPr lang="en-US" sz="1600" dirty="0"/>
                  <a:t> 0.05,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𝐼𝑇</m:t>
                        </m:r>
                      </m:sub>
                    </m:sSub>
                    <m:r>
                      <a:rPr lang="en-US" sz="1600" i="1">
                        <a:latin typeface="Cambria Math" panose="02040503050406030204" pitchFamily="18" charset="0"/>
                      </a:rPr>
                      <m:t>=</m:t>
                    </m:r>
                  </m:oMath>
                </a14:m>
                <a:r>
                  <a:rPr lang="en-US" sz="1600" dirty="0"/>
                  <a:t> - 5 </a:t>
                </a:r>
              </a:p>
              <a:p>
                <a:pPr marL="365760" lvl="2" indent="0">
                  <a:buNone/>
                </a:pPr>
                <a:endParaRPr lang="en-US" dirty="0"/>
              </a:p>
            </p:txBody>
          </p:sp>
        </mc:Choice>
        <mc:Fallback xmlns="">
          <p:sp>
            <p:nvSpPr>
              <p:cNvPr id="3" name="Content Placeholder 2">
                <a:extLst>
                  <a:ext uri="{FF2B5EF4-FFF2-40B4-BE49-F238E27FC236}">
                    <a16:creationId xmlns:a16="http://schemas.microsoft.com/office/drawing/2014/main" id="{424D3D27-FFB9-9C3E-B564-BECC0FBB2346}"/>
                  </a:ext>
                </a:extLst>
              </p:cNvPr>
              <p:cNvSpPr>
                <a:spLocks noGrp="1" noRot="1" noChangeAspect="1" noMove="1" noResize="1" noEditPoints="1" noAdjustHandles="1" noChangeArrowheads="1" noChangeShapeType="1" noTextEdit="1"/>
              </p:cNvSpPr>
              <p:nvPr>
                <p:ph idx="1"/>
              </p:nvPr>
            </p:nvSpPr>
            <p:spPr>
              <a:blipFill>
                <a:blip r:embed="rId2"/>
                <a:stretch>
                  <a:fillRect l="-773" t="-392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5D052C63-A9DE-1E8B-88E7-A9FCE6B5A9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887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D0C1-2D6C-29C1-EE5E-66FE00D8F426}"/>
              </a:ext>
            </a:extLst>
          </p:cNvPr>
          <p:cNvSpPr>
            <a:spLocks noGrp="1"/>
          </p:cNvSpPr>
          <p:nvPr>
            <p:ph type="title"/>
          </p:nvPr>
        </p:nvSpPr>
        <p:spPr/>
        <p:txBody>
          <a:bodyPr>
            <a:normAutofit fontScale="90000"/>
          </a:bodyPr>
          <a:lstStyle/>
          <a:p>
            <a:r>
              <a:rPr lang="en-US" dirty="0"/>
              <a:t>Problem 2</a:t>
            </a:r>
          </a:p>
        </p:txBody>
      </p:sp>
      <p:sp>
        <p:nvSpPr>
          <p:cNvPr id="3" name="Content Placeholder 2">
            <a:extLst>
              <a:ext uri="{FF2B5EF4-FFF2-40B4-BE49-F238E27FC236}">
                <a16:creationId xmlns:a16="http://schemas.microsoft.com/office/drawing/2014/main" id="{F383FFCF-2706-1263-E218-1E2B349F8826}"/>
              </a:ext>
            </a:extLst>
          </p:cNvPr>
          <p:cNvSpPr>
            <a:spLocks noGrp="1"/>
          </p:cNvSpPr>
          <p:nvPr>
            <p:ph idx="1"/>
          </p:nvPr>
        </p:nvSpPr>
        <p:spPr/>
        <p:txBody>
          <a:bodyPr>
            <a:normAutofit lnSpcReduction="10000"/>
          </a:bodyPr>
          <a:lstStyle/>
          <a:p>
            <a:pPr marL="0" indent="0">
              <a:buNone/>
            </a:pPr>
            <a:r>
              <a:rPr lang="en-US" sz="2000" dirty="0"/>
              <a:t>2a)  Which answer is correct:</a:t>
            </a:r>
          </a:p>
          <a:p>
            <a:pPr marL="525780" lvl="1" indent="-342900">
              <a:buFont typeface="+mj-lt"/>
              <a:buAutoNum type="alphaLcParenR"/>
            </a:pPr>
            <a:r>
              <a:rPr lang="en-US" sz="1700" dirty="0"/>
              <a:t>For a fixed value of population and average income, a downtown store would on average have greater sales than a mall store</a:t>
            </a:r>
          </a:p>
          <a:p>
            <a:pPr marL="525780" lvl="1" indent="-342900">
              <a:buFont typeface="+mj-lt"/>
              <a:buAutoNum type="alphaLcParenR"/>
            </a:pPr>
            <a:r>
              <a:rPr lang="en-US" sz="1700" dirty="0"/>
              <a:t>For a fixed value of population and average income, a mall store would on average have greater sales than a downtown store</a:t>
            </a:r>
          </a:p>
          <a:p>
            <a:pPr marL="525780" lvl="1" indent="-342900">
              <a:buFont typeface="+mj-lt"/>
              <a:buAutoNum type="alphaLcParenR"/>
            </a:pPr>
            <a:r>
              <a:rPr lang="en-US" sz="1700" dirty="0"/>
              <a:t>For a fixed value of population and average income, a downtown store would on average have more sales than a mall store provided that the average income is high enough</a:t>
            </a:r>
          </a:p>
          <a:p>
            <a:pPr marL="525780" lvl="1" indent="-342900">
              <a:buFont typeface="+mj-lt"/>
              <a:buAutoNum type="alphaLcParenR"/>
            </a:pPr>
            <a:r>
              <a:rPr lang="en-US" sz="1700" dirty="0"/>
              <a:t>For a fixed value of population and average income, a mall store would on average have more sales than a downtown store provided that the average income is high enough</a:t>
            </a:r>
          </a:p>
          <a:p>
            <a:pPr marL="182880" lvl="1" indent="0">
              <a:buNone/>
            </a:pPr>
            <a:r>
              <a:rPr lang="en-US" sz="1700" dirty="0"/>
              <a:t>Response:  </a:t>
            </a:r>
          </a:p>
          <a:p>
            <a:pPr marL="525780" lvl="1" indent="-342900">
              <a:buFont typeface="+mj-lt"/>
              <a:buAutoNum type="alphaLcParenR"/>
            </a:pPr>
            <a:endParaRPr lang="en-US" sz="1700" dirty="0"/>
          </a:p>
        </p:txBody>
      </p:sp>
      <p:sp>
        <p:nvSpPr>
          <p:cNvPr id="4" name="Text Placeholder 3">
            <a:extLst>
              <a:ext uri="{FF2B5EF4-FFF2-40B4-BE49-F238E27FC236}">
                <a16:creationId xmlns:a16="http://schemas.microsoft.com/office/drawing/2014/main" id="{5FD72919-7BF2-D912-27AA-CD0708BC3F4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03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A46D-73AF-B86D-6307-33E3030040DE}"/>
              </a:ext>
            </a:extLst>
          </p:cNvPr>
          <p:cNvSpPr>
            <a:spLocks noGrp="1"/>
          </p:cNvSpPr>
          <p:nvPr>
            <p:ph type="title"/>
          </p:nvPr>
        </p:nvSpPr>
        <p:spPr/>
        <p:txBody>
          <a:bodyPr>
            <a:normAutofit fontScale="90000"/>
          </a:bodyPr>
          <a:lstStyle/>
          <a:p>
            <a:r>
              <a:rPr lang="en-US" dirty="0"/>
              <a:t>Problem 2</a:t>
            </a:r>
          </a:p>
        </p:txBody>
      </p:sp>
      <p:sp>
        <p:nvSpPr>
          <p:cNvPr id="3" name="Content Placeholder 2">
            <a:extLst>
              <a:ext uri="{FF2B5EF4-FFF2-40B4-BE49-F238E27FC236}">
                <a16:creationId xmlns:a16="http://schemas.microsoft.com/office/drawing/2014/main" id="{0D9DD58A-83B4-1244-FB6F-F1FACFC679BA}"/>
              </a:ext>
            </a:extLst>
          </p:cNvPr>
          <p:cNvSpPr>
            <a:spLocks noGrp="1"/>
          </p:cNvSpPr>
          <p:nvPr>
            <p:ph idx="1"/>
          </p:nvPr>
        </p:nvSpPr>
        <p:spPr/>
        <p:txBody>
          <a:bodyPr/>
          <a:lstStyle/>
          <a:p>
            <a:pPr marL="0" indent="0">
              <a:buNone/>
            </a:pPr>
            <a:r>
              <a:rPr lang="en-US" dirty="0"/>
              <a:t>2B)  What is the predicted sales for a downtown store in a city with a population of 100,000 and an average income of $50,000?</a:t>
            </a:r>
          </a:p>
          <a:p>
            <a:r>
              <a:rPr lang="en-US" dirty="0"/>
              <a:t>$</a:t>
            </a:r>
          </a:p>
          <a:p>
            <a:pPr marL="0" indent="0">
              <a:buNone/>
            </a:pPr>
            <a:endParaRPr lang="en-US" dirty="0"/>
          </a:p>
          <a:p>
            <a:pPr marL="0" indent="0">
              <a:buNone/>
            </a:pPr>
            <a:r>
              <a:rPr lang="en-US" dirty="0"/>
              <a:t>2C)  Is this statement true or false and why:  “Since the coefficient of the interaction term between population and average income is very small, there is very little evidence of an interaction effect:</a:t>
            </a:r>
          </a:p>
          <a:p>
            <a:endParaRPr lang="en-US" dirty="0"/>
          </a:p>
          <a:p>
            <a:endParaRPr lang="en-US" dirty="0"/>
          </a:p>
        </p:txBody>
      </p:sp>
      <p:sp>
        <p:nvSpPr>
          <p:cNvPr id="4" name="Text Placeholder 3">
            <a:extLst>
              <a:ext uri="{FF2B5EF4-FFF2-40B4-BE49-F238E27FC236}">
                <a16:creationId xmlns:a16="http://schemas.microsoft.com/office/drawing/2014/main" id="{60034D7A-FE32-AC1D-1603-7F63CE2BD6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8508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4AB8-47BC-B567-3976-98527FEF4768}"/>
              </a:ext>
            </a:extLst>
          </p:cNvPr>
          <p:cNvSpPr>
            <a:spLocks noGrp="1"/>
          </p:cNvSpPr>
          <p:nvPr>
            <p:ph type="title"/>
          </p:nvPr>
        </p:nvSpPr>
        <p:spPr/>
        <p:txBody>
          <a:bodyPr>
            <a:normAutofit fontScale="90000"/>
          </a:bodyPr>
          <a:lstStyle/>
          <a:p>
            <a:r>
              <a:rPr lang="en-US" dirty="0"/>
              <a:t>Problem 2</a:t>
            </a:r>
          </a:p>
        </p:txBody>
      </p:sp>
      <p:sp>
        <p:nvSpPr>
          <p:cNvPr id="3" name="Content Placeholder 2">
            <a:extLst>
              <a:ext uri="{FF2B5EF4-FFF2-40B4-BE49-F238E27FC236}">
                <a16:creationId xmlns:a16="http://schemas.microsoft.com/office/drawing/2014/main" id="{CC42FCE4-BFD7-8A8C-018F-0FDC02D1AE3B}"/>
              </a:ext>
            </a:extLst>
          </p:cNvPr>
          <p:cNvSpPr>
            <a:spLocks noGrp="1"/>
          </p:cNvSpPr>
          <p:nvPr>
            <p:ph idx="1"/>
          </p:nvPr>
        </p:nvSpPr>
        <p:spPr/>
        <p:txBody>
          <a:bodyPr/>
          <a:lstStyle/>
          <a:p>
            <a:pPr marL="0" indent="0">
              <a:buNone/>
            </a:pPr>
            <a:r>
              <a:rPr lang="en-US" dirty="0"/>
              <a:t>2D)  Which predictor has the larger impact on sales, income or city population?  Explain your answer</a:t>
            </a:r>
          </a:p>
          <a:p>
            <a:endParaRPr lang="en-US" dirty="0"/>
          </a:p>
        </p:txBody>
      </p:sp>
      <p:sp>
        <p:nvSpPr>
          <p:cNvPr id="4" name="Text Placeholder 3">
            <a:extLst>
              <a:ext uri="{FF2B5EF4-FFF2-40B4-BE49-F238E27FC236}">
                <a16:creationId xmlns:a16="http://schemas.microsoft.com/office/drawing/2014/main" id="{D7B78480-7023-13D6-D745-07E0C660C1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257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7167-6ED2-CE33-AE38-410C343B845E}"/>
              </a:ext>
            </a:extLst>
          </p:cNvPr>
          <p:cNvSpPr>
            <a:spLocks noGrp="1"/>
          </p:cNvSpPr>
          <p:nvPr>
            <p:ph type="title"/>
          </p:nvPr>
        </p:nvSpPr>
        <p:spPr/>
        <p:txBody>
          <a:bodyPr>
            <a:normAutofit fontScale="90000"/>
          </a:bodyPr>
          <a:lstStyle/>
          <a:p>
            <a:r>
              <a:rPr lang="en-US" dirty="0"/>
              <a:t>Problem 3</a:t>
            </a:r>
          </a:p>
        </p:txBody>
      </p:sp>
      <p:sp>
        <p:nvSpPr>
          <p:cNvPr id="3" name="Content Placeholder 2">
            <a:extLst>
              <a:ext uri="{FF2B5EF4-FFF2-40B4-BE49-F238E27FC236}">
                <a16:creationId xmlns:a16="http://schemas.microsoft.com/office/drawing/2014/main" id="{EAAB779E-653C-7BF9-97B2-087FEAC6CB42}"/>
              </a:ext>
            </a:extLst>
          </p:cNvPr>
          <p:cNvSpPr>
            <a:spLocks noGrp="1"/>
          </p:cNvSpPr>
          <p:nvPr>
            <p:ph idx="1"/>
          </p:nvPr>
        </p:nvSpPr>
        <p:spPr/>
        <p:txBody>
          <a:bodyPr/>
          <a:lstStyle/>
          <a:p>
            <a:pPr marL="0" indent="0">
              <a:buNone/>
            </a:pPr>
            <a:r>
              <a:rPr lang="en-US" dirty="0"/>
              <a:t>You are assessing two candidate models (M1 through M4).  You try training the models ten different times with different population samples and then assessing those models against test partitions by calculating their mean squared errors (MSE).  The results of those tests are summarized on the following page.</a:t>
            </a:r>
          </a:p>
          <a:p>
            <a:pPr marL="0" indent="0">
              <a:buNone/>
            </a:pPr>
            <a:endParaRPr lang="en-US" dirty="0"/>
          </a:p>
          <a:p>
            <a:pPr marL="0" indent="0">
              <a:buNone/>
            </a:pPr>
            <a:r>
              <a:rPr lang="en-US" dirty="0"/>
              <a:t>Complete the figure on the bottom of the following page with one model for each of the four boxes.</a:t>
            </a:r>
          </a:p>
        </p:txBody>
      </p:sp>
      <p:sp>
        <p:nvSpPr>
          <p:cNvPr id="4" name="Text Placeholder 3">
            <a:extLst>
              <a:ext uri="{FF2B5EF4-FFF2-40B4-BE49-F238E27FC236}">
                <a16:creationId xmlns:a16="http://schemas.microsoft.com/office/drawing/2014/main" id="{2CFF5273-6F39-619F-03DB-B52FE89A3F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4775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D942-6FF2-DB74-660E-E75A3D61376D}"/>
              </a:ext>
            </a:extLst>
          </p:cNvPr>
          <p:cNvSpPr>
            <a:spLocks noGrp="1"/>
          </p:cNvSpPr>
          <p:nvPr>
            <p:ph type="title"/>
          </p:nvPr>
        </p:nvSpPr>
        <p:spPr/>
        <p:txBody>
          <a:bodyPr>
            <a:normAutofit fontScale="90000"/>
          </a:bodyPr>
          <a:lstStyle/>
          <a:p>
            <a:r>
              <a:rPr lang="en-US" dirty="0"/>
              <a:t>Problem 3</a:t>
            </a:r>
          </a:p>
        </p:txBody>
      </p:sp>
      <p:sp>
        <p:nvSpPr>
          <p:cNvPr id="4" name="Text Placeholder 3">
            <a:extLst>
              <a:ext uri="{FF2B5EF4-FFF2-40B4-BE49-F238E27FC236}">
                <a16:creationId xmlns:a16="http://schemas.microsoft.com/office/drawing/2014/main" id="{2B86E118-6ADE-3741-B346-6E0A740F4083}"/>
              </a:ext>
            </a:extLst>
          </p:cNvPr>
          <p:cNvSpPr>
            <a:spLocks noGrp="1"/>
          </p:cNvSpPr>
          <p:nvPr>
            <p:ph type="body" sz="quarter" idx="10"/>
          </p:nvPr>
        </p:nvSpPr>
        <p:spPr/>
        <p:txBody>
          <a:bodyPr/>
          <a:lstStyle/>
          <a:p>
            <a:endParaRPr lang="en-US"/>
          </a:p>
        </p:txBody>
      </p:sp>
      <p:pic>
        <p:nvPicPr>
          <p:cNvPr id="6" name="Picture 5" descr="Chart, scatter chart&#10;&#10;Description automatically generated">
            <a:extLst>
              <a:ext uri="{FF2B5EF4-FFF2-40B4-BE49-F238E27FC236}">
                <a16:creationId xmlns:a16="http://schemas.microsoft.com/office/drawing/2014/main" id="{0163942D-6C8F-C6E2-E5AA-4FC4C78A5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1438292"/>
            <a:ext cx="7118773" cy="1937618"/>
          </a:xfrm>
          <a:prstGeom prst="rect">
            <a:avLst/>
          </a:prstGeom>
        </p:spPr>
      </p:pic>
      <p:graphicFrame>
        <p:nvGraphicFramePr>
          <p:cNvPr id="7" name="Table 10">
            <a:extLst>
              <a:ext uri="{FF2B5EF4-FFF2-40B4-BE49-F238E27FC236}">
                <a16:creationId xmlns:a16="http://schemas.microsoft.com/office/drawing/2014/main" id="{156673D7-F8F1-3130-7ADA-0E97D02F2A9F}"/>
              </a:ext>
            </a:extLst>
          </p:cNvPr>
          <p:cNvGraphicFramePr>
            <a:graphicFrameLocks noGrp="1"/>
          </p:cNvGraphicFramePr>
          <p:nvPr>
            <p:extLst>
              <p:ext uri="{D42A27DB-BD31-4B8C-83A1-F6EECF244321}">
                <p14:modId xmlns:p14="http://schemas.microsoft.com/office/powerpoint/2010/main" val="832088504"/>
              </p:ext>
            </p:extLst>
          </p:nvPr>
        </p:nvGraphicFramePr>
        <p:xfrm>
          <a:off x="1524000" y="3757136"/>
          <a:ext cx="6096000" cy="1112520"/>
        </p:xfrm>
        <a:graphic>
          <a:graphicData uri="http://schemas.openxmlformats.org/drawingml/2006/table">
            <a:tbl>
              <a:tblPr firstRow="1" firstCol="1">
                <a:tableStyleId>{073A0DAA-6AF3-43AB-8588-CEC1D06C72B9}</a:tableStyleId>
              </a:tblPr>
              <a:tblGrid>
                <a:gridCol w="1454150">
                  <a:extLst>
                    <a:ext uri="{9D8B030D-6E8A-4147-A177-3AD203B41FA5}">
                      <a16:colId xmlns:a16="http://schemas.microsoft.com/office/drawing/2014/main" val="2294901516"/>
                    </a:ext>
                  </a:extLst>
                </a:gridCol>
                <a:gridCol w="2273300">
                  <a:extLst>
                    <a:ext uri="{9D8B030D-6E8A-4147-A177-3AD203B41FA5}">
                      <a16:colId xmlns:a16="http://schemas.microsoft.com/office/drawing/2014/main" val="2075558301"/>
                    </a:ext>
                  </a:extLst>
                </a:gridCol>
                <a:gridCol w="2368550">
                  <a:extLst>
                    <a:ext uri="{9D8B030D-6E8A-4147-A177-3AD203B41FA5}">
                      <a16:colId xmlns:a16="http://schemas.microsoft.com/office/drawing/2014/main" val="1306514935"/>
                    </a:ext>
                  </a:extLst>
                </a:gridCol>
              </a:tblGrid>
              <a:tr h="370840">
                <a:tc>
                  <a:txBody>
                    <a:bodyPr/>
                    <a:lstStyle/>
                    <a:p>
                      <a:endParaRPr lang="en-US" dirty="0"/>
                    </a:p>
                  </a:txBody>
                  <a:tcPr/>
                </a:tc>
                <a:tc>
                  <a:txBody>
                    <a:bodyPr/>
                    <a:lstStyle/>
                    <a:p>
                      <a:r>
                        <a:rPr lang="en-US" dirty="0"/>
                        <a:t>Low Variance</a:t>
                      </a:r>
                    </a:p>
                  </a:txBody>
                  <a:tcPr/>
                </a:tc>
                <a:tc>
                  <a:txBody>
                    <a:bodyPr/>
                    <a:lstStyle/>
                    <a:p>
                      <a:r>
                        <a:rPr lang="en-US" dirty="0"/>
                        <a:t>High Variance</a:t>
                      </a:r>
                    </a:p>
                  </a:txBody>
                  <a:tcPr/>
                </a:tc>
                <a:extLst>
                  <a:ext uri="{0D108BD9-81ED-4DB2-BD59-A6C34878D82A}">
                    <a16:rowId xmlns:a16="http://schemas.microsoft.com/office/drawing/2014/main" val="1955579797"/>
                  </a:ext>
                </a:extLst>
              </a:tr>
              <a:tr h="370840">
                <a:tc>
                  <a:txBody>
                    <a:bodyPr/>
                    <a:lstStyle/>
                    <a:p>
                      <a:r>
                        <a:rPr lang="en-US" dirty="0"/>
                        <a:t>Low Bias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3764685"/>
                  </a:ext>
                </a:extLst>
              </a:tr>
              <a:tr h="370840">
                <a:tc>
                  <a:txBody>
                    <a:bodyPr/>
                    <a:lstStyle/>
                    <a:p>
                      <a:r>
                        <a:rPr lang="en-US" dirty="0"/>
                        <a:t>High Bias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36588045"/>
                  </a:ext>
                </a:extLst>
              </a:tr>
            </a:tbl>
          </a:graphicData>
        </a:graphic>
      </p:graphicFrame>
    </p:spTree>
    <p:extLst>
      <p:ext uri="{BB962C8B-B14F-4D97-AF65-F5344CB8AC3E}">
        <p14:creationId xmlns:p14="http://schemas.microsoft.com/office/powerpoint/2010/main" val="428546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B2E5-930B-4AE5-2C92-57F8E0AD7067}"/>
              </a:ext>
            </a:extLst>
          </p:cNvPr>
          <p:cNvSpPr>
            <a:spLocks noGrp="1"/>
          </p:cNvSpPr>
          <p:nvPr>
            <p:ph type="title"/>
          </p:nvPr>
        </p:nvSpPr>
        <p:spPr/>
        <p:txBody>
          <a:bodyPr>
            <a:normAutofit fontScale="90000"/>
          </a:bodyPr>
          <a:lstStyle/>
          <a:p>
            <a:r>
              <a:rPr lang="en-US" dirty="0"/>
              <a:t>Problem 4</a:t>
            </a:r>
          </a:p>
        </p:txBody>
      </p:sp>
      <p:sp>
        <p:nvSpPr>
          <p:cNvPr id="3" name="Content Placeholder 2">
            <a:extLst>
              <a:ext uri="{FF2B5EF4-FFF2-40B4-BE49-F238E27FC236}">
                <a16:creationId xmlns:a16="http://schemas.microsoft.com/office/drawing/2014/main" id="{6E40852B-4D24-5C66-ACDA-F785796C4DB1}"/>
              </a:ext>
            </a:extLst>
          </p:cNvPr>
          <p:cNvSpPr>
            <a:spLocks noGrp="1"/>
          </p:cNvSpPr>
          <p:nvPr>
            <p:ph idx="1"/>
          </p:nvPr>
        </p:nvSpPr>
        <p:spPr/>
        <p:txBody>
          <a:bodyPr>
            <a:normAutofit/>
          </a:bodyPr>
          <a:lstStyle/>
          <a:p>
            <a:pPr marL="0" indent="0">
              <a:buNone/>
            </a:pPr>
            <a:r>
              <a:rPr lang="en-US" dirty="0"/>
              <a:t>4A)  Explain in your own words how k-fold cross-validation is implemented</a:t>
            </a:r>
          </a:p>
          <a:p>
            <a:endParaRPr lang="en-US" dirty="0"/>
          </a:p>
        </p:txBody>
      </p:sp>
      <p:sp>
        <p:nvSpPr>
          <p:cNvPr id="4" name="Text Placeholder 3">
            <a:extLst>
              <a:ext uri="{FF2B5EF4-FFF2-40B4-BE49-F238E27FC236}">
                <a16:creationId xmlns:a16="http://schemas.microsoft.com/office/drawing/2014/main" id="{E50231D4-8A65-60CD-97CB-AAD10EC2CB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430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B2E5-930B-4AE5-2C92-57F8E0AD7067}"/>
              </a:ext>
            </a:extLst>
          </p:cNvPr>
          <p:cNvSpPr>
            <a:spLocks noGrp="1"/>
          </p:cNvSpPr>
          <p:nvPr>
            <p:ph type="title"/>
          </p:nvPr>
        </p:nvSpPr>
        <p:spPr/>
        <p:txBody>
          <a:bodyPr>
            <a:normAutofit fontScale="90000"/>
          </a:bodyPr>
          <a:lstStyle/>
          <a:p>
            <a:r>
              <a:rPr lang="en-US" dirty="0"/>
              <a:t>Problem 4</a:t>
            </a:r>
          </a:p>
        </p:txBody>
      </p:sp>
      <p:sp>
        <p:nvSpPr>
          <p:cNvPr id="3" name="Content Placeholder 2">
            <a:extLst>
              <a:ext uri="{FF2B5EF4-FFF2-40B4-BE49-F238E27FC236}">
                <a16:creationId xmlns:a16="http://schemas.microsoft.com/office/drawing/2014/main" id="{6E40852B-4D24-5C66-ACDA-F785796C4DB1}"/>
              </a:ext>
            </a:extLst>
          </p:cNvPr>
          <p:cNvSpPr>
            <a:spLocks noGrp="1"/>
          </p:cNvSpPr>
          <p:nvPr>
            <p:ph idx="1"/>
          </p:nvPr>
        </p:nvSpPr>
        <p:spPr/>
        <p:txBody>
          <a:bodyPr>
            <a:normAutofit/>
          </a:bodyPr>
          <a:lstStyle/>
          <a:p>
            <a:pPr marL="0" indent="0">
              <a:buNone/>
            </a:pPr>
            <a:r>
              <a:rPr lang="en-US" dirty="0"/>
              <a:t>4B)  Provide one advantage and one disadvantage of k-fold cross validation relative to:</a:t>
            </a:r>
          </a:p>
          <a:p>
            <a:r>
              <a:rPr lang="en-US" dirty="0"/>
              <a:t>The validation set approach?</a:t>
            </a:r>
          </a:p>
          <a:p>
            <a:pPr lvl="1"/>
            <a:r>
              <a:rPr lang="en-US" dirty="0"/>
              <a:t>Advantage: </a:t>
            </a:r>
          </a:p>
          <a:p>
            <a:pPr lvl="1"/>
            <a:r>
              <a:rPr lang="en-US" dirty="0"/>
              <a:t>Disadvantage: </a:t>
            </a:r>
          </a:p>
          <a:p>
            <a:r>
              <a:rPr lang="en-US" dirty="0"/>
              <a:t>Leave-Out-One-Cross-Validation?</a:t>
            </a:r>
          </a:p>
          <a:p>
            <a:pPr lvl="1"/>
            <a:r>
              <a:rPr lang="en-US" dirty="0"/>
              <a:t>Advantage: </a:t>
            </a:r>
          </a:p>
          <a:p>
            <a:pPr lvl="1"/>
            <a:r>
              <a:rPr lang="en-US" dirty="0"/>
              <a:t>Disadvantage: </a:t>
            </a:r>
          </a:p>
          <a:p>
            <a:endParaRPr lang="en-US" dirty="0"/>
          </a:p>
        </p:txBody>
      </p:sp>
      <p:sp>
        <p:nvSpPr>
          <p:cNvPr id="4" name="Text Placeholder 3">
            <a:extLst>
              <a:ext uri="{FF2B5EF4-FFF2-40B4-BE49-F238E27FC236}">
                <a16:creationId xmlns:a16="http://schemas.microsoft.com/office/drawing/2014/main" id="{E50231D4-8A65-60CD-97CB-AAD10EC2CB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13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C1B9-3551-446E-A073-5C634800C8B2}"/>
              </a:ext>
            </a:extLst>
          </p:cNvPr>
          <p:cNvSpPr>
            <a:spLocks noGrp="1"/>
          </p:cNvSpPr>
          <p:nvPr>
            <p:ph type="title"/>
          </p:nvPr>
        </p:nvSpPr>
        <p:spPr/>
        <p:txBody>
          <a:bodyPr>
            <a:normAutofit fontScale="90000"/>
          </a:bodyPr>
          <a:lstStyle/>
          <a:p>
            <a:r>
              <a:rPr lang="en-US" dirty="0"/>
              <a:t>Instructions</a:t>
            </a:r>
          </a:p>
        </p:txBody>
      </p:sp>
      <p:sp>
        <p:nvSpPr>
          <p:cNvPr id="3" name="Content Placeholder 2">
            <a:extLst>
              <a:ext uri="{FF2B5EF4-FFF2-40B4-BE49-F238E27FC236}">
                <a16:creationId xmlns:a16="http://schemas.microsoft.com/office/drawing/2014/main" id="{954B5824-A98F-4344-909F-7FF4F80B8B30}"/>
              </a:ext>
            </a:extLst>
          </p:cNvPr>
          <p:cNvSpPr>
            <a:spLocks noGrp="1"/>
          </p:cNvSpPr>
          <p:nvPr>
            <p:ph idx="1"/>
          </p:nvPr>
        </p:nvSpPr>
        <p:spPr/>
        <p:txBody>
          <a:bodyPr/>
          <a:lstStyle/>
          <a:p>
            <a:r>
              <a:rPr lang="en-US" dirty="0"/>
              <a:t>You are to complete the exam by typing your answers into this PowerPoint as indicated.  </a:t>
            </a:r>
          </a:p>
          <a:p>
            <a:r>
              <a:rPr lang="en-US" dirty="0"/>
              <a:t>You will have 90 minutes to complete the exam and submit it to </a:t>
            </a:r>
            <a:r>
              <a:rPr lang="en-US" dirty="0" err="1"/>
              <a:t>GradeScope</a:t>
            </a:r>
            <a:r>
              <a:rPr lang="en-US" dirty="0"/>
              <a:t> (in the same manner as done for homework assignments).  Late submissions will be penalized.</a:t>
            </a:r>
          </a:p>
          <a:p>
            <a:r>
              <a:rPr lang="en-US" dirty="0"/>
              <a:t>The exam is open-book / open-notes.  You may consult any resource except another person.</a:t>
            </a:r>
          </a:p>
          <a:p>
            <a:r>
              <a:rPr lang="en-US" dirty="0"/>
              <a:t>Good luck!</a:t>
            </a:r>
          </a:p>
        </p:txBody>
      </p:sp>
      <p:sp>
        <p:nvSpPr>
          <p:cNvPr id="4" name="Text Placeholder 3">
            <a:extLst>
              <a:ext uri="{FF2B5EF4-FFF2-40B4-BE49-F238E27FC236}">
                <a16:creationId xmlns:a16="http://schemas.microsoft.com/office/drawing/2014/main" id="{71C891F7-09D0-4E6E-B5E7-0FB685C3A63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3773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668B-CFDD-3ED8-C89E-5E92473B77A2}"/>
              </a:ext>
            </a:extLst>
          </p:cNvPr>
          <p:cNvSpPr>
            <a:spLocks noGrp="1"/>
          </p:cNvSpPr>
          <p:nvPr>
            <p:ph type="title"/>
          </p:nvPr>
        </p:nvSpPr>
        <p:spPr/>
        <p:txBody>
          <a:bodyPr>
            <a:normAutofit fontScale="90000"/>
          </a:bodyPr>
          <a:lstStyle/>
          <a:p>
            <a:r>
              <a:rPr lang="en-US" dirty="0"/>
              <a:t>Problem 5</a:t>
            </a:r>
          </a:p>
        </p:txBody>
      </p:sp>
      <p:sp>
        <p:nvSpPr>
          <p:cNvPr id="3" name="Content Placeholder 2">
            <a:extLst>
              <a:ext uri="{FF2B5EF4-FFF2-40B4-BE49-F238E27FC236}">
                <a16:creationId xmlns:a16="http://schemas.microsoft.com/office/drawing/2014/main" id="{78DD6C88-E3A6-CB79-C24D-3AD5F9D19E06}"/>
              </a:ext>
            </a:extLst>
          </p:cNvPr>
          <p:cNvSpPr>
            <a:spLocks noGrp="1"/>
          </p:cNvSpPr>
          <p:nvPr>
            <p:ph idx="1"/>
          </p:nvPr>
        </p:nvSpPr>
        <p:spPr/>
        <p:txBody>
          <a:bodyPr/>
          <a:lstStyle/>
          <a:p>
            <a:pPr marL="0" indent="0">
              <a:buNone/>
            </a:pPr>
            <a:r>
              <a:rPr lang="en-US" dirty="0"/>
              <a:t>The following pages present a residuals diagram and a residuals histogram for each of six different models.  For each model, identify the apparent problem(s) with the model and provide one technique that you might use to remediate (correct) the problem.</a:t>
            </a:r>
          </a:p>
        </p:txBody>
      </p:sp>
      <p:sp>
        <p:nvSpPr>
          <p:cNvPr id="4" name="Text Placeholder 3">
            <a:extLst>
              <a:ext uri="{FF2B5EF4-FFF2-40B4-BE49-F238E27FC236}">
                <a16:creationId xmlns:a16="http://schemas.microsoft.com/office/drawing/2014/main" id="{B9B278BD-465C-D1E1-8965-CBA7E9871186}"/>
              </a:ext>
            </a:extLst>
          </p:cNvPr>
          <p:cNvSpPr>
            <a:spLocks noGrp="1"/>
          </p:cNvSpPr>
          <p:nvPr>
            <p:ph type="body" sz="quarter" idx="10"/>
          </p:nvPr>
        </p:nvSpPr>
        <p:spPr/>
        <p:txBody>
          <a:bodyPr/>
          <a:lstStyle/>
          <a:p>
            <a:r>
              <a:rPr lang="en-US" dirty="0"/>
              <a:t>Residuals Analysis</a:t>
            </a:r>
          </a:p>
        </p:txBody>
      </p:sp>
    </p:spTree>
    <p:extLst>
      <p:ext uri="{BB962C8B-B14F-4D97-AF65-F5344CB8AC3E}">
        <p14:creationId xmlns:p14="http://schemas.microsoft.com/office/powerpoint/2010/main" val="67437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1</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32933" y="3765331"/>
            <a:ext cx="7078133" cy="646331"/>
          </a:xfrm>
          <a:prstGeom prst="rect">
            <a:avLst/>
          </a:prstGeom>
          <a:noFill/>
        </p:spPr>
        <p:txBody>
          <a:bodyPr wrap="square" rtlCol="0">
            <a:spAutoFit/>
          </a:bodyPr>
          <a:lstStyle/>
          <a:p>
            <a:pPr algn="l"/>
            <a:r>
              <a:rPr lang="en-US" dirty="0">
                <a:solidFill>
                  <a:schemeClr val="bg1"/>
                </a:solidFill>
                <a:latin typeface="+mj-lt"/>
              </a:rPr>
              <a:t>Model Issue: </a:t>
            </a:r>
          </a:p>
          <a:p>
            <a:pPr algn="l"/>
            <a:r>
              <a:rPr lang="en-US" dirty="0">
                <a:solidFill>
                  <a:schemeClr val="bg1"/>
                </a:solidFill>
                <a:latin typeface="+mj-lt"/>
              </a:rPr>
              <a:t>Possible remediation: </a:t>
            </a:r>
          </a:p>
        </p:txBody>
      </p:sp>
      <p:pic>
        <p:nvPicPr>
          <p:cNvPr id="8" name="Picture 7" descr="Chart&#10;&#10;Description automatically generated">
            <a:extLst>
              <a:ext uri="{FF2B5EF4-FFF2-40B4-BE49-F238E27FC236}">
                <a16:creationId xmlns:a16="http://schemas.microsoft.com/office/drawing/2014/main" id="{FCF96BDD-A4E8-C348-0C94-4EBF1A03C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34" y="1261367"/>
            <a:ext cx="7951893" cy="2190547"/>
          </a:xfrm>
          <a:prstGeom prst="rect">
            <a:avLst/>
          </a:prstGeom>
        </p:spPr>
      </p:pic>
    </p:spTree>
    <p:extLst>
      <p:ext uri="{BB962C8B-B14F-4D97-AF65-F5344CB8AC3E}">
        <p14:creationId xmlns:p14="http://schemas.microsoft.com/office/powerpoint/2010/main" val="331856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2</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32933" y="3765331"/>
            <a:ext cx="7078133" cy="646331"/>
          </a:xfrm>
          <a:prstGeom prst="rect">
            <a:avLst/>
          </a:prstGeom>
          <a:noFill/>
        </p:spPr>
        <p:txBody>
          <a:bodyPr wrap="square" rtlCol="0">
            <a:spAutoFit/>
          </a:bodyPr>
          <a:lstStyle/>
          <a:p>
            <a:pPr algn="l"/>
            <a:r>
              <a:rPr lang="en-US" dirty="0">
                <a:solidFill>
                  <a:schemeClr val="bg1"/>
                </a:solidFill>
                <a:latin typeface="+mj-lt"/>
              </a:rPr>
              <a:t>Model Issue: </a:t>
            </a:r>
          </a:p>
          <a:p>
            <a:pPr algn="l"/>
            <a:r>
              <a:rPr lang="en-US" dirty="0">
                <a:solidFill>
                  <a:schemeClr val="bg1"/>
                </a:solidFill>
                <a:latin typeface="+mj-lt"/>
              </a:rPr>
              <a:t>Possible remediation:  </a:t>
            </a:r>
          </a:p>
        </p:txBody>
      </p:sp>
      <p:pic>
        <p:nvPicPr>
          <p:cNvPr id="9" name="Picture 8" descr="Chart, scatter chart&#10;&#10;Description automatically generated">
            <a:extLst>
              <a:ext uri="{FF2B5EF4-FFF2-40B4-BE49-F238E27FC236}">
                <a16:creationId xmlns:a16="http://schemas.microsoft.com/office/drawing/2014/main" id="{276A52BA-9487-A65F-11C6-326289485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 y="1260752"/>
            <a:ext cx="8175413" cy="2252122"/>
          </a:xfrm>
          <a:prstGeom prst="rect">
            <a:avLst/>
          </a:prstGeom>
        </p:spPr>
      </p:pic>
    </p:spTree>
    <p:extLst>
      <p:ext uri="{BB962C8B-B14F-4D97-AF65-F5344CB8AC3E}">
        <p14:creationId xmlns:p14="http://schemas.microsoft.com/office/powerpoint/2010/main" val="15459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3</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32933" y="3765331"/>
            <a:ext cx="7078133" cy="646331"/>
          </a:xfrm>
          <a:prstGeom prst="rect">
            <a:avLst/>
          </a:prstGeom>
          <a:noFill/>
        </p:spPr>
        <p:txBody>
          <a:bodyPr wrap="square" rtlCol="0">
            <a:spAutoFit/>
          </a:bodyPr>
          <a:lstStyle/>
          <a:p>
            <a:pPr algn="l"/>
            <a:r>
              <a:rPr lang="en-US" dirty="0">
                <a:solidFill>
                  <a:schemeClr val="bg1"/>
                </a:solidFill>
                <a:latin typeface="+mj-lt"/>
              </a:rPr>
              <a:t>Model Issue: </a:t>
            </a:r>
          </a:p>
          <a:p>
            <a:pPr algn="l"/>
            <a:r>
              <a:rPr lang="en-US" dirty="0">
                <a:solidFill>
                  <a:schemeClr val="bg1"/>
                </a:solidFill>
                <a:latin typeface="+mj-lt"/>
              </a:rPr>
              <a:t>Possible remediation: </a:t>
            </a:r>
          </a:p>
        </p:txBody>
      </p:sp>
      <p:pic>
        <p:nvPicPr>
          <p:cNvPr id="9" name="Picture 8" descr="Graphical user interface, chart, scatter chart&#10;&#10;Description automatically generated">
            <a:extLst>
              <a:ext uri="{FF2B5EF4-FFF2-40B4-BE49-F238E27FC236}">
                <a16:creationId xmlns:a16="http://schemas.microsoft.com/office/drawing/2014/main" id="{6E9D8EF4-A3D7-EB90-AFE3-A52910835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92" y="1237952"/>
            <a:ext cx="8405707" cy="2315562"/>
          </a:xfrm>
          <a:prstGeom prst="rect">
            <a:avLst/>
          </a:prstGeom>
        </p:spPr>
      </p:pic>
    </p:spTree>
    <p:extLst>
      <p:ext uri="{BB962C8B-B14F-4D97-AF65-F5344CB8AC3E}">
        <p14:creationId xmlns:p14="http://schemas.microsoft.com/office/powerpoint/2010/main" val="117623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4</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32932" y="3765331"/>
            <a:ext cx="7078133" cy="646331"/>
          </a:xfrm>
          <a:prstGeom prst="rect">
            <a:avLst/>
          </a:prstGeom>
          <a:noFill/>
        </p:spPr>
        <p:txBody>
          <a:bodyPr wrap="square" rtlCol="0">
            <a:spAutoFit/>
          </a:bodyPr>
          <a:lstStyle/>
          <a:p>
            <a:pPr algn="l"/>
            <a:r>
              <a:rPr lang="en-US" dirty="0">
                <a:solidFill>
                  <a:schemeClr val="bg1"/>
                </a:solidFill>
                <a:latin typeface="+mj-lt"/>
              </a:rPr>
              <a:t>Model Issue: </a:t>
            </a:r>
          </a:p>
          <a:p>
            <a:pPr algn="l"/>
            <a:r>
              <a:rPr lang="en-US" dirty="0">
                <a:solidFill>
                  <a:schemeClr val="bg1"/>
                </a:solidFill>
                <a:latin typeface="+mj-lt"/>
              </a:rPr>
              <a:t>Possible remediation:  </a:t>
            </a:r>
          </a:p>
        </p:txBody>
      </p:sp>
      <p:pic>
        <p:nvPicPr>
          <p:cNvPr id="5" name="Picture 4" descr="Chart, scatter chart&#10;&#10;Description automatically generated">
            <a:extLst>
              <a:ext uri="{FF2B5EF4-FFF2-40B4-BE49-F238E27FC236}">
                <a16:creationId xmlns:a16="http://schemas.microsoft.com/office/drawing/2014/main" id="{F24245DB-9E8D-C521-6C95-FA12E768D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93" y="1334413"/>
            <a:ext cx="8175413" cy="2252122"/>
          </a:xfrm>
          <a:prstGeom prst="rect">
            <a:avLst/>
          </a:prstGeom>
        </p:spPr>
      </p:pic>
    </p:spTree>
    <p:extLst>
      <p:ext uri="{BB962C8B-B14F-4D97-AF65-F5344CB8AC3E}">
        <p14:creationId xmlns:p14="http://schemas.microsoft.com/office/powerpoint/2010/main" val="134256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5</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32932" y="3765331"/>
            <a:ext cx="7078133" cy="646331"/>
          </a:xfrm>
          <a:prstGeom prst="rect">
            <a:avLst/>
          </a:prstGeom>
          <a:noFill/>
        </p:spPr>
        <p:txBody>
          <a:bodyPr wrap="square" rtlCol="0">
            <a:spAutoFit/>
          </a:bodyPr>
          <a:lstStyle/>
          <a:p>
            <a:pPr algn="l"/>
            <a:r>
              <a:rPr lang="en-US" dirty="0">
                <a:solidFill>
                  <a:schemeClr val="bg1"/>
                </a:solidFill>
                <a:latin typeface="+mj-lt"/>
              </a:rPr>
              <a:t>Model Issue: </a:t>
            </a:r>
          </a:p>
          <a:p>
            <a:pPr algn="l"/>
            <a:r>
              <a:rPr lang="en-US" dirty="0">
                <a:solidFill>
                  <a:schemeClr val="bg1"/>
                </a:solidFill>
                <a:latin typeface="+mj-lt"/>
              </a:rPr>
              <a:t>Possible remediation: </a:t>
            </a:r>
          </a:p>
        </p:txBody>
      </p:sp>
      <p:pic>
        <p:nvPicPr>
          <p:cNvPr id="5" name="Picture 4" descr="Chart, scatter chart&#10;&#10;Description automatically generated">
            <a:extLst>
              <a:ext uri="{FF2B5EF4-FFF2-40B4-BE49-F238E27FC236}">
                <a16:creationId xmlns:a16="http://schemas.microsoft.com/office/drawing/2014/main" id="{BAB6DE33-AD60-E5F7-14A8-84523E8CA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2" y="1256771"/>
            <a:ext cx="8423275" cy="2320402"/>
          </a:xfrm>
          <a:prstGeom prst="rect">
            <a:avLst/>
          </a:prstGeom>
        </p:spPr>
      </p:pic>
    </p:spTree>
    <p:extLst>
      <p:ext uri="{BB962C8B-B14F-4D97-AF65-F5344CB8AC3E}">
        <p14:creationId xmlns:p14="http://schemas.microsoft.com/office/powerpoint/2010/main" val="357685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6</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32933" y="3765331"/>
            <a:ext cx="7078133" cy="646331"/>
          </a:xfrm>
          <a:prstGeom prst="rect">
            <a:avLst/>
          </a:prstGeom>
          <a:noFill/>
        </p:spPr>
        <p:txBody>
          <a:bodyPr wrap="square" rtlCol="0">
            <a:spAutoFit/>
          </a:bodyPr>
          <a:lstStyle/>
          <a:p>
            <a:pPr algn="l"/>
            <a:r>
              <a:rPr lang="en-US" dirty="0">
                <a:solidFill>
                  <a:schemeClr val="bg1"/>
                </a:solidFill>
                <a:latin typeface="+mj-lt"/>
              </a:rPr>
              <a:t>Model Issue: </a:t>
            </a:r>
            <a:endParaRPr lang="en-US" altLang="zh-CN" dirty="0">
              <a:solidFill>
                <a:schemeClr val="bg1"/>
              </a:solidFill>
              <a:latin typeface="+mj-lt"/>
            </a:endParaRPr>
          </a:p>
          <a:p>
            <a:pPr algn="l"/>
            <a:r>
              <a:rPr lang="en-US" dirty="0">
                <a:solidFill>
                  <a:schemeClr val="bg1"/>
                </a:solidFill>
                <a:latin typeface="+mj-lt"/>
              </a:rPr>
              <a:t>Possible remediation:  </a:t>
            </a:r>
            <a:endParaRPr lang="en-US" altLang="zh-CN" dirty="0">
              <a:solidFill>
                <a:schemeClr val="bg1"/>
              </a:solidFill>
              <a:latin typeface="+mj-lt"/>
            </a:endParaRPr>
          </a:p>
        </p:txBody>
      </p:sp>
      <p:pic>
        <p:nvPicPr>
          <p:cNvPr id="8" name="Picture 7" descr="Chart, scatter chart&#10;&#10;Description automatically generated">
            <a:extLst>
              <a:ext uri="{FF2B5EF4-FFF2-40B4-BE49-F238E27FC236}">
                <a16:creationId xmlns:a16="http://schemas.microsoft.com/office/drawing/2014/main" id="{B8A1A0B3-75E9-3734-B0D1-D2BEDEAF3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278412"/>
            <a:ext cx="7886700" cy="2172588"/>
          </a:xfrm>
          <a:prstGeom prst="rect">
            <a:avLst/>
          </a:prstGeom>
        </p:spPr>
      </p:pic>
    </p:spTree>
    <p:extLst>
      <p:ext uri="{BB962C8B-B14F-4D97-AF65-F5344CB8AC3E}">
        <p14:creationId xmlns:p14="http://schemas.microsoft.com/office/powerpoint/2010/main" val="2265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537A-1D89-5559-5697-6ABDC39BDD99}"/>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8F5DB07A-1284-E9DF-A795-6E91B605C400}"/>
              </a:ext>
            </a:extLst>
          </p:cNvPr>
          <p:cNvSpPr>
            <a:spLocks noGrp="1"/>
          </p:cNvSpPr>
          <p:nvPr>
            <p:ph idx="1"/>
          </p:nvPr>
        </p:nvSpPr>
        <p:spPr/>
        <p:txBody>
          <a:bodyPr/>
          <a:lstStyle/>
          <a:p>
            <a:pPr marL="0" indent="0">
              <a:buNone/>
            </a:pPr>
            <a:r>
              <a:rPr lang="en-US" dirty="0"/>
              <a:t>For this problem we will be working with the following dataset:</a:t>
            </a:r>
          </a:p>
        </p:txBody>
      </p:sp>
      <p:sp>
        <p:nvSpPr>
          <p:cNvPr id="4" name="Text Placeholder 3">
            <a:extLst>
              <a:ext uri="{FF2B5EF4-FFF2-40B4-BE49-F238E27FC236}">
                <a16:creationId xmlns:a16="http://schemas.microsoft.com/office/drawing/2014/main" id="{B323C520-5E5D-8BC2-53E9-7B1FB62FB700}"/>
              </a:ext>
            </a:extLst>
          </p:cNvPr>
          <p:cNvSpPr>
            <a:spLocks noGrp="1"/>
          </p:cNvSpPr>
          <p:nvPr>
            <p:ph type="body" sz="quarter" idx="10"/>
          </p:nvPr>
        </p:nvSpPr>
        <p:spPr/>
        <p:txBody>
          <a:bodyPr/>
          <a:lstStyle/>
          <a:p>
            <a:r>
              <a:rPr lang="en-US" dirty="0"/>
              <a:t>Linear Model Analysis</a:t>
            </a:r>
          </a:p>
        </p:txBody>
      </p:sp>
      <p:pic>
        <p:nvPicPr>
          <p:cNvPr id="6" name="Picture 5">
            <a:extLst>
              <a:ext uri="{FF2B5EF4-FFF2-40B4-BE49-F238E27FC236}">
                <a16:creationId xmlns:a16="http://schemas.microsoft.com/office/drawing/2014/main" id="{18669DA8-5308-EA8B-FD9D-B83947C991F6}"/>
              </a:ext>
            </a:extLst>
          </p:cNvPr>
          <p:cNvPicPr>
            <a:picLocks noChangeAspect="1"/>
          </p:cNvPicPr>
          <p:nvPr/>
        </p:nvPicPr>
        <p:blipFill>
          <a:blip r:embed="rId2"/>
          <a:stretch>
            <a:fillRect/>
          </a:stretch>
        </p:blipFill>
        <p:spPr>
          <a:xfrm>
            <a:off x="3178704" y="1850529"/>
            <a:ext cx="2314730" cy="2962375"/>
          </a:xfrm>
          <a:prstGeom prst="rect">
            <a:avLst/>
          </a:prstGeom>
        </p:spPr>
      </p:pic>
    </p:spTree>
    <p:extLst>
      <p:ext uri="{BB962C8B-B14F-4D97-AF65-F5344CB8AC3E}">
        <p14:creationId xmlns:p14="http://schemas.microsoft.com/office/powerpoint/2010/main" val="419725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F1E3-D59E-49BB-9F15-7D44D751D774}"/>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E03DA1A3-BB38-5387-5030-D657938331AB}"/>
              </a:ext>
            </a:extLst>
          </p:cNvPr>
          <p:cNvSpPr>
            <a:spLocks noGrp="1"/>
          </p:cNvSpPr>
          <p:nvPr>
            <p:ph idx="1"/>
          </p:nvPr>
        </p:nvSpPr>
        <p:spPr>
          <a:xfrm>
            <a:off x="628650" y="1369219"/>
            <a:ext cx="7886700" cy="457200"/>
          </a:xfrm>
        </p:spPr>
        <p:txBody>
          <a:bodyPr>
            <a:normAutofit/>
          </a:bodyPr>
          <a:lstStyle/>
          <a:p>
            <a:pPr marL="0" indent="0">
              <a:buNone/>
            </a:pPr>
            <a:r>
              <a:rPr lang="en-US" sz="1600" dirty="0"/>
              <a:t>First, we create three models using X1, X2, and the combination of X1 &amp; X2 to predict Y:</a:t>
            </a:r>
          </a:p>
        </p:txBody>
      </p:sp>
      <p:sp>
        <p:nvSpPr>
          <p:cNvPr id="4" name="Text Placeholder 3">
            <a:extLst>
              <a:ext uri="{FF2B5EF4-FFF2-40B4-BE49-F238E27FC236}">
                <a16:creationId xmlns:a16="http://schemas.microsoft.com/office/drawing/2014/main" id="{F520C96D-62A2-B8D8-5C4A-F0F1B1ED3274}"/>
              </a:ext>
            </a:extLst>
          </p:cNvPr>
          <p:cNvSpPr>
            <a:spLocks noGrp="1"/>
          </p:cNvSpPr>
          <p:nvPr>
            <p:ph type="body" sz="quarter" idx="10"/>
          </p:nvPr>
        </p:nvSpPr>
        <p:spPr/>
        <p:txBody>
          <a:bodyPr/>
          <a:lstStyle/>
          <a:p>
            <a:endParaRPr lang="en-US" dirty="0"/>
          </a:p>
        </p:txBody>
      </p:sp>
      <p:pic>
        <p:nvPicPr>
          <p:cNvPr id="6" name="Picture 5">
            <a:extLst>
              <a:ext uri="{FF2B5EF4-FFF2-40B4-BE49-F238E27FC236}">
                <a16:creationId xmlns:a16="http://schemas.microsoft.com/office/drawing/2014/main" id="{78819E34-2E05-E03D-2FDA-4D7840A91182}"/>
              </a:ext>
            </a:extLst>
          </p:cNvPr>
          <p:cNvPicPr>
            <a:picLocks noChangeAspect="1"/>
          </p:cNvPicPr>
          <p:nvPr/>
        </p:nvPicPr>
        <p:blipFill>
          <a:blip r:embed="rId2"/>
          <a:stretch>
            <a:fillRect/>
          </a:stretch>
        </p:blipFill>
        <p:spPr>
          <a:xfrm>
            <a:off x="628650" y="1697832"/>
            <a:ext cx="2505075" cy="3238500"/>
          </a:xfrm>
          <a:prstGeom prst="rect">
            <a:avLst/>
          </a:prstGeom>
        </p:spPr>
      </p:pic>
      <p:pic>
        <p:nvPicPr>
          <p:cNvPr id="8" name="Picture 7">
            <a:extLst>
              <a:ext uri="{FF2B5EF4-FFF2-40B4-BE49-F238E27FC236}">
                <a16:creationId xmlns:a16="http://schemas.microsoft.com/office/drawing/2014/main" id="{0B36C214-36E3-8224-81AF-4B62AEA977CF}"/>
              </a:ext>
            </a:extLst>
          </p:cNvPr>
          <p:cNvPicPr>
            <a:picLocks noChangeAspect="1"/>
          </p:cNvPicPr>
          <p:nvPr/>
        </p:nvPicPr>
        <p:blipFill>
          <a:blip r:embed="rId3"/>
          <a:stretch>
            <a:fillRect/>
          </a:stretch>
        </p:blipFill>
        <p:spPr>
          <a:xfrm>
            <a:off x="3424899" y="1697832"/>
            <a:ext cx="2652344" cy="3268244"/>
          </a:xfrm>
          <a:prstGeom prst="rect">
            <a:avLst/>
          </a:prstGeom>
        </p:spPr>
      </p:pic>
      <p:pic>
        <p:nvPicPr>
          <p:cNvPr id="10" name="Picture 9">
            <a:extLst>
              <a:ext uri="{FF2B5EF4-FFF2-40B4-BE49-F238E27FC236}">
                <a16:creationId xmlns:a16="http://schemas.microsoft.com/office/drawing/2014/main" id="{EE77AE18-0D4B-7F82-CC0A-B140352CC429}"/>
              </a:ext>
            </a:extLst>
          </p:cNvPr>
          <p:cNvPicPr>
            <a:picLocks noChangeAspect="1"/>
          </p:cNvPicPr>
          <p:nvPr/>
        </p:nvPicPr>
        <p:blipFill>
          <a:blip r:embed="rId4"/>
          <a:stretch>
            <a:fillRect/>
          </a:stretch>
        </p:blipFill>
        <p:spPr>
          <a:xfrm>
            <a:off x="6470625" y="1697832"/>
            <a:ext cx="2505075" cy="3324225"/>
          </a:xfrm>
          <a:prstGeom prst="rect">
            <a:avLst/>
          </a:prstGeom>
        </p:spPr>
      </p:pic>
    </p:spTree>
    <p:extLst>
      <p:ext uri="{BB962C8B-B14F-4D97-AF65-F5344CB8AC3E}">
        <p14:creationId xmlns:p14="http://schemas.microsoft.com/office/powerpoint/2010/main" val="130879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B6A8-ACA1-01F1-BE84-C86D81FD7D00}"/>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7CEC3E16-4C3C-0074-E2F1-71E54F85B69D}"/>
              </a:ext>
            </a:extLst>
          </p:cNvPr>
          <p:cNvSpPr>
            <a:spLocks noGrp="1"/>
          </p:cNvSpPr>
          <p:nvPr>
            <p:ph idx="1"/>
          </p:nvPr>
        </p:nvSpPr>
        <p:spPr>
          <a:xfrm>
            <a:off x="628650" y="1369218"/>
            <a:ext cx="7886700" cy="3500437"/>
          </a:xfrm>
        </p:spPr>
        <p:txBody>
          <a:bodyPr>
            <a:normAutofit/>
          </a:bodyPr>
          <a:lstStyle/>
          <a:p>
            <a:pPr marL="0" indent="0">
              <a:buNone/>
            </a:pPr>
            <a:r>
              <a:rPr lang="en-US" dirty="0"/>
              <a:t>1A)  For the two simple (single-predictor) models, are the predictors X1 &amp; X2 significant?</a:t>
            </a:r>
          </a:p>
          <a:p>
            <a:endParaRPr lang="en-US" dirty="0"/>
          </a:p>
          <a:p>
            <a:pPr marL="0" indent="0">
              <a:buNone/>
            </a:pPr>
            <a:r>
              <a:rPr lang="en-US" dirty="0"/>
              <a:t>1B)  For the multiple regression model, which predictors are significant?</a:t>
            </a:r>
          </a:p>
          <a:p>
            <a:endParaRPr lang="en-US" dirty="0"/>
          </a:p>
          <a:p>
            <a:pPr marL="0" indent="0">
              <a:buNone/>
            </a:pPr>
            <a:r>
              <a:rPr lang="en-US" dirty="0"/>
              <a:t>1C)  How do you interpret what is going on here?</a:t>
            </a:r>
          </a:p>
          <a:p>
            <a:endParaRPr lang="en-US" dirty="0"/>
          </a:p>
        </p:txBody>
      </p:sp>
      <p:sp>
        <p:nvSpPr>
          <p:cNvPr id="4" name="Text Placeholder 3">
            <a:extLst>
              <a:ext uri="{FF2B5EF4-FFF2-40B4-BE49-F238E27FC236}">
                <a16:creationId xmlns:a16="http://schemas.microsoft.com/office/drawing/2014/main" id="{6148EC78-CAB0-0B08-1DBB-8C4B9D633B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850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E289-65A2-8197-A45F-49B6E63094B0}"/>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288278FF-005D-A0EF-FCD9-21AADB823495}"/>
              </a:ext>
            </a:extLst>
          </p:cNvPr>
          <p:cNvSpPr>
            <a:spLocks noGrp="1"/>
          </p:cNvSpPr>
          <p:nvPr>
            <p:ph idx="1"/>
          </p:nvPr>
        </p:nvSpPr>
        <p:spPr>
          <a:xfrm>
            <a:off x="628650" y="1369219"/>
            <a:ext cx="7886700" cy="683101"/>
          </a:xfrm>
        </p:spPr>
        <p:txBody>
          <a:bodyPr/>
          <a:lstStyle/>
          <a:p>
            <a:pPr marL="0" indent="0">
              <a:buNone/>
            </a:pPr>
            <a:r>
              <a:rPr lang="en-US" dirty="0"/>
              <a:t>Now we incorporate the categorical variable into the model by creating a dummy variable “Blue” and incorporate it into the model as shown:</a:t>
            </a:r>
          </a:p>
        </p:txBody>
      </p:sp>
      <p:sp>
        <p:nvSpPr>
          <p:cNvPr id="4" name="Text Placeholder 3">
            <a:extLst>
              <a:ext uri="{FF2B5EF4-FFF2-40B4-BE49-F238E27FC236}">
                <a16:creationId xmlns:a16="http://schemas.microsoft.com/office/drawing/2014/main" id="{1E7721EF-7F7D-12F1-7560-2F94A69E255D}"/>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B67707E0-453D-AC93-D52F-27DA1C0777C6}"/>
              </a:ext>
            </a:extLst>
          </p:cNvPr>
          <p:cNvPicPr>
            <a:picLocks noChangeAspect="1"/>
          </p:cNvPicPr>
          <p:nvPr/>
        </p:nvPicPr>
        <p:blipFill>
          <a:blip r:embed="rId2"/>
          <a:stretch>
            <a:fillRect/>
          </a:stretch>
        </p:blipFill>
        <p:spPr>
          <a:xfrm>
            <a:off x="973309" y="2059119"/>
            <a:ext cx="2472764" cy="2774604"/>
          </a:xfrm>
          <a:prstGeom prst="rect">
            <a:avLst/>
          </a:prstGeom>
        </p:spPr>
      </p:pic>
      <p:pic>
        <p:nvPicPr>
          <p:cNvPr id="7" name="Picture 6">
            <a:extLst>
              <a:ext uri="{FF2B5EF4-FFF2-40B4-BE49-F238E27FC236}">
                <a16:creationId xmlns:a16="http://schemas.microsoft.com/office/drawing/2014/main" id="{116E2809-989B-0EDB-CD4B-991D42814E2A}"/>
              </a:ext>
            </a:extLst>
          </p:cNvPr>
          <p:cNvPicPr>
            <a:picLocks noChangeAspect="1"/>
          </p:cNvPicPr>
          <p:nvPr/>
        </p:nvPicPr>
        <p:blipFill>
          <a:blip r:embed="rId3"/>
          <a:stretch>
            <a:fillRect/>
          </a:stretch>
        </p:blipFill>
        <p:spPr>
          <a:xfrm>
            <a:off x="5505366" y="2059119"/>
            <a:ext cx="2201334" cy="2995800"/>
          </a:xfrm>
          <a:prstGeom prst="rect">
            <a:avLst/>
          </a:prstGeom>
        </p:spPr>
      </p:pic>
    </p:spTree>
    <p:extLst>
      <p:ext uri="{BB962C8B-B14F-4D97-AF65-F5344CB8AC3E}">
        <p14:creationId xmlns:p14="http://schemas.microsoft.com/office/powerpoint/2010/main" val="377823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4C53-6421-82F0-D61C-D85C7D081B25}"/>
              </a:ext>
            </a:extLst>
          </p:cNvPr>
          <p:cNvSpPr>
            <a:spLocks noGrp="1"/>
          </p:cNvSpPr>
          <p:nvPr>
            <p:ph type="title"/>
          </p:nvPr>
        </p:nvSpPr>
        <p:spPr/>
        <p:txBody>
          <a:bodyPr>
            <a:normAutofit fontScale="90000"/>
          </a:bodyPr>
          <a:lstStyle/>
          <a:p>
            <a:r>
              <a:rPr lang="en-US" dirty="0"/>
              <a:t>Problem 1</a:t>
            </a:r>
          </a:p>
        </p:txBody>
      </p:sp>
      <p:sp>
        <p:nvSpPr>
          <p:cNvPr id="7" name="Content Placeholder 6">
            <a:extLst>
              <a:ext uri="{FF2B5EF4-FFF2-40B4-BE49-F238E27FC236}">
                <a16:creationId xmlns:a16="http://schemas.microsoft.com/office/drawing/2014/main" id="{D0679D2E-492F-0239-06A8-B7652DCA2265}"/>
              </a:ext>
            </a:extLst>
          </p:cNvPr>
          <p:cNvSpPr>
            <a:spLocks noGrp="1"/>
          </p:cNvSpPr>
          <p:nvPr>
            <p:ph idx="1"/>
          </p:nvPr>
        </p:nvSpPr>
        <p:spPr/>
        <p:txBody>
          <a:bodyPr/>
          <a:lstStyle/>
          <a:p>
            <a:pPr marL="0" indent="0">
              <a:buNone/>
            </a:pPr>
            <a:r>
              <a:rPr lang="en-US" dirty="0"/>
              <a:t>1D)  Does adding this categorical variable to the model improve it’s overall performance?  Why or why not?</a:t>
            </a:r>
          </a:p>
          <a:p>
            <a:endParaRPr lang="en-US" dirty="0"/>
          </a:p>
        </p:txBody>
      </p:sp>
      <p:sp>
        <p:nvSpPr>
          <p:cNvPr id="8" name="Text Placeholder 7">
            <a:extLst>
              <a:ext uri="{FF2B5EF4-FFF2-40B4-BE49-F238E27FC236}">
                <a16:creationId xmlns:a16="http://schemas.microsoft.com/office/drawing/2014/main" id="{2ED7F2D0-4550-640E-1BE1-48043713FC5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283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04-36F4-E528-40A2-B805C5978E9B}"/>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43C24DC7-3678-3037-682E-3516F64744F3}"/>
              </a:ext>
            </a:extLst>
          </p:cNvPr>
          <p:cNvSpPr>
            <a:spLocks noGrp="1"/>
          </p:cNvSpPr>
          <p:nvPr>
            <p:ph idx="1"/>
          </p:nvPr>
        </p:nvSpPr>
        <p:spPr/>
        <p:txBody>
          <a:bodyPr/>
          <a:lstStyle/>
          <a:p>
            <a:pPr marL="0" indent="0">
              <a:buNone/>
            </a:pPr>
            <a:r>
              <a:rPr lang="en-US" dirty="0"/>
              <a:t>1E)  Looking at this color-coded scatterplot of X1 vs Y, do you see any indication of an interaction effect between X1 and X3?  Why or why not?</a:t>
            </a:r>
          </a:p>
          <a:p>
            <a:endParaRPr lang="en-US" dirty="0"/>
          </a:p>
        </p:txBody>
      </p:sp>
      <p:sp>
        <p:nvSpPr>
          <p:cNvPr id="4" name="Text Placeholder 3">
            <a:extLst>
              <a:ext uri="{FF2B5EF4-FFF2-40B4-BE49-F238E27FC236}">
                <a16:creationId xmlns:a16="http://schemas.microsoft.com/office/drawing/2014/main" id="{5898BD26-D6B8-DD77-B8DB-AE552809432F}"/>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000C7AA4-AB72-C464-FA8C-7C4F75DF9319}"/>
              </a:ext>
            </a:extLst>
          </p:cNvPr>
          <p:cNvPicPr>
            <a:picLocks noChangeAspect="1"/>
          </p:cNvPicPr>
          <p:nvPr/>
        </p:nvPicPr>
        <p:blipFill>
          <a:blip r:embed="rId2"/>
          <a:stretch>
            <a:fillRect/>
          </a:stretch>
        </p:blipFill>
        <p:spPr>
          <a:xfrm>
            <a:off x="2698114" y="3000971"/>
            <a:ext cx="3093751" cy="2021100"/>
          </a:xfrm>
          <a:prstGeom prst="rect">
            <a:avLst/>
          </a:prstGeom>
        </p:spPr>
      </p:pic>
    </p:spTree>
    <p:extLst>
      <p:ext uri="{BB962C8B-B14F-4D97-AF65-F5344CB8AC3E}">
        <p14:creationId xmlns:p14="http://schemas.microsoft.com/office/powerpoint/2010/main" val="182188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B62F-E6D8-0D8A-74C0-EFDAE24D31DD}"/>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5EBFDA9B-9C26-9507-89FD-65C332F65AB3}"/>
              </a:ext>
            </a:extLst>
          </p:cNvPr>
          <p:cNvSpPr>
            <a:spLocks noGrp="1"/>
          </p:cNvSpPr>
          <p:nvPr>
            <p:ph idx="1"/>
          </p:nvPr>
        </p:nvSpPr>
        <p:spPr>
          <a:xfrm>
            <a:off x="628650" y="1057646"/>
            <a:ext cx="7886700" cy="798247"/>
          </a:xfrm>
        </p:spPr>
        <p:txBody>
          <a:bodyPr>
            <a:normAutofit/>
          </a:bodyPr>
          <a:lstStyle/>
          <a:p>
            <a:pPr marL="0" indent="0">
              <a:buNone/>
            </a:pPr>
            <a:r>
              <a:rPr lang="en-US" dirty="0"/>
              <a:t>1E)  Looking at these model results, do you see any indication of an interaction effect between X1 and X3?  Why or why not?</a:t>
            </a:r>
          </a:p>
        </p:txBody>
      </p:sp>
      <p:pic>
        <p:nvPicPr>
          <p:cNvPr id="6" name="Picture 5">
            <a:extLst>
              <a:ext uri="{FF2B5EF4-FFF2-40B4-BE49-F238E27FC236}">
                <a16:creationId xmlns:a16="http://schemas.microsoft.com/office/drawing/2014/main" id="{3F3709AC-54AC-CCB8-4F53-CA56CE7B75CB}"/>
              </a:ext>
            </a:extLst>
          </p:cNvPr>
          <p:cNvPicPr>
            <a:picLocks noChangeAspect="1"/>
          </p:cNvPicPr>
          <p:nvPr/>
        </p:nvPicPr>
        <p:blipFill>
          <a:blip r:embed="rId2"/>
          <a:stretch>
            <a:fillRect/>
          </a:stretch>
        </p:blipFill>
        <p:spPr>
          <a:xfrm>
            <a:off x="880322" y="1740747"/>
            <a:ext cx="2318006" cy="3198151"/>
          </a:xfrm>
          <a:prstGeom prst="rect">
            <a:avLst/>
          </a:prstGeom>
        </p:spPr>
      </p:pic>
    </p:spTree>
    <p:extLst>
      <p:ext uri="{BB962C8B-B14F-4D97-AF65-F5344CB8AC3E}">
        <p14:creationId xmlns:p14="http://schemas.microsoft.com/office/powerpoint/2010/main" val="151429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3D556F1D-43AC-9A44-A933-3CB7A027B220}"/>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FD92C41C-E938-6644-A877-2D0FB8407C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SAS-External-16x9</Template>
  <TotalTime>107091</TotalTime>
  <Words>987</Words>
  <Application>Microsoft Office PowerPoint</Application>
  <PresentationFormat>全屏显示(16:9)</PresentationFormat>
  <Paragraphs>105</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26</vt:i4>
      </vt:variant>
    </vt:vector>
  </HeadingPairs>
  <TitlesOfParts>
    <vt:vector size="32" baseType="lpstr">
      <vt:lpstr>Arial</vt:lpstr>
      <vt:lpstr>Calibri</vt:lpstr>
      <vt:lpstr>Calibri Light</vt:lpstr>
      <vt:lpstr>Cambria Math</vt:lpstr>
      <vt:lpstr>1_2020-Template-External</vt:lpstr>
      <vt:lpstr>1_NDA</vt:lpstr>
      <vt:lpstr>PowerPoint 演示文稿</vt:lpstr>
      <vt:lpstr>Instructions</vt:lpstr>
      <vt:lpstr>Problem 1</vt:lpstr>
      <vt:lpstr>Problem 1</vt:lpstr>
      <vt:lpstr>Problem 1</vt:lpstr>
      <vt:lpstr>Problem 1</vt:lpstr>
      <vt:lpstr>Problem 1</vt:lpstr>
      <vt:lpstr>Problem 1</vt:lpstr>
      <vt:lpstr>Problem 1</vt:lpstr>
      <vt:lpstr>Problem 1</vt:lpstr>
      <vt:lpstr>Problem 1</vt:lpstr>
      <vt:lpstr>Problem 2</vt:lpstr>
      <vt:lpstr>Problem 2</vt:lpstr>
      <vt:lpstr>Problem 2</vt:lpstr>
      <vt:lpstr>Problem 2</vt:lpstr>
      <vt:lpstr>Problem 3</vt:lpstr>
      <vt:lpstr>Problem 3</vt:lpstr>
      <vt:lpstr>Problem 4</vt:lpstr>
      <vt:lpstr>Problem 4</vt:lpstr>
      <vt:lpstr>Problem 5</vt:lpstr>
      <vt:lpstr>5A – Model 1</vt:lpstr>
      <vt:lpstr>5A – Model 2</vt:lpstr>
      <vt:lpstr>5A – Model 3</vt:lpstr>
      <vt:lpstr>5A – Model 4</vt:lpstr>
      <vt:lpstr>5A – Model 5</vt:lpstr>
      <vt:lpstr>5A – Model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Wilcox</dc:creator>
  <cp:lastModifiedBy>Chaoyuan Wei</cp:lastModifiedBy>
  <cp:revision>463</cp:revision>
  <dcterms:created xsi:type="dcterms:W3CDTF">2020-08-15T04:45:47Z</dcterms:created>
  <dcterms:modified xsi:type="dcterms:W3CDTF">2022-07-26T01:41:00Z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