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3" r:id="rId17"/>
    <p:sldId id="269" r:id="rId18"/>
    <p:sldId id="281" r:id="rId19"/>
    <p:sldId id="271" r:id="rId20"/>
    <p:sldId id="272" r:id="rId21"/>
    <p:sldId id="274" r:id="rId22"/>
    <p:sldId id="275" r:id="rId23"/>
    <p:sldId id="279" r:id="rId24"/>
    <p:sldId id="277" r:id="rId25"/>
    <p:sldId id="278" r:id="rId26"/>
    <p:sldId id="276" r:id="rId27"/>
    <p:sldId id="280"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ce Wilcox" initials="BW" lastIdx="1" clrIdx="0">
    <p:extLst>
      <p:ext uri="{19B8F6BF-5375-455C-9EA6-DF929625EA0E}">
        <p15:presenceInfo xmlns:p15="http://schemas.microsoft.com/office/powerpoint/2012/main" userId="S::Bruce.Wilcox@sas.com::fdddd318-ce0f-4e30-8fdf-d2e9184575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p:cViewPr varScale="1">
        <p:scale>
          <a:sx n="113" d="100"/>
          <a:sy n="113" d="100"/>
        </p:scale>
        <p:origin x="571" y="91"/>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69083-EA0D-4F50-A1AE-FBA0FD913C90}"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8E1F1-E832-43F5-9DCB-5FBED4619EC9}" type="slidenum">
              <a:rPr lang="en-US" smtClean="0"/>
              <a:t>‹#›</a:t>
            </a:fld>
            <a:endParaRPr lang="en-US"/>
          </a:p>
        </p:txBody>
      </p:sp>
    </p:spTree>
    <p:extLst>
      <p:ext uri="{BB962C8B-B14F-4D97-AF65-F5344CB8AC3E}">
        <p14:creationId xmlns:p14="http://schemas.microsoft.com/office/powerpoint/2010/main" val="43189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761B5-25E4-47DD-9DA4-B7788AE73534}" type="slidenum">
              <a:rPr lang="en-US" smtClean="0"/>
              <a:pPr/>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16017054"/>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61705-BF82-4637-BD55-B46A2B54A32A}"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578209360"/>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3061" r="33611" b="20040"/>
          <a:stretch/>
        </p:blipFill>
        <p:spPr>
          <a:xfrm>
            <a:off x="4473890" y="32671"/>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6"/>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97" r:id="rId13"/>
    <p:sldLayoutId id="2147483798"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22E20-F83F-47CA-BD3B-A363F79934CB}"/>
              </a:ext>
            </a:extLst>
          </p:cNvPr>
          <p:cNvSpPr>
            <a:spLocks noGrp="1"/>
          </p:cNvSpPr>
          <p:nvPr>
            <p:ph type="body" sz="quarter" idx="10"/>
          </p:nvPr>
        </p:nvSpPr>
        <p:spPr/>
        <p:txBody>
          <a:bodyPr/>
          <a:lstStyle/>
          <a:p>
            <a:r>
              <a:rPr lang="en-US" dirty="0"/>
              <a:t>ISE-529 Predictive Analytics</a:t>
            </a:r>
          </a:p>
        </p:txBody>
      </p:sp>
      <p:sp>
        <p:nvSpPr>
          <p:cNvPr id="3" name="Text Placeholder 2">
            <a:extLst>
              <a:ext uri="{FF2B5EF4-FFF2-40B4-BE49-F238E27FC236}">
                <a16:creationId xmlns:a16="http://schemas.microsoft.com/office/drawing/2014/main" id="{7CB5983F-48B7-484D-95A4-081A3A2C9B70}"/>
              </a:ext>
            </a:extLst>
          </p:cNvPr>
          <p:cNvSpPr>
            <a:spLocks noGrp="1"/>
          </p:cNvSpPr>
          <p:nvPr>
            <p:ph type="body" sz="quarter" idx="11"/>
          </p:nvPr>
        </p:nvSpPr>
        <p:spPr/>
        <p:txBody>
          <a:bodyPr/>
          <a:lstStyle/>
          <a:p>
            <a:r>
              <a:rPr lang="en-US" dirty="0"/>
              <a:t>Mid-Term Examination – July 25, 2022</a:t>
            </a:r>
          </a:p>
        </p:txBody>
      </p:sp>
    </p:spTree>
    <p:extLst>
      <p:ext uri="{BB962C8B-B14F-4D97-AF65-F5344CB8AC3E}">
        <p14:creationId xmlns:p14="http://schemas.microsoft.com/office/powerpoint/2010/main" val="2447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3DF0-9D2D-AE34-913D-762597B2AD1E}"/>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5569444B-EA3B-3965-2855-673E5376E116}"/>
              </a:ext>
            </a:extLst>
          </p:cNvPr>
          <p:cNvSpPr>
            <a:spLocks noGrp="1"/>
          </p:cNvSpPr>
          <p:nvPr>
            <p:ph idx="1"/>
          </p:nvPr>
        </p:nvSpPr>
        <p:spPr>
          <a:xfrm>
            <a:off x="628650" y="1369219"/>
            <a:ext cx="7886700" cy="689874"/>
          </a:xfrm>
        </p:spPr>
        <p:txBody>
          <a:bodyPr/>
          <a:lstStyle/>
          <a:p>
            <a:pPr marL="0" indent="0">
              <a:buNone/>
            </a:pPr>
            <a:r>
              <a:rPr lang="en-US" dirty="0"/>
              <a:t>After completing your modeling analysis, you decide to use the model shown below:</a:t>
            </a:r>
          </a:p>
        </p:txBody>
      </p:sp>
      <p:sp>
        <p:nvSpPr>
          <p:cNvPr id="4" name="Text Placeholder 3">
            <a:extLst>
              <a:ext uri="{FF2B5EF4-FFF2-40B4-BE49-F238E27FC236}">
                <a16:creationId xmlns:a16="http://schemas.microsoft.com/office/drawing/2014/main" id="{DB90F255-F69F-F14E-34BF-7D25C4EE7426}"/>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4382842B-2B19-0D18-001D-B8133AC0DAD2}"/>
              </a:ext>
            </a:extLst>
          </p:cNvPr>
          <p:cNvPicPr>
            <a:picLocks noChangeAspect="1"/>
          </p:cNvPicPr>
          <p:nvPr/>
        </p:nvPicPr>
        <p:blipFill>
          <a:blip r:embed="rId2"/>
          <a:stretch>
            <a:fillRect/>
          </a:stretch>
        </p:blipFill>
        <p:spPr>
          <a:xfrm>
            <a:off x="3219353" y="1856622"/>
            <a:ext cx="2175608" cy="3065629"/>
          </a:xfrm>
          <a:prstGeom prst="rect">
            <a:avLst/>
          </a:prstGeom>
        </p:spPr>
      </p:pic>
    </p:spTree>
    <p:extLst>
      <p:ext uri="{BB962C8B-B14F-4D97-AF65-F5344CB8AC3E}">
        <p14:creationId xmlns:p14="http://schemas.microsoft.com/office/powerpoint/2010/main" val="11446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DEA0-DB04-1948-1476-A63A28C94CEF}"/>
              </a:ext>
            </a:extLst>
          </p:cNvPr>
          <p:cNvSpPr>
            <a:spLocks noGrp="1"/>
          </p:cNvSpPr>
          <p:nvPr>
            <p:ph type="title"/>
          </p:nvPr>
        </p:nvSpPr>
        <p:spPr/>
        <p:txBody>
          <a:bodyPr>
            <a:normAutofit fontScale="90000"/>
          </a:bodyPr>
          <a:lstStyle/>
          <a:p>
            <a:r>
              <a:rPr lang="en-US" dirty="0"/>
              <a:t>Problem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D177B8-C3A4-C473-1DB4-4EF6743EAF86}"/>
                  </a:ext>
                </a:extLst>
              </p:cNvPr>
              <p:cNvSpPr>
                <a:spLocks noGrp="1"/>
              </p:cNvSpPr>
              <p:nvPr>
                <p:ph idx="1"/>
              </p:nvPr>
            </p:nvSpPr>
            <p:spPr/>
            <p:txBody>
              <a:bodyPr>
                <a:normAutofit lnSpcReduction="10000"/>
              </a:bodyPr>
              <a:lstStyle/>
              <a:p>
                <a:pPr marL="0" indent="0">
                  <a:buNone/>
                </a:pPr>
                <a:r>
                  <a:rPr lang="en-US" dirty="0"/>
                  <a:t>1F)  Write out the algebraic expression for this model (you do not need to include the error term):</a:t>
                </a:r>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=127.3+1.76</m:t>
                    </m:r>
                    <m:r>
                      <a:rPr lang="en-US" b="0" i="1" smtClean="0">
                        <a:latin typeface="Cambria Math" panose="02040503050406030204" pitchFamily="18" charset="0"/>
                      </a:rPr>
                      <m:t>𝑋</m:t>
                    </m:r>
                    <m:r>
                      <a:rPr lang="en-US" b="0" i="1" smtClean="0">
                        <a:latin typeface="Cambria Math" panose="02040503050406030204" pitchFamily="18" charset="0"/>
                      </a:rPr>
                      <m:t>1 −77.2∗</m:t>
                    </m:r>
                    <m:r>
                      <a:rPr lang="en-US" b="0" i="1" smtClean="0">
                        <a:latin typeface="Cambria Math" panose="02040503050406030204" pitchFamily="18" charset="0"/>
                      </a:rPr>
                      <m:t>𝐵𝑙𝑢𝑒</m:t>
                    </m:r>
                    <m:r>
                      <a:rPr lang="en-US" b="0" i="1" smtClean="0">
                        <a:latin typeface="Cambria Math" panose="02040503050406030204" pitchFamily="18" charset="0"/>
                      </a:rPr>
                      <m:t>+3.86(</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𝐵𝑙𝑢𝑒</m:t>
                    </m:r>
                    <m:r>
                      <a:rPr lang="en-US" b="0" i="1" smtClean="0">
                        <a:latin typeface="Cambria Math" panose="02040503050406030204" pitchFamily="18" charset="0"/>
                      </a:rPr>
                      <m:t>)</m:t>
                    </m:r>
                  </m:oMath>
                </a14:m>
                <a:endParaRPr lang="en-US" dirty="0"/>
              </a:p>
              <a:p>
                <a:pPr marL="0" indent="0">
                  <a:buNone/>
                </a:pPr>
                <a:r>
                  <a:rPr lang="en-US" dirty="0"/>
                  <a:t>1G)  Write out the simplified algebraic expression for this model for the Blue observations</a:t>
                </a:r>
              </a:p>
              <a:p>
                <a:r>
                  <a:rPr lang="en-US" dirty="0"/>
                  <a:t>Y = 127.3 + 1.76X1 – 77.2 + 3.3X1</a:t>
                </a:r>
              </a:p>
              <a:p>
                <a:r>
                  <a:rPr lang="en-US" dirty="0"/>
                  <a:t>Y = 50.1 + 5.7X1</a:t>
                </a:r>
              </a:p>
              <a:p>
                <a:pPr marL="0" indent="0">
                  <a:buNone/>
                </a:pPr>
                <a:r>
                  <a:rPr lang="en-US" dirty="0"/>
                  <a:t>1H)  Write out the simplified algebraic expression for this model for the Red observations</a:t>
                </a:r>
              </a:p>
              <a:p>
                <a:r>
                  <a:rPr lang="en-US" dirty="0"/>
                  <a:t>Y = 127.3 + 1.76X1</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2D177B8-C3A4-C473-1DB4-4EF6743EAF86}"/>
                  </a:ext>
                </a:extLst>
              </p:cNvPr>
              <p:cNvSpPr>
                <a:spLocks noGrp="1" noRot="1" noChangeAspect="1" noMove="1" noResize="1" noEditPoints="1" noAdjustHandles="1" noChangeArrowheads="1" noChangeShapeType="1" noTextEdit="1"/>
              </p:cNvSpPr>
              <p:nvPr>
                <p:ph idx="1"/>
              </p:nvPr>
            </p:nvSpPr>
            <p:spPr>
              <a:blipFill>
                <a:blip r:embed="rId2"/>
                <a:stretch>
                  <a:fillRect l="-927" t="-3364" r="-23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E603AB3-77B8-2633-1EDC-42ED5EF71E5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67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0381-CE02-CC5A-083A-CC400764BF91}"/>
              </a:ext>
            </a:extLst>
          </p:cNvPr>
          <p:cNvSpPr>
            <a:spLocks noGrp="1"/>
          </p:cNvSpPr>
          <p:nvPr>
            <p:ph type="title"/>
          </p:nvPr>
        </p:nvSpPr>
        <p:spPr/>
        <p:txBody>
          <a:bodyPr>
            <a:normAutofit fontScale="90000"/>
          </a:bodyPr>
          <a:lstStyle/>
          <a:p>
            <a:r>
              <a:rPr lang="en-US" dirty="0"/>
              <a:t>Problem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3D27-FFB9-9C3E-B564-BECC0FBB2346}"/>
                  </a:ext>
                </a:extLst>
              </p:cNvPr>
              <p:cNvSpPr>
                <a:spLocks noGrp="1"/>
              </p:cNvSpPr>
              <p:nvPr>
                <p:ph idx="1"/>
              </p:nvPr>
            </p:nvSpPr>
            <p:spPr/>
            <p:txBody>
              <a:bodyPr>
                <a:normAutofit fontScale="92500" lnSpcReduction="20000"/>
              </a:bodyPr>
              <a:lstStyle/>
              <a:p>
                <a:pPr marL="457200" indent="-457200">
                  <a:buAutoNum type="arabicParenR" startAt="2"/>
                </a:pPr>
                <a:r>
                  <a:rPr lang="en-US" dirty="0"/>
                  <a:t>We have developed a model to predict the sales (in thousands of dollars) at a new store our company may decide to open in a new city and we define and fit a model with five predictors:</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𝑃</m:t>
                        </m:r>
                      </m:sub>
                    </m:sSub>
                  </m:oMath>
                </a14:m>
                <a:r>
                  <a:rPr lang="en-US" dirty="0"/>
                  <a:t>:  Population of the city (in thousands of people)</a:t>
                </a:r>
              </a:p>
              <a:p>
                <a:pPr lvl="2"/>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𝐼</m:t>
                        </m:r>
                      </m:sub>
                    </m:sSub>
                  </m:oMath>
                </a14:m>
                <a:r>
                  <a:rPr lang="en-US" dirty="0"/>
                  <a:t>:  Average income of the city (in thousands of dollars per adult)</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𝑇</m:t>
                        </m:r>
                      </m:sub>
                    </m:sSub>
                  </m:oMath>
                </a14:m>
                <a:r>
                  <a:rPr lang="en-US" dirty="0"/>
                  <a:t>:  Type of store (1 for downtown store, 0 for a mall store)</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𝑃𝐼</m:t>
                        </m:r>
                      </m:sub>
                    </m:sSub>
                  </m:oMath>
                </a14:m>
                <a:r>
                  <a:rPr lang="en-US" dirty="0"/>
                  <a:t>:  Interaction between population and average income (in thousands)</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𝐼𝑇</m:t>
                        </m:r>
                      </m:sub>
                    </m:sSub>
                  </m:oMath>
                </a14:m>
                <a:r>
                  <a:rPr lang="en-US" dirty="0"/>
                  <a:t>:  Interaction between average income (in thousands) and store type</a:t>
                </a:r>
              </a:p>
              <a:p>
                <a:pPr marL="365760" lvl="2" indent="0">
                  <a:buNone/>
                </a:pPr>
                <a:endParaRPr lang="en-US" dirty="0"/>
              </a:p>
              <a:p>
                <a:pPr marL="365760" lvl="2" indent="0">
                  <a:buNone/>
                </a:pPr>
                <a:r>
                  <a:rPr lang="en-US" dirty="0"/>
                  <a:t>In the cities we are evaluating, the average income is generally less than $100,000 and the cities are in the size range of 0 – 500,000 people</a:t>
                </a:r>
              </a:p>
              <a:p>
                <a:pPr lvl="2"/>
                <a:endParaRPr lang="en-US" dirty="0"/>
              </a:p>
              <a:p>
                <a:pPr marL="365760" lvl="2" indent="0">
                  <a:buNone/>
                </a:pPr>
                <a:r>
                  <a:rPr lang="en-US" sz="1600" dirty="0"/>
                  <a:t>After fitting this model using a linear regression, we get the following coefficients:  </a:t>
                </a: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rPr>
                          <m:t>0</m:t>
                        </m:r>
                      </m:sub>
                    </m:sSub>
                    <m:r>
                      <a:rPr lang="en-US" sz="1600" b="0" i="1" smtClean="0">
                        <a:latin typeface="Cambria Math" panose="02040503050406030204" pitchFamily="18" charset="0"/>
                      </a:rPr>
                      <m:t>=10</m:t>
                    </m:r>
                  </m:oMath>
                </a14:m>
                <a:r>
                  <a:rPr lang="en-US" sz="1600" dirty="0"/>
                  <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𝑃</m:t>
                        </m:r>
                      </m:sub>
                    </m:sSub>
                    <m:r>
                      <a:rPr lang="en-US" sz="1600" b="0" i="1" smtClean="0">
                        <a:latin typeface="Cambria Math" panose="02040503050406030204" pitchFamily="18" charset="0"/>
                      </a:rPr>
                      <m:t>=</m:t>
                    </m:r>
                  </m:oMath>
                </a14:m>
                <a:r>
                  <a:rPr lang="en-US" sz="1600" dirty="0"/>
                  <a:t> 20,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𝐼</m:t>
                        </m:r>
                      </m:sub>
                    </m:sSub>
                    <m:r>
                      <a:rPr lang="en-US" sz="1600" i="1">
                        <a:latin typeface="Cambria Math" panose="02040503050406030204" pitchFamily="18" charset="0"/>
                      </a:rPr>
                      <m:t>=</m:t>
                    </m:r>
                  </m:oMath>
                </a14:m>
                <a:r>
                  <a:rPr lang="en-US" sz="1600" dirty="0"/>
                  <a:t> 50,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𝑇</m:t>
                        </m:r>
                      </m:sub>
                    </m:sSub>
                    <m:r>
                      <a:rPr lang="en-US" sz="1600" i="1">
                        <a:latin typeface="Cambria Math" panose="02040503050406030204" pitchFamily="18" charset="0"/>
                      </a:rPr>
                      <m:t>=</m:t>
                    </m:r>
                  </m:oMath>
                </a14:m>
                <a:r>
                  <a:rPr lang="en-US" sz="1600" dirty="0"/>
                  <a:t> 350,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i="1">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𝐼</m:t>
                        </m:r>
                      </m:sub>
                    </m:sSub>
                    <m:r>
                      <a:rPr lang="en-US" sz="1600" i="1">
                        <a:latin typeface="Cambria Math" panose="02040503050406030204" pitchFamily="18" charset="0"/>
                      </a:rPr>
                      <m:t>=</m:t>
                    </m:r>
                  </m:oMath>
                </a14:m>
                <a:r>
                  <a:rPr lang="en-US" sz="1600" dirty="0"/>
                  <a:t> 0.05,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𝐼𝑇</m:t>
                        </m:r>
                      </m:sub>
                    </m:sSub>
                    <m:r>
                      <a:rPr lang="en-US" sz="1600" i="1">
                        <a:latin typeface="Cambria Math" panose="02040503050406030204" pitchFamily="18" charset="0"/>
                      </a:rPr>
                      <m:t>=</m:t>
                    </m:r>
                  </m:oMath>
                </a14:m>
                <a:r>
                  <a:rPr lang="en-US" sz="1600" dirty="0"/>
                  <a:t> - 5 </a:t>
                </a:r>
              </a:p>
              <a:p>
                <a:pPr marL="365760" lvl="2" indent="0">
                  <a:buNone/>
                </a:pPr>
                <a:endParaRPr lang="en-US" dirty="0"/>
              </a:p>
            </p:txBody>
          </p:sp>
        </mc:Choice>
        <mc:Fallback xmlns="">
          <p:sp>
            <p:nvSpPr>
              <p:cNvPr id="3" name="Content Placeholder 2">
                <a:extLst>
                  <a:ext uri="{FF2B5EF4-FFF2-40B4-BE49-F238E27FC236}">
                    <a16:creationId xmlns:a16="http://schemas.microsoft.com/office/drawing/2014/main" id="{424D3D27-FFB9-9C3E-B564-BECC0FBB2346}"/>
                  </a:ext>
                </a:extLst>
              </p:cNvPr>
              <p:cNvSpPr>
                <a:spLocks noGrp="1" noRot="1" noChangeAspect="1" noMove="1" noResize="1" noEditPoints="1" noAdjustHandles="1" noChangeArrowheads="1" noChangeShapeType="1" noTextEdit="1"/>
              </p:cNvSpPr>
              <p:nvPr>
                <p:ph idx="1"/>
              </p:nvPr>
            </p:nvSpPr>
            <p:spPr>
              <a:blipFill>
                <a:blip r:embed="rId2"/>
                <a:stretch>
                  <a:fillRect l="-773" t="-392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5D052C63-A9DE-1E8B-88E7-A9FCE6B5A9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887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D0C1-2D6C-29C1-EE5E-66FE00D8F426}"/>
              </a:ext>
            </a:extLst>
          </p:cNvPr>
          <p:cNvSpPr>
            <a:spLocks noGrp="1"/>
          </p:cNvSpPr>
          <p:nvPr>
            <p:ph type="title"/>
          </p:nvPr>
        </p:nvSpPr>
        <p:spPr/>
        <p:txBody>
          <a:bodyPr>
            <a:normAutofit fontScale="90000"/>
          </a:bodyPr>
          <a:lstStyle/>
          <a:p>
            <a:r>
              <a:rPr lang="en-US" dirty="0"/>
              <a:t>Problem 2</a:t>
            </a:r>
          </a:p>
        </p:txBody>
      </p:sp>
      <p:sp>
        <p:nvSpPr>
          <p:cNvPr id="3" name="Content Placeholder 2">
            <a:extLst>
              <a:ext uri="{FF2B5EF4-FFF2-40B4-BE49-F238E27FC236}">
                <a16:creationId xmlns:a16="http://schemas.microsoft.com/office/drawing/2014/main" id="{F383FFCF-2706-1263-E218-1E2B349F8826}"/>
              </a:ext>
            </a:extLst>
          </p:cNvPr>
          <p:cNvSpPr>
            <a:spLocks noGrp="1"/>
          </p:cNvSpPr>
          <p:nvPr>
            <p:ph idx="1"/>
          </p:nvPr>
        </p:nvSpPr>
        <p:spPr/>
        <p:txBody>
          <a:bodyPr>
            <a:normAutofit lnSpcReduction="10000"/>
          </a:bodyPr>
          <a:lstStyle/>
          <a:p>
            <a:pPr marL="0" indent="0">
              <a:buNone/>
            </a:pPr>
            <a:r>
              <a:rPr lang="en-US" sz="2000" dirty="0"/>
              <a:t>2a)  Which answer is correct:</a:t>
            </a:r>
          </a:p>
          <a:p>
            <a:pPr marL="525780" lvl="1" indent="-342900">
              <a:buFont typeface="+mj-lt"/>
              <a:buAutoNum type="alphaLcParenR"/>
            </a:pPr>
            <a:r>
              <a:rPr lang="en-US" sz="1700" dirty="0"/>
              <a:t>For a fixed value of population and average income, a downtown store would on average have greater sales than a mall store</a:t>
            </a:r>
          </a:p>
          <a:p>
            <a:pPr marL="525780" lvl="1" indent="-342900">
              <a:buFont typeface="+mj-lt"/>
              <a:buAutoNum type="alphaLcParenR"/>
            </a:pPr>
            <a:r>
              <a:rPr lang="en-US" sz="1700" dirty="0"/>
              <a:t>For a fixed value of population and average income, a mall store would on average have greater sales than a downtown store</a:t>
            </a:r>
          </a:p>
          <a:p>
            <a:pPr marL="525780" lvl="1" indent="-342900">
              <a:buFont typeface="+mj-lt"/>
              <a:buAutoNum type="alphaLcParenR"/>
            </a:pPr>
            <a:r>
              <a:rPr lang="en-US" sz="1700" dirty="0"/>
              <a:t>For a fixed value of population and average income, a downtown store would on average have more sales than a mall store provided that the average income is high enough</a:t>
            </a:r>
          </a:p>
          <a:p>
            <a:pPr marL="525780" lvl="1" indent="-342900">
              <a:buFont typeface="+mj-lt"/>
              <a:buAutoNum type="alphaLcParenR"/>
            </a:pPr>
            <a:r>
              <a:rPr lang="en-US" sz="1700" dirty="0"/>
              <a:t>For a fixed value of population and average income, a mall store would on average have more sales than a downtown store provided that the average income is high enough</a:t>
            </a:r>
          </a:p>
          <a:p>
            <a:pPr marL="182880" lvl="1" indent="0">
              <a:buNone/>
            </a:pPr>
            <a:r>
              <a:rPr lang="en-US" sz="1700" dirty="0"/>
              <a:t>Response:  D</a:t>
            </a:r>
          </a:p>
          <a:p>
            <a:pPr marL="525780" lvl="1" indent="-342900">
              <a:buFont typeface="+mj-lt"/>
              <a:buAutoNum type="alphaLcParenR"/>
            </a:pPr>
            <a:endParaRPr lang="en-US" sz="1700" dirty="0"/>
          </a:p>
        </p:txBody>
      </p:sp>
      <p:sp>
        <p:nvSpPr>
          <p:cNvPr id="4" name="Text Placeholder 3">
            <a:extLst>
              <a:ext uri="{FF2B5EF4-FFF2-40B4-BE49-F238E27FC236}">
                <a16:creationId xmlns:a16="http://schemas.microsoft.com/office/drawing/2014/main" id="{5FD72919-7BF2-D912-27AA-CD0708BC3F4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03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A46D-73AF-B86D-6307-33E3030040DE}"/>
              </a:ext>
            </a:extLst>
          </p:cNvPr>
          <p:cNvSpPr>
            <a:spLocks noGrp="1"/>
          </p:cNvSpPr>
          <p:nvPr>
            <p:ph type="title"/>
          </p:nvPr>
        </p:nvSpPr>
        <p:spPr/>
        <p:txBody>
          <a:bodyPr>
            <a:normAutofit fontScale="90000"/>
          </a:bodyPr>
          <a:lstStyle/>
          <a:p>
            <a:r>
              <a:rPr lang="en-US" dirty="0"/>
              <a:t>Problem 2</a:t>
            </a:r>
          </a:p>
        </p:txBody>
      </p:sp>
      <p:sp>
        <p:nvSpPr>
          <p:cNvPr id="3" name="Content Placeholder 2">
            <a:extLst>
              <a:ext uri="{FF2B5EF4-FFF2-40B4-BE49-F238E27FC236}">
                <a16:creationId xmlns:a16="http://schemas.microsoft.com/office/drawing/2014/main" id="{0D9DD58A-83B4-1244-FB6F-F1FACFC679BA}"/>
              </a:ext>
            </a:extLst>
          </p:cNvPr>
          <p:cNvSpPr>
            <a:spLocks noGrp="1"/>
          </p:cNvSpPr>
          <p:nvPr>
            <p:ph idx="1"/>
          </p:nvPr>
        </p:nvSpPr>
        <p:spPr/>
        <p:txBody>
          <a:bodyPr/>
          <a:lstStyle/>
          <a:p>
            <a:pPr marL="0" indent="0">
              <a:buNone/>
            </a:pPr>
            <a:r>
              <a:rPr lang="en-US" dirty="0"/>
              <a:t>2B)  What is the predicted sales for a downtown store in a city with a population of 100,000 and an average income of $50,000?</a:t>
            </a:r>
          </a:p>
          <a:p>
            <a:r>
              <a:rPr lang="en-US" dirty="0"/>
              <a:t>$4,860K</a:t>
            </a:r>
          </a:p>
          <a:p>
            <a:pPr marL="0" indent="0">
              <a:buNone/>
            </a:pPr>
            <a:endParaRPr lang="en-US" dirty="0"/>
          </a:p>
          <a:p>
            <a:pPr marL="0" indent="0">
              <a:buNone/>
            </a:pPr>
            <a:r>
              <a:rPr lang="en-US" dirty="0"/>
              <a:t>2C)  Is this statement true or false and why:  “Since the coefficient of the interaction term between population and average income is very small, there is very little evidence of an interaction effect:</a:t>
            </a:r>
          </a:p>
          <a:p>
            <a:r>
              <a:rPr lang="en-US" dirty="0"/>
              <a:t>False.  The scale of the interaction variable is much larger than the scales of the other predictors.</a:t>
            </a:r>
          </a:p>
          <a:p>
            <a:endParaRPr lang="en-US" dirty="0"/>
          </a:p>
        </p:txBody>
      </p:sp>
      <p:sp>
        <p:nvSpPr>
          <p:cNvPr id="4" name="Text Placeholder 3">
            <a:extLst>
              <a:ext uri="{FF2B5EF4-FFF2-40B4-BE49-F238E27FC236}">
                <a16:creationId xmlns:a16="http://schemas.microsoft.com/office/drawing/2014/main" id="{60034D7A-FE32-AC1D-1603-7F63CE2BD6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8508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4AB8-47BC-B567-3976-98527FEF4768}"/>
              </a:ext>
            </a:extLst>
          </p:cNvPr>
          <p:cNvSpPr>
            <a:spLocks noGrp="1"/>
          </p:cNvSpPr>
          <p:nvPr>
            <p:ph type="title"/>
          </p:nvPr>
        </p:nvSpPr>
        <p:spPr/>
        <p:txBody>
          <a:bodyPr>
            <a:normAutofit fontScale="90000"/>
          </a:bodyPr>
          <a:lstStyle/>
          <a:p>
            <a:r>
              <a:rPr lang="en-US" dirty="0"/>
              <a:t>Problem 2</a:t>
            </a:r>
          </a:p>
        </p:txBody>
      </p:sp>
      <p:sp>
        <p:nvSpPr>
          <p:cNvPr id="3" name="Content Placeholder 2">
            <a:extLst>
              <a:ext uri="{FF2B5EF4-FFF2-40B4-BE49-F238E27FC236}">
                <a16:creationId xmlns:a16="http://schemas.microsoft.com/office/drawing/2014/main" id="{CC42FCE4-BFD7-8A8C-018F-0FDC02D1AE3B}"/>
              </a:ext>
            </a:extLst>
          </p:cNvPr>
          <p:cNvSpPr>
            <a:spLocks noGrp="1"/>
          </p:cNvSpPr>
          <p:nvPr>
            <p:ph idx="1"/>
          </p:nvPr>
        </p:nvSpPr>
        <p:spPr/>
        <p:txBody>
          <a:bodyPr/>
          <a:lstStyle/>
          <a:p>
            <a:pPr marL="0" indent="0">
              <a:buNone/>
            </a:pPr>
            <a:r>
              <a:rPr lang="en-US" dirty="0"/>
              <a:t>2D)  Which predictor has the larger impact on sales, income or city population?  Explain your answer</a:t>
            </a:r>
          </a:p>
          <a:p>
            <a:r>
              <a:rPr lang="en-US" dirty="0"/>
              <a:t>The population variable has a scale that is 5 times greater than the income variable.  Thus, after scaling, the effect of population is approximately twice as large as income.</a:t>
            </a:r>
          </a:p>
          <a:p>
            <a:endParaRPr lang="en-US" dirty="0"/>
          </a:p>
        </p:txBody>
      </p:sp>
      <p:sp>
        <p:nvSpPr>
          <p:cNvPr id="4" name="Text Placeholder 3">
            <a:extLst>
              <a:ext uri="{FF2B5EF4-FFF2-40B4-BE49-F238E27FC236}">
                <a16:creationId xmlns:a16="http://schemas.microsoft.com/office/drawing/2014/main" id="{D7B78480-7023-13D6-D745-07E0C660C1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257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7167-6ED2-CE33-AE38-410C343B845E}"/>
              </a:ext>
            </a:extLst>
          </p:cNvPr>
          <p:cNvSpPr>
            <a:spLocks noGrp="1"/>
          </p:cNvSpPr>
          <p:nvPr>
            <p:ph type="title"/>
          </p:nvPr>
        </p:nvSpPr>
        <p:spPr/>
        <p:txBody>
          <a:bodyPr>
            <a:normAutofit fontScale="90000"/>
          </a:bodyPr>
          <a:lstStyle/>
          <a:p>
            <a:r>
              <a:rPr lang="en-US" dirty="0"/>
              <a:t>Problem 3</a:t>
            </a:r>
          </a:p>
        </p:txBody>
      </p:sp>
      <p:sp>
        <p:nvSpPr>
          <p:cNvPr id="3" name="Content Placeholder 2">
            <a:extLst>
              <a:ext uri="{FF2B5EF4-FFF2-40B4-BE49-F238E27FC236}">
                <a16:creationId xmlns:a16="http://schemas.microsoft.com/office/drawing/2014/main" id="{EAAB779E-653C-7BF9-97B2-087FEAC6CB42}"/>
              </a:ext>
            </a:extLst>
          </p:cNvPr>
          <p:cNvSpPr>
            <a:spLocks noGrp="1"/>
          </p:cNvSpPr>
          <p:nvPr>
            <p:ph idx="1"/>
          </p:nvPr>
        </p:nvSpPr>
        <p:spPr/>
        <p:txBody>
          <a:bodyPr/>
          <a:lstStyle/>
          <a:p>
            <a:pPr marL="0" indent="0">
              <a:buNone/>
            </a:pPr>
            <a:r>
              <a:rPr lang="en-US" dirty="0"/>
              <a:t>You are assessing four candidate models (M1 through M4).  You try training the models ten different times with different population samples and then assessing those models against test partitions by calculating their mean squared errors (MSE).  The results of those tests are summarized on the following page.</a:t>
            </a:r>
          </a:p>
          <a:p>
            <a:pPr marL="0" indent="0">
              <a:buNone/>
            </a:pPr>
            <a:endParaRPr lang="en-US" dirty="0"/>
          </a:p>
          <a:p>
            <a:pPr marL="0" indent="0">
              <a:buNone/>
            </a:pPr>
            <a:r>
              <a:rPr lang="en-US" dirty="0"/>
              <a:t>Complete the figure on the bottom of the following page with one model for each of the four boxes.</a:t>
            </a:r>
          </a:p>
        </p:txBody>
      </p:sp>
      <p:sp>
        <p:nvSpPr>
          <p:cNvPr id="4" name="Text Placeholder 3">
            <a:extLst>
              <a:ext uri="{FF2B5EF4-FFF2-40B4-BE49-F238E27FC236}">
                <a16:creationId xmlns:a16="http://schemas.microsoft.com/office/drawing/2014/main" id="{2CFF5273-6F39-619F-03DB-B52FE89A3F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4775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D942-6FF2-DB74-660E-E75A3D61376D}"/>
              </a:ext>
            </a:extLst>
          </p:cNvPr>
          <p:cNvSpPr>
            <a:spLocks noGrp="1"/>
          </p:cNvSpPr>
          <p:nvPr>
            <p:ph type="title"/>
          </p:nvPr>
        </p:nvSpPr>
        <p:spPr/>
        <p:txBody>
          <a:bodyPr>
            <a:normAutofit fontScale="90000"/>
          </a:bodyPr>
          <a:lstStyle/>
          <a:p>
            <a:r>
              <a:rPr lang="en-US" dirty="0"/>
              <a:t>Problem 3</a:t>
            </a:r>
          </a:p>
        </p:txBody>
      </p:sp>
      <p:sp>
        <p:nvSpPr>
          <p:cNvPr id="4" name="Text Placeholder 3">
            <a:extLst>
              <a:ext uri="{FF2B5EF4-FFF2-40B4-BE49-F238E27FC236}">
                <a16:creationId xmlns:a16="http://schemas.microsoft.com/office/drawing/2014/main" id="{2B86E118-6ADE-3741-B346-6E0A740F4083}"/>
              </a:ext>
            </a:extLst>
          </p:cNvPr>
          <p:cNvSpPr>
            <a:spLocks noGrp="1"/>
          </p:cNvSpPr>
          <p:nvPr>
            <p:ph type="body" sz="quarter" idx="10"/>
          </p:nvPr>
        </p:nvSpPr>
        <p:spPr/>
        <p:txBody>
          <a:bodyPr/>
          <a:lstStyle/>
          <a:p>
            <a:endParaRPr lang="en-US"/>
          </a:p>
        </p:txBody>
      </p:sp>
      <p:pic>
        <p:nvPicPr>
          <p:cNvPr id="6" name="Picture 5" descr="Chart, scatter chart&#10;&#10;Description automatically generated">
            <a:extLst>
              <a:ext uri="{FF2B5EF4-FFF2-40B4-BE49-F238E27FC236}">
                <a16:creationId xmlns:a16="http://schemas.microsoft.com/office/drawing/2014/main" id="{0163942D-6C8F-C6E2-E5AA-4FC4C78A5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1438292"/>
            <a:ext cx="7118773" cy="1937618"/>
          </a:xfrm>
          <a:prstGeom prst="rect">
            <a:avLst/>
          </a:prstGeom>
        </p:spPr>
      </p:pic>
      <p:graphicFrame>
        <p:nvGraphicFramePr>
          <p:cNvPr id="7" name="Table 10">
            <a:extLst>
              <a:ext uri="{FF2B5EF4-FFF2-40B4-BE49-F238E27FC236}">
                <a16:creationId xmlns:a16="http://schemas.microsoft.com/office/drawing/2014/main" id="{156673D7-F8F1-3130-7ADA-0E97D02F2A9F}"/>
              </a:ext>
            </a:extLst>
          </p:cNvPr>
          <p:cNvGraphicFramePr>
            <a:graphicFrameLocks noGrp="1"/>
          </p:cNvGraphicFramePr>
          <p:nvPr>
            <p:extLst>
              <p:ext uri="{D42A27DB-BD31-4B8C-83A1-F6EECF244321}">
                <p14:modId xmlns:p14="http://schemas.microsoft.com/office/powerpoint/2010/main" val="4115355434"/>
              </p:ext>
            </p:extLst>
          </p:nvPr>
        </p:nvGraphicFramePr>
        <p:xfrm>
          <a:off x="1524000" y="3757136"/>
          <a:ext cx="6096000" cy="1112520"/>
        </p:xfrm>
        <a:graphic>
          <a:graphicData uri="http://schemas.openxmlformats.org/drawingml/2006/table">
            <a:tbl>
              <a:tblPr firstRow="1" firstCol="1">
                <a:tableStyleId>{073A0DAA-6AF3-43AB-8588-CEC1D06C72B9}</a:tableStyleId>
              </a:tblPr>
              <a:tblGrid>
                <a:gridCol w="1454150">
                  <a:extLst>
                    <a:ext uri="{9D8B030D-6E8A-4147-A177-3AD203B41FA5}">
                      <a16:colId xmlns:a16="http://schemas.microsoft.com/office/drawing/2014/main" val="2294901516"/>
                    </a:ext>
                  </a:extLst>
                </a:gridCol>
                <a:gridCol w="2273300">
                  <a:extLst>
                    <a:ext uri="{9D8B030D-6E8A-4147-A177-3AD203B41FA5}">
                      <a16:colId xmlns:a16="http://schemas.microsoft.com/office/drawing/2014/main" val="2075558301"/>
                    </a:ext>
                  </a:extLst>
                </a:gridCol>
                <a:gridCol w="2368550">
                  <a:extLst>
                    <a:ext uri="{9D8B030D-6E8A-4147-A177-3AD203B41FA5}">
                      <a16:colId xmlns:a16="http://schemas.microsoft.com/office/drawing/2014/main" val="1306514935"/>
                    </a:ext>
                  </a:extLst>
                </a:gridCol>
              </a:tblGrid>
              <a:tr h="370840">
                <a:tc>
                  <a:txBody>
                    <a:bodyPr/>
                    <a:lstStyle/>
                    <a:p>
                      <a:endParaRPr lang="en-US" dirty="0"/>
                    </a:p>
                  </a:txBody>
                  <a:tcPr/>
                </a:tc>
                <a:tc>
                  <a:txBody>
                    <a:bodyPr/>
                    <a:lstStyle/>
                    <a:p>
                      <a:r>
                        <a:rPr lang="en-US" dirty="0"/>
                        <a:t>Low Variance</a:t>
                      </a:r>
                    </a:p>
                  </a:txBody>
                  <a:tcPr/>
                </a:tc>
                <a:tc>
                  <a:txBody>
                    <a:bodyPr/>
                    <a:lstStyle/>
                    <a:p>
                      <a:r>
                        <a:rPr lang="en-US" dirty="0"/>
                        <a:t>High Variance</a:t>
                      </a:r>
                    </a:p>
                  </a:txBody>
                  <a:tcPr/>
                </a:tc>
                <a:extLst>
                  <a:ext uri="{0D108BD9-81ED-4DB2-BD59-A6C34878D82A}">
                    <a16:rowId xmlns:a16="http://schemas.microsoft.com/office/drawing/2014/main" val="1955579797"/>
                  </a:ext>
                </a:extLst>
              </a:tr>
              <a:tr h="370840">
                <a:tc>
                  <a:txBody>
                    <a:bodyPr/>
                    <a:lstStyle/>
                    <a:p>
                      <a:r>
                        <a:rPr lang="en-US" dirty="0"/>
                        <a:t>Low Bias</a:t>
                      </a:r>
                    </a:p>
                  </a:txBody>
                  <a:tcPr/>
                </a:tc>
                <a:tc>
                  <a:txBody>
                    <a:bodyPr/>
                    <a:lstStyle/>
                    <a:p>
                      <a:r>
                        <a:rPr lang="en-US" dirty="0"/>
                        <a:t>M3</a:t>
                      </a:r>
                    </a:p>
                  </a:txBody>
                  <a:tcPr/>
                </a:tc>
                <a:tc>
                  <a:txBody>
                    <a:bodyPr/>
                    <a:lstStyle/>
                    <a:p>
                      <a:r>
                        <a:rPr lang="en-US" dirty="0"/>
                        <a:t>M1</a:t>
                      </a:r>
                    </a:p>
                  </a:txBody>
                  <a:tcPr/>
                </a:tc>
                <a:extLst>
                  <a:ext uri="{0D108BD9-81ED-4DB2-BD59-A6C34878D82A}">
                    <a16:rowId xmlns:a16="http://schemas.microsoft.com/office/drawing/2014/main" val="3913764685"/>
                  </a:ext>
                </a:extLst>
              </a:tr>
              <a:tr h="370840">
                <a:tc>
                  <a:txBody>
                    <a:bodyPr/>
                    <a:lstStyle/>
                    <a:p>
                      <a:r>
                        <a:rPr lang="en-US" dirty="0"/>
                        <a:t>High Bias</a:t>
                      </a:r>
                    </a:p>
                  </a:txBody>
                  <a:tcPr/>
                </a:tc>
                <a:tc>
                  <a:txBody>
                    <a:bodyPr/>
                    <a:lstStyle/>
                    <a:p>
                      <a:r>
                        <a:rPr lang="en-US" dirty="0"/>
                        <a:t>M2</a:t>
                      </a:r>
                    </a:p>
                  </a:txBody>
                  <a:tcPr/>
                </a:tc>
                <a:tc>
                  <a:txBody>
                    <a:bodyPr/>
                    <a:lstStyle/>
                    <a:p>
                      <a:r>
                        <a:rPr lang="en-US" dirty="0"/>
                        <a:t>M4</a:t>
                      </a:r>
                    </a:p>
                  </a:txBody>
                  <a:tcPr/>
                </a:tc>
                <a:extLst>
                  <a:ext uri="{0D108BD9-81ED-4DB2-BD59-A6C34878D82A}">
                    <a16:rowId xmlns:a16="http://schemas.microsoft.com/office/drawing/2014/main" val="1636588045"/>
                  </a:ext>
                </a:extLst>
              </a:tr>
            </a:tbl>
          </a:graphicData>
        </a:graphic>
      </p:graphicFrame>
    </p:spTree>
    <p:extLst>
      <p:ext uri="{BB962C8B-B14F-4D97-AF65-F5344CB8AC3E}">
        <p14:creationId xmlns:p14="http://schemas.microsoft.com/office/powerpoint/2010/main" val="428546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B2E5-930B-4AE5-2C92-57F8E0AD7067}"/>
              </a:ext>
            </a:extLst>
          </p:cNvPr>
          <p:cNvSpPr>
            <a:spLocks noGrp="1"/>
          </p:cNvSpPr>
          <p:nvPr>
            <p:ph type="title"/>
          </p:nvPr>
        </p:nvSpPr>
        <p:spPr/>
        <p:txBody>
          <a:bodyPr>
            <a:normAutofit fontScale="90000"/>
          </a:bodyPr>
          <a:lstStyle/>
          <a:p>
            <a:r>
              <a:rPr lang="en-US" dirty="0"/>
              <a:t>Problem 4</a:t>
            </a:r>
          </a:p>
        </p:txBody>
      </p:sp>
      <p:sp>
        <p:nvSpPr>
          <p:cNvPr id="3" name="Content Placeholder 2">
            <a:extLst>
              <a:ext uri="{FF2B5EF4-FFF2-40B4-BE49-F238E27FC236}">
                <a16:creationId xmlns:a16="http://schemas.microsoft.com/office/drawing/2014/main" id="{6E40852B-4D24-5C66-ACDA-F785796C4DB1}"/>
              </a:ext>
            </a:extLst>
          </p:cNvPr>
          <p:cNvSpPr>
            <a:spLocks noGrp="1"/>
          </p:cNvSpPr>
          <p:nvPr>
            <p:ph idx="1"/>
          </p:nvPr>
        </p:nvSpPr>
        <p:spPr/>
        <p:txBody>
          <a:bodyPr>
            <a:normAutofit/>
          </a:bodyPr>
          <a:lstStyle/>
          <a:p>
            <a:pPr marL="0" indent="0">
              <a:buNone/>
            </a:pPr>
            <a:r>
              <a:rPr lang="en-US" dirty="0"/>
              <a:t>4A)  Explain in your own words how k-fold cross-validation is implemented</a:t>
            </a:r>
          </a:p>
          <a:p>
            <a:r>
              <a:rPr lang="en-US" dirty="0"/>
              <a:t>The dataset is divided into K equal-sized parts</a:t>
            </a:r>
          </a:p>
          <a:p>
            <a:r>
              <a:rPr lang="en-US" dirty="0"/>
              <a:t>One at a time, one of the parts is held out for validation and the other K-1 are used for training</a:t>
            </a:r>
          </a:p>
          <a:p>
            <a:r>
              <a:rPr lang="en-US" dirty="0"/>
              <a:t>The overall assessment is the weighted average of each of the individual assessments</a:t>
            </a:r>
          </a:p>
          <a:p>
            <a:pPr marL="0" indent="0">
              <a:buNone/>
            </a:pPr>
            <a:endParaRPr lang="en-US" dirty="0"/>
          </a:p>
        </p:txBody>
      </p:sp>
      <p:sp>
        <p:nvSpPr>
          <p:cNvPr id="4" name="Text Placeholder 3">
            <a:extLst>
              <a:ext uri="{FF2B5EF4-FFF2-40B4-BE49-F238E27FC236}">
                <a16:creationId xmlns:a16="http://schemas.microsoft.com/office/drawing/2014/main" id="{E50231D4-8A65-60CD-97CB-AAD10EC2CB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430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B2E5-930B-4AE5-2C92-57F8E0AD7067}"/>
              </a:ext>
            </a:extLst>
          </p:cNvPr>
          <p:cNvSpPr>
            <a:spLocks noGrp="1"/>
          </p:cNvSpPr>
          <p:nvPr>
            <p:ph type="title"/>
          </p:nvPr>
        </p:nvSpPr>
        <p:spPr/>
        <p:txBody>
          <a:bodyPr>
            <a:normAutofit fontScale="90000"/>
          </a:bodyPr>
          <a:lstStyle/>
          <a:p>
            <a:r>
              <a:rPr lang="en-US" dirty="0"/>
              <a:t>Problem 4</a:t>
            </a:r>
          </a:p>
        </p:txBody>
      </p:sp>
      <p:sp>
        <p:nvSpPr>
          <p:cNvPr id="3" name="Content Placeholder 2">
            <a:extLst>
              <a:ext uri="{FF2B5EF4-FFF2-40B4-BE49-F238E27FC236}">
                <a16:creationId xmlns:a16="http://schemas.microsoft.com/office/drawing/2014/main" id="{6E40852B-4D24-5C66-ACDA-F785796C4DB1}"/>
              </a:ext>
            </a:extLst>
          </p:cNvPr>
          <p:cNvSpPr>
            <a:spLocks noGrp="1"/>
          </p:cNvSpPr>
          <p:nvPr>
            <p:ph idx="1"/>
          </p:nvPr>
        </p:nvSpPr>
        <p:spPr/>
        <p:txBody>
          <a:bodyPr>
            <a:normAutofit fontScale="92500" lnSpcReduction="10000"/>
          </a:bodyPr>
          <a:lstStyle/>
          <a:p>
            <a:pPr marL="0" indent="0">
              <a:buNone/>
            </a:pPr>
            <a:r>
              <a:rPr lang="en-US" dirty="0"/>
              <a:t>4B)  Provide one advantage and one disadvantage of k-fold cross validation relative to:</a:t>
            </a:r>
          </a:p>
          <a:p>
            <a:r>
              <a:rPr lang="en-US" dirty="0"/>
              <a:t>The validation set approach?</a:t>
            </a:r>
          </a:p>
          <a:p>
            <a:pPr lvl="1"/>
            <a:r>
              <a:rPr lang="en-US" dirty="0"/>
              <a:t>Advantage:  K-fold CV uses more of the available data for training (with decreased bias)</a:t>
            </a:r>
          </a:p>
          <a:p>
            <a:pPr lvl="1"/>
            <a:r>
              <a:rPr lang="en-US" dirty="0"/>
              <a:t>Disadvantage:  K-fold CV is more computationally expensive</a:t>
            </a:r>
          </a:p>
          <a:p>
            <a:r>
              <a:rPr lang="en-US" dirty="0"/>
              <a:t>Leave-Out-One-Cross-Validation?</a:t>
            </a:r>
          </a:p>
          <a:p>
            <a:pPr lvl="1"/>
            <a:r>
              <a:rPr lang="en-US" dirty="0"/>
              <a:t>Advantage:  </a:t>
            </a:r>
          </a:p>
          <a:p>
            <a:pPr lvl="2"/>
            <a:r>
              <a:rPr lang="en-US" dirty="0"/>
              <a:t>K-fold CV is less computationally </a:t>
            </a:r>
            <a:r>
              <a:rPr lang="en-US" dirty="0" err="1"/>
              <a:t>expnsive</a:t>
            </a:r>
            <a:endParaRPr lang="en-US" dirty="0"/>
          </a:p>
          <a:p>
            <a:pPr lvl="2"/>
            <a:r>
              <a:rPr lang="en-US" dirty="0"/>
              <a:t>K-fold CV has lower model variance (because each training iteration with LOOCV uses almost the same dataset</a:t>
            </a:r>
          </a:p>
          <a:p>
            <a:pPr lvl="1"/>
            <a:r>
              <a:rPr lang="en-US" dirty="0"/>
              <a:t>Disadvantage:  K-fold CV has greater bias due to using less data for training</a:t>
            </a:r>
          </a:p>
          <a:p>
            <a:endParaRPr lang="en-US" dirty="0"/>
          </a:p>
        </p:txBody>
      </p:sp>
      <p:sp>
        <p:nvSpPr>
          <p:cNvPr id="4" name="Text Placeholder 3">
            <a:extLst>
              <a:ext uri="{FF2B5EF4-FFF2-40B4-BE49-F238E27FC236}">
                <a16:creationId xmlns:a16="http://schemas.microsoft.com/office/drawing/2014/main" id="{E50231D4-8A65-60CD-97CB-AAD10EC2CB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13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C1B9-3551-446E-A073-5C634800C8B2}"/>
              </a:ext>
            </a:extLst>
          </p:cNvPr>
          <p:cNvSpPr>
            <a:spLocks noGrp="1"/>
          </p:cNvSpPr>
          <p:nvPr>
            <p:ph type="title"/>
          </p:nvPr>
        </p:nvSpPr>
        <p:spPr/>
        <p:txBody>
          <a:bodyPr>
            <a:normAutofit fontScale="90000"/>
          </a:bodyPr>
          <a:lstStyle/>
          <a:p>
            <a:r>
              <a:rPr lang="en-US" dirty="0"/>
              <a:t>Instructions</a:t>
            </a:r>
          </a:p>
        </p:txBody>
      </p:sp>
      <p:sp>
        <p:nvSpPr>
          <p:cNvPr id="3" name="Content Placeholder 2">
            <a:extLst>
              <a:ext uri="{FF2B5EF4-FFF2-40B4-BE49-F238E27FC236}">
                <a16:creationId xmlns:a16="http://schemas.microsoft.com/office/drawing/2014/main" id="{954B5824-A98F-4344-909F-7FF4F80B8B30}"/>
              </a:ext>
            </a:extLst>
          </p:cNvPr>
          <p:cNvSpPr>
            <a:spLocks noGrp="1"/>
          </p:cNvSpPr>
          <p:nvPr>
            <p:ph idx="1"/>
          </p:nvPr>
        </p:nvSpPr>
        <p:spPr/>
        <p:txBody>
          <a:bodyPr/>
          <a:lstStyle/>
          <a:p>
            <a:r>
              <a:rPr lang="en-US" dirty="0"/>
              <a:t>You are to complete the exam by typing your answers into this PowerPoint as indicated.  </a:t>
            </a:r>
          </a:p>
          <a:p>
            <a:r>
              <a:rPr lang="en-US" dirty="0"/>
              <a:t>You will have 90 minutes to complete the exam and submit it to </a:t>
            </a:r>
            <a:r>
              <a:rPr lang="en-US" dirty="0" err="1"/>
              <a:t>GradeScope</a:t>
            </a:r>
            <a:r>
              <a:rPr lang="en-US" dirty="0"/>
              <a:t> (in the same manner as done for homework assignments).  Late submissions will be penalized.</a:t>
            </a:r>
          </a:p>
          <a:p>
            <a:r>
              <a:rPr lang="en-US" dirty="0"/>
              <a:t>The exam is open-book / open-notes.  You may consult any resource except another person.</a:t>
            </a:r>
          </a:p>
          <a:p>
            <a:r>
              <a:rPr lang="en-US" dirty="0"/>
              <a:t>Good luck!</a:t>
            </a:r>
          </a:p>
        </p:txBody>
      </p:sp>
      <p:sp>
        <p:nvSpPr>
          <p:cNvPr id="4" name="Text Placeholder 3">
            <a:extLst>
              <a:ext uri="{FF2B5EF4-FFF2-40B4-BE49-F238E27FC236}">
                <a16:creationId xmlns:a16="http://schemas.microsoft.com/office/drawing/2014/main" id="{71C891F7-09D0-4E6E-B5E7-0FB685C3A63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3773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668B-CFDD-3ED8-C89E-5E92473B77A2}"/>
              </a:ext>
            </a:extLst>
          </p:cNvPr>
          <p:cNvSpPr>
            <a:spLocks noGrp="1"/>
          </p:cNvSpPr>
          <p:nvPr>
            <p:ph type="title"/>
          </p:nvPr>
        </p:nvSpPr>
        <p:spPr/>
        <p:txBody>
          <a:bodyPr>
            <a:normAutofit fontScale="90000"/>
          </a:bodyPr>
          <a:lstStyle/>
          <a:p>
            <a:r>
              <a:rPr lang="en-US" dirty="0"/>
              <a:t>Problem 5</a:t>
            </a:r>
          </a:p>
        </p:txBody>
      </p:sp>
      <p:sp>
        <p:nvSpPr>
          <p:cNvPr id="3" name="Content Placeholder 2">
            <a:extLst>
              <a:ext uri="{FF2B5EF4-FFF2-40B4-BE49-F238E27FC236}">
                <a16:creationId xmlns:a16="http://schemas.microsoft.com/office/drawing/2014/main" id="{78DD6C88-E3A6-CB79-C24D-3AD5F9D19E06}"/>
              </a:ext>
            </a:extLst>
          </p:cNvPr>
          <p:cNvSpPr>
            <a:spLocks noGrp="1"/>
          </p:cNvSpPr>
          <p:nvPr>
            <p:ph idx="1"/>
          </p:nvPr>
        </p:nvSpPr>
        <p:spPr/>
        <p:txBody>
          <a:bodyPr/>
          <a:lstStyle/>
          <a:p>
            <a:pPr marL="0" indent="0">
              <a:buNone/>
            </a:pPr>
            <a:r>
              <a:rPr lang="en-US" dirty="0"/>
              <a:t>The following pages present a residuals diagram and a residuals histogram for each of six different models.  For each model, identify the apparent problem(s) with the model and provide one technique that you might use to remediate (correct) the problem.</a:t>
            </a:r>
          </a:p>
        </p:txBody>
      </p:sp>
      <p:sp>
        <p:nvSpPr>
          <p:cNvPr id="4" name="Text Placeholder 3">
            <a:extLst>
              <a:ext uri="{FF2B5EF4-FFF2-40B4-BE49-F238E27FC236}">
                <a16:creationId xmlns:a16="http://schemas.microsoft.com/office/drawing/2014/main" id="{B9B278BD-465C-D1E1-8965-CBA7E9871186}"/>
              </a:ext>
            </a:extLst>
          </p:cNvPr>
          <p:cNvSpPr>
            <a:spLocks noGrp="1"/>
          </p:cNvSpPr>
          <p:nvPr>
            <p:ph type="body" sz="quarter" idx="10"/>
          </p:nvPr>
        </p:nvSpPr>
        <p:spPr/>
        <p:txBody>
          <a:bodyPr/>
          <a:lstStyle/>
          <a:p>
            <a:r>
              <a:rPr lang="en-US" dirty="0"/>
              <a:t>Residuals Analysis</a:t>
            </a:r>
          </a:p>
        </p:txBody>
      </p:sp>
    </p:spTree>
    <p:extLst>
      <p:ext uri="{BB962C8B-B14F-4D97-AF65-F5344CB8AC3E}">
        <p14:creationId xmlns:p14="http://schemas.microsoft.com/office/powerpoint/2010/main" val="67437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1</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97280" y="3806613"/>
            <a:ext cx="7078133" cy="646331"/>
          </a:xfrm>
          <a:prstGeom prst="rect">
            <a:avLst/>
          </a:prstGeom>
          <a:noFill/>
        </p:spPr>
        <p:txBody>
          <a:bodyPr wrap="square" rtlCol="0">
            <a:spAutoFit/>
          </a:bodyPr>
          <a:lstStyle/>
          <a:p>
            <a:pPr algn="l"/>
            <a:r>
              <a:rPr lang="en-US" dirty="0">
                <a:solidFill>
                  <a:schemeClr val="bg1"/>
                </a:solidFill>
                <a:latin typeface="+mj-lt"/>
              </a:rPr>
              <a:t>Model Issue:  Model has outliers</a:t>
            </a:r>
          </a:p>
          <a:p>
            <a:pPr algn="l"/>
            <a:r>
              <a:rPr lang="en-US" dirty="0">
                <a:solidFill>
                  <a:schemeClr val="bg1"/>
                </a:solidFill>
                <a:latin typeface="+mj-lt"/>
              </a:rPr>
              <a:t>Possible remediation: Remove outliers or otherwise deal with them</a:t>
            </a:r>
          </a:p>
        </p:txBody>
      </p:sp>
      <p:pic>
        <p:nvPicPr>
          <p:cNvPr id="8" name="Picture 7" descr="Chart&#10;&#10;Description automatically generated">
            <a:extLst>
              <a:ext uri="{FF2B5EF4-FFF2-40B4-BE49-F238E27FC236}">
                <a16:creationId xmlns:a16="http://schemas.microsoft.com/office/drawing/2014/main" id="{FCF96BDD-A4E8-C348-0C94-4EBF1A03C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34" y="1261367"/>
            <a:ext cx="7951893" cy="2190547"/>
          </a:xfrm>
          <a:prstGeom prst="rect">
            <a:avLst/>
          </a:prstGeom>
        </p:spPr>
      </p:pic>
    </p:spTree>
    <p:extLst>
      <p:ext uri="{BB962C8B-B14F-4D97-AF65-F5344CB8AC3E}">
        <p14:creationId xmlns:p14="http://schemas.microsoft.com/office/powerpoint/2010/main" val="331856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2</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97280" y="3806613"/>
            <a:ext cx="7078133" cy="646331"/>
          </a:xfrm>
          <a:prstGeom prst="rect">
            <a:avLst/>
          </a:prstGeom>
          <a:noFill/>
        </p:spPr>
        <p:txBody>
          <a:bodyPr wrap="square" rtlCol="0">
            <a:spAutoFit/>
          </a:bodyPr>
          <a:lstStyle/>
          <a:p>
            <a:pPr algn="l"/>
            <a:r>
              <a:rPr lang="en-US" dirty="0">
                <a:solidFill>
                  <a:schemeClr val="bg1"/>
                </a:solidFill>
                <a:latin typeface="+mj-lt"/>
              </a:rPr>
              <a:t>Model Issue:  No apparent issues</a:t>
            </a:r>
          </a:p>
          <a:p>
            <a:pPr algn="l"/>
            <a:r>
              <a:rPr lang="en-US" dirty="0">
                <a:solidFill>
                  <a:schemeClr val="bg1"/>
                </a:solidFill>
                <a:latin typeface="+mj-lt"/>
              </a:rPr>
              <a:t>Possible remediation:  N/A</a:t>
            </a:r>
          </a:p>
        </p:txBody>
      </p:sp>
      <p:pic>
        <p:nvPicPr>
          <p:cNvPr id="9" name="Picture 8" descr="Chart, scatter chart&#10;&#10;Description automatically generated">
            <a:extLst>
              <a:ext uri="{FF2B5EF4-FFF2-40B4-BE49-F238E27FC236}">
                <a16:creationId xmlns:a16="http://schemas.microsoft.com/office/drawing/2014/main" id="{276A52BA-9487-A65F-11C6-326289485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 y="1260752"/>
            <a:ext cx="8175413" cy="2252122"/>
          </a:xfrm>
          <a:prstGeom prst="rect">
            <a:avLst/>
          </a:prstGeom>
        </p:spPr>
      </p:pic>
    </p:spTree>
    <p:extLst>
      <p:ext uri="{BB962C8B-B14F-4D97-AF65-F5344CB8AC3E}">
        <p14:creationId xmlns:p14="http://schemas.microsoft.com/office/powerpoint/2010/main" val="15459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3</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97280" y="3806613"/>
            <a:ext cx="7078133" cy="923330"/>
          </a:xfrm>
          <a:prstGeom prst="rect">
            <a:avLst/>
          </a:prstGeom>
          <a:noFill/>
        </p:spPr>
        <p:txBody>
          <a:bodyPr wrap="square" rtlCol="0">
            <a:spAutoFit/>
          </a:bodyPr>
          <a:lstStyle/>
          <a:p>
            <a:pPr algn="l"/>
            <a:r>
              <a:rPr lang="en-US" dirty="0">
                <a:solidFill>
                  <a:schemeClr val="bg1"/>
                </a:solidFill>
                <a:latin typeface="+mj-lt"/>
              </a:rPr>
              <a:t>Model Issue:  Model has a positive bias term.  The residuals appear to be centered at around 20 instead of 0</a:t>
            </a:r>
          </a:p>
          <a:p>
            <a:pPr algn="l"/>
            <a:r>
              <a:rPr lang="en-US" dirty="0">
                <a:solidFill>
                  <a:schemeClr val="bg1"/>
                </a:solidFill>
                <a:latin typeface="+mj-lt"/>
              </a:rPr>
              <a:t>Possible remediation: Include missing variable or perform transformation</a:t>
            </a:r>
          </a:p>
        </p:txBody>
      </p:sp>
      <p:pic>
        <p:nvPicPr>
          <p:cNvPr id="9" name="Picture 8" descr="Graphical user interface, chart, scatter chart&#10;&#10;Description automatically generated">
            <a:extLst>
              <a:ext uri="{FF2B5EF4-FFF2-40B4-BE49-F238E27FC236}">
                <a16:creationId xmlns:a16="http://schemas.microsoft.com/office/drawing/2014/main" id="{6E9D8EF4-A3D7-EB90-AFE3-A52910835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92" y="1237952"/>
            <a:ext cx="8405707" cy="2315562"/>
          </a:xfrm>
          <a:prstGeom prst="rect">
            <a:avLst/>
          </a:prstGeom>
        </p:spPr>
      </p:pic>
    </p:spTree>
    <p:extLst>
      <p:ext uri="{BB962C8B-B14F-4D97-AF65-F5344CB8AC3E}">
        <p14:creationId xmlns:p14="http://schemas.microsoft.com/office/powerpoint/2010/main" val="117623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4</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97280" y="3806613"/>
            <a:ext cx="7078133" cy="646331"/>
          </a:xfrm>
          <a:prstGeom prst="rect">
            <a:avLst/>
          </a:prstGeom>
          <a:noFill/>
        </p:spPr>
        <p:txBody>
          <a:bodyPr wrap="square" rtlCol="0">
            <a:spAutoFit/>
          </a:bodyPr>
          <a:lstStyle/>
          <a:p>
            <a:pPr algn="l"/>
            <a:r>
              <a:rPr lang="en-US" dirty="0">
                <a:solidFill>
                  <a:schemeClr val="bg1"/>
                </a:solidFill>
                <a:latin typeface="+mj-lt"/>
              </a:rPr>
              <a:t>Model Issue:  Residuals are not independent (pattern to the data)</a:t>
            </a:r>
          </a:p>
          <a:p>
            <a:pPr algn="l"/>
            <a:r>
              <a:rPr lang="en-US" dirty="0">
                <a:solidFill>
                  <a:schemeClr val="bg1"/>
                </a:solidFill>
                <a:latin typeface="+mj-lt"/>
              </a:rPr>
              <a:t>Possible remediation: Include missing variable or perform transformation</a:t>
            </a:r>
          </a:p>
        </p:txBody>
      </p:sp>
      <p:pic>
        <p:nvPicPr>
          <p:cNvPr id="5" name="Picture 4" descr="Chart, scatter chart&#10;&#10;Description automatically generated">
            <a:extLst>
              <a:ext uri="{FF2B5EF4-FFF2-40B4-BE49-F238E27FC236}">
                <a16:creationId xmlns:a16="http://schemas.microsoft.com/office/drawing/2014/main" id="{F24245DB-9E8D-C521-6C95-FA12E768D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93" y="1334413"/>
            <a:ext cx="8175413" cy="2252122"/>
          </a:xfrm>
          <a:prstGeom prst="rect">
            <a:avLst/>
          </a:prstGeom>
        </p:spPr>
      </p:pic>
    </p:spTree>
    <p:extLst>
      <p:ext uri="{BB962C8B-B14F-4D97-AF65-F5344CB8AC3E}">
        <p14:creationId xmlns:p14="http://schemas.microsoft.com/office/powerpoint/2010/main" val="134256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5</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97280" y="3806613"/>
            <a:ext cx="7078133" cy="646331"/>
          </a:xfrm>
          <a:prstGeom prst="rect">
            <a:avLst/>
          </a:prstGeom>
          <a:noFill/>
        </p:spPr>
        <p:txBody>
          <a:bodyPr wrap="square" rtlCol="0">
            <a:spAutoFit/>
          </a:bodyPr>
          <a:lstStyle/>
          <a:p>
            <a:pPr algn="l"/>
            <a:r>
              <a:rPr lang="en-US" dirty="0">
                <a:solidFill>
                  <a:schemeClr val="bg1"/>
                </a:solidFill>
                <a:latin typeface="+mj-lt"/>
              </a:rPr>
              <a:t>Model Issue:  </a:t>
            </a:r>
            <a:r>
              <a:rPr lang="en-US" dirty="0" err="1">
                <a:solidFill>
                  <a:schemeClr val="bg1"/>
                </a:solidFill>
                <a:latin typeface="+mj-lt"/>
              </a:rPr>
              <a:t>Heteroscadicity</a:t>
            </a:r>
            <a:r>
              <a:rPr lang="en-US" dirty="0">
                <a:solidFill>
                  <a:schemeClr val="bg1"/>
                </a:solidFill>
                <a:latin typeface="+mj-lt"/>
              </a:rPr>
              <a:t> </a:t>
            </a:r>
          </a:p>
          <a:p>
            <a:pPr algn="l"/>
            <a:r>
              <a:rPr lang="en-US" dirty="0">
                <a:solidFill>
                  <a:schemeClr val="bg1"/>
                </a:solidFill>
                <a:latin typeface="+mj-lt"/>
              </a:rPr>
              <a:t>Possible remediation: Perform transformation</a:t>
            </a:r>
          </a:p>
        </p:txBody>
      </p:sp>
      <p:pic>
        <p:nvPicPr>
          <p:cNvPr id="5" name="Picture 4" descr="Chart, scatter chart&#10;&#10;Description automatically generated">
            <a:extLst>
              <a:ext uri="{FF2B5EF4-FFF2-40B4-BE49-F238E27FC236}">
                <a16:creationId xmlns:a16="http://schemas.microsoft.com/office/drawing/2014/main" id="{BAB6DE33-AD60-E5F7-14A8-84523E8CA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2" y="1256771"/>
            <a:ext cx="8423275" cy="2320402"/>
          </a:xfrm>
          <a:prstGeom prst="rect">
            <a:avLst/>
          </a:prstGeom>
        </p:spPr>
      </p:pic>
    </p:spTree>
    <p:extLst>
      <p:ext uri="{BB962C8B-B14F-4D97-AF65-F5344CB8AC3E}">
        <p14:creationId xmlns:p14="http://schemas.microsoft.com/office/powerpoint/2010/main" val="357685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56A-B8DE-50BB-AFE2-B95235A0F304}"/>
              </a:ext>
            </a:extLst>
          </p:cNvPr>
          <p:cNvSpPr>
            <a:spLocks noGrp="1"/>
          </p:cNvSpPr>
          <p:nvPr>
            <p:ph type="title"/>
          </p:nvPr>
        </p:nvSpPr>
        <p:spPr/>
        <p:txBody>
          <a:bodyPr>
            <a:normAutofit fontScale="90000"/>
          </a:bodyPr>
          <a:lstStyle/>
          <a:p>
            <a:r>
              <a:rPr lang="en-US" dirty="0"/>
              <a:t>5A – Model 6</a:t>
            </a:r>
          </a:p>
        </p:txBody>
      </p:sp>
      <p:sp>
        <p:nvSpPr>
          <p:cNvPr id="4" name="Text Placeholder 3">
            <a:extLst>
              <a:ext uri="{FF2B5EF4-FFF2-40B4-BE49-F238E27FC236}">
                <a16:creationId xmlns:a16="http://schemas.microsoft.com/office/drawing/2014/main" id="{55AA4DC0-0299-0B41-0685-850BF196B85D}"/>
              </a:ext>
            </a:extLst>
          </p:cNvPr>
          <p:cNvSpPr>
            <a:spLocks noGrp="1"/>
          </p:cNvSpPr>
          <p:nvPr>
            <p:ph type="body" sz="quarter" idx="10"/>
          </p:nvPr>
        </p:nvSpPr>
        <p:spPr/>
        <p:txBody>
          <a:bodyPr/>
          <a:lstStyle/>
          <a:p>
            <a:r>
              <a:rPr lang="en-US" dirty="0"/>
              <a:t>Residuals Analysis</a:t>
            </a:r>
          </a:p>
        </p:txBody>
      </p:sp>
      <p:sp>
        <p:nvSpPr>
          <p:cNvPr id="7" name="TextBox 6">
            <a:extLst>
              <a:ext uri="{FF2B5EF4-FFF2-40B4-BE49-F238E27FC236}">
                <a16:creationId xmlns:a16="http://schemas.microsoft.com/office/drawing/2014/main" id="{EF08C8F7-C7AC-CA21-3F5C-3AE6E7AFCE7C}"/>
              </a:ext>
            </a:extLst>
          </p:cNvPr>
          <p:cNvSpPr txBox="1"/>
          <p:nvPr/>
        </p:nvSpPr>
        <p:spPr>
          <a:xfrm>
            <a:off x="1097280" y="3806613"/>
            <a:ext cx="7078133" cy="646331"/>
          </a:xfrm>
          <a:prstGeom prst="rect">
            <a:avLst/>
          </a:prstGeom>
          <a:noFill/>
        </p:spPr>
        <p:txBody>
          <a:bodyPr wrap="square" rtlCol="0">
            <a:spAutoFit/>
          </a:bodyPr>
          <a:lstStyle/>
          <a:p>
            <a:r>
              <a:rPr lang="en-US" dirty="0">
                <a:solidFill>
                  <a:schemeClr val="bg1"/>
                </a:solidFill>
                <a:latin typeface="+mj-lt"/>
              </a:rPr>
              <a:t>Model Issue:  Residuals are not independent (pattern to the data)</a:t>
            </a:r>
          </a:p>
          <a:p>
            <a:pPr algn="l"/>
            <a:r>
              <a:rPr lang="en-US" dirty="0">
                <a:solidFill>
                  <a:schemeClr val="bg1"/>
                </a:solidFill>
                <a:latin typeface="+mj-lt"/>
              </a:rPr>
              <a:t>Possible remediation: Include missing variable or perform transformation</a:t>
            </a:r>
          </a:p>
        </p:txBody>
      </p:sp>
      <p:pic>
        <p:nvPicPr>
          <p:cNvPr id="8" name="Picture 7" descr="Chart, scatter chart&#10;&#10;Description automatically generated">
            <a:extLst>
              <a:ext uri="{FF2B5EF4-FFF2-40B4-BE49-F238E27FC236}">
                <a16:creationId xmlns:a16="http://schemas.microsoft.com/office/drawing/2014/main" id="{B8A1A0B3-75E9-3734-B0D1-D2BEDEAF3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278412"/>
            <a:ext cx="7886700" cy="2172588"/>
          </a:xfrm>
          <a:prstGeom prst="rect">
            <a:avLst/>
          </a:prstGeom>
        </p:spPr>
      </p:pic>
    </p:spTree>
    <p:extLst>
      <p:ext uri="{BB962C8B-B14F-4D97-AF65-F5344CB8AC3E}">
        <p14:creationId xmlns:p14="http://schemas.microsoft.com/office/powerpoint/2010/main" val="2265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537A-1D89-5559-5697-6ABDC39BDD99}"/>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8F5DB07A-1284-E9DF-A795-6E91B605C400}"/>
              </a:ext>
            </a:extLst>
          </p:cNvPr>
          <p:cNvSpPr>
            <a:spLocks noGrp="1"/>
          </p:cNvSpPr>
          <p:nvPr>
            <p:ph idx="1"/>
          </p:nvPr>
        </p:nvSpPr>
        <p:spPr/>
        <p:txBody>
          <a:bodyPr/>
          <a:lstStyle/>
          <a:p>
            <a:pPr marL="0" indent="0">
              <a:buNone/>
            </a:pPr>
            <a:r>
              <a:rPr lang="en-US" dirty="0"/>
              <a:t>For this problem we will be working with the following dataset:</a:t>
            </a:r>
          </a:p>
        </p:txBody>
      </p:sp>
      <p:sp>
        <p:nvSpPr>
          <p:cNvPr id="4" name="Text Placeholder 3">
            <a:extLst>
              <a:ext uri="{FF2B5EF4-FFF2-40B4-BE49-F238E27FC236}">
                <a16:creationId xmlns:a16="http://schemas.microsoft.com/office/drawing/2014/main" id="{B323C520-5E5D-8BC2-53E9-7B1FB62FB700}"/>
              </a:ext>
            </a:extLst>
          </p:cNvPr>
          <p:cNvSpPr>
            <a:spLocks noGrp="1"/>
          </p:cNvSpPr>
          <p:nvPr>
            <p:ph type="body" sz="quarter" idx="10"/>
          </p:nvPr>
        </p:nvSpPr>
        <p:spPr/>
        <p:txBody>
          <a:bodyPr/>
          <a:lstStyle/>
          <a:p>
            <a:r>
              <a:rPr lang="en-US" dirty="0"/>
              <a:t>Linear Model Analysis</a:t>
            </a:r>
          </a:p>
        </p:txBody>
      </p:sp>
      <p:pic>
        <p:nvPicPr>
          <p:cNvPr id="6" name="Picture 5">
            <a:extLst>
              <a:ext uri="{FF2B5EF4-FFF2-40B4-BE49-F238E27FC236}">
                <a16:creationId xmlns:a16="http://schemas.microsoft.com/office/drawing/2014/main" id="{18669DA8-5308-EA8B-FD9D-B83947C991F6}"/>
              </a:ext>
            </a:extLst>
          </p:cNvPr>
          <p:cNvPicPr>
            <a:picLocks noChangeAspect="1"/>
          </p:cNvPicPr>
          <p:nvPr/>
        </p:nvPicPr>
        <p:blipFill>
          <a:blip r:embed="rId2"/>
          <a:stretch>
            <a:fillRect/>
          </a:stretch>
        </p:blipFill>
        <p:spPr>
          <a:xfrm>
            <a:off x="3178704" y="1850529"/>
            <a:ext cx="2314730" cy="2962375"/>
          </a:xfrm>
          <a:prstGeom prst="rect">
            <a:avLst/>
          </a:prstGeom>
        </p:spPr>
      </p:pic>
    </p:spTree>
    <p:extLst>
      <p:ext uri="{BB962C8B-B14F-4D97-AF65-F5344CB8AC3E}">
        <p14:creationId xmlns:p14="http://schemas.microsoft.com/office/powerpoint/2010/main" val="419725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F1E3-D59E-49BB-9F15-7D44D751D774}"/>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E03DA1A3-BB38-5387-5030-D657938331AB}"/>
              </a:ext>
            </a:extLst>
          </p:cNvPr>
          <p:cNvSpPr>
            <a:spLocks noGrp="1"/>
          </p:cNvSpPr>
          <p:nvPr>
            <p:ph idx="1"/>
          </p:nvPr>
        </p:nvSpPr>
        <p:spPr>
          <a:xfrm>
            <a:off x="628650" y="1369219"/>
            <a:ext cx="7886700" cy="457200"/>
          </a:xfrm>
        </p:spPr>
        <p:txBody>
          <a:bodyPr>
            <a:normAutofit/>
          </a:bodyPr>
          <a:lstStyle/>
          <a:p>
            <a:pPr marL="0" indent="0">
              <a:buNone/>
            </a:pPr>
            <a:r>
              <a:rPr lang="en-US" sz="1600" dirty="0"/>
              <a:t>First, we create three models using X1, X2, and the combination of X1 &amp; X2 to predict Y:</a:t>
            </a:r>
          </a:p>
        </p:txBody>
      </p:sp>
      <p:sp>
        <p:nvSpPr>
          <p:cNvPr id="4" name="Text Placeholder 3">
            <a:extLst>
              <a:ext uri="{FF2B5EF4-FFF2-40B4-BE49-F238E27FC236}">
                <a16:creationId xmlns:a16="http://schemas.microsoft.com/office/drawing/2014/main" id="{F520C96D-62A2-B8D8-5C4A-F0F1B1ED3274}"/>
              </a:ext>
            </a:extLst>
          </p:cNvPr>
          <p:cNvSpPr>
            <a:spLocks noGrp="1"/>
          </p:cNvSpPr>
          <p:nvPr>
            <p:ph type="body" sz="quarter" idx="10"/>
          </p:nvPr>
        </p:nvSpPr>
        <p:spPr/>
        <p:txBody>
          <a:bodyPr/>
          <a:lstStyle/>
          <a:p>
            <a:endParaRPr lang="en-US" dirty="0"/>
          </a:p>
        </p:txBody>
      </p:sp>
      <p:pic>
        <p:nvPicPr>
          <p:cNvPr id="6" name="Picture 5">
            <a:extLst>
              <a:ext uri="{FF2B5EF4-FFF2-40B4-BE49-F238E27FC236}">
                <a16:creationId xmlns:a16="http://schemas.microsoft.com/office/drawing/2014/main" id="{78819E34-2E05-E03D-2FDA-4D7840A91182}"/>
              </a:ext>
            </a:extLst>
          </p:cNvPr>
          <p:cNvPicPr>
            <a:picLocks noChangeAspect="1"/>
          </p:cNvPicPr>
          <p:nvPr/>
        </p:nvPicPr>
        <p:blipFill>
          <a:blip r:embed="rId2"/>
          <a:stretch>
            <a:fillRect/>
          </a:stretch>
        </p:blipFill>
        <p:spPr>
          <a:xfrm>
            <a:off x="628650" y="1697832"/>
            <a:ext cx="2505075" cy="3238500"/>
          </a:xfrm>
          <a:prstGeom prst="rect">
            <a:avLst/>
          </a:prstGeom>
        </p:spPr>
      </p:pic>
      <p:pic>
        <p:nvPicPr>
          <p:cNvPr id="8" name="Picture 7">
            <a:extLst>
              <a:ext uri="{FF2B5EF4-FFF2-40B4-BE49-F238E27FC236}">
                <a16:creationId xmlns:a16="http://schemas.microsoft.com/office/drawing/2014/main" id="{0B36C214-36E3-8224-81AF-4B62AEA977CF}"/>
              </a:ext>
            </a:extLst>
          </p:cNvPr>
          <p:cNvPicPr>
            <a:picLocks noChangeAspect="1"/>
          </p:cNvPicPr>
          <p:nvPr/>
        </p:nvPicPr>
        <p:blipFill>
          <a:blip r:embed="rId3"/>
          <a:stretch>
            <a:fillRect/>
          </a:stretch>
        </p:blipFill>
        <p:spPr>
          <a:xfrm>
            <a:off x="3424899" y="1697832"/>
            <a:ext cx="2652344" cy="3268244"/>
          </a:xfrm>
          <a:prstGeom prst="rect">
            <a:avLst/>
          </a:prstGeom>
        </p:spPr>
      </p:pic>
      <p:pic>
        <p:nvPicPr>
          <p:cNvPr id="10" name="Picture 9">
            <a:extLst>
              <a:ext uri="{FF2B5EF4-FFF2-40B4-BE49-F238E27FC236}">
                <a16:creationId xmlns:a16="http://schemas.microsoft.com/office/drawing/2014/main" id="{EE77AE18-0D4B-7F82-CC0A-B140352CC429}"/>
              </a:ext>
            </a:extLst>
          </p:cNvPr>
          <p:cNvPicPr>
            <a:picLocks noChangeAspect="1"/>
          </p:cNvPicPr>
          <p:nvPr/>
        </p:nvPicPr>
        <p:blipFill>
          <a:blip r:embed="rId4"/>
          <a:stretch>
            <a:fillRect/>
          </a:stretch>
        </p:blipFill>
        <p:spPr>
          <a:xfrm>
            <a:off x="6470625" y="1697832"/>
            <a:ext cx="2505075" cy="3324225"/>
          </a:xfrm>
          <a:prstGeom prst="rect">
            <a:avLst/>
          </a:prstGeom>
        </p:spPr>
      </p:pic>
    </p:spTree>
    <p:extLst>
      <p:ext uri="{BB962C8B-B14F-4D97-AF65-F5344CB8AC3E}">
        <p14:creationId xmlns:p14="http://schemas.microsoft.com/office/powerpoint/2010/main" val="130879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B6A8-ACA1-01F1-BE84-C86D81FD7D00}"/>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7CEC3E16-4C3C-0074-E2F1-71E54F85B69D}"/>
              </a:ext>
            </a:extLst>
          </p:cNvPr>
          <p:cNvSpPr>
            <a:spLocks noGrp="1"/>
          </p:cNvSpPr>
          <p:nvPr>
            <p:ph idx="1"/>
          </p:nvPr>
        </p:nvSpPr>
        <p:spPr>
          <a:xfrm>
            <a:off x="628650" y="1369218"/>
            <a:ext cx="7886700" cy="3500437"/>
          </a:xfrm>
        </p:spPr>
        <p:txBody>
          <a:bodyPr>
            <a:normAutofit lnSpcReduction="10000"/>
          </a:bodyPr>
          <a:lstStyle/>
          <a:p>
            <a:pPr marL="0" indent="0">
              <a:buNone/>
            </a:pPr>
            <a:r>
              <a:rPr lang="en-US" dirty="0"/>
              <a:t>1A)  For the two simple (single-predictor) models, are the predictors X1 &amp; X2 significant?</a:t>
            </a:r>
          </a:p>
          <a:p>
            <a:r>
              <a:rPr lang="en-US" dirty="0"/>
              <a:t>Yes</a:t>
            </a:r>
          </a:p>
          <a:p>
            <a:endParaRPr lang="en-US" dirty="0"/>
          </a:p>
          <a:p>
            <a:pPr marL="0" indent="0">
              <a:buNone/>
            </a:pPr>
            <a:r>
              <a:rPr lang="en-US" dirty="0"/>
              <a:t>1B)  For the multiple regression model, which predictors are significant?</a:t>
            </a:r>
          </a:p>
          <a:p>
            <a:r>
              <a:rPr lang="en-US" dirty="0"/>
              <a:t>Only X1</a:t>
            </a:r>
          </a:p>
          <a:p>
            <a:endParaRPr lang="en-US" dirty="0"/>
          </a:p>
          <a:p>
            <a:pPr marL="0" indent="0">
              <a:buNone/>
            </a:pPr>
            <a:r>
              <a:rPr lang="en-US" dirty="0"/>
              <a:t>1C)  How do you interpret what is going on here?</a:t>
            </a:r>
          </a:p>
          <a:p>
            <a:r>
              <a:rPr lang="en-US" dirty="0"/>
              <a:t>It is likely that X1 and X2 are correlated and that X1 is the better predictor.  Once the information from X1 is incorporated into the model, X2 is no longer significant</a:t>
            </a:r>
          </a:p>
        </p:txBody>
      </p:sp>
      <p:sp>
        <p:nvSpPr>
          <p:cNvPr id="4" name="Text Placeholder 3">
            <a:extLst>
              <a:ext uri="{FF2B5EF4-FFF2-40B4-BE49-F238E27FC236}">
                <a16:creationId xmlns:a16="http://schemas.microsoft.com/office/drawing/2014/main" id="{6148EC78-CAB0-0B08-1DBB-8C4B9D633B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850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E289-65A2-8197-A45F-49B6E63094B0}"/>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288278FF-005D-A0EF-FCD9-21AADB823495}"/>
              </a:ext>
            </a:extLst>
          </p:cNvPr>
          <p:cNvSpPr>
            <a:spLocks noGrp="1"/>
          </p:cNvSpPr>
          <p:nvPr>
            <p:ph idx="1"/>
          </p:nvPr>
        </p:nvSpPr>
        <p:spPr>
          <a:xfrm>
            <a:off x="628650" y="1369219"/>
            <a:ext cx="7886700" cy="683101"/>
          </a:xfrm>
        </p:spPr>
        <p:txBody>
          <a:bodyPr/>
          <a:lstStyle/>
          <a:p>
            <a:pPr marL="0" indent="0">
              <a:buNone/>
            </a:pPr>
            <a:r>
              <a:rPr lang="en-US" dirty="0"/>
              <a:t>Now we incorporate the categorical variable into the model by creating a dummy variable “Blue” and incorporate it into the model as shown:</a:t>
            </a:r>
          </a:p>
        </p:txBody>
      </p:sp>
      <p:sp>
        <p:nvSpPr>
          <p:cNvPr id="4" name="Text Placeholder 3">
            <a:extLst>
              <a:ext uri="{FF2B5EF4-FFF2-40B4-BE49-F238E27FC236}">
                <a16:creationId xmlns:a16="http://schemas.microsoft.com/office/drawing/2014/main" id="{1E7721EF-7F7D-12F1-7560-2F94A69E255D}"/>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B67707E0-453D-AC93-D52F-27DA1C0777C6}"/>
              </a:ext>
            </a:extLst>
          </p:cNvPr>
          <p:cNvPicPr>
            <a:picLocks noChangeAspect="1"/>
          </p:cNvPicPr>
          <p:nvPr/>
        </p:nvPicPr>
        <p:blipFill>
          <a:blip r:embed="rId2"/>
          <a:stretch>
            <a:fillRect/>
          </a:stretch>
        </p:blipFill>
        <p:spPr>
          <a:xfrm>
            <a:off x="973309" y="2059119"/>
            <a:ext cx="2472764" cy="2774604"/>
          </a:xfrm>
          <a:prstGeom prst="rect">
            <a:avLst/>
          </a:prstGeom>
        </p:spPr>
      </p:pic>
      <p:pic>
        <p:nvPicPr>
          <p:cNvPr id="7" name="Picture 6">
            <a:extLst>
              <a:ext uri="{FF2B5EF4-FFF2-40B4-BE49-F238E27FC236}">
                <a16:creationId xmlns:a16="http://schemas.microsoft.com/office/drawing/2014/main" id="{116E2809-989B-0EDB-CD4B-991D42814E2A}"/>
              </a:ext>
            </a:extLst>
          </p:cNvPr>
          <p:cNvPicPr>
            <a:picLocks noChangeAspect="1"/>
          </p:cNvPicPr>
          <p:nvPr/>
        </p:nvPicPr>
        <p:blipFill>
          <a:blip r:embed="rId3"/>
          <a:stretch>
            <a:fillRect/>
          </a:stretch>
        </p:blipFill>
        <p:spPr>
          <a:xfrm>
            <a:off x="5505366" y="2059119"/>
            <a:ext cx="2201334" cy="2995800"/>
          </a:xfrm>
          <a:prstGeom prst="rect">
            <a:avLst/>
          </a:prstGeom>
        </p:spPr>
      </p:pic>
    </p:spTree>
    <p:extLst>
      <p:ext uri="{BB962C8B-B14F-4D97-AF65-F5344CB8AC3E}">
        <p14:creationId xmlns:p14="http://schemas.microsoft.com/office/powerpoint/2010/main" val="377823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4C53-6421-82F0-D61C-D85C7D081B25}"/>
              </a:ext>
            </a:extLst>
          </p:cNvPr>
          <p:cNvSpPr>
            <a:spLocks noGrp="1"/>
          </p:cNvSpPr>
          <p:nvPr>
            <p:ph type="title"/>
          </p:nvPr>
        </p:nvSpPr>
        <p:spPr/>
        <p:txBody>
          <a:bodyPr>
            <a:normAutofit fontScale="90000"/>
          </a:bodyPr>
          <a:lstStyle/>
          <a:p>
            <a:r>
              <a:rPr lang="en-US" dirty="0"/>
              <a:t>Problem 1</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D0679D2E-492F-0239-06A8-B7652DCA2265}"/>
                  </a:ext>
                </a:extLst>
              </p:cNvPr>
              <p:cNvSpPr>
                <a:spLocks noGrp="1"/>
              </p:cNvSpPr>
              <p:nvPr>
                <p:ph idx="1"/>
              </p:nvPr>
            </p:nvSpPr>
            <p:spPr/>
            <p:txBody>
              <a:bodyPr/>
              <a:lstStyle/>
              <a:p>
                <a:pPr marL="0" indent="0">
                  <a:buNone/>
                </a:pPr>
                <a:r>
                  <a:rPr lang="en-US" dirty="0"/>
                  <a:t>1D)  Does adding this categorical variable to the model improve it’s overall performance?  Why or why not?</a:t>
                </a:r>
              </a:p>
              <a:p>
                <a:r>
                  <a:rPr lang="en-US" dirty="0"/>
                  <a:t>Yes, we see that the model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has improved from 0.464 to 0.547</a:t>
                </a:r>
              </a:p>
            </p:txBody>
          </p:sp>
        </mc:Choice>
        <mc:Fallback xmlns="">
          <p:sp>
            <p:nvSpPr>
              <p:cNvPr id="7" name="Content Placeholder 6">
                <a:extLst>
                  <a:ext uri="{FF2B5EF4-FFF2-40B4-BE49-F238E27FC236}">
                    <a16:creationId xmlns:a16="http://schemas.microsoft.com/office/drawing/2014/main" id="{D0679D2E-492F-0239-06A8-B7652DCA2265}"/>
                  </a:ext>
                </a:extLst>
              </p:cNvPr>
              <p:cNvSpPr>
                <a:spLocks noGrp="1" noRot="1" noChangeAspect="1" noMove="1" noResize="1" noEditPoints="1" noAdjustHandles="1" noChangeArrowheads="1" noChangeShapeType="1" noTextEdit="1"/>
              </p:cNvSpPr>
              <p:nvPr>
                <p:ph idx="1"/>
              </p:nvPr>
            </p:nvSpPr>
            <p:spPr>
              <a:blipFill>
                <a:blip r:embed="rId2"/>
                <a:stretch>
                  <a:fillRect l="-927" t="-2804"/>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2ED7F2D0-4550-640E-1BE1-48043713FC5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283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04-36F4-E528-40A2-B805C5978E9B}"/>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43C24DC7-3678-3037-682E-3516F64744F3}"/>
              </a:ext>
            </a:extLst>
          </p:cNvPr>
          <p:cNvSpPr>
            <a:spLocks noGrp="1"/>
          </p:cNvSpPr>
          <p:nvPr>
            <p:ph idx="1"/>
          </p:nvPr>
        </p:nvSpPr>
        <p:spPr/>
        <p:txBody>
          <a:bodyPr/>
          <a:lstStyle/>
          <a:p>
            <a:pPr marL="0" indent="0">
              <a:buNone/>
            </a:pPr>
            <a:r>
              <a:rPr lang="en-US" dirty="0"/>
              <a:t>1E)  Looking at this color-coded scatterplot of X1 vs Y, do you see any indication of an interaction effect between X1 and X3?  Why or why not?</a:t>
            </a:r>
          </a:p>
          <a:p>
            <a:r>
              <a:rPr lang="en-US" dirty="0"/>
              <a:t>Yes, it appears that the slop of the lines for the blue and red observations may be different</a:t>
            </a:r>
          </a:p>
        </p:txBody>
      </p:sp>
      <p:sp>
        <p:nvSpPr>
          <p:cNvPr id="4" name="Text Placeholder 3">
            <a:extLst>
              <a:ext uri="{FF2B5EF4-FFF2-40B4-BE49-F238E27FC236}">
                <a16:creationId xmlns:a16="http://schemas.microsoft.com/office/drawing/2014/main" id="{5898BD26-D6B8-DD77-B8DB-AE552809432F}"/>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000C7AA4-AB72-C464-FA8C-7C4F75DF9319}"/>
              </a:ext>
            </a:extLst>
          </p:cNvPr>
          <p:cNvPicPr>
            <a:picLocks noChangeAspect="1"/>
          </p:cNvPicPr>
          <p:nvPr/>
        </p:nvPicPr>
        <p:blipFill>
          <a:blip r:embed="rId2"/>
          <a:stretch>
            <a:fillRect/>
          </a:stretch>
        </p:blipFill>
        <p:spPr>
          <a:xfrm>
            <a:off x="2698114" y="3000971"/>
            <a:ext cx="3093751" cy="2021100"/>
          </a:xfrm>
          <a:prstGeom prst="rect">
            <a:avLst/>
          </a:prstGeom>
        </p:spPr>
      </p:pic>
    </p:spTree>
    <p:extLst>
      <p:ext uri="{BB962C8B-B14F-4D97-AF65-F5344CB8AC3E}">
        <p14:creationId xmlns:p14="http://schemas.microsoft.com/office/powerpoint/2010/main" val="182188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B62F-E6D8-0D8A-74C0-EFDAE24D31DD}"/>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5EBFDA9B-9C26-9507-89FD-65C332F65AB3}"/>
              </a:ext>
            </a:extLst>
          </p:cNvPr>
          <p:cNvSpPr>
            <a:spLocks noGrp="1"/>
          </p:cNvSpPr>
          <p:nvPr>
            <p:ph idx="1"/>
          </p:nvPr>
        </p:nvSpPr>
        <p:spPr>
          <a:xfrm>
            <a:off x="628650" y="1057646"/>
            <a:ext cx="7886700" cy="798247"/>
          </a:xfrm>
        </p:spPr>
        <p:txBody>
          <a:bodyPr>
            <a:normAutofit/>
          </a:bodyPr>
          <a:lstStyle/>
          <a:p>
            <a:pPr marL="0" indent="0">
              <a:buNone/>
            </a:pPr>
            <a:r>
              <a:rPr lang="en-US" dirty="0"/>
              <a:t>1E)  Looking at these model results, do you see any indication of an interaction effect between X1 and X3?  Why or why not?</a:t>
            </a:r>
          </a:p>
        </p:txBody>
      </p:sp>
      <p:pic>
        <p:nvPicPr>
          <p:cNvPr id="6" name="Picture 5">
            <a:extLst>
              <a:ext uri="{FF2B5EF4-FFF2-40B4-BE49-F238E27FC236}">
                <a16:creationId xmlns:a16="http://schemas.microsoft.com/office/drawing/2014/main" id="{3F3709AC-54AC-CCB8-4F53-CA56CE7B75CB}"/>
              </a:ext>
            </a:extLst>
          </p:cNvPr>
          <p:cNvPicPr>
            <a:picLocks noChangeAspect="1"/>
          </p:cNvPicPr>
          <p:nvPr/>
        </p:nvPicPr>
        <p:blipFill>
          <a:blip r:embed="rId2"/>
          <a:stretch>
            <a:fillRect/>
          </a:stretch>
        </p:blipFill>
        <p:spPr>
          <a:xfrm>
            <a:off x="880322" y="1740747"/>
            <a:ext cx="2318006" cy="3198151"/>
          </a:xfrm>
          <a:prstGeom prst="rect">
            <a:avLst/>
          </a:prstGeom>
        </p:spPr>
      </p:pic>
      <p:sp>
        <p:nvSpPr>
          <p:cNvPr id="7" name="TextBox 6">
            <a:extLst>
              <a:ext uri="{FF2B5EF4-FFF2-40B4-BE49-F238E27FC236}">
                <a16:creationId xmlns:a16="http://schemas.microsoft.com/office/drawing/2014/main" id="{99EDA67B-08E5-9859-5092-3B52757D50B2}"/>
              </a:ext>
            </a:extLst>
          </p:cNvPr>
          <p:cNvSpPr txBox="1"/>
          <p:nvPr/>
        </p:nvSpPr>
        <p:spPr>
          <a:xfrm>
            <a:off x="4348480" y="1855892"/>
            <a:ext cx="342730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Yes, the p-value for the interaction term is less than 0.05</a:t>
            </a:r>
          </a:p>
          <a:p>
            <a:pPr algn="l"/>
            <a:endParaRPr lang="en-US" dirty="0">
              <a:solidFill>
                <a:schemeClr val="bg1"/>
              </a:solidFill>
              <a:latin typeface="+mj-lt"/>
            </a:endParaRPr>
          </a:p>
        </p:txBody>
      </p:sp>
    </p:spTree>
    <p:extLst>
      <p:ext uri="{BB962C8B-B14F-4D97-AF65-F5344CB8AC3E}">
        <p14:creationId xmlns:p14="http://schemas.microsoft.com/office/powerpoint/2010/main" val="151429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SAS-External-16x9</Template>
  <TotalTime>108617</TotalTime>
  <Words>1338</Words>
  <Application>Microsoft Office PowerPoint</Application>
  <PresentationFormat>On-screen Show (16:9)</PresentationFormat>
  <Paragraphs>124</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Cambria Math</vt:lpstr>
      <vt:lpstr>1_2020-Template-External</vt:lpstr>
      <vt:lpstr>1_NDA</vt:lpstr>
      <vt:lpstr>PowerPoint Presentation</vt:lpstr>
      <vt:lpstr>Instructions</vt:lpstr>
      <vt:lpstr>Problem 1</vt:lpstr>
      <vt:lpstr>Problem 1</vt:lpstr>
      <vt:lpstr>Problem 1</vt:lpstr>
      <vt:lpstr>Problem 1</vt:lpstr>
      <vt:lpstr>Problem 1</vt:lpstr>
      <vt:lpstr>Problem 1</vt:lpstr>
      <vt:lpstr>Problem 1</vt:lpstr>
      <vt:lpstr>Problem 1</vt:lpstr>
      <vt:lpstr>Problem 1</vt:lpstr>
      <vt:lpstr>Problem 2</vt:lpstr>
      <vt:lpstr>Problem 2</vt:lpstr>
      <vt:lpstr>Problem 2</vt:lpstr>
      <vt:lpstr>Problem 2</vt:lpstr>
      <vt:lpstr>Problem 3</vt:lpstr>
      <vt:lpstr>Problem 3</vt:lpstr>
      <vt:lpstr>Problem 4</vt:lpstr>
      <vt:lpstr>Problem 4</vt:lpstr>
      <vt:lpstr>Problem 5</vt:lpstr>
      <vt:lpstr>5A – Model 1</vt:lpstr>
      <vt:lpstr>5A – Model 2</vt:lpstr>
      <vt:lpstr>5A – Model 3</vt:lpstr>
      <vt:lpstr>5A – Model 4</vt:lpstr>
      <vt:lpstr>5A – Model 5</vt:lpstr>
      <vt:lpstr>5A – Model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Wilcox</dc:creator>
  <cp:lastModifiedBy>Bruce Alan Wilcox</cp:lastModifiedBy>
  <cp:revision>388</cp:revision>
  <dcterms:created xsi:type="dcterms:W3CDTF">2020-08-15T04:45:47Z</dcterms:created>
  <dcterms:modified xsi:type="dcterms:W3CDTF">2022-08-04T16:40:19Z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