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1" r:id="rId2"/>
  </p:sldMasterIdLst>
  <p:notesMasterIdLst>
    <p:notesMasterId r:id="rId101"/>
  </p:notesMasterIdLst>
  <p:sldIdLst>
    <p:sldId id="1245" r:id="rId3"/>
    <p:sldId id="1402" r:id="rId4"/>
    <p:sldId id="1372" r:id="rId5"/>
    <p:sldId id="1294" r:id="rId6"/>
    <p:sldId id="1295" r:id="rId7"/>
    <p:sldId id="1403" r:id="rId8"/>
    <p:sldId id="1404" r:id="rId9"/>
    <p:sldId id="1296" r:id="rId10"/>
    <p:sldId id="1297" r:id="rId11"/>
    <p:sldId id="1298" r:id="rId12"/>
    <p:sldId id="1299" r:id="rId13"/>
    <p:sldId id="1300" r:id="rId14"/>
    <p:sldId id="1301" r:id="rId15"/>
    <p:sldId id="1302" r:id="rId16"/>
    <p:sldId id="1303" r:id="rId17"/>
    <p:sldId id="1304" r:id="rId18"/>
    <p:sldId id="1306" r:id="rId19"/>
    <p:sldId id="1307" r:id="rId20"/>
    <p:sldId id="1308" r:id="rId21"/>
    <p:sldId id="1309" r:id="rId22"/>
    <p:sldId id="1310" r:id="rId23"/>
    <p:sldId id="1311" r:id="rId24"/>
    <p:sldId id="1312" r:id="rId25"/>
    <p:sldId id="1313" r:id="rId26"/>
    <p:sldId id="1314" r:id="rId27"/>
    <p:sldId id="1315" r:id="rId28"/>
    <p:sldId id="1316" r:id="rId29"/>
    <p:sldId id="1317" r:id="rId30"/>
    <p:sldId id="1321" r:id="rId31"/>
    <p:sldId id="1322" r:id="rId32"/>
    <p:sldId id="1324" r:id="rId33"/>
    <p:sldId id="1325" r:id="rId34"/>
    <p:sldId id="1332" r:id="rId35"/>
    <p:sldId id="1333" r:id="rId36"/>
    <p:sldId id="1334" r:id="rId37"/>
    <p:sldId id="1381" r:id="rId38"/>
    <p:sldId id="1382" r:id="rId39"/>
    <p:sldId id="1397" r:id="rId40"/>
    <p:sldId id="1335" r:id="rId41"/>
    <p:sldId id="1405" r:id="rId42"/>
    <p:sldId id="1375" r:id="rId43"/>
    <p:sldId id="1374" r:id="rId44"/>
    <p:sldId id="1377" r:id="rId45"/>
    <p:sldId id="1378" r:id="rId46"/>
    <p:sldId id="1379" r:id="rId47"/>
    <p:sldId id="1380" r:id="rId48"/>
    <p:sldId id="1336" r:id="rId49"/>
    <p:sldId id="1373" r:id="rId50"/>
    <p:sldId id="1339" r:id="rId51"/>
    <p:sldId id="1342" r:id="rId52"/>
    <p:sldId id="1344" r:id="rId53"/>
    <p:sldId id="1341" r:id="rId54"/>
    <p:sldId id="1343" r:id="rId55"/>
    <p:sldId id="1345" r:id="rId56"/>
    <p:sldId id="1346" r:id="rId57"/>
    <p:sldId id="1347" r:id="rId58"/>
    <p:sldId id="1350" r:id="rId59"/>
    <p:sldId id="1348" r:id="rId60"/>
    <p:sldId id="1349" r:id="rId61"/>
    <p:sldId id="1351" r:id="rId62"/>
    <p:sldId id="1352" r:id="rId63"/>
    <p:sldId id="1353" r:id="rId64"/>
    <p:sldId id="1357" r:id="rId65"/>
    <p:sldId id="1358" r:id="rId66"/>
    <p:sldId id="1354" r:id="rId67"/>
    <p:sldId id="1359" r:id="rId68"/>
    <p:sldId id="1355" r:id="rId69"/>
    <p:sldId id="1356" r:id="rId70"/>
    <p:sldId id="1360" r:id="rId71"/>
    <p:sldId id="1361" r:id="rId72"/>
    <p:sldId id="1362" r:id="rId73"/>
    <p:sldId id="1399" r:id="rId74"/>
    <p:sldId id="1398" r:id="rId75"/>
    <p:sldId id="1400" r:id="rId76"/>
    <p:sldId id="1401" r:id="rId77"/>
    <p:sldId id="1318" r:id="rId78"/>
    <p:sldId id="1701" r:id="rId79"/>
    <p:sldId id="1718" r:id="rId80"/>
    <p:sldId id="1467" r:id="rId81"/>
    <p:sldId id="1468" r:id="rId82"/>
    <p:sldId id="1472" r:id="rId83"/>
    <p:sldId id="1469" r:id="rId84"/>
    <p:sldId id="1719" r:id="rId85"/>
    <p:sldId id="1471" r:id="rId86"/>
    <p:sldId id="1473" r:id="rId87"/>
    <p:sldId id="1483" r:id="rId88"/>
    <p:sldId id="1702" r:id="rId89"/>
    <p:sldId id="611" r:id="rId90"/>
    <p:sldId id="1724" r:id="rId91"/>
    <p:sldId id="1725" r:id="rId92"/>
    <p:sldId id="1726" r:id="rId93"/>
    <p:sldId id="1727" r:id="rId94"/>
    <p:sldId id="1728" r:id="rId95"/>
    <p:sldId id="1729" r:id="rId96"/>
    <p:sldId id="1369" r:id="rId97"/>
    <p:sldId id="1370" r:id="rId98"/>
    <p:sldId id="1705" r:id="rId99"/>
    <p:sldId id="1734" r:id="rId100"/>
  </p:sldIdLst>
  <p:sldSz cx="9144000" cy="5143500" type="screen16x9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Wilcox" initials="BW" lastIdx="1" clrIdx="0">
    <p:extLst>
      <p:ext uri="{19B8F6BF-5375-455C-9EA6-DF929625EA0E}">
        <p15:presenceInfo xmlns:p15="http://schemas.microsoft.com/office/powerpoint/2012/main" userId="S::Bruce.Wilcox@sas.com::fdddd318-ce0f-4e30-8fdf-d2e9184575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/>
  </p:normalViewPr>
  <p:slideViewPr>
    <p:cSldViewPr snapToGrid="0">
      <p:cViewPr varScale="1">
        <p:scale>
          <a:sx n="150" d="100"/>
          <a:sy n="150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4968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commentAuthors" Target="commentAuthor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B369083-EA0D-4F50-A1AE-FBA0FD913C90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D28E1F1-E832-43F5-9DCB-5FBED4619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61B5-25E4-47DD-9DA4-B7788AE73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6017054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705-BF82-4637-BD55-B46A2B5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8209360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473890" y="32671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7" r:id="rId13"/>
    <p:sldLayoutId id="214748379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73EA2E-9245-449C-BBBB-7F060ED38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Material primarily drawn from ISLR Chapter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6686F-5C5A-4BBF-B227-88E2D1907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 5:  Linear Model Selection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50437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884A-714B-4D3D-9172-2E973A9F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54609-A4B2-487F-A2A7-3D025DE1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31" y="1422274"/>
            <a:ext cx="6404415" cy="29338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34EB52A-01B6-4B97-8E30-BA101C00016C}"/>
              </a:ext>
            </a:extLst>
          </p:cNvPr>
          <p:cNvSpPr/>
          <p:nvPr/>
        </p:nvSpPr>
        <p:spPr>
          <a:xfrm>
            <a:off x="3054350" y="1533524"/>
            <a:ext cx="241300" cy="2225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64AFD9-DF5C-4BA1-A7B2-187E174F24F5}"/>
              </a:ext>
            </a:extLst>
          </p:cNvPr>
          <p:cNvSpPr/>
          <p:nvPr/>
        </p:nvSpPr>
        <p:spPr>
          <a:xfrm>
            <a:off x="5867402" y="1584324"/>
            <a:ext cx="241300" cy="22256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4DFC7-1689-43C6-ABA1-0EFB1A0BC764}"/>
              </a:ext>
            </a:extLst>
          </p:cNvPr>
          <p:cNvSpPr txBox="1"/>
          <p:nvPr/>
        </p:nvSpPr>
        <p:spPr>
          <a:xfrm>
            <a:off x="3435350" y="949301"/>
            <a:ext cx="255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All possible p=4 models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5687C-DE0A-44C6-BD53-52A02F55AAE5}"/>
              </a:ext>
            </a:extLst>
          </p:cNvPr>
          <p:cNvCxnSpPr/>
          <p:nvPr/>
        </p:nvCxnSpPr>
        <p:spPr>
          <a:xfrm flipH="1">
            <a:off x="3238500" y="1318633"/>
            <a:ext cx="1149350" cy="21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41D53-E385-4F6E-88A7-B7DC2B67477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11701" y="1318633"/>
            <a:ext cx="1212849" cy="26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F5FFDFB-068E-459F-9A27-A1AFB8CD3330}"/>
              </a:ext>
            </a:extLst>
          </p:cNvPr>
          <p:cNvSpPr/>
          <p:nvPr/>
        </p:nvSpPr>
        <p:spPr>
          <a:xfrm>
            <a:off x="3054350" y="3502531"/>
            <a:ext cx="241300" cy="2148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2279C-7B6C-409B-BE07-CC8BBBFBC2B7}"/>
              </a:ext>
            </a:extLst>
          </p:cNvPr>
          <p:cNvSpPr/>
          <p:nvPr/>
        </p:nvSpPr>
        <p:spPr>
          <a:xfrm>
            <a:off x="5867402" y="1638928"/>
            <a:ext cx="241300" cy="2148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A8C1D3-4C43-4022-A7D8-D95724093C16}"/>
                  </a:ext>
                </a:extLst>
              </p:cNvPr>
              <p:cNvSpPr txBox="1"/>
              <p:nvPr/>
            </p:nvSpPr>
            <p:spPr>
              <a:xfrm>
                <a:off x="4572000" y="4496014"/>
                <a:ext cx="463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A8C1D3-4C43-4022-A7D8-D95724093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96014"/>
                <a:ext cx="463550" cy="369332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1AACE6-7181-4A7D-BF45-161A0116FAB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 flipV="1">
            <a:off x="3295650" y="3609977"/>
            <a:ext cx="1352550" cy="88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C5AEB6-300D-4089-8ADB-122C3AAB44A5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4940300" y="1822349"/>
            <a:ext cx="962440" cy="269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5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7DED-0F16-43B4-AE31-0A107F42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Stepwise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74FDD-28BB-4CC3-BB95-4E9B227DF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computational reasons, best subset selection cannot be applied with very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 </a:t>
                </a:r>
                <a:r>
                  <a:rPr lang="en-US" i="1" u="sng" dirty="0"/>
                  <a:t>Why not?</a:t>
                </a:r>
              </a:p>
              <a:p>
                <a:endParaRPr lang="en-US" i="1" u="sng" dirty="0"/>
              </a:p>
              <a:p>
                <a:endParaRPr lang="en-US" i="1" u="sng" dirty="0"/>
              </a:p>
              <a:p>
                <a:r>
                  <a:rPr lang="en-US" dirty="0"/>
                  <a:t>Also, such a large model search space can lead to overfitting and high variance of the coefficient estimates</a:t>
                </a:r>
              </a:p>
              <a:p>
                <a:r>
                  <a:rPr lang="en-US" dirty="0"/>
                  <a:t>For both of these reasons, stepwise methods, which limit the number of models evaluated, are generally employed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474FDD-28BB-4CC3-BB95-4E9B227DF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2ECA1-E5ED-4156-9A8B-C442CE28B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44267-2528-4156-8BAC-55D048490FBF}"/>
                  </a:ext>
                </a:extLst>
              </p:cNvPr>
              <p:cNvSpPr txBox="1"/>
              <p:nvPr/>
            </p:nvSpPr>
            <p:spPr>
              <a:xfrm>
                <a:off x="3397250" y="2127250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possible models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44267-2528-4156-8BAC-55D048490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50" y="2127250"/>
                <a:ext cx="2133600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4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631D-7F8C-4C70-B622-D20E7FD0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Stepwise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7D7E-D816-4276-9EC7-99501A86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Begins with a model containing no predictors and adds predictors to the model one at a time until all predictors are in the model</a:t>
            </a:r>
          </a:p>
          <a:p>
            <a:pPr lvl="1"/>
            <a:r>
              <a:rPr lang="en-US" dirty="0"/>
              <a:t>At each step, the variable that gives the greatest additional improvement to the fit is added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CC48E-57A5-4EC2-B7BA-EBCB32A25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A6DB4-DF4A-43E2-B97C-6A246135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Stepwise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0103A5-0CCD-4636-B369-8728EAEBC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denote the </a:t>
                </a:r>
                <a:r>
                  <a:rPr lang="en-US" i="1" u="sng" dirty="0"/>
                  <a:t>null model </a:t>
                </a:r>
                <a:r>
                  <a:rPr lang="en-US" dirty="0"/>
                  <a:t>which contains no predictors</a:t>
                </a:r>
              </a:p>
              <a:p>
                <a:pPr lvl="2"/>
                <a:r>
                  <a:rPr lang="en-US" dirty="0"/>
                  <a:t>Thus, the model simply predicts the sample mean for every observation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Consider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models that augment the predictors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one additional predictor</a:t>
                </a:r>
              </a:p>
              <a:p>
                <a:pPr lvl="2"/>
                <a:r>
                  <a:rPr lang="en-US" dirty="0"/>
                  <a:t>Pick the best among these models (smallest training RSS or, equivalently,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Several candidate techniques for making this selection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0103A5-0CCD-4636-B369-8728EAEBC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99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987238-3F92-4C3A-8FFF-ABBD0A6A6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Procedure</a:t>
            </a:r>
          </a:p>
        </p:txBody>
      </p:sp>
    </p:spTree>
    <p:extLst>
      <p:ext uri="{BB962C8B-B14F-4D97-AF65-F5344CB8AC3E}">
        <p14:creationId xmlns:p14="http://schemas.microsoft.com/office/powerpoint/2010/main" val="16834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DD92-286D-4082-9994-99ED1AFD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Stepwise Selection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4B3B7B-E98B-41D5-B716-ADCF3585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Credit data set example: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87575-5BCB-4B1F-B611-A2854EA5D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Guaranteed to Find Best Possible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A3E4F-C575-4266-9163-11668733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106570"/>
            <a:ext cx="7334250" cy="19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0B9B-6362-45E4-8AEC-4AE85D8D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Backward Stepwise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2AC55-B332-42F2-B49D-452EAF416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Begins with a model containing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 and removes predictors from the model one at a time until all predictors are in the model</a:t>
                </a:r>
              </a:p>
              <a:p>
                <a:pPr lvl="1"/>
                <a:r>
                  <a:rPr lang="en-US" dirty="0"/>
                  <a:t>At each step, the variable that gives the least additional improvement to the fit is removed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2AC55-B332-42F2-B49D-452EAF416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28340-A51B-41B3-9B55-F6E2972CD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A6DB4-DF4A-43E2-B97C-6A246135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Backward Stepwise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0103A5-0CCD-4636-B369-8728EAEBC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denote the </a:t>
                </a:r>
                <a:r>
                  <a:rPr lang="en-US" i="1" u="sng" dirty="0"/>
                  <a:t>full model </a:t>
                </a:r>
                <a:r>
                  <a:rPr lang="en-US" dirty="0"/>
                  <a:t>with contains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…, 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Consider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models that contain all but one of the predictors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pPr lvl="2"/>
                <a:r>
                  <a:rPr lang="en-US" dirty="0"/>
                  <a:t>Pick the best among these models (smallest training RSS or, equivalently,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Several candidate techniques for making this selection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0103A5-0CCD-4636-B369-8728EAEBC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987238-3F92-4C3A-8FFF-ABBD0A6A6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Procedure</a:t>
            </a:r>
          </a:p>
        </p:txBody>
      </p:sp>
    </p:spTree>
    <p:extLst>
      <p:ext uri="{BB962C8B-B14F-4D97-AF65-F5344CB8AC3E}">
        <p14:creationId xmlns:p14="http://schemas.microsoft.com/office/powerpoint/2010/main" val="786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D0E3-46E2-4113-828E-49BC1528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0F0CA-788A-4B5C-92FC-569FF487C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containing all of the predictors will always have largest training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and smallest RSS</a:t>
                </a:r>
              </a:p>
              <a:p>
                <a:r>
                  <a:rPr lang="en-US" dirty="0"/>
                  <a:t>We wish to choose model with low test error, not model with low training error</a:t>
                </a:r>
              </a:p>
              <a:p>
                <a:r>
                  <a:rPr lang="en-US" dirty="0"/>
                  <a:t>Therefore, RSS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not suitable for selecting the best model among a collection of models with different numbers of predictors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0F0CA-788A-4B5C-92FC-569FF487C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B3E33-ED39-4265-981E-6E60B556E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BA10-6760-4545-A887-48BB92C3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F0F7E-C8C8-440F-B664-DDE38881A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324667"/>
              </a:xfrm>
            </p:spPr>
            <p:txBody>
              <a:bodyPr/>
              <a:lstStyle/>
              <a:p>
                <a:r>
                  <a:rPr lang="en-US" dirty="0"/>
                  <a:t>Indirectly estimate test error by making an adjustment to the training error to account for bias due to overfitting</a:t>
                </a:r>
              </a:p>
              <a:p>
                <a:pPr lvl="1"/>
                <a:r>
                  <a:rPr lang="en-US" dirty="0"/>
                  <a:t>Mallow’s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AIC/BIC</a:t>
                </a:r>
              </a:p>
              <a:p>
                <a:pPr lvl="1"/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Directly estimate test error using a validation set approach or cross-validation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F0F7E-C8C8-440F-B664-DDE38881A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324667"/>
              </a:xfrm>
              <a:blipFill>
                <a:blip r:embed="rId2"/>
                <a:stretch>
                  <a:fillRect l="-773" t="-3937" b="-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6F549-1E7C-4C2C-A90A-011446136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13CF76B-0685-4670-A552-4E2839A12C41}"/>
              </a:ext>
            </a:extLst>
          </p:cNvPr>
          <p:cNvSpPr/>
          <p:nvPr/>
        </p:nvSpPr>
        <p:spPr>
          <a:xfrm>
            <a:off x="2876550" y="2057400"/>
            <a:ext cx="57150" cy="5143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EFBE8-2EF2-4ED2-B090-AF0A12C96945}"/>
              </a:ext>
            </a:extLst>
          </p:cNvPr>
          <p:cNvSpPr txBox="1"/>
          <p:nvPr/>
        </p:nvSpPr>
        <p:spPr>
          <a:xfrm>
            <a:off x="3098800" y="2110085"/>
            <a:ext cx="398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Statistical approach that measures information loss in fitted model.  Objective is to minimize.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332A4-32C0-40B1-AB21-8FD0B6237DA7}"/>
              </a:ext>
            </a:extLst>
          </p:cNvPr>
          <p:cNvSpPr txBox="1"/>
          <p:nvPr/>
        </p:nvSpPr>
        <p:spPr>
          <a:xfrm>
            <a:off x="3098800" y="2723972"/>
            <a:ext cx="398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Computational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DBCCE-F295-4AFC-B312-B0191335FBD6}"/>
              </a:ext>
            </a:extLst>
          </p:cNvPr>
          <p:cNvSpPr txBox="1"/>
          <p:nvPr/>
        </p:nvSpPr>
        <p:spPr>
          <a:xfrm>
            <a:off x="2605314" y="3910353"/>
            <a:ext cx="404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Why would we ever not want to directly estimate test error??</a:t>
            </a:r>
          </a:p>
        </p:txBody>
      </p:sp>
    </p:spTree>
    <p:extLst>
      <p:ext uri="{BB962C8B-B14F-4D97-AF65-F5344CB8AC3E}">
        <p14:creationId xmlns:p14="http://schemas.microsoft.com/office/powerpoint/2010/main" val="15958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8556-C677-40FD-A0C1-96D3FDC7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Optimal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6BCBE-771F-4B55-B2D5-D3B41DD2A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Credit Data Example - Indirect Approaches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5E3D2-5B7B-46F4-9BA7-83447754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40574"/>
            <a:ext cx="7112000" cy="29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69A5-BEE0-4794-ABB7-AD1D71B0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54DB-6B79-4A38-BB5A-281164C1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addresses how to identify the appropriate set of predictors to use in a model</a:t>
            </a:r>
          </a:p>
          <a:p>
            <a:r>
              <a:rPr lang="en-US" dirty="0"/>
              <a:t>In general, our objectives are:</a:t>
            </a:r>
          </a:p>
          <a:p>
            <a:pPr lvl="1"/>
            <a:r>
              <a:rPr lang="en-US" dirty="0"/>
              <a:t>Improve prediction accuracy in situations with large numbers of predictors relative to the number of observations </a:t>
            </a:r>
          </a:p>
          <a:p>
            <a:pPr lvl="1"/>
            <a:r>
              <a:rPr lang="en-US" dirty="0"/>
              <a:t>Improve model interpretability by removing irrelevant features</a:t>
            </a:r>
          </a:p>
          <a:p>
            <a:r>
              <a:rPr lang="en-US" i="1" dirty="0"/>
              <a:t>Note:  these techniques are presented in the context of linear models, but they can be used with a wide range of model types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8765D-7D18-440F-BAA2-D22C6160C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1196-6D15-4CEF-97E0-A778B7C1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Indirect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133B5-8DF7-4EBC-A49B-A2155BA88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2228849"/>
                <a:ext cx="7886700" cy="227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is the total number of parameters used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is an estimate of the variance of the error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800" dirty="0"/>
                  <a:t> associated with each response measurement (often difficult to estimate)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133B5-8DF7-4EBC-A49B-A2155BA88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2228849"/>
                <a:ext cx="7886700" cy="2270523"/>
              </a:xfrm>
              <a:blipFill>
                <a:blip r:embed="rId2"/>
                <a:stretch>
                  <a:fillRect l="-618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497BC07-6DF5-495C-8D1C-9C9DEDF231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Mallow’s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497BC07-6DF5-495C-8D1C-9C9DEDF23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6000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356AE-6BA7-481E-884D-15975591C292}"/>
                  </a:ext>
                </a:extLst>
              </p:cNvPr>
              <p:cNvSpPr txBox="1"/>
              <p:nvPr/>
            </p:nvSpPr>
            <p:spPr>
              <a:xfrm>
                <a:off x="3492345" y="1383806"/>
                <a:ext cx="215930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356AE-6BA7-481E-884D-15975591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345" y="1383806"/>
                <a:ext cx="2159309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2C55FF-0F2A-4967-9C44-2AE560C515ED}"/>
              </a:ext>
            </a:extLst>
          </p:cNvPr>
          <p:cNvSpPr txBox="1"/>
          <p:nvPr/>
        </p:nvSpPr>
        <p:spPr>
          <a:xfrm>
            <a:off x="6724573" y="91658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“Penalty” term for larger numbers of predictors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9764A0-848E-4F08-A437-D8FF4AC18AEE}"/>
              </a:ext>
            </a:extLst>
          </p:cNvPr>
          <p:cNvCxnSpPr/>
          <p:nvPr/>
        </p:nvCxnSpPr>
        <p:spPr>
          <a:xfrm flipH="1">
            <a:off x="5384800" y="1073150"/>
            <a:ext cx="1339773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ED75-E603-4FEA-BA5F-7F94C81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Indirect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4933B-8D93-49B2-B279-92B9A448E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126581"/>
              </a:xfrm>
            </p:spPr>
            <p:txBody>
              <a:bodyPr/>
              <a:lstStyle/>
              <a:p>
                <a:r>
                  <a:rPr lang="en-US" dirty="0"/>
                  <a:t>AIC is defined for the large class of models fit by maximum likelihood: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maximized value of the likelihood function for the estimated model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Note:  it can be shown for a linear model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/>
                  <a:t>, so AIC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/>
                  <a:t> are equivalent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4933B-8D93-49B2-B279-92B9A448E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126581"/>
              </a:xfrm>
              <a:blipFill>
                <a:blip r:embed="rId2"/>
                <a:stretch>
                  <a:fillRect l="-927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9F466-60AF-4705-A03F-1BE29E0E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AIC/BIC</a:t>
            </a:r>
          </a:p>
        </p:txBody>
      </p:sp>
    </p:spTree>
    <p:extLst>
      <p:ext uri="{BB962C8B-B14F-4D97-AF65-F5344CB8AC3E}">
        <p14:creationId xmlns:p14="http://schemas.microsoft.com/office/powerpoint/2010/main" val="30784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ED75-E603-4FEA-BA5F-7F94C81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Indirect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4933B-8D93-49B2-B279-92B9A448E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126581"/>
              </a:xfrm>
            </p:spPr>
            <p:txBody>
              <a:bodyPr/>
              <a:lstStyle/>
              <a:p>
                <a:r>
                  <a:rPr lang="en-US" dirty="0"/>
                  <a:t>Similar to AIC: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 BICC replaces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term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measure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func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</m:t>
                    </m:r>
                  </m:oMath>
                </a14:m>
                <a:r>
                  <a:rPr lang="en-US" dirty="0"/>
                  <a:t>, the BIC statistic places a heavier penalty on models with many variables, generally resulting in smaller models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4933B-8D93-49B2-B279-92B9A448E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126581"/>
              </a:xfrm>
              <a:blipFill>
                <a:blip r:embed="rId2"/>
                <a:stretch>
                  <a:fillRect l="-927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9F466-60AF-4705-A03F-1BE29E0E1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AIC/BIC</a:t>
            </a:r>
          </a:p>
        </p:txBody>
      </p:sp>
    </p:spTree>
    <p:extLst>
      <p:ext uri="{BB962C8B-B14F-4D97-AF65-F5344CB8AC3E}">
        <p14:creationId xmlns:p14="http://schemas.microsoft.com/office/powerpoint/2010/main" val="423954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81A4-C5E2-4880-861D-A3A896E7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Indirect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F98-8204-4586-B622-DC5F41D90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Reminder: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is the proportion of the variation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 that is explained by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F98-8204-4586-B622-DC5F41D90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79CE65D-132F-4A70-A564-6FF6DB2BB5D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79CE65D-132F-4A70-A564-6FF6DB2BB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E89A66-C5D4-48F0-BCF9-DFD63FEA6E26}"/>
                  </a:ext>
                </a:extLst>
              </p:cNvPr>
              <p:cNvSpPr/>
              <p:nvPr/>
            </p:nvSpPr>
            <p:spPr>
              <a:xfrm>
                <a:off x="990524" y="2251406"/>
                <a:ext cx="7162952" cy="640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𝑅𝑒𝑠𝑖𝑑𝑢𝑎𝑙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𝑆𝑢𝑚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𝑆𝑞𝑢𝑎𝑟𝑒𝑠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𝑆𝑢𝑚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𝑆𝑞𝑢𝑎𝑟𝑒𝑠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</m:d>
                        </m:den>
                      </m:f>
                      <m:r>
                        <a:rPr 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E89A66-C5D4-48F0-BCF9-DFD63FEA6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24" y="2251406"/>
                <a:ext cx="7162952" cy="640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7D5E3E-2D8B-4612-A07C-EEB5D9FDF301}"/>
                  </a:ext>
                </a:extLst>
              </p:cNvPr>
              <p:cNvSpPr/>
              <p:nvPr/>
            </p:nvSpPr>
            <p:spPr>
              <a:xfrm>
                <a:off x="990524" y="3229306"/>
                <a:ext cx="7162952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7D5E3E-2D8B-4612-A07C-EEB5D9FDF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24" y="3229306"/>
                <a:ext cx="7162952" cy="435504"/>
              </a:xfrm>
              <a:prstGeom prst="rect">
                <a:avLst/>
              </a:prstGeom>
              <a:blipFill>
                <a:blip r:embed="rId5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B724FD3-5A03-4E0D-86A8-DAD85F129A50}"/>
              </a:ext>
            </a:extLst>
          </p:cNvPr>
          <p:cNvSpPr txBox="1"/>
          <p:nvPr/>
        </p:nvSpPr>
        <p:spPr>
          <a:xfrm>
            <a:off x="6883476" y="3018479"/>
            <a:ext cx="15621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“Penalty” term for larger numbers of predictors (p)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25C8FF-C58E-4F35-8EA1-742A769C6EFC}"/>
              </a:ext>
            </a:extLst>
          </p:cNvPr>
          <p:cNvCxnSpPr>
            <a:cxnSpLocks/>
          </p:cNvCxnSpPr>
          <p:nvPr/>
        </p:nvCxnSpPr>
        <p:spPr>
          <a:xfrm flipH="1">
            <a:off x="5899150" y="3175044"/>
            <a:ext cx="984327" cy="2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5DF0-84F2-4B26-A995-9EBDBF84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Indirect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50E70-FAAB-4F3B-BBD2-EADA536E1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Advantages:</a:t>
                </a:r>
              </a:p>
              <a:p>
                <a:r>
                  <a:rPr lang="en-US" dirty="0"/>
                  <a:t>Don’t need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Works with models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Easier to understand among non-statisticians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50E70-FAAB-4F3B-BBD2-EADA536E1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E3F8963-BAE9-4A72-8515-20C86E70822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E3F8963-BAE9-4A72-8515-20C86E708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9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9ECF-B58A-4275-9061-0C0632E8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D18B1-54DE-4387-8E15-EA8129D12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the preferred approach if there is enough observations relative to the number of predictors</a:t>
                </a:r>
              </a:p>
              <a:p>
                <a:r>
                  <a:rPr lang="en-US" dirty="0"/>
                  <a:t>Doesn’t require an estimate of the error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Also, doesn’t require the number of predictors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which is significant for model types where the number of predictors is not obvious</a:t>
                </a:r>
              </a:p>
              <a:p>
                <a:r>
                  <a:rPr lang="en-US" dirty="0"/>
                  <a:t>See Module 4 PPT for details on this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D18B1-54DE-4387-8E15-EA8129D12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5B3D-310B-4936-ABB4-42C0D1B72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Validation and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3449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4738-2091-4BC5-9D94-67CDBCEB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 Data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B418F-CEE1-4516-B11A-4C6247AB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119921"/>
            <a:ext cx="6715125" cy="29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5D2C-85E3-4C92-AF62-0B2EF961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“One Standard Error Rule”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1D22-D1CD-4BB3-A7A6-33E3CBAA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standard error of the lowest point on the curve</a:t>
            </a:r>
          </a:p>
          <a:p>
            <a:pPr lvl="1"/>
            <a:r>
              <a:rPr lang="en-US" dirty="0"/>
              <a:t>Remember, for example that a 10-fold cross validation RSS score is the average of 10 estimates and we can find its standard error</a:t>
            </a:r>
          </a:p>
          <a:p>
            <a:r>
              <a:rPr lang="en-US" dirty="0"/>
              <a:t>Select the smallest model for which the estimated test error is within one standard error of the lowest point on the curve: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0ADC8-C4BF-467F-AA2C-4A5152970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6F3BB-19C8-4C38-AF5E-EA9992D5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3035841"/>
            <a:ext cx="2355850" cy="18338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4997F-7E40-46D6-AC43-4485A0F291FE}"/>
              </a:ext>
            </a:extLst>
          </p:cNvPr>
          <p:cNvCxnSpPr/>
          <p:nvPr/>
        </p:nvCxnSpPr>
        <p:spPr>
          <a:xfrm flipV="1">
            <a:off x="2889250" y="4356100"/>
            <a:ext cx="14478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665DB4-B6E3-4893-8AC4-24C6421EF26E}"/>
              </a:ext>
            </a:extLst>
          </p:cNvPr>
          <p:cNvSpPr txBox="1"/>
          <p:nvPr/>
        </p:nvSpPr>
        <p:spPr>
          <a:xfrm>
            <a:off x="2127250" y="4565650"/>
            <a:ext cx="8318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+mj-lt"/>
              </a:rPr>
              <a:t>Select this model</a:t>
            </a:r>
          </a:p>
        </p:txBody>
      </p:sp>
    </p:spTree>
    <p:extLst>
      <p:ext uri="{BB962C8B-B14F-4D97-AF65-F5344CB8AC3E}">
        <p14:creationId xmlns:p14="http://schemas.microsoft.com/office/powerpoint/2010/main" val="236964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77AFA9-942D-4F70-AEF0-C0A50F081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2703B-9D20-4876-B85D-AED6FEC59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Shrinkage Methods</a:t>
            </a:r>
          </a:p>
        </p:txBody>
      </p:sp>
    </p:spTree>
    <p:extLst>
      <p:ext uri="{BB962C8B-B14F-4D97-AF65-F5344CB8AC3E}">
        <p14:creationId xmlns:p14="http://schemas.microsoft.com/office/powerpoint/2010/main" val="10089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01FA3-50C1-4CC2-B6B7-17A52C9F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Shrinkage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DE6248-ADE3-4AB2-99E8-D01CCCD0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selection methods involve using least squares to fit a linear model that contains a subset of the predictors</a:t>
            </a:r>
          </a:p>
          <a:p>
            <a:pPr lvl="1"/>
            <a:r>
              <a:rPr lang="en-US" dirty="0"/>
              <a:t>That is, they attempt to find models with a subset of the predictors that in some manner improve on the test RSS or, equivalently, MSE</a:t>
            </a:r>
          </a:p>
          <a:p>
            <a:r>
              <a:rPr lang="en-US" dirty="0"/>
              <a:t>Shrinkage methods take a different approach</a:t>
            </a:r>
          </a:p>
          <a:p>
            <a:pPr lvl="1"/>
            <a:r>
              <a:rPr lang="en-US" dirty="0"/>
              <a:t>Objective is to reduce </a:t>
            </a:r>
            <a:r>
              <a:rPr lang="en-US" i="1" u="sng" dirty="0"/>
              <a:t>model variance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7C5F31-040A-45FE-BD86-570F48697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88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8FEC-E0D1-4E2E-8E66-FD1EF9D9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5D87D-968C-4DC4-92EF-E3FEF900E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3361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Provided the true relationship is approximately linear, the least squares estimates will have low bias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 least squares estimates tend to have low variance</a:t>
                </a:r>
              </a:p>
              <a:p>
                <a:pPr lvl="1"/>
                <a:r>
                  <a:rPr lang="en-US" dirty="0"/>
                  <a:t>Rule of thumb is you need 10-20 times as many observations as predictors for reasonable performance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not much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there can be a lot of variance resulting in overfitting and poor predictions</a:t>
                </a:r>
              </a:p>
              <a:p>
                <a:r>
                  <a:rPr lang="en-US" dirty="0"/>
                  <a:t>How about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Then, there is no longer a unique least squares coefficient so the variance is infinite</a:t>
                </a:r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5D87D-968C-4DC4-92EF-E3FEF900E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336132"/>
              </a:xfrm>
              <a:blipFill>
                <a:blip r:embed="rId2"/>
                <a:stretch>
                  <a:fillRect l="-773" t="-2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70437-3073-4AA8-ABA7-0F65E31CA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Model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237073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7C4323-040E-4C36-8C90-446DB7A7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Shrinkage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178C80-E96B-4D0C-A83A-7A7AA56D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reasons for building regression models: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Inference (understanding relationship between variables)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2F094C-3220-45D1-86A4-3B84BAF23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and Rationale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C8F4F-DE8A-4583-8D99-E33D0B89015F}"/>
              </a:ext>
            </a:extLst>
          </p:cNvPr>
          <p:cNvSpPr txBox="1"/>
          <p:nvPr/>
        </p:nvSpPr>
        <p:spPr>
          <a:xfrm>
            <a:off x="4667250" y="19812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Measured by test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71BF9A-1ECB-409B-8660-3A5752B4DF19}"/>
                  </a:ext>
                </a:extLst>
              </p:cNvPr>
              <p:cNvSpPr txBox="1"/>
              <p:nvPr/>
            </p:nvSpPr>
            <p:spPr>
              <a:xfrm>
                <a:off x="4667250" y="2387084"/>
                <a:ext cx="3238500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Interpreted by assessing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coefficients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71BF9A-1ECB-409B-8660-3A5752B4D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2387084"/>
                <a:ext cx="3238500" cy="668645"/>
              </a:xfrm>
              <a:prstGeom prst="rect">
                <a:avLst/>
              </a:prstGeom>
              <a:blipFill>
                <a:blip r:embed="rId2"/>
                <a:stretch>
                  <a:fillRect l="-1695" t="-4587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0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7C4323-040E-4C36-8C90-446DB7A7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Shrinkage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2F094C-3220-45D1-86A4-3B84BAF23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and Rationale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DF33E-FDC9-40F9-B728-17C28E17B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coefficients are themselves random variables, and thus have</a:t>
                </a:r>
              </a:p>
              <a:p>
                <a:pPr lvl="1"/>
                <a:r>
                  <a:rPr lang="en-US" dirty="0"/>
                  <a:t>Expected values</a:t>
                </a:r>
              </a:p>
              <a:p>
                <a:pPr lvl="1"/>
                <a:r>
                  <a:rPr lang="en-US" dirty="0"/>
                  <a:t>Variances (how much do our coefficient estimates change when we take a different set of training data?)</a:t>
                </a:r>
              </a:p>
              <a:p>
                <a:r>
                  <a:rPr lang="en-US" dirty="0"/>
                  <a:t>Overall model accuracy is thus influenced by the variance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coefficients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DF33E-FDC9-40F9-B728-17C28E17B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7C4323-040E-4C36-8C90-446DB7A7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Shrinkage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2F094C-3220-45D1-86A4-3B84BAF23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and Rationale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DF33E-FDC9-40F9-B728-17C28E17B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Causes of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variance:</a:t>
                </a:r>
              </a:p>
              <a:p>
                <a:r>
                  <a:rPr lang="en-US" dirty="0"/>
                  <a:t>Correlated predictors (multicollinearity)</a:t>
                </a:r>
              </a:p>
              <a:p>
                <a:r>
                  <a:rPr lang="en-US" dirty="0"/>
                  <a:t>Large number of predictors (high dimensional data)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Shrinkage regression models attempt to reduce this variance by reducing the number of predictors</a:t>
                </a:r>
              </a:p>
              <a:p>
                <a:r>
                  <a:rPr lang="en-US" dirty="0"/>
                  <a:t>The two most popular of these techniques are </a:t>
                </a:r>
                <a:r>
                  <a:rPr lang="en-US" i="1" dirty="0"/>
                  <a:t>ridge regression </a:t>
                </a:r>
                <a:r>
                  <a:rPr lang="en-US" dirty="0"/>
                  <a:t>and the </a:t>
                </a:r>
                <a:r>
                  <a:rPr lang="en-US" i="1" dirty="0"/>
                  <a:t>lasso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DF33E-FDC9-40F9-B728-17C28E17B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DB7D07-634D-4AF7-B01B-C3DD1FA74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4E373-219D-4EC3-86CE-96ACB11D5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Ridge Regression and the Lasso</a:t>
            </a:r>
          </a:p>
        </p:txBody>
      </p:sp>
    </p:spTree>
    <p:extLst>
      <p:ext uri="{BB962C8B-B14F-4D97-AF65-F5344CB8AC3E}">
        <p14:creationId xmlns:p14="http://schemas.microsoft.com/office/powerpoint/2010/main" val="29828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E763A-5406-4981-BBAB-E601AA8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96FD1-48FE-4B57-83CA-1B8F1F20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Modifications to the linear regression “loss function” (function we are trying to minimize when fitting the model) to automate the process of driving regression coefficients of high-VIF factors towards zero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66542-278B-40A7-9D99-4CAD793D3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794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E763A-5406-4981-BBAB-E601AA8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66542-278B-40A7-9D99-4CAD793D3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AD22-B471-4297-AE35-DBA7C434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14183"/>
            <a:ext cx="2127250" cy="3579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C0ECA-0183-4B66-B2CD-BBE8953ECE2F}"/>
                  </a:ext>
                </a:extLst>
              </p:cNvPr>
              <p:cNvSpPr txBox="1"/>
              <p:nvPr/>
            </p:nvSpPr>
            <p:spPr>
              <a:xfrm>
                <a:off x="3148660" y="1353105"/>
                <a:ext cx="258942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C0ECA-0183-4B66-B2CD-BBE8953EC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660" y="1353105"/>
                <a:ext cx="258942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60630-D4D4-474F-9A2C-3B1E6E66F726}"/>
                  </a:ext>
                </a:extLst>
              </p:cNvPr>
              <p:cNvSpPr txBox="1"/>
              <p:nvPr/>
            </p:nvSpPr>
            <p:spPr>
              <a:xfrm>
                <a:off x="3148660" y="2483018"/>
                <a:ext cx="3690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60630-D4D4-474F-9A2C-3B1E6E66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660" y="2483018"/>
                <a:ext cx="3690369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D619A4-1983-446E-9E2A-16A77DB56A56}"/>
                  </a:ext>
                </a:extLst>
              </p:cNvPr>
              <p:cNvSpPr txBox="1"/>
              <p:nvPr/>
            </p:nvSpPr>
            <p:spPr>
              <a:xfrm>
                <a:off x="3205810" y="3833750"/>
                <a:ext cx="373050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D619A4-1983-446E-9E2A-16A77DB5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10" y="3833750"/>
                <a:ext cx="3730508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AFA077-A753-455E-AE40-738AA930EB26}"/>
              </a:ext>
            </a:extLst>
          </p:cNvPr>
          <p:cNvSpPr txBox="1">
            <a:spLocks/>
          </p:cNvSpPr>
          <p:nvPr/>
        </p:nvSpPr>
        <p:spPr>
          <a:xfrm>
            <a:off x="304800" y="2752433"/>
            <a:ext cx="2127250" cy="3579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6576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Calibri Light" panose="020F0302020204030204" pitchFamily="34" charset="0"/>
              <a:buChar char="–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4864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Ridge Regression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EA2881-895E-40BB-A02E-445224A4B407}"/>
              </a:ext>
            </a:extLst>
          </p:cNvPr>
          <p:cNvSpPr txBox="1">
            <a:spLocks/>
          </p:cNvSpPr>
          <p:nvPr/>
        </p:nvSpPr>
        <p:spPr>
          <a:xfrm>
            <a:off x="304800" y="4024894"/>
            <a:ext cx="2127250" cy="3579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6576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Calibri Light" panose="020F0302020204030204" pitchFamily="34" charset="0"/>
              <a:buChar char="–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4864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LASSO Regression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B916B7-DA49-4F86-B1D8-F4D9EEE3F09B}"/>
              </a:ext>
            </a:extLst>
          </p:cNvPr>
          <p:cNvSpPr/>
          <p:nvPr/>
        </p:nvSpPr>
        <p:spPr>
          <a:xfrm>
            <a:off x="5867400" y="2438400"/>
            <a:ext cx="971629" cy="93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09C518-F850-4AF9-895E-25F4C045ACBF}"/>
              </a:ext>
            </a:extLst>
          </p:cNvPr>
          <p:cNvSpPr/>
          <p:nvPr/>
        </p:nvSpPr>
        <p:spPr>
          <a:xfrm>
            <a:off x="5964689" y="3758833"/>
            <a:ext cx="971629" cy="93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F98DD-86C8-487B-A247-C7FE248CB8F4}"/>
              </a:ext>
            </a:extLst>
          </p:cNvPr>
          <p:cNvSpPr txBox="1"/>
          <p:nvPr/>
        </p:nvSpPr>
        <p:spPr>
          <a:xfrm>
            <a:off x="7671978" y="3110414"/>
            <a:ext cx="107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These terms prevent large regression coefficients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2D5B6-F75C-4A03-A9E2-B9EEEDDD7229}"/>
              </a:ext>
            </a:extLst>
          </p:cNvPr>
          <p:cNvCxnSpPr/>
          <p:nvPr/>
        </p:nvCxnSpPr>
        <p:spPr>
          <a:xfrm flipH="1" flipV="1">
            <a:off x="6936318" y="2931423"/>
            <a:ext cx="735660" cy="17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ACAAC-05BA-417F-9173-EFB837EA5065}"/>
              </a:ext>
            </a:extLst>
          </p:cNvPr>
          <p:cNvCxnSpPr>
            <a:cxnSpLocks/>
          </p:cNvCxnSpPr>
          <p:nvPr/>
        </p:nvCxnSpPr>
        <p:spPr>
          <a:xfrm flipH="1">
            <a:off x="7073900" y="3758833"/>
            <a:ext cx="598078" cy="2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F644-E48D-4D55-8FEA-309E8839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56EEB-82CD-49AD-859D-30366C4F0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Mathematical Background:  Vector Norms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EFA0D-B21D-41C6-9410-1CB45D95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381380"/>
            <a:ext cx="6969125" cy="31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F644-E48D-4D55-8FEA-309E8839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56EEB-82CD-49AD-859D-30366C4F0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Mathematical Background:  Vector Norms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D6C8F-7CBB-4F30-AA64-6F2FDD4B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10" y="1376330"/>
            <a:ext cx="6767180" cy="31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E763A-5406-4981-BBAB-E601AA8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66542-278B-40A7-9D99-4CAD793D3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AD22-B471-4297-AE35-DBA7C434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14183"/>
            <a:ext cx="2127250" cy="3579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C0ECA-0183-4B66-B2CD-BBE8953ECE2F}"/>
                  </a:ext>
                </a:extLst>
              </p:cNvPr>
              <p:cNvSpPr txBox="1"/>
              <p:nvPr/>
            </p:nvSpPr>
            <p:spPr>
              <a:xfrm>
                <a:off x="3148660" y="1353105"/>
                <a:ext cx="258942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FC0ECA-0183-4B66-B2CD-BBE8953EC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660" y="1353105"/>
                <a:ext cx="258942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60630-D4D4-474F-9A2C-3B1E6E66F726}"/>
                  </a:ext>
                </a:extLst>
              </p:cNvPr>
              <p:cNvSpPr txBox="1"/>
              <p:nvPr/>
            </p:nvSpPr>
            <p:spPr>
              <a:xfrm>
                <a:off x="3148660" y="2483018"/>
                <a:ext cx="3690369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A60630-D4D4-474F-9A2C-3B1E6E66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660" y="2483018"/>
                <a:ext cx="3690369" cy="78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D619A4-1983-446E-9E2A-16A77DB56A56}"/>
                  </a:ext>
                </a:extLst>
              </p:cNvPr>
              <p:cNvSpPr txBox="1"/>
              <p:nvPr/>
            </p:nvSpPr>
            <p:spPr>
              <a:xfrm>
                <a:off x="3205810" y="3833750"/>
                <a:ext cx="3730508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D619A4-1983-446E-9E2A-16A77DB5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10" y="3833750"/>
                <a:ext cx="3730508" cy="78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AFA077-A753-455E-AE40-738AA930EB26}"/>
              </a:ext>
            </a:extLst>
          </p:cNvPr>
          <p:cNvSpPr txBox="1">
            <a:spLocks/>
          </p:cNvSpPr>
          <p:nvPr/>
        </p:nvSpPr>
        <p:spPr>
          <a:xfrm>
            <a:off x="304800" y="2752433"/>
            <a:ext cx="2127250" cy="3579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6576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Calibri Light" panose="020F0302020204030204" pitchFamily="34" charset="0"/>
              <a:buChar char="–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4864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Ridge Regression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EA2881-895E-40BB-A02E-445224A4B407}"/>
              </a:ext>
            </a:extLst>
          </p:cNvPr>
          <p:cNvSpPr txBox="1">
            <a:spLocks/>
          </p:cNvSpPr>
          <p:nvPr/>
        </p:nvSpPr>
        <p:spPr>
          <a:xfrm>
            <a:off x="304800" y="4024894"/>
            <a:ext cx="2127250" cy="3579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6576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Calibri Light" panose="020F0302020204030204" pitchFamily="34" charset="0"/>
              <a:buChar char="–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48640" indent="-182880" algn="l" defTabSz="685800" rtl="0" eaLnBrk="1" latinLnBrk="0" hangingPunct="1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LASSO Regression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B916B7-DA49-4F86-B1D8-F4D9EEE3F09B}"/>
              </a:ext>
            </a:extLst>
          </p:cNvPr>
          <p:cNvSpPr/>
          <p:nvPr/>
        </p:nvSpPr>
        <p:spPr>
          <a:xfrm>
            <a:off x="5867400" y="2438400"/>
            <a:ext cx="971629" cy="93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09C518-F850-4AF9-895E-25F4C045ACBF}"/>
              </a:ext>
            </a:extLst>
          </p:cNvPr>
          <p:cNvSpPr/>
          <p:nvPr/>
        </p:nvSpPr>
        <p:spPr>
          <a:xfrm>
            <a:off x="5964689" y="3758833"/>
            <a:ext cx="971629" cy="93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2D5B6-F75C-4A03-A9E2-B9EEEDDD7229}"/>
              </a:ext>
            </a:extLst>
          </p:cNvPr>
          <p:cNvCxnSpPr>
            <a:cxnSpLocks/>
          </p:cNvCxnSpPr>
          <p:nvPr/>
        </p:nvCxnSpPr>
        <p:spPr>
          <a:xfrm flipH="1">
            <a:off x="6936318" y="2931423"/>
            <a:ext cx="670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FACAAC-05BA-417F-9173-EFB837EA5065}"/>
              </a:ext>
            </a:extLst>
          </p:cNvPr>
          <p:cNvCxnSpPr>
            <a:cxnSpLocks/>
          </p:cNvCxnSpPr>
          <p:nvPr/>
        </p:nvCxnSpPr>
        <p:spPr>
          <a:xfrm flipH="1">
            <a:off x="7023100" y="4187322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A5EF98-09E3-475A-B077-137CC5A7B3E3}"/>
              </a:ext>
            </a:extLst>
          </p:cNvPr>
          <p:cNvSpPr txBox="1"/>
          <p:nvPr/>
        </p:nvSpPr>
        <p:spPr>
          <a:xfrm>
            <a:off x="7778750" y="2752433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“L2 Regularization”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9421B-17AE-4946-B1D7-84E9C3871F6C}"/>
              </a:ext>
            </a:extLst>
          </p:cNvPr>
          <p:cNvSpPr txBox="1"/>
          <p:nvPr/>
        </p:nvSpPr>
        <p:spPr>
          <a:xfrm>
            <a:off x="7778750" y="3956489"/>
            <a:ext cx="116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“L1 Regularization”</a:t>
            </a:r>
          </a:p>
        </p:txBody>
      </p:sp>
    </p:spTree>
    <p:extLst>
      <p:ext uri="{BB962C8B-B14F-4D97-AF65-F5344CB8AC3E}">
        <p14:creationId xmlns:p14="http://schemas.microsoft.com/office/powerpoint/2010/main" val="33141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E763A-5406-4981-BBAB-E601AA8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66542-278B-40A7-9D99-4CAD793D3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64C4BB-FA08-4F36-94EA-62E83358C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485231"/>
              </a:xfrm>
            </p:spPr>
            <p:txBody>
              <a:bodyPr/>
              <a:lstStyle/>
              <a:p>
                <a:r>
                  <a:rPr lang="en-US" dirty="0"/>
                  <a:t>Last term is called </a:t>
                </a:r>
                <a:r>
                  <a:rPr lang="en-US" i="1" dirty="0"/>
                  <a:t>shrinkage penalty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tuning parameter (or </a:t>
                </a:r>
                <a:r>
                  <a:rPr lang="en-US" i="1" dirty="0"/>
                  <a:t>regularization</a:t>
                </a:r>
                <a:r>
                  <a:rPr lang="en-US" dirty="0"/>
                  <a:t> parameter)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get a linear regression model</a:t>
                </a:r>
              </a:p>
              <a:p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selected by cross validation</a:t>
                </a:r>
              </a:p>
              <a:p>
                <a:r>
                  <a:rPr lang="en-US" dirty="0"/>
                  <a:t>Important point:  predictors must be standardized before applying Ridge Regression or LASSO</a:t>
                </a:r>
              </a:p>
              <a:p>
                <a:pPr lvl="1"/>
                <a:r>
                  <a:rPr lang="en-US" dirty="0"/>
                  <a:t>Why?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64C4BB-FA08-4F36-94EA-62E83358C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485231"/>
              </a:xfrm>
              <a:blipFill>
                <a:blip r:embed="rId2"/>
                <a:stretch>
                  <a:fillRect l="-773" t="-3686" b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60F38D-9A61-409F-A953-3550EC0EE5FD}"/>
                  </a:ext>
                </a:extLst>
              </p:cNvPr>
              <p:cNvSpPr txBox="1"/>
              <p:nvPr/>
            </p:nvSpPr>
            <p:spPr>
              <a:xfrm>
                <a:off x="3194050" y="3854450"/>
                <a:ext cx="2527680" cy="826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60F38D-9A61-409F-A953-3550EC0EE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50" y="3854450"/>
                <a:ext cx="2527680" cy="826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DBF95FA-8CFC-489E-9D70-E1F9EDFD0295}"/>
              </a:ext>
            </a:extLst>
          </p:cNvPr>
          <p:cNvSpPr txBox="1"/>
          <p:nvPr/>
        </p:nvSpPr>
        <p:spPr>
          <a:xfrm>
            <a:off x="6998878" y="3625198"/>
            <a:ext cx="107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Standardized by its standard deviation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0F81A4-2591-4FB5-89DA-D599C252D8FA}"/>
              </a:ext>
            </a:extLst>
          </p:cNvPr>
          <p:cNvCxnSpPr>
            <a:cxnSpLocks/>
          </p:cNvCxnSpPr>
          <p:nvPr/>
        </p:nvCxnSpPr>
        <p:spPr>
          <a:xfrm flipH="1">
            <a:off x="6165850" y="3853763"/>
            <a:ext cx="598078" cy="2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1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7263-E8B3-43C2-B7B5-6C678B01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176BE-C87F-4735-BC94-11D9A98AF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Subset selection</a:t>
                </a:r>
              </a:p>
              <a:p>
                <a:pPr lvl="1"/>
                <a:r>
                  <a:rPr lang="en-US" dirty="0"/>
                  <a:t>Identifying a subset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 that we believe are best related to the response</a:t>
                </a:r>
              </a:p>
              <a:p>
                <a:r>
                  <a:rPr lang="en-US" dirty="0"/>
                  <a:t>Shrinkage methods</a:t>
                </a:r>
              </a:p>
              <a:p>
                <a:pPr lvl="1"/>
                <a:r>
                  <a:rPr lang="en-US" dirty="0"/>
                  <a:t>Use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predictors, but use techniques to shrink the estimated coefficients towards zero (also referred to as regularization)</a:t>
                </a:r>
              </a:p>
              <a:p>
                <a:r>
                  <a:rPr lang="en-US" dirty="0"/>
                  <a:t>Dimension reduction</a:t>
                </a:r>
              </a:p>
              <a:p>
                <a:pPr lvl="1"/>
                <a:r>
                  <a:rPr lang="en-US" dirty="0"/>
                  <a:t>Project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 into an M-dimensional subspace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176BE-C87F-4735-BC94-11D9A98AF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8B468-BF5B-4811-A33F-D47E1393E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Three Approaches</a:t>
            </a:r>
          </a:p>
        </p:txBody>
      </p:sp>
    </p:spTree>
    <p:extLst>
      <p:ext uri="{BB962C8B-B14F-4D97-AF65-F5344CB8AC3E}">
        <p14:creationId xmlns:p14="http://schemas.microsoft.com/office/powerpoint/2010/main" val="227285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29D8-B8F8-D53D-C03C-62F84DD5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Background: 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F7373-D752-F93F-665B-61CFFB20C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5820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two basic types of scaling:</a:t>
                </a:r>
              </a:p>
              <a:p>
                <a:r>
                  <a:rPr lang="en-US" dirty="0"/>
                  <a:t>Normalization</a:t>
                </a:r>
              </a:p>
              <a:p>
                <a:pPr lvl="1"/>
                <a:r>
                  <a:rPr lang="en-US" dirty="0"/>
                  <a:t>Values shifted and re-scaled so they range between 0 and 1 (“min-max scaling)</a:t>
                </a:r>
                <a:br>
                  <a:rPr lang="en-US" dirty="0"/>
                </a:br>
                <a:endParaRPr lang="en-US" dirty="0"/>
              </a:p>
              <a:p>
                <a:pPr marL="1828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Standardization</a:t>
                </a:r>
              </a:p>
              <a:p>
                <a:pPr lvl="1"/>
                <a:r>
                  <a:rPr lang="en-US" dirty="0"/>
                  <a:t>Values are centered around a mean (typically, 0) with a unit standard deviation</a:t>
                </a:r>
              </a:p>
              <a:p>
                <a:pPr lvl="1"/>
                <a:r>
                  <a:rPr lang="en-US" dirty="0"/>
                  <a:t>“Number of standard deviations from the mean:</a:t>
                </a:r>
              </a:p>
              <a:p>
                <a:pPr lvl="1"/>
                <a:endParaRPr lang="en-US" dirty="0"/>
              </a:p>
              <a:p>
                <a:pPr marL="1828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F7373-D752-F93F-665B-61CFFB20C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582088"/>
              </a:xfrm>
              <a:blipFill>
                <a:blip r:embed="rId2"/>
                <a:stretch>
                  <a:fillRect l="-696" t="-2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A218C-768E-83D2-AD3A-085C6791C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2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2535-F0F1-488C-BC75-88BC073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9895-2ED2-4886-90E3-59FD47F4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9038"/>
            <a:ext cx="7886700" cy="2284412"/>
          </a:xfrm>
        </p:spPr>
        <p:txBody>
          <a:bodyPr>
            <a:normAutofit/>
          </a:bodyPr>
          <a:lstStyle/>
          <a:p>
            <a:r>
              <a:rPr lang="en-US" dirty="0"/>
              <a:t>There are two basic components to standardization:</a:t>
            </a:r>
          </a:p>
          <a:p>
            <a:pPr lvl="1"/>
            <a:r>
              <a:rPr lang="en-US" dirty="0"/>
              <a:t>Mean removal (setting the mean = 0)</a:t>
            </a:r>
          </a:p>
          <a:p>
            <a:pPr lvl="1"/>
            <a:r>
              <a:rPr lang="en-US" dirty="0"/>
              <a:t>Variance scaling (scaling the variable to represent the number of standard deviations from the man)</a:t>
            </a:r>
          </a:p>
          <a:p>
            <a:r>
              <a:rPr lang="en-US" dirty="0"/>
              <a:t>The recently updated Scikit scaling parameter for ridge regression and Lasso has been changed from “normalize” to “</a:t>
            </a:r>
            <a:r>
              <a:rPr lang="en-US" dirty="0" err="1"/>
              <a:t>StandardScalar</a:t>
            </a:r>
            <a:r>
              <a:rPr lang="en-US" dirty="0"/>
              <a:t>” which has options for both of these operations: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2D9CF-5995-4C8E-A18C-8595660F7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on “Standardizing”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A45ED-745A-4934-BB2D-2E75F971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40" y="3367662"/>
            <a:ext cx="4709319" cy="58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788234-3767-432D-9298-A7B0E2336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4" y="4049301"/>
            <a:ext cx="4159250" cy="8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2535-F0F1-488C-BC75-88BC073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9895-2ED2-4886-90E3-59FD47F4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4392"/>
            <a:ext cx="7886700" cy="3243758"/>
          </a:xfrm>
        </p:spPr>
        <p:txBody>
          <a:bodyPr>
            <a:normAutofit/>
          </a:bodyPr>
          <a:lstStyle/>
          <a:p>
            <a:r>
              <a:rPr lang="en-US" dirty="0"/>
              <a:t>We note that the formula for standardization is given here (and in our text)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scales the predictor to be the “number of standard deviations from 0”</a:t>
            </a:r>
          </a:p>
          <a:p>
            <a:r>
              <a:rPr lang="en-US" dirty="0"/>
              <a:t>A legitimate question is whether it is better to standardize the predictor to be the “number of standard deviations from its mean”: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0414B4-34FE-40A1-91E5-E6B99C3D3AAE}"/>
                  </a:ext>
                </a:extLst>
              </p:cNvPr>
              <p:cNvSpPr txBox="1"/>
              <p:nvPr/>
            </p:nvSpPr>
            <p:spPr>
              <a:xfrm>
                <a:off x="3206750" y="1744857"/>
                <a:ext cx="2527680" cy="826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0414B4-34FE-40A1-91E5-E6B99C3D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50" y="1744857"/>
                <a:ext cx="2527680" cy="826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35131A-99D0-46AB-9841-10948F5FF87F}"/>
                  </a:ext>
                </a:extLst>
              </p:cNvPr>
              <p:cNvSpPr txBox="1"/>
              <p:nvPr/>
            </p:nvSpPr>
            <p:spPr>
              <a:xfrm>
                <a:off x="3308160" y="4108051"/>
                <a:ext cx="2469972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35131A-99D0-46AB-9841-10948F5FF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60" y="4108051"/>
                <a:ext cx="2469972" cy="864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2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2535-F0F1-488C-BC75-88BC073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9895-2ED2-4886-90E3-59FD47F4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9038"/>
            <a:ext cx="7886700" cy="3808412"/>
          </a:xfrm>
        </p:spPr>
        <p:txBody>
          <a:bodyPr>
            <a:normAutofit/>
          </a:bodyPr>
          <a:lstStyle/>
          <a:p>
            <a:r>
              <a:rPr lang="en-US" dirty="0"/>
              <a:t>Back to the question … for Ridge Regression, should we scale the variance and subtract the mean or just scale the variance?</a:t>
            </a:r>
          </a:p>
          <a:p>
            <a:r>
              <a:rPr lang="en-US" dirty="0"/>
              <a:t>We need to think about what we are trying to try to accomplish:</a:t>
            </a:r>
          </a:p>
          <a:p>
            <a:pPr lvl="1"/>
            <a:r>
              <a:rPr lang="en-US" dirty="0"/>
              <a:t>Ensuring that the Ridge Regression loss function is “fair” – the predictors that are “shrunk” to zero or near-zero are not just driven there because of their scale being low (and, thus, their coefficients being larger)</a:t>
            </a:r>
          </a:p>
          <a:p>
            <a:pPr lvl="1"/>
            <a:r>
              <a:rPr lang="en-US" dirty="0"/>
              <a:t>Given this, it seems obvious that we want to standardize by the variance AND subtract the mean …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2D9CF-5995-4C8E-A18C-8595660F7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to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32777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2535-F0F1-488C-BC75-88BC073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Standardization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2D9CF-5995-4C8E-A18C-8595660F7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to Ridge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7DEDE7-33AB-4C97-B7E0-4BDE3DE4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244845"/>
            <a:ext cx="2589213" cy="1756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017094-2A9E-4C62-B2E3-F57185E1D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9" y="1244845"/>
            <a:ext cx="2666333" cy="1756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519C7A-553A-407F-BB3D-888145A96D0C}"/>
              </a:ext>
            </a:extLst>
          </p:cNvPr>
          <p:cNvSpPr txBox="1"/>
          <p:nvPr/>
        </p:nvSpPr>
        <p:spPr>
          <a:xfrm>
            <a:off x="1206500" y="3423682"/>
            <a:ext cx="673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Two series with the same variance standardization, but different means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 If we don’t subtract out the means, we will end up with Series 2 predictors having ten times the “weight” in the loss function as Series 1 (and, thus, much more likely to be “shrunk” out of the model</a:t>
            </a:r>
          </a:p>
        </p:txBody>
      </p:sp>
    </p:spTree>
    <p:extLst>
      <p:ext uri="{BB962C8B-B14F-4D97-AF65-F5344CB8AC3E}">
        <p14:creationId xmlns:p14="http://schemas.microsoft.com/office/powerpoint/2010/main" val="175675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2535-F0F1-488C-BC75-88BC073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9895-2ED2-4886-90E3-59FD47F4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9038"/>
            <a:ext cx="7886700" cy="1643062"/>
          </a:xfrm>
        </p:spPr>
        <p:txBody>
          <a:bodyPr>
            <a:normAutofit/>
          </a:bodyPr>
          <a:lstStyle/>
          <a:p>
            <a:r>
              <a:rPr lang="en-US" dirty="0"/>
              <a:t>However, … if we standardize all the means to zero, we lose a lot of interpretability of the coefficients</a:t>
            </a:r>
          </a:p>
          <a:p>
            <a:pPr lvl="1"/>
            <a:r>
              <a:rPr lang="en-US" dirty="0"/>
              <a:t>What does it mean for a coefficient to be positive or negative??</a:t>
            </a:r>
          </a:p>
          <a:p>
            <a:r>
              <a:rPr lang="en-US" dirty="0"/>
              <a:t>Also, back to our example, if one predictor is scaled 10X a second predictor, would its standard deviation not also likely be scaled?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2D9CF-5995-4C8E-A18C-8595660F7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to Ridge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E9777-E268-4F6B-B568-C86AEADF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37328"/>
            <a:ext cx="7886700" cy="17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2535-F0F1-488C-BC75-88BC0739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9895-2ED2-4886-90E3-59FD47F4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9038"/>
            <a:ext cx="7886700" cy="457200"/>
          </a:xfrm>
        </p:spPr>
        <p:txBody>
          <a:bodyPr>
            <a:normAutofit/>
          </a:bodyPr>
          <a:lstStyle/>
          <a:p>
            <a:r>
              <a:rPr lang="en-US" dirty="0"/>
              <a:t>So, what do we do, subtract out the mean or not?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2D9CF-5995-4C8E-A18C-8595660F7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 to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A9A0B2-14AC-415C-BB9D-315351D63DB4}"/>
                  </a:ext>
                </a:extLst>
              </p:cNvPr>
              <p:cNvSpPr txBox="1"/>
              <p:nvPr/>
            </p:nvSpPr>
            <p:spPr>
              <a:xfrm>
                <a:off x="1231900" y="1744857"/>
                <a:ext cx="2527680" cy="826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A9A0B2-14AC-415C-BB9D-315351D6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1744857"/>
                <a:ext cx="2527680" cy="826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5BD5FB-C52A-4147-8950-2FA985CA1918}"/>
                  </a:ext>
                </a:extLst>
              </p:cNvPr>
              <p:cNvSpPr txBox="1"/>
              <p:nvPr/>
            </p:nvSpPr>
            <p:spPr>
              <a:xfrm>
                <a:off x="4775010" y="1726261"/>
                <a:ext cx="2469972" cy="864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5BD5FB-C52A-4147-8950-2FA985CA1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010" y="1726261"/>
                <a:ext cx="2469972" cy="864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4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E763A-5406-4981-BBAB-E601AA83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7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66542-278B-40A7-9D99-4CAD793D3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566738"/>
            <a:ext cx="7886700" cy="457200"/>
          </a:xfrm>
        </p:spPr>
        <p:txBody>
          <a:bodyPr/>
          <a:lstStyle/>
          <a:p>
            <a:r>
              <a:rPr lang="en-US" dirty="0"/>
              <a:t>Credit Data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B463D9-9398-4B1E-8F73-AC58259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37" y="1450297"/>
            <a:ext cx="2619375" cy="2242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9AFF1F-089C-4F0F-B43D-585D5D3CCEAD}"/>
              </a:ext>
            </a:extLst>
          </p:cNvPr>
          <p:cNvSpPr txBox="1"/>
          <p:nvPr/>
        </p:nvSpPr>
        <p:spPr>
          <a:xfrm>
            <a:off x="1214437" y="1075647"/>
            <a:ext cx="2849562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Ridge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86330-44DF-40B1-B232-348CB1360D35}"/>
              </a:ext>
            </a:extLst>
          </p:cNvPr>
          <p:cNvSpPr txBox="1"/>
          <p:nvPr/>
        </p:nvSpPr>
        <p:spPr>
          <a:xfrm>
            <a:off x="5087936" y="1075647"/>
            <a:ext cx="2619375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207FCC-7BAF-485F-9E6E-14DA58592780}"/>
                  </a:ext>
                </a:extLst>
              </p:cNvPr>
              <p:cNvSpPr txBox="1"/>
              <p:nvPr/>
            </p:nvSpPr>
            <p:spPr>
              <a:xfrm>
                <a:off x="1759743" y="3759200"/>
                <a:ext cx="16192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Higher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values drive many coefficients “towards 0”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207FCC-7BAF-485F-9E6E-14DA5859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43" y="3759200"/>
                <a:ext cx="1619250" cy="1077218"/>
              </a:xfrm>
              <a:prstGeom prst="rect">
                <a:avLst/>
              </a:prstGeom>
              <a:blipFill>
                <a:blip r:embed="rId3"/>
                <a:stretch>
                  <a:fillRect l="-1132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86C6FA1-95A6-4C31-B0A1-1367D2FCA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04" y="1450297"/>
            <a:ext cx="2643228" cy="2242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E07E4E-619C-4F62-B520-0F17535C528F}"/>
                  </a:ext>
                </a:extLst>
              </p:cNvPr>
              <p:cNvSpPr txBox="1"/>
              <p:nvPr/>
            </p:nvSpPr>
            <p:spPr>
              <a:xfrm>
                <a:off x="5518943" y="3789243"/>
                <a:ext cx="161925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Higher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values drive many coefficients to 0</a:t>
                </a:r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E07E4E-619C-4F62-B520-0F17535C5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943" y="3789243"/>
                <a:ext cx="1619250" cy="800219"/>
              </a:xfrm>
              <a:prstGeom prst="rect">
                <a:avLst/>
              </a:prstGeom>
              <a:blipFill>
                <a:blip r:embed="rId5"/>
                <a:stretch>
                  <a:fillRect l="-1128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A07E9D-75D5-44C7-931C-69AEAFB35461}"/>
              </a:ext>
            </a:extLst>
          </p:cNvPr>
          <p:cNvCxnSpPr>
            <a:cxnSpLocks/>
          </p:cNvCxnSpPr>
          <p:nvPr/>
        </p:nvCxnSpPr>
        <p:spPr>
          <a:xfrm flipV="1">
            <a:off x="2361416" y="2667000"/>
            <a:ext cx="464334" cy="109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2D440C-4196-47AA-A8E7-D7F241A58BA1}"/>
              </a:ext>
            </a:extLst>
          </p:cNvPr>
          <p:cNvCxnSpPr>
            <a:cxnSpLocks/>
          </p:cNvCxnSpPr>
          <p:nvPr/>
        </p:nvCxnSpPr>
        <p:spPr>
          <a:xfrm flipV="1">
            <a:off x="6086085" y="2571749"/>
            <a:ext cx="562365" cy="13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9EF4-AC3B-43C1-8ACD-4EF9B184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627B-A85B-404C-949F-53D35A265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Does LASSO Drive Coefficients to Zero and Not Ridge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FE2214-EA88-48E2-BC97-C7D2670A8196}"/>
                  </a:ext>
                </a:extLst>
              </p:cNvPr>
              <p:cNvSpPr txBox="1"/>
              <p:nvPr/>
            </p:nvSpPr>
            <p:spPr>
              <a:xfrm>
                <a:off x="735660" y="2334704"/>
                <a:ext cx="5040354" cy="35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𝑚𝑖𝑛𝑖𝑚𝑖𝑧𝑒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 subject to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FE2214-EA88-48E2-BC97-C7D2670A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60" y="2334704"/>
                <a:ext cx="5040354" cy="354905"/>
              </a:xfrm>
              <a:prstGeom prst="rect">
                <a:avLst/>
              </a:prstGeom>
              <a:blipFill>
                <a:blip r:embed="rId2"/>
                <a:stretch>
                  <a:fillRect l="-1693" t="-129310" b="-19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6FCD44-6FD5-4CE2-BAD5-7B86053BB53D}"/>
                  </a:ext>
                </a:extLst>
              </p:cNvPr>
              <p:cNvSpPr txBox="1"/>
              <p:nvPr/>
            </p:nvSpPr>
            <p:spPr>
              <a:xfrm>
                <a:off x="735660" y="3067677"/>
                <a:ext cx="5120569" cy="341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𝑚𝑖𝑛𝑖𝑚𝑖𝑧𝑒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 subject to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|&lt;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6FCD44-6FD5-4CE2-BAD5-7B86053BB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60" y="3067677"/>
                <a:ext cx="5120569" cy="341119"/>
              </a:xfrm>
              <a:prstGeom prst="rect">
                <a:avLst/>
              </a:prstGeom>
              <a:blipFill>
                <a:blip r:embed="rId3"/>
                <a:stretch>
                  <a:fillRect l="-1667" t="-137500" b="-20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A9DCC94-AF4E-4797-AC3A-9DAA82BCE469}"/>
              </a:ext>
            </a:extLst>
          </p:cNvPr>
          <p:cNvSpPr txBox="1"/>
          <p:nvPr/>
        </p:nvSpPr>
        <p:spPr>
          <a:xfrm>
            <a:off x="735660" y="1384300"/>
            <a:ext cx="593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It can be shown that the ridge regression and lasso solve the problems: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81A6E5-C3CE-466D-88DE-30D6038D773C}"/>
                  </a:ext>
                </a:extLst>
              </p:cNvPr>
              <p:cNvSpPr txBox="1"/>
              <p:nvPr/>
            </p:nvSpPr>
            <p:spPr>
              <a:xfrm>
                <a:off x="735660" y="3873500"/>
                <a:ext cx="5938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81A6E5-C3CE-466D-88DE-30D6038D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60" y="3873500"/>
                <a:ext cx="5938190" cy="369332"/>
              </a:xfrm>
              <a:prstGeom prst="rect">
                <a:avLst/>
              </a:prstGeom>
              <a:blipFill>
                <a:blip r:embed="rId4"/>
                <a:stretch>
                  <a:fillRect l="-92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9EF4-AC3B-43C1-8ACD-4EF9B184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627B-A85B-404C-949F-53D35A265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Does LASSO Drive Coefficients to Zero and Not Ridge Regression?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F959C-C4F8-42EA-A650-21BCB699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99" y="1189038"/>
            <a:ext cx="5359400" cy="2996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C69CD6-1DC0-4DB0-86F4-B6D0ACAA9C35}"/>
                  </a:ext>
                </a:extLst>
              </p:cNvPr>
              <p:cNvSpPr txBox="1"/>
              <p:nvPr/>
            </p:nvSpPr>
            <p:spPr>
              <a:xfrm>
                <a:off x="5646230" y="4452286"/>
                <a:ext cx="1441990" cy="447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C69CD6-1DC0-4DB0-86F4-B6D0ACAA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230" y="4452286"/>
                <a:ext cx="1441990" cy="447238"/>
              </a:xfrm>
              <a:prstGeom prst="rect">
                <a:avLst/>
              </a:prstGeom>
              <a:blipFill>
                <a:blip r:embed="rId3"/>
                <a:stretch>
                  <a:fillRect l="-23207" t="-90541" b="-14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FB2F0-C7E2-41E3-9105-7E26154AE44D}"/>
                  </a:ext>
                </a:extLst>
              </p:cNvPr>
              <p:cNvSpPr txBox="1"/>
              <p:nvPr/>
            </p:nvSpPr>
            <p:spPr>
              <a:xfrm>
                <a:off x="2580666" y="4263644"/>
                <a:ext cx="1310397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|&lt;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FB2F0-C7E2-41E3-9105-7E26154A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66" y="4263644"/>
                <a:ext cx="1310397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86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77AFA9-942D-4F70-AEF0-C0A50F081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2703B-9D20-4876-B85D-AED6FEC59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</p:spTree>
    <p:extLst>
      <p:ext uri="{BB962C8B-B14F-4D97-AF65-F5344CB8AC3E}">
        <p14:creationId xmlns:p14="http://schemas.microsoft.com/office/powerpoint/2010/main" val="4779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6750AA-050F-47D0-8408-81C0F33F2A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16837-1E75-4751-AF89-1F34CCBC6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</p:spTree>
    <p:extLst>
      <p:ext uri="{BB962C8B-B14F-4D97-AF65-F5344CB8AC3E}">
        <p14:creationId xmlns:p14="http://schemas.microsoft.com/office/powerpoint/2010/main" val="10450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123A-E21C-4B4E-B963-F5D5D2BE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90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90A6C-926F-411E-B78B-A677A3141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539898"/>
            <a:ext cx="7886700" cy="457200"/>
          </a:xfrm>
        </p:spPr>
        <p:txBody>
          <a:bodyPr/>
          <a:lstStyle/>
          <a:p>
            <a:r>
              <a:rPr lang="en-US" dirty="0"/>
              <a:t>Hitters.csv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212B3-5E3D-4927-A15A-F98BF4FB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467837"/>
            <a:ext cx="7302500" cy="34653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1BF3C8F-E497-435F-B86C-7DCE282B977A}"/>
              </a:ext>
            </a:extLst>
          </p:cNvPr>
          <p:cNvSpPr/>
          <p:nvPr/>
        </p:nvSpPr>
        <p:spPr>
          <a:xfrm>
            <a:off x="7169150" y="1555750"/>
            <a:ext cx="558800" cy="1652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90512-B3AB-46DA-AF45-C8328101F7E7}"/>
              </a:ext>
            </a:extLst>
          </p:cNvPr>
          <p:cNvSpPr txBox="1"/>
          <p:nvPr/>
        </p:nvSpPr>
        <p:spPr>
          <a:xfrm>
            <a:off x="7289800" y="705191"/>
            <a:ext cx="781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Response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661337-374F-4EBC-9580-71C660E4773E}"/>
              </a:ext>
            </a:extLst>
          </p:cNvPr>
          <p:cNvCxnSpPr>
            <a:stCxn id="8" idx="2"/>
          </p:cNvCxnSpPr>
          <p:nvPr/>
        </p:nvCxnSpPr>
        <p:spPr>
          <a:xfrm flipH="1">
            <a:off x="7562850" y="1120689"/>
            <a:ext cx="117475" cy="43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7887441F-EC70-4D58-A6CC-D32BE6DD134F}"/>
              </a:ext>
            </a:extLst>
          </p:cNvPr>
          <p:cNvSpPr/>
          <p:nvPr/>
        </p:nvSpPr>
        <p:spPr>
          <a:xfrm rot="5400000">
            <a:off x="3988873" y="-1712440"/>
            <a:ext cx="210536" cy="6150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9647B-3386-44B1-BA45-9B0B1A18AF79}"/>
              </a:ext>
            </a:extLst>
          </p:cNvPr>
          <p:cNvSpPr txBox="1"/>
          <p:nvPr/>
        </p:nvSpPr>
        <p:spPr>
          <a:xfrm>
            <a:off x="3468666" y="1004089"/>
            <a:ext cx="110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19 Predictors</a:t>
            </a:r>
          </a:p>
        </p:txBody>
      </p:sp>
    </p:spTree>
    <p:extLst>
      <p:ext uri="{BB962C8B-B14F-4D97-AF65-F5344CB8AC3E}">
        <p14:creationId xmlns:p14="http://schemas.microsoft.com/office/powerpoint/2010/main" val="25543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C395D8-5846-4A04-9FC8-AF7A322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FC14A4-F754-449A-8616-B63201A1A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100 ridge regression models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and plot the coefficients as a function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a traditional validation partition approach to find an optimal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a cross-validation approach to find an optimal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FC14A4-F754-449A-8616-B63201A1A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0242BE-3475-485C-BA33-26F63C43C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13228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Dataframe</a:t>
            </a:r>
            <a:r>
              <a:rPr lang="en-US" dirty="0"/>
              <a:t> for Modeling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984EDE-F946-4450-B8F3-C74D39D0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5445"/>
            <a:ext cx="8191500" cy="14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Dataframe</a:t>
            </a:r>
            <a:r>
              <a:rPr lang="en-US" dirty="0"/>
              <a:t> for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5156F-8405-4C05-9C3C-BC3EF94E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8217"/>
            <a:ext cx="7886700" cy="307057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A88E62-0F9F-4606-9C87-9062D06F7800}"/>
              </a:ext>
            </a:extLst>
          </p:cNvPr>
          <p:cNvSpPr/>
          <p:nvPr/>
        </p:nvSpPr>
        <p:spPr>
          <a:xfrm>
            <a:off x="8051800" y="2115344"/>
            <a:ext cx="419100" cy="2214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Drop Records With </a:t>
            </a:r>
            <a:r>
              <a:rPr lang="en-US" dirty="0" err="1"/>
              <a:t>NaN</a:t>
            </a:r>
            <a:r>
              <a:rPr lang="en-US" dirty="0"/>
              <a:t> for Salary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604DB-08C2-4A4A-BEB8-DF0218A5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554823"/>
            <a:ext cx="7988300" cy="30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Categorical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C9242-46F1-42AB-A228-0996B8E85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78"/>
          <a:stretch/>
        </p:blipFill>
        <p:spPr>
          <a:xfrm>
            <a:off x="863600" y="1464921"/>
            <a:ext cx="2813050" cy="2795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59171-2170-44B2-BF7F-255FDBEE6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64921"/>
            <a:ext cx="3184525" cy="15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Categorical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C5A7CD-4576-4170-AE6C-8DC48C079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278427"/>
            <a:ext cx="7645400" cy="31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Array of 100 Lambda Values from 0.01 to 10^10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37F43-43E8-4518-A8D7-8840D6B4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281180"/>
            <a:ext cx="7224286" cy="3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Array of Lambdas to Fit 100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A37B3-99D7-4DE5-BEEC-96075C97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7175"/>
            <a:ext cx="7315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79199-B488-C2D8-F71A-7B148DAB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Subset Selection Approaches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D8A646-C0D2-1832-90BC-5948867B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subset selection</a:t>
            </a:r>
          </a:p>
          <a:p>
            <a:r>
              <a:rPr lang="en-US" dirty="0"/>
              <a:t>Stepwise selection</a:t>
            </a:r>
          </a:p>
          <a:p>
            <a:r>
              <a:rPr lang="en-US" dirty="0"/>
              <a:t>Choosing the optimal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A64822-03D5-4735-F9E2-50409F68A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of the Model Coefficients for Each Lambda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F7179-B33F-4F5B-AB3E-B6D55246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357343"/>
            <a:ext cx="6985000" cy="34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Plot the Model Coefficients as a Function of Lambda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2585BD-AE4E-4C1D-B4F5-F268B6D6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1600692"/>
            <a:ext cx="5692775" cy="2812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EC8FC-405C-4FDB-8EDE-F08A933625C9}"/>
              </a:ext>
            </a:extLst>
          </p:cNvPr>
          <p:cNvSpPr txBox="1"/>
          <p:nvPr/>
        </p:nvSpPr>
        <p:spPr>
          <a:xfrm>
            <a:off x="292100" y="1632291"/>
            <a:ext cx="952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19 curves – one for each predictor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A51AF6-1EF5-4762-A2CF-8C033E63CE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68350" y="2186289"/>
            <a:ext cx="1587500" cy="58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1C687C-A309-477A-8D7D-67BE754549BF}"/>
              </a:ext>
            </a:extLst>
          </p:cNvPr>
          <p:cNvSpPr txBox="1"/>
          <p:nvPr/>
        </p:nvSpPr>
        <p:spPr>
          <a:xfrm>
            <a:off x="5486400" y="114269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All coefficients shrink to zero as lambda increases. Why??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1B761-72AD-4A0B-9CC7-8B361475289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730750" y="1542808"/>
            <a:ext cx="1784350" cy="122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504E4C-8E09-4165-B77A-B1B8AFFDE94C}"/>
              </a:ext>
            </a:extLst>
          </p:cNvPr>
          <p:cNvSpPr txBox="1"/>
          <p:nvPr/>
        </p:nvSpPr>
        <p:spPr>
          <a:xfrm>
            <a:off x="5207000" y="4623435"/>
            <a:ext cx="233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“Over shrinking”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EF91D-B165-4188-A5A5-BDE1A1351462}"/>
              </a:ext>
            </a:extLst>
          </p:cNvPr>
          <p:cNvCxnSpPr>
            <a:cxnSpLocks/>
          </p:cNvCxnSpPr>
          <p:nvPr/>
        </p:nvCxnSpPr>
        <p:spPr>
          <a:xfrm flipH="1" flipV="1">
            <a:off x="5543550" y="4398442"/>
            <a:ext cx="831850" cy="29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9BCAF5D2-61B0-436A-9242-78A2731E7AFA}"/>
              </a:ext>
            </a:extLst>
          </p:cNvPr>
          <p:cNvSpPr/>
          <p:nvPr/>
        </p:nvSpPr>
        <p:spPr>
          <a:xfrm rot="16200000">
            <a:off x="5363290" y="3202181"/>
            <a:ext cx="246221" cy="2146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D8E62A-852C-4734-ABEC-D7EFCA58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554162"/>
            <a:ext cx="7781925" cy="26574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Evaluate Model With Lambda =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BCD93F-FA38-4481-8C84-D96ED9F562D4}"/>
              </a:ext>
            </a:extLst>
          </p:cNvPr>
          <p:cNvSpPr/>
          <p:nvPr/>
        </p:nvSpPr>
        <p:spPr>
          <a:xfrm>
            <a:off x="2686050" y="2394744"/>
            <a:ext cx="787400" cy="2214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7D6AE-80DB-4B5E-95A2-4D21FE6E0B34}"/>
              </a:ext>
            </a:extLst>
          </p:cNvPr>
          <p:cNvCxnSpPr>
            <a:cxnSpLocks/>
          </p:cNvCxnSpPr>
          <p:nvPr/>
        </p:nvCxnSpPr>
        <p:spPr>
          <a:xfrm flipV="1">
            <a:off x="1866900" y="2685801"/>
            <a:ext cx="1035051" cy="172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278A9B-9F88-436D-95D2-88CA54334D4B}"/>
              </a:ext>
            </a:extLst>
          </p:cNvPr>
          <p:cNvSpPr txBox="1"/>
          <p:nvPr/>
        </p:nvSpPr>
        <p:spPr>
          <a:xfrm>
            <a:off x="1117600" y="4397375"/>
            <a:ext cx="13271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err="1">
                <a:solidFill>
                  <a:schemeClr val="bg1"/>
                </a:solidFill>
                <a:latin typeface="+mj-lt"/>
              </a:rPr>
              <a:t>sklearn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uses “alpha” terminology, not lambda</a:t>
            </a:r>
          </a:p>
        </p:txBody>
      </p:sp>
    </p:spTree>
    <p:extLst>
      <p:ext uri="{BB962C8B-B14F-4D97-AF65-F5344CB8AC3E}">
        <p14:creationId xmlns:p14="http://schemas.microsoft.com/office/powerpoint/2010/main" val="316712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19FC8D-CD69-4EC1-BECE-D39A5FC43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4" y="1594643"/>
            <a:ext cx="7084646" cy="209470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Evaluate Model With Lambda = 1,000,000,000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BCD93F-FA38-4481-8C84-D96ED9F562D4}"/>
              </a:ext>
            </a:extLst>
          </p:cNvPr>
          <p:cNvSpPr/>
          <p:nvPr/>
        </p:nvSpPr>
        <p:spPr>
          <a:xfrm>
            <a:off x="3740150" y="2191544"/>
            <a:ext cx="1454150" cy="2214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48215D-BD22-4B26-A735-C6E40057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776412"/>
            <a:ext cx="6943725" cy="15906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Evaluate Model With Lambda = 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BCD93F-FA38-4481-8C84-D96ED9F562D4}"/>
              </a:ext>
            </a:extLst>
          </p:cNvPr>
          <p:cNvSpPr/>
          <p:nvPr/>
        </p:nvSpPr>
        <p:spPr>
          <a:xfrm>
            <a:off x="3155950" y="2185194"/>
            <a:ext cx="850900" cy="2214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MSE as a Function of Lambda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68803-BD2B-4CA4-B065-C76604E0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53" y="1061288"/>
            <a:ext cx="4864498" cy="38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Plot MSPE as a Function of Lambda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1CC79-0FB8-4FB8-AB82-A9E25646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189038"/>
            <a:ext cx="6748463" cy="3429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5A85E-2332-4B33-ADF1-6EEA4C6E901D}"/>
              </a:ext>
            </a:extLst>
          </p:cNvPr>
          <p:cNvSpPr txBox="1"/>
          <p:nvPr/>
        </p:nvSpPr>
        <p:spPr>
          <a:xfrm>
            <a:off x="4178300" y="4631373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Best Lambda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575A41-8343-4C68-B183-2A16E8B84B8F}"/>
              </a:ext>
            </a:extLst>
          </p:cNvPr>
          <p:cNvCxnSpPr>
            <a:cxnSpLocks/>
          </p:cNvCxnSpPr>
          <p:nvPr/>
        </p:nvCxnSpPr>
        <p:spPr>
          <a:xfrm flipH="1" flipV="1">
            <a:off x="3225800" y="4210050"/>
            <a:ext cx="952500" cy="53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7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Best Lambda Minimizing Test MSPE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E350B-0BC3-4B6C-BE30-1226EBE0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47825"/>
            <a:ext cx="247650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A69DD-F548-4932-BE31-C25F0C4F1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1647825"/>
            <a:ext cx="2228850" cy="21336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8AEA7F-E295-4BAE-9F5F-F2E59E6A24FD}"/>
              </a:ext>
            </a:extLst>
          </p:cNvPr>
          <p:cNvSpPr/>
          <p:nvPr/>
        </p:nvSpPr>
        <p:spPr>
          <a:xfrm>
            <a:off x="5448300" y="3017044"/>
            <a:ext cx="1035050" cy="2214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10-Fold Cross Validation to Find Best Lambda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FA498-1B64-497D-8AB0-CC9ECC4A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971675"/>
            <a:ext cx="6981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10-Fold Cross Validation to Find Best Lambda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53BC5-D5F2-4A38-A28F-C40D244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657350"/>
            <a:ext cx="4000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7A2B-93C7-C355-7440-CF176415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Subset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8E685-5BD4-B12B-6092-A859ED2FE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a separate regression model to all possible combinations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8E685-5BD4-B12B-6092-A859ED2FE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57780-BD4E-5122-9BB3-96BE90BDD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10-Fold CV With Training Data to Find Best Lambda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1813E-ACC4-4D55-B73B-8DC6256C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347787"/>
            <a:ext cx="4867275" cy="1010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75C3A-D912-4CEB-9AF1-5362C93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13" y="1347787"/>
            <a:ext cx="1707110" cy="36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99C7A-1FF2-42B6-9242-6A079F58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Python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096BF-0084-4F20-8C2E-EDCD01C94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10-Fold CV With Full Dataset to Find Best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5F867-F47D-4287-A8AE-DBFBF327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373667"/>
            <a:ext cx="5129108" cy="798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8D52E-3A15-4156-8856-E5875526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1373667"/>
            <a:ext cx="1430959" cy="3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020E-4517-4CB5-8F28-00F758B2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Using Both Test/Training Partitions and CV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916D2-50D9-4D1B-9403-3B3D7C66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CV techniques can be used as an alternative to a simple test/training partition approach, when used to fit the hyperparameters of a model (in this case, lambda), it is a best practice to use both.</a:t>
            </a:r>
          </a:p>
          <a:p>
            <a:r>
              <a:rPr lang="en-US" dirty="0"/>
              <a:t>Recall that it is frequently useful to partition a dataset into three partitions:</a:t>
            </a:r>
          </a:p>
          <a:p>
            <a:pPr lvl="1"/>
            <a:r>
              <a:rPr lang="en-US" dirty="0"/>
              <a:t>Training partition – used to fit the model</a:t>
            </a:r>
          </a:p>
          <a:p>
            <a:pPr lvl="1"/>
            <a:r>
              <a:rPr lang="en-US" dirty="0"/>
              <a:t>Validation partition – used to select the best model</a:t>
            </a:r>
          </a:p>
          <a:p>
            <a:pPr lvl="1"/>
            <a:r>
              <a:rPr lang="en-US" dirty="0"/>
              <a:t>Test partition – used to assess the performance of the final chosen model.  USED ONLY ONCE at the end of the process for assessment only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F5646-201F-4C2A-8BA2-AD69E1E8A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020E-4517-4CB5-8F28-00F758B2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Using Both Test/Training Partitions and CV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916D2-50D9-4D1B-9403-3B3D7C66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particularly important to have the third test partition when you are using the validation data to make decisions among many different models</a:t>
            </a:r>
          </a:p>
          <a:p>
            <a:r>
              <a:rPr lang="en-US" dirty="0"/>
              <a:t>When we are using cross-validation to select a hyperparameter (in this case, lambda), we are doing exactly that – looking at many different models and comparing them</a:t>
            </a:r>
          </a:p>
          <a:p>
            <a:r>
              <a:rPr lang="en-US" dirty="0"/>
              <a:t>Thus, it is a best practice to save a final “hold-out” set as depicted in the graphics on the next two pages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F5646-201F-4C2A-8BA2-AD69E1E8A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020E-4517-4CB5-8F28-00F758B2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Using Both Test/Training Partitions and CV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F5646-201F-4C2A-8BA2-AD69E1E8A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 Practice When Selecting Hyperparameters (Lambda)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27C2903-5EB5-45DA-9113-3C5619BD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3" y="1336953"/>
            <a:ext cx="5081588" cy="33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0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020E-4517-4CB5-8F28-00F758B2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Using Both Test/Training Partitions and CV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F5646-201F-4C2A-8BA2-AD69E1E8A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 Practice When Selecting Hyperparameters (Lambda)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27EA75B-9260-4BF4-8705-0F31DBC3F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53" y="1189038"/>
            <a:ext cx="3537197" cy="37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77AFA9-942D-4F70-AEF0-C0A50F081F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2703B-9D20-4876-B85D-AED6FEC59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43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B6DD3-E61D-4B0B-AE92-6E98E912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72FBA-7937-4580-BFDC-9C713C0B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previously discussed, high dimensionality (large number of variables) that include redundant (correlated) inputs can degrade your analysis:</a:t>
            </a:r>
          </a:p>
          <a:p>
            <a:pPr lvl="1"/>
            <a:r>
              <a:rPr lang="en-US" dirty="0"/>
              <a:t>Destabilizes parameter estimates</a:t>
            </a:r>
          </a:p>
          <a:p>
            <a:pPr lvl="1"/>
            <a:r>
              <a:rPr lang="en-US" dirty="0"/>
              <a:t>Increases risk of overfitting</a:t>
            </a:r>
          </a:p>
          <a:p>
            <a:pPr lvl="1"/>
            <a:r>
              <a:rPr lang="en-US" dirty="0"/>
              <a:t>Confounds interpretation</a:t>
            </a:r>
          </a:p>
          <a:p>
            <a:pPr lvl="1"/>
            <a:r>
              <a:rPr lang="en-US" dirty="0"/>
              <a:t>Increases computation time</a:t>
            </a:r>
          </a:p>
          <a:p>
            <a:pPr lvl="1"/>
            <a:r>
              <a:rPr lang="en-US" dirty="0"/>
              <a:t>Increases scoring effort</a:t>
            </a:r>
          </a:p>
          <a:p>
            <a:pPr lvl="1"/>
            <a:r>
              <a:rPr lang="en-US" dirty="0"/>
              <a:t>Increases cost of data collection and </a:t>
            </a:r>
            <a:r>
              <a:rPr lang="en-US" dirty="0" err="1"/>
              <a:t>augmention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86C0BD-F4C1-4F5E-A69D-8C7E9BC58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A0CE7-A971-467F-8F77-2F8B2401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0777D5-0300-4806-AB32-43377BAE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models</a:t>
            </a:r>
          </a:p>
          <a:p>
            <a:r>
              <a:rPr lang="en-US" dirty="0"/>
              <a:t>Shorter training times</a:t>
            </a:r>
          </a:p>
          <a:p>
            <a:r>
              <a:rPr lang="en-US" dirty="0"/>
              <a:t>Improved generalization</a:t>
            </a:r>
          </a:p>
          <a:p>
            <a:r>
              <a:rPr lang="en-US" dirty="0"/>
              <a:t>Greater ability to visualize feature space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E10C95-98B0-43B7-BA09-368F82ED9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Engineering - Objectives</a:t>
            </a:r>
          </a:p>
        </p:txBody>
      </p:sp>
    </p:spTree>
    <p:extLst>
      <p:ext uri="{BB962C8B-B14F-4D97-AF65-F5344CB8AC3E}">
        <p14:creationId xmlns:p14="http://schemas.microsoft.com/office/powerpoint/2010/main" val="4742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FAB1-5937-492C-93DB-8E534DE0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Data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831F-192D-420F-822F-77E4E7A5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9038"/>
            <a:ext cx="7886700" cy="6600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Consumer brand perception survey results on coffee brands</a:t>
            </a:r>
          </a:p>
          <a:p>
            <a:r>
              <a:rPr lang="en-US" dirty="0"/>
              <a:t>Scores of 1 to 10 on questions such as “How trendy is brand a”?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4BC16-E4CA-4133-93E3-578726511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Introductory Example – brand_ratings.csv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46D32-E384-5339-EC16-26AF4587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28" y="1989032"/>
            <a:ext cx="4594743" cy="29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A6DB4-DF4A-43E2-B97C-6A246135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Subset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0103A5-0CCD-4636-B369-8728EAEBC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denote the </a:t>
                </a:r>
                <a:r>
                  <a:rPr lang="en-US" i="1" u="sng" dirty="0"/>
                  <a:t>null model </a:t>
                </a:r>
                <a:r>
                  <a:rPr lang="en-US" dirty="0"/>
                  <a:t> which contains no predictors</a:t>
                </a:r>
              </a:p>
              <a:p>
                <a:pPr lvl="2"/>
                <a:r>
                  <a:rPr lang="en-US" dirty="0"/>
                  <a:t>Thus, the model simply predicts the sample mean for every observation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possible models that contain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pPr lvl="2"/>
                <a:r>
                  <a:rPr lang="en-US" dirty="0"/>
                  <a:t>Pick the best among these models (smallest training RSS or, equivalently, largest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and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 a single best model from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Several candidate techniques for making this selection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0103A5-0CCD-4636-B369-8728EAEBC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299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987238-3F92-4C3A-8FFF-ABBD0A6A6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Procedure</a:t>
            </a:r>
          </a:p>
        </p:txBody>
      </p:sp>
    </p:spTree>
    <p:extLst>
      <p:ext uri="{BB962C8B-B14F-4D97-AF65-F5344CB8AC3E}">
        <p14:creationId xmlns:p14="http://schemas.microsoft.com/office/powerpoint/2010/main" val="24240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CE66-6319-4308-B31D-99A47D7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Brand Rating 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418402-4D72-4BA4-8A6B-947473618D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189038"/>
          <a:ext cx="78867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403231152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9251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Perceptual Adjective (Column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Survey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3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Perform</a:t>
                      </a:r>
                      <a:endParaRPr lang="en-US" sz="13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Brand has strong performance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0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Brand is a leader in the field</a:t>
                      </a:r>
                      <a:endParaRPr lang="en-US" sz="13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2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Brand is fun</a:t>
                      </a:r>
                      <a:endParaRPr lang="en-US" sz="13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1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Brand has the latest products</a:t>
                      </a:r>
                      <a:endParaRPr lang="en-US" sz="13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3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Brand is serious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Brand products are a bargain</a:t>
                      </a:r>
                      <a:endParaRPr lang="en-US" sz="13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8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Brand products are a good value</a:t>
                      </a:r>
                      <a:endParaRPr lang="en-US" sz="13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2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Brand is trendy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1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u="none" strike="noStrike" kern="1200" baseline="0" dirty="0">
                          <a:solidFill>
                            <a:schemeClr val="dk1"/>
                          </a:solidFill>
                        </a:rPr>
                        <a:t>I would buy from Brand again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9837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D493C-CAB9-46D1-841D-F28164F7E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Survey Questions</a:t>
            </a:r>
          </a:p>
        </p:txBody>
      </p:sp>
    </p:spTree>
    <p:extLst>
      <p:ext uri="{BB962C8B-B14F-4D97-AF65-F5344CB8AC3E}">
        <p14:creationId xmlns:p14="http://schemas.microsoft.com/office/powerpoint/2010/main" val="136255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623D-2CE9-43CF-8944-A78516A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Data Complexity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48ED-EAE0-4319-BAF7-4B9447816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Brand Rating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BEB2E-B00B-6568-6FE0-335EB6AB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20" y="1458066"/>
            <a:ext cx="7841030" cy="25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263F-724F-4920-A9B3-FEB6E614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Brand Rating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3A16-BD46-49A7-9AA8-C2D8FD04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2588"/>
            <a:ext cx="7886700" cy="690102"/>
          </a:xfrm>
        </p:spPr>
        <p:txBody>
          <a:bodyPr/>
          <a:lstStyle/>
          <a:p>
            <a:r>
              <a:rPr lang="en-US" dirty="0"/>
              <a:t>Good practice to rescale the raw data by subtracting the mean and dividing by the standard deviation.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A8238-1BC1-401A-A961-1D32F43DA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Rescaling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522EB-146F-0896-F9FD-90857F00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88" y="1851621"/>
            <a:ext cx="5912984" cy="32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6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11229-A4D7-98A0-C01B-7FDA8C46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83" y="1183152"/>
            <a:ext cx="4371975" cy="3787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4263F-724F-4920-A9B3-FEB6E614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Brand Rating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A8238-1BC1-401A-A961-1D32F43DA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C6A816-64A6-429F-B5A1-3AC82FC4BEDE}"/>
              </a:ext>
            </a:extLst>
          </p:cNvPr>
          <p:cNvCxnSpPr>
            <a:cxnSpLocks/>
          </p:cNvCxnSpPr>
          <p:nvPr/>
        </p:nvCxnSpPr>
        <p:spPr>
          <a:xfrm flipH="1">
            <a:off x="6307599" y="1175263"/>
            <a:ext cx="891259" cy="34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A8BDD6C-5067-48F8-93E6-3EE22374AB1E}"/>
              </a:ext>
            </a:extLst>
          </p:cNvPr>
          <p:cNvSpPr/>
          <p:nvPr/>
        </p:nvSpPr>
        <p:spPr>
          <a:xfrm>
            <a:off x="2657988" y="1921916"/>
            <a:ext cx="1052713" cy="103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5C2B12-EE00-47D7-B815-E18D03DDC2B0}"/>
              </a:ext>
            </a:extLst>
          </p:cNvPr>
          <p:cNvSpPr txBox="1"/>
          <p:nvPr/>
        </p:nvSpPr>
        <p:spPr>
          <a:xfrm>
            <a:off x="7198858" y="825620"/>
            <a:ext cx="151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Order the variables by “similarity”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ABFCE0-70FB-7B98-AE95-867A5AF13393}"/>
              </a:ext>
            </a:extLst>
          </p:cNvPr>
          <p:cNvSpPr/>
          <p:nvPr/>
        </p:nvSpPr>
        <p:spPr>
          <a:xfrm>
            <a:off x="3519287" y="2753756"/>
            <a:ext cx="1052713" cy="103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916BFF-5E3D-82CE-CB24-B71832DAD085}"/>
              </a:ext>
            </a:extLst>
          </p:cNvPr>
          <p:cNvSpPr/>
          <p:nvPr/>
        </p:nvSpPr>
        <p:spPr>
          <a:xfrm>
            <a:off x="4331394" y="3534816"/>
            <a:ext cx="1052713" cy="103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73C5-BE6A-4DD3-8EC8-D781054C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Brand Rating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FB34-CF3B-43AD-8D60-6BEBEC4F21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Aggregate Mean Ratings by Brand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4A26F-C840-F865-89AE-07233E26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52" y="1244746"/>
            <a:ext cx="6692095" cy="34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73C5-BE6A-4DD3-8EC8-D781054C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Brand Rating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FB34-CF3B-43AD-8D60-6BEBEC4F21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377592"/>
            <a:ext cx="7886700" cy="457200"/>
          </a:xfrm>
        </p:spPr>
        <p:txBody>
          <a:bodyPr/>
          <a:lstStyle/>
          <a:p>
            <a:r>
              <a:rPr lang="en-US" dirty="0"/>
              <a:t>Aggregate Mean Ratings by Brand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11424-2985-4BC5-BEA5-F1057DCFF766}"/>
              </a:ext>
            </a:extLst>
          </p:cNvPr>
          <p:cNvSpPr txBox="1"/>
          <p:nvPr/>
        </p:nvSpPr>
        <p:spPr>
          <a:xfrm>
            <a:off x="353466" y="2020901"/>
            <a:ext cx="17519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Which brand attributes appear to be similar when viewed across brand averages?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5E018-3C50-82D9-929C-91B913B9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5" y="907367"/>
            <a:ext cx="6037169" cy="404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CEE4-5A24-4318-8842-4DC9B5F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Brand Rating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08BF-0607-4313-9AE5-12E15B835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7735"/>
            <a:ext cx="7886700" cy="18914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Given that there appear to be three basic underlying attributes, how can we summarize and quantify these underlying attributes in a way that retains most of the important information but reduces the number of dimensions from nine to three?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59736-C2D0-44DC-9F80-D63BF78F5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Motivating Objective</a:t>
            </a:r>
          </a:p>
        </p:txBody>
      </p:sp>
    </p:spTree>
    <p:extLst>
      <p:ext uri="{BB962C8B-B14F-4D97-AF65-F5344CB8AC3E}">
        <p14:creationId xmlns:p14="http://schemas.microsoft.com/office/powerpoint/2010/main" val="14090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6FDB-62F5-A004-F4EC-C34D31AC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CD2D-2883-430C-80B0-B781636F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 engineering (or feature extraction) creates new features (predictors) from the initial set of data.  The objective is to encapsulate the central properties of a dataset and represent it in a low-dimensional space</a:t>
            </a:r>
          </a:p>
          <a:p>
            <a:r>
              <a:rPr lang="en-US" dirty="0"/>
              <a:t>Principal Components Analysis (PCA)</a:t>
            </a:r>
          </a:p>
          <a:p>
            <a:r>
              <a:rPr lang="en-US" dirty="0"/>
              <a:t>Singular Value Decomposition</a:t>
            </a:r>
          </a:p>
          <a:p>
            <a:r>
              <a:rPr lang="en-US" dirty="0"/>
              <a:t>Exploratory Factor Analysis (EFA)</a:t>
            </a:r>
          </a:p>
          <a:p>
            <a:r>
              <a:rPr lang="en-US" dirty="0"/>
              <a:t>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ACEE1-4BD7-5DA8-F833-A6377635B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Engineering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5012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56E240-E0DA-451F-B945-7C7A950D88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C678D-A817-4FA0-BF19-17F2055B5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145541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3E48D-09A6-410C-B901-2A83E024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2CE063-4952-4A29-8323-DAF5925B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classic statistical technique invented in 1901</a:t>
            </a:r>
          </a:p>
          <a:p>
            <a:r>
              <a:rPr lang="en-US" dirty="0"/>
              <a:t>In data science, it is used to reduce the dimensionality (number or relevant attributes) of a dataset for visualization and  modeling purposes</a:t>
            </a:r>
          </a:p>
          <a:p>
            <a:r>
              <a:rPr lang="en-US" dirty="0"/>
              <a:t>Attempts to identify attributes that have significance covariance and use those relationships to reduced the number of dimensions in the data while minimizing the loss of information.  For example:</a:t>
            </a:r>
          </a:p>
          <a:p>
            <a:pPr lvl="1"/>
            <a:r>
              <a:rPr lang="en-US" dirty="0"/>
              <a:t>In the CARS dataset, there is high covariance between length and weight</a:t>
            </a:r>
          </a:p>
          <a:p>
            <a:pPr lvl="1"/>
            <a:r>
              <a:rPr lang="en-US" dirty="0"/>
              <a:t>High covariance is expected between restaurant checks and tips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7770F9-A669-470E-B0D2-FE2C94558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76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320-8192-4E6E-9A85-BF6AE2A3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CA37-0B27-4BFA-8B48-682855120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25A48-2FBE-40BC-A74D-E2734697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06" y="1970088"/>
            <a:ext cx="6326187" cy="2835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F30E93-A041-4737-9C91-C69F9C3DF09F}"/>
                  </a:ext>
                </a:extLst>
              </p:cNvPr>
              <p:cNvSpPr txBox="1"/>
              <p:nvPr/>
            </p:nvSpPr>
            <p:spPr>
              <a:xfrm>
                <a:off x="76200" y="3364198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F30E93-A041-4737-9C91-C69F9C3D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364198"/>
                <a:ext cx="10033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17FC6AAA-437B-4ED4-BE35-59DE3E3C77F8}"/>
              </a:ext>
            </a:extLst>
          </p:cNvPr>
          <p:cNvSpPr/>
          <p:nvPr/>
        </p:nvSpPr>
        <p:spPr>
          <a:xfrm>
            <a:off x="1238250" y="2292350"/>
            <a:ext cx="95250" cy="25130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04BA9E1-2E23-43A9-A801-5F534EBAD343}"/>
              </a:ext>
            </a:extLst>
          </p:cNvPr>
          <p:cNvSpPr/>
          <p:nvPr/>
        </p:nvSpPr>
        <p:spPr>
          <a:xfrm rot="5400000">
            <a:off x="4275395" y="-777617"/>
            <a:ext cx="114570" cy="53808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E3D22A-F2B8-486B-A848-F066CEE074B0}"/>
                  </a:ext>
                </a:extLst>
              </p:cNvPr>
              <p:cNvSpPr txBox="1"/>
              <p:nvPr/>
            </p:nvSpPr>
            <p:spPr>
              <a:xfrm>
                <a:off x="3831030" y="1452332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E3D22A-F2B8-486B-A848-F066CEE07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030" y="1452332"/>
                <a:ext cx="100330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1FA54DE-E18A-41D4-8A22-9723877A12BB}"/>
              </a:ext>
            </a:extLst>
          </p:cNvPr>
          <p:cNvSpPr txBox="1"/>
          <p:nvPr/>
        </p:nvSpPr>
        <p:spPr>
          <a:xfrm>
            <a:off x="4114800" y="21145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306B7-EF82-482D-BAC7-9DD835EED388}"/>
              </a:ext>
            </a:extLst>
          </p:cNvPr>
          <p:cNvSpPr txBox="1"/>
          <p:nvPr/>
        </p:nvSpPr>
        <p:spPr>
          <a:xfrm>
            <a:off x="4933950" y="1483109"/>
            <a:ext cx="370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+mj-lt"/>
              </a:rPr>
              <a:t>(Region has 3 levels, so it becomes 2 predictors</a:t>
            </a:r>
          </a:p>
        </p:txBody>
      </p:sp>
    </p:spTree>
    <p:extLst>
      <p:ext uri="{BB962C8B-B14F-4D97-AF65-F5344CB8AC3E}">
        <p14:creationId xmlns:p14="http://schemas.microsoft.com/office/powerpoint/2010/main" val="32359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7BF8-8DBB-4413-8BC8-CE2E7AF6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278B5-C471-42BE-92DB-409DDB51D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Combine multiple numeric predictor variables into a smaller set of variables which are a linear combination of or the original sets</a:t>
                </a:r>
              </a:p>
              <a:p>
                <a:pPr lvl="1"/>
                <a:r>
                  <a:rPr lang="en-US" dirty="0"/>
                  <a:t>Smaller set of variables are referred to as “principal components”</a:t>
                </a:r>
              </a:p>
              <a:p>
                <a:pPr lvl="1"/>
                <a:r>
                  <a:rPr lang="en-US" dirty="0"/>
                  <a:t>Objective is to select this smaller set so as to “explain” most of the variability in the full set</a:t>
                </a:r>
              </a:p>
              <a:p>
                <a:r>
                  <a:rPr lang="en-US" dirty="0"/>
                  <a:t>Basic idea is that 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 lies 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-dimensional space, but not all of these dimensions are equally interesting.  </a:t>
                </a:r>
              </a:p>
              <a:p>
                <a:pPr lvl="1"/>
                <a:r>
                  <a:rPr lang="en-US" dirty="0"/>
                  <a:t>PCA attempts to find a lower-dimensional representation of the data that contains the maximum amount of “interesting” information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278B5-C471-42BE-92DB-409DDB51D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804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84D7A-6DD8-4A87-BCB5-3E2EEA90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8718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BC6A-7691-4D15-817E-FA6E6F5A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16901-F768-4CC7-91D9-C89CEB081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Principle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139FD-BDEA-4C67-8EEB-7666A469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278731"/>
            <a:ext cx="5207000" cy="296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6B0B-0CBB-43CF-A13C-2765F226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3FE4B-8E9D-44AD-A734-2933C0E2A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35075"/>
                <a:ext cx="7886700" cy="3634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first principal component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of a set of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the normalized set of features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82880" lvl="1" indent="0">
                  <a:buNone/>
                </a:pPr>
                <a:r>
                  <a:rPr lang="en-US" dirty="0"/>
                  <a:t>that has the largest variance</a:t>
                </a:r>
              </a:p>
              <a:p>
                <a:pPr marL="182880" lvl="1" indent="0">
                  <a:buNone/>
                </a:pPr>
                <a:r>
                  <a:rPr lang="en-US" dirty="0"/>
                  <a:t>by normalized we mean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182880" lvl="1" indent="0">
                  <a:buNone/>
                </a:pPr>
                <a:r>
                  <a:rPr lang="en-US" dirty="0"/>
                  <a:t>The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referred to as the </a:t>
                </a:r>
                <a:r>
                  <a:rPr lang="en-US" i="1" dirty="0"/>
                  <a:t>loadings</a:t>
                </a:r>
                <a:r>
                  <a:rPr lang="en-US" dirty="0"/>
                  <a:t> of the first principal component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3FE4B-8E9D-44AD-A734-2933C0E2A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35075"/>
                <a:ext cx="7886700" cy="3634581"/>
              </a:xfrm>
              <a:blipFill>
                <a:blip r:embed="rId2"/>
                <a:stretch>
                  <a:fillRect l="-927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ECD3-9DE5-4AC3-A432-B30C55358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225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84F6-F92A-4C16-B0CA-B4F41384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E7EAE-851F-42C7-B3DC-91896331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02" y="909002"/>
            <a:ext cx="5172685" cy="2608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ACB1C-A429-4B6E-8E37-AF16723D6863}"/>
              </a:ext>
            </a:extLst>
          </p:cNvPr>
          <p:cNvSpPr txBox="1"/>
          <p:nvPr/>
        </p:nvSpPr>
        <p:spPr>
          <a:xfrm>
            <a:off x="7222489" y="2125250"/>
            <a:ext cx="1365251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First principal component 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687E3B-4FD7-41D1-841B-89D9CD85AF2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844541" y="1532890"/>
            <a:ext cx="1377948" cy="8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370642-2AAE-41E7-8117-6947B3D102BA}"/>
              </a:ext>
            </a:extLst>
          </p:cNvPr>
          <p:cNvSpPr txBox="1"/>
          <p:nvPr/>
        </p:nvSpPr>
        <p:spPr>
          <a:xfrm>
            <a:off x="5647689" y="371268"/>
            <a:ext cx="1365251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Second principal component 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21D5F5-8ED2-4D58-9559-219929A594A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019041" y="602101"/>
            <a:ext cx="628648" cy="100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D548ED-C6D5-46A6-83DA-72462D576494}"/>
              </a:ext>
            </a:extLst>
          </p:cNvPr>
          <p:cNvSpPr txBox="1"/>
          <p:nvPr/>
        </p:nvSpPr>
        <p:spPr>
          <a:xfrm>
            <a:off x="1903308" y="3627270"/>
            <a:ext cx="6684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j-lt"/>
              </a:rPr>
              <a:t>For the first principal component, we are looking for the line that minimizes the sum of the squared distances from the line to each point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The second and subsequent principal components are similarly defined with the additional constraint that it must be uncorrelated with the other previously defined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40928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84F6-F92A-4C16-B0CA-B4F41384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615CF-3270-4096-9790-1A207A1BE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84" y="960591"/>
            <a:ext cx="6627584" cy="33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E510-4D5B-4ED9-B4C7-DFF748E4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Principal 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F1380-5459-4043-B30A-5DC722A1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00280"/>
            <a:ext cx="7620000" cy="2880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58D365-55A6-491B-B5FE-11503936D6D8}"/>
              </a:ext>
            </a:extLst>
          </p:cNvPr>
          <p:cNvSpPr txBox="1"/>
          <p:nvPr/>
        </p:nvSpPr>
        <p:spPr>
          <a:xfrm>
            <a:off x="2432050" y="3946326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First principal component is highly correlated with both population and ad spending, and thus summarizes these two predictors well</a:t>
            </a:r>
          </a:p>
        </p:txBody>
      </p:sp>
    </p:spTree>
    <p:extLst>
      <p:ext uri="{BB962C8B-B14F-4D97-AF65-F5344CB8AC3E}">
        <p14:creationId xmlns:p14="http://schemas.microsoft.com/office/powerpoint/2010/main" val="74868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E510-4D5B-4ED9-B4C7-DFF748E4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Principal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10303-BF47-4985-845B-FD9D6896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089862"/>
            <a:ext cx="6956425" cy="2713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48C78-55A8-408A-95AC-9476A585A4E5}"/>
              </a:ext>
            </a:extLst>
          </p:cNvPr>
          <p:cNvSpPr txBox="1"/>
          <p:nvPr/>
        </p:nvSpPr>
        <p:spPr>
          <a:xfrm>
            <a:off x="1733550" y="3946326"/>
            <a:ext cx="569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Very little relationship with the second principal component</a:t>
            </a:r>
          </a:p>
        </p:txBody>
      </p:sp>
    </p:spTree>
    <p:extLst>
      <p:ext uri="{BB962C8B-B14F-4D97-AF65-F5344CB8AC3E}">
        <p14:creationId xmlns:p14="http://schemas.microsoft.com/office/powerpoint/2010/main" val="28734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A2CA6-062E-4BDF-B9DB-597E35269F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B1492-8596-4D0A-8804-3BE4DF198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Preparation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43243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C0176D-CABD-4BE9-94AF-9946E3BC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644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 Best Practices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7A0860-2382-41CA-AE02-AA3393859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590527"/>
              </p:ext>
            </p:extLst>
          </p:nvPr>
        </p:nvGraphicFramePr>
        <p:xfrm>
          <a:off x="1263650" y="985838"/>
          <a:ext cx="68961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302016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574081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Data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Best Practice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5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0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8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39012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1EFFA0-D8BB-4213-A479-2D73E7FD4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528638"/>
            <a:ext cx="7886700" cy="457200"/>
          </a:xfrm>
        </p:spPr>
        <p:txBody>
          <a:bodyPr/>
          <a:lstStyle/>
          <a:p>
            <a:r>
              <a:rPr lang="en-US" dirty="0"/>
              <a:t>Common Data Problems</a:t>
            </a:r>
          </a:p>
        </p:txBody>
      </p:sp>
    </p:spTree>
    <p:extLst>
      <p:ext uri="{BB962C8B-B14F-4D97-AF65-F5344CB8AC3E}">
        <p14:creationId xmlns:p14="http://schemas.microsoft.com/office/powerpoint/2010/main" val="39074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112508</TotalTime>
  <Words>3504</Words>
  <Application>Microsoft Office PowerPoint</Application>
  <PresentationFormat>On-screen Show (16:9)</PresentationFormat>
  <Paragraphs>444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1_2020-Template-External</vt:lpstr>
      <vt:lpstr>1_NDA</vt:lpstr>
      <vt:lpstr>PowerPoint Presentation</vt:lpstr>
      <vt:lpstr>Overview</vt:lpstr>
      <vt:lpstr>Overview</vt:lpstr>
      <vt:lpstr>Overview</vt:lpstr>
      <vt:lpstr>PowerPoint Presentation</vt:lpstr>
      <vt:lpstr>Subset Selection Approaches</vt:lpstr>
      <vt:lpstr>Best Subset Selection</vt:lpstr>
      <vt:lpstr>Best Subset Selection</vt:lpstr>
      <vt:lpstr>Credit Example</vt:lpstr>
      <vt:lpstr>Credit Example</vt:lpstr>
      <vt:lpstr>Stepwise Selection</vt:lpstr>
      <vt:lpstr>Forward Stepwise Selection</vt:lpstr>
      <vt:lpstr>Forward Stepwise Selection</vt:lpstr>
      <vt:lpstr>Forward Stepwise Selection</vt:lpstr>
      <vt:lpstr>Backward Stepwise Selection</vt:lpstr>
      <vt:lpstr>Backward Stepwise Selection</vt:lpstr>
      <vt:lpstr>Choosing the Optimal Model</vt:lpstr>
      <vt:lpstr>Choosing the Optimal Model</vt:lpstr>
      <vt:lpstr>Choosing the Optimal Model</vt:lpstr>
      <vt:lpstr>Indirect Approaches</vt:lpstr>
      <vt:lpstr>Indirect Approaches</vt:lpstr>
      <vt:lpstr>Indirect Approaches</vt:lpstr>
      <vt:lpstr>Indirect Approaches</vt:lpstr>
      <vt:lpstr>Indirect Approaches</vt:lpstr>
      <vt:lpstr>Direct Approach</vt:lpstr>
      <vt:lpstr>Credit Data Example</vt:lpstr>
      <vt:lpstr>“One Standard Error Rule”</vt:lpstr>
      <vt:lpstr>PowerPoint Presentation</vt:lpstr>
      <vt:lpstr>Shrinkage Methods</vt:lpstr>
      <vt:lpstr>Shrinkage Methods</vt:lpstr>
      <vt:lpstr>Shrinkage Methods</vt:lpstr>
      <vt:lpstr>Shrinkage Methods</vt:lpstr>
      <vt:lpstr>PowerPoint Presentation</vt:lpstr>
      <vt:lpstr>Ridge Regression and LASSO</vt:lpstr>
      <vt:lpstr>Ridge Regression and LASSO</vt:lpstr>
      <vt:lpstr>Ridge Regression and LASSO</vt:lpstr>
      <vt:lpstr>Ridge Regression and LASSO</vt:lpstr>
      <vt:lpstr>Ridge Regression and LASSO</vt:lpstr>
      <vt:lpstr>Ridge Regression and LASSO</vt:lpstr>
      <vt:lpstr>Background:  Scaling</vt:lpstr>
      <vt:lpstr>A Note on Standardization</vt:lpstr>
      <vt:lpstr>A Note on Standardization</vt:lpstr>
      <vt:lpstr>A Note on Standardization</vt:lpstr>
      <vt:lpstr>A Note on Standardization</vt:lpstr>
      <vt:lpstr>A Note on Standardization</vt:lpstr>
      <vt:lpstr>A Note on Standardization</vt:lpstr>
      <vt:lpstr>Ridge Regression and LASSO</vt:lpstr>
      <vt:lpstr>Ridge Regression and LASSO</vt:lpstr>
      <vt:lpstr>Ridge Regression and LASSO</vt:lpstr>
      <vt:lpstr>PowerPoint Presentation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Ridge Regression Python Example</vt:lpstr>
      <vt:lpstr>A Note on Using Both Test/Training Partitions and CV</vt:lpstr>
      <vt:lpstr>A Note on Using Both Test/Training Partitions and CV</vt:lpstr>
      <vt:lpstr>A Note on Using Both Test/Training Partitions and CV</vt:lpstr>
      <vt:lpstr>A Note on Using Both Test/Training Partitions and CV</vt:lpstr>
      <vt:lpstr>PowerPoint Presentation</vt:lpstr>
      <vt:lpstr>Dimension Reduction</vt:lpstr>
      <vt:lpstr>Dimension Reduction</vt:lpstr>
      <vt:lpstr>Reducing Data Complexity</vt:lpstr>
      <vt:lpstr>Brand Rating Example</vt:lpstr>
      <vt:lpstr>Reducing Data Complexity</vt:lpstr>
      <vt:lpstr>Brand Rating Example</vt:lpstr>
      <vt:lpstr>Brand Rating Example</vt:lpstr>
      <vt:lpstr>Brand Rating Example</vt:lpstr>
      <vt:lpstr>Brand Rating Example</vt:lpstr>
      <vt:lpstr>Brand Rating Example</vt:lpstr>
      <vt:lpstr>Dimension Reduction</vt:lpstr>
      <vt:lpstr>PowerPoint Presentation</vt:lpstr>
      <vt:lpstr>Principal Components Analysis</vt:lpstr>
      <vt:lpstr>Principal Components Analysis</vt:lpstr>
      <vt:lpstr>Principal Components Analysis</vt:lpstr>
      <vt:lpstr>Principal Components Analysis</vt:lpstr>
      <vt:lpstr>PCA Example</vt:lpstr>
      <vt:lpstr>PCA Example</vt:lpstr>
      <vt:lpstr>First Principal Component</vt:lpstr>
      <vt:lpstr>Second Principal Component</vt:lpstr>
      <vt:lpstr>PowerPoint Presentation</vt:lpstr>
      <vt:lpstr>Data Preparation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Wilcox</dc:creator>
  <cp:lastModifiedBy>Bruce Alan Wilcox</cp:lastModifiedBy>
  <cp:revision>397</cp:revision>
  <cp:lastPrinted>2022-07-21T18:23:41Z</cp:lastPrinted>
  <dcterms:created xsi:type="dcterms:W3CDTF">2020-08-15T04:45:47Z</dcterms:created>
  <dcterms:modified xsi:type="dcterms:W3CDTF">2022-07-21T18:39:15Z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</Properties>
</file>