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1" r:id="rId2"/>
  </p:sldMasterIdLst>
  <p:notesMasterIdLst>
    <p:notesMasterId r:id="rId108"/>
  </p:notesMasterIdLst>
  <p:sldIdLst>
    <p:sldId id="256" r:id="rId3"/>
    <p:sldId id="549" r:id="rId4"/>
    <p:sldId id="288" r:id="rId5"/>
    <p:sldId id="262" r:id="rId6"/>
    <p:sldId id="295" r:id="rId7"/>
    <p:sldId id="294" r:id="rId8"/>
    <p:sldId id="297" r:id="rId9"/>
    <p:sldId id="570" r:id="rId10"/>
    <p:sldId id="577" r:id="rId11"/>
    <p:sldId id="391" r:id="rId12"/>
    <p:sldId id="576" r:id="rId13"/>
    <p:sldId id="551" r:id="rId14"/>
    <p:sldId id="554" r:id="rId15"/>
    <p:sldId id="301" r:id="rId16"/>
    <p:sldId id="302" r:id="rId17"/>
    <p:sldId id="860" r:id="rId18"/>
    <p:sldId id="578" r:id="rId19"/>
    <p:sldId id="555" r:id="rId20"/>
    <p:sldId id="556" r:id="rId21"/>
    <p:sldId id="557" r:id="rId22"/>
    <p:sldId id="303" r:id="rId23"/>
    <p:sldId id="559" r:id="rId24"/>
    <p:sldId id="560" r:id="rId25"/>
    <p:sldId id="309" r:id="rId26"/>
    <p:sldId id="827" r:id="rId27"/>
    <p:sldId id="828" r:id="rId28"/>
    <p:sldId id="310" r:id="rId29"/>
    <p:sldId id="829" r:id="rId30"/>
    <p:sldId id="857" r:id="rId31"/>
    <p:sldId id="853" r:id="rId32"/>
    <p:sldId id="629" r:id="rId33"/>
    <p:sldId id="574" r:id="rId34"/>
    <p:sldId id="575" r:id="rId35"/>
    <p:sldId id="631" r:id="rId36"/>
    <p:sldId id="636" r:id="rId37"/>
    <p:sldId id="844" r:id="rId38"/>
    <p:sldId id="858" r:id="rId39"/>
    <p:sldId id="856" r:id="rId40"/>
    <p:sldId id="1792" r:id="rId41"/>
    <p:sldId id="832" r:id="rId42"/>
    <p:sldId id="831" r:id="rId43"/>
    <p:sldId id="314" r:id="rId44"/>
    <p:sldId id="315" r:id="rId45"/>
    <p:sldId id="861" r:id="rId46"/>
    <p:sldId id="863" r:id="rId47"/>
    <p:sldId id="864" r:id="rId48"/>
    <p:sldId id="865" r:id="rId49"/>
    <p:sldId id="866" r:id="rId50"/>
    <p:sldId id="862" r:id="rId51"/>
    <p:sldId id="1777" r:id="rId52"/>
    <p:sldId id="1784" r:id="rId53"/>
    <p:sldId id="847" r:id="rId54"/>
    <p:sldId id="1793" r:id="rId55"/>
    <p:sldId id="1791" r:id="rId56"/>
    <p:sldId id="833" r:id="rId57"/>
    <p:sldId id="1794" r:id="rId58"/>
    <p:sldId id="849" r:id="rId59"/>
    <p:sldId id="1795" r:id="rId60"/>
    <p:sldId id="1797" r:id="rId61"/>
    <p:sldId id="1796" r:id="rId62"/>
    <p:sldId id="1798" r:id="rId63"/>
    <p:sldId id="1799" r:id="rId64"/>
    <p:sldId id="1800" r:id="rId65"/>
    <p:sldId id="1801" r:id="rId66"/>
    <p:sldId id="1802" r:id="rId67"/>
    <p:sldId id="1803" r:id="rId68"/>
    <p:sldId id="1812" r:id="rId69"/>
    <p:sldId id="568" r:id="rId70"/>
    <p:sldId id="562" r:id="rId71"/>
    <p:sldId id="846" r:id="rId72"/>
    <p:sldId id="1815" r:id="rId73"/>
    <p:sldId id="845" r:id="rId74"/>
    <p:sldId id="848" r:id="rId75"/>
    <p:sldId id="1816" r:id="rId76"/>
    <p:sldId id="569" r:id="rId77"/>
    <p:sldId id="307" r:id="rId78"/>
    <p:sldId id="1813" r:id="rId79"/>
    <p:sldId id="382" r:id="rId80"/>
    <p:sldId id="1786" r:id="rId81"/>
    <p:sldId id="1787" r:id="rId82"/>
    <p:sldId id="583" r:id="rId83"/>
    <p:sldId id="580" r:id="rId84"/>
    <p:sldId id="1788" r:id="rId85"/>
    <p:sldId id="1809" r:id="rId86"/>
    <p:sldId id="1810" r:id="rId87"/>
    <p:sldId id="1811" r:id="rId88"/>
    <p:sldId id="1808" r:id="rId89"/>
    <p:sldId id="1616" r:id="rId90"/>
    <p:sldId id="1630" r:id="rId91"/>
    <p:sldId id="1617" r:id="rId92"/>
    <p:sldId id="1618" r:id="rId93"/>
    <p:sldId id="1601" r:id="rId94"/>
    <p:sldId id="1789" r:id="rId95"/>
    <p:sldId id="1790" r:id="rId96"/>
    <p:sldId id="616" r:id="rId97"/>
    <p:sldId id="1814" r:id="rId98"/>
    <p:sldId id="1580" r:id="rId99"/>
    <p:sldId id="1581" r:id="rId100"/>
    <p:sldId id="1582" r:id="rId101"/>
    <p:sldId id="618" r:id="rId102"/>
    <p:sldId id="619" r:id="rId103"/>
    <p:sldId id="1576" r:id="rId104"/>
    <p:sldId id="1577" r:id="rId105"/>
    <p:sldId id="620" r:id="rId106"/>
    <p:sldId id="1578" r:id="rId10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8"/>
    <a:srgbClr val="CBCC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7" autoAdjust="0"/>
    <p:restoredTop sz="96327"/>
  </p:normalViewPr>
  <p:slideViewPr>
    <p:cSldViewPr snapToGrid="0">
      <p:cViewPr varScale="1">
        <p:scale>
          <a:sx n="150" d="100"/>
          <a:sy n="150" d="100"/>
        </p:scale>
        <p:origin x="336" y="126"/>
      </p:cViewPr>
      <p:guideLst/>
    </p:cSldViewPr>
  </p:slideViewPr>
  <p:notesTextViewPr>
    <p:cViewPr>
      <p:scale>
        <a:sx n="1" d="1"/>
        <a:sy n="1" d="1"/>
      </p:scale>
      <p:origin x="0" y="0"/>
    </p:cViewPr>
  </p:notesTextViewPr>
  <p:sorterViewPr>
    <p:cViewPr>
      <p:scale>
        <a:sx n="140" d="100"/>
        <a:sy n="140" d="100"/>
      </p:scale>
      <p:origin x="0" y="-1680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C4DB7-4481-4B4F-98D6-57DB3739A311}" type="datetimeFigureOut">
              <a:rPr lang="en-US" smtClean="0"/>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66A7E-1021-4072-9649-D8142C7CA289}" type="slidenum">
              <a:rPr lang="en-US" smtClean="0"/>
              <a:t>‹#›</a:t>
            </a:fld>
            <a:endParaRPr lang="en-US"/>
          </a:p>
        </p:txBody>
      </p:sp>
    </p:spTree>
    <p:extLst>
      <p:ext uri="{BB962C8B-B14F-4D97-AF65-F5344CB8AC3E}">
        <p14:creationId xmlns:p14="http://schemas.microsoft.com/office/powerpoint/2010/main" val="50566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641350" y="1162050"/>
            <a:ext cx="5575300" cy="3135313"/>
          </a:xfrm>
          <a:prstGeom prst="rect">
            <a:avLst/>
          </a:prstGeom>
          <a:ln/>
        </p:spPr>
      </p:sp>
      <p:sp>
        <p:nvSpPr>
          <p:cNvPr id="114691" name="Notes Placeholder 2"/>
          <p:cNvSpPr>
            <a:spLocks noGrp="1"/>
          </p:cNvSpPr>
          <p:nvPr>
            <p:ph type="body" idx="1"/>
          </p:nvPr>
        </p:nvSpPr>
        <p:spPr>
          <a:xfrm>
            <a:off x="635508" y="4471416"/>
            <a:ext cx="5586984" cy="410565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
        <p:nvSpPr>
          <p:cNvPr id="114692" name="Slide Number Placeholder 3"/>
          <p:cNvSpPr>
            <a:spLocks noGrp="1"/>
          </p:cNvSpPr>
          <p:nvPr>
            <p:ph type="sldNum" sz="quarter" idx="5"/>
          </p:nvPr>
        </p:nvSpPr>
        <p:spPr>
          <a:xfrm>
            <a:off x="3886200" y="868680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A399EE7-B6B2-46DF-A06D-C12D5E2DE381}" type="slidenum">
              <a:rPr lang="en-US" altLang="en-US" sz="1200">
                <a:latin typeface="Times New Roman" panose="02020603050405020304" pitchFamily="18" charset="0"/>
              </a:rPr>
              <a:pPr/>
              <a:t>51</a:t>
            </a:fld>
            <a:endParaRPr lang="en-US" altLang="en-US" sz="1200" dirty="0">
              <a:latin typeface="Times New Roman" panose="02020603050405020304" pitchFamily="18" charset="0"/>
            </a:endParaRPr>
          </a:p>
        </p:txBody>
      </p:sp>
    </p:spTree>
    <p:extLst>
      <p:ext uri="{BB962C8B-B14F-4D97-AF65-F5344CB8AC3E}">
        <p14:creationId xmlns:p14="http://schemas.microsoft.com/office/powerpoint/2010/main" val="256173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95828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a:prstGeom prst="rect">
            <a:avLst/>
          </a:prstGeom>
        </p:spPr>
      </p:sp>
      <p:sp>
        <p:nvSpPr>
          <p:cNvPr id="3" name="Notes Placeholder 2"/>
          <p:cNvSpPr>
            <a:spLocks noGrp="1"/>
          </p:cNvSpPr>
          <p:nvPr>
            <p:ph type="body" idx="1"/>
          </p:nvPr>
        </p:nvSpPr>
        <p:spPr>
          <a:xfrm>
            <a:off x="934720" y="4415790"/>
            <a:ext cx="5140960" cy="4183380"/>
          </a:xfrm>
          <a:prstGeom prst="rect">
            <a:avLst/>
          </a:prstGeom>
        </p:spPr>
        <p:txBody>
          <a:bodyPr>
            <a:normAutofit fontScale="77500" lnSpcReduction="20000"/>
          </a:bodyPr>
          <a:lstStyle/>
          <a:p>
            <a:r>
              <a:rPr lang="en-US" sz="900" kern="1200" dirty="0">
                <a:solidFill>
                  <a:schemeClr val="tx1"/>
                </a:solidFill>
                <a:effectLst/>
                <a:latin typeface="+mn-lt"/>
                <a:ea typeface="+mn-ea"/>
                <a:cs typeface="+mn-cs"/>
              </a:rPr>
              <a:t>ecpml8306_1_e</a:t>
            </a:r>
            <a:endParaRPr lang="en-US" dirty="0"/>
          </a:p>
          <a:p>
            <a:r>
              <a:rPr lang="en-US" dirty="0"/>
              <a:t>[ROC Chart and the C-Statistic]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The area under the ROC curve is a measure also known as the C-statistic or the ROC index. The larger the area under the curve, the higher the C-statistic and the better the model's classification accuracy.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trike="noStrike" baseline="0" dirty="0"/>
              <a:t>Models whose true positive rates and false positive rates are approximately equal are weak models. As the chart on the left shows, a weak model has a curve that is close to the diagonal between the lower left corner and the upper right corner. </a:t>
            </a:r>
            <a:r>
              <a:rPr lang="en-US" dirty="0"/>
              <a:t>This weak model has a C-statistic less than 0.6. Models that have much higher true positive rates than false positive rates for all cutoffs are strong models, as shown in the chart on the right. Notice that the curve approaches the upper left corner.</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This strong model has a C-statistic greater than 0.7. The area under the ROC curve summarizes the tradeoff between the primary versus secondary cases that are captured. </a:t>
            </a:r>
          </a:p>
          <a:p>
            <a:r>
              <a:rPr lang="en-US" dirty="0"/>
              <a:t> </a:t>
            </a:r>
          </a:p>
          <a:p>
            <a:r>
              <a:rPr lang="en-US" dirty="0"/>
              <a:t>[Dev Note 3/8/19. Audio pickup ecpml8306_1_e_x4. 5 sentences (above) replace 3 sentences of old audio shown below.</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Old audio to replace: "</a:t>
            </a:r>
            <a:r>
              <a:rPr lang="en-US" strike="sngStrike" dirty="0"/>
              <a:t>Models whose true positive rates and false positive rates are approximately equal to the cutoffs are weak models, as shown in the chart on the left. This weak model has a C-statistic less than 0.6. Models that have much higher true positive rates than false positive rates for all cutoffs are strong models, as shown in the chart on the right.</a:t>
            </a:r>
            <a:r>
              <a:rPr lang="en-US" dirty="0"/>
              <a:t> "</a:t>
            </a:r>
          </a:p>
          <a:p>
            <a:r>
              <a:rPr lang="en-US" dirty="0"/>
              <a:t> </a:t>
            </a:r>
          </a:p>
          <a:p>
            <a:r>
              <a:rPr lang="en-US" dirty="0"/>
              <a:t>[Dev Note 1/30/19. See issue 122. Add pickup </a:t>
            </a:r>
            <a:r>
              <a:rPr lang="en-US" sz="900" kern="1200" dirty="0">
                <a:solidFill>
                  <a:schemeClr val="tx1"/>
                </a:solidFill>
                <a:effectLst/>
                <a:latin typeface="+mn-lt"/>
                <a:ea typeface="+mn-ea"/>
                <a:cs typeface="+mn-cs"/>
              </a:rPr>
              <a:t>ecpml8306_1_e_x3. Replace multiple sentences of old audio, shown below, with more sentences, shown above. NOTE: This was INCORRECTLY recorded in _x2 on 1/30. Use the _x3 file instead. ALSO recapture this slide: I switched the order of the yellow callouts and, in the labels under the graphs, changed "ROC index" to "C-statistic".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trike="sngStrike" baseline="0" dirty="0"/>
              <a:t>The area under the ROC curve is a measure known as the ROC index or the C-statistic. The larger the area under the curve, the higher the ROC index.</a:t>
            </a:r>
          </a:p>
          <a:p>
            <a:r>
              <a:rPr lang="en-US" strike="sngStrike" baseline="0" dirty="0"/>
              <a:t>Models that capture primary and secondary outcome cases in a proportion approximately equal to the cutoff are weak models, as shown in the chart on the left. Models that capture mostly primary outcome cases without capturing secondary outcome cases are strong models, as shown in the chart on the right. The area under the ROC curve summarizes the tradeoff between primary and secondary case capture. </a:t>
            </a:r>
          </a:p>
          <a:p>
            <a:r>
              <a:rPr lang="en-US" strike="noStrike" baseline="0" dirty="0"/>
              <a:t>]</a:t>
            </a:r>
          </a:p>
          <a:p>
            <a:r>
              <a:rPr lang="en-US" strike="noStrike" baseline="0" dirty="0"/>
              <a:t> </a:t>
            </a:r>
          </a:p>
          <a:p>
            <a:r>
              <a:rPr lang="en-US" strike="noStrike" baseline="0" dirty="0"/>
              <a:t> </a:t>
            </a:r>
          </a:p>
          <a:p>
            <a:endParaRPr lang="en-US" dirty="0"/>
          </a:p>
        </p:txBody>
      </p:sp>
      <p:sp>
        <p:nvSpPr>
          <p:cNvPr id="4" name="Header Placeholder 3"/>
          <p:cNvSpPr>
            <a:spLocks noGrp="1"/>
          </p:cNvSpPr>
          <p:nvPr>
            <p:ph type="hdr" sz="quarter" idx="10"/>
          </p:nvPr>
        </p:nvSpPr>
        <p:spPr>
          <a:xfrm>
            <a:off x="0" y="0"/>
            <a:ext cx="3037840" cy="464820"/>
          </a:xfrm>
          <a:prstGeom prst="rect">
            <a:avLst/>
          </a:prstGeom>
        </p:spPr>
        <p:txBody>
          <a:bodyPr lIns="93177" tIns="46589" rIns="93177" bIns="46589"/>
          <a:lstStyle/>
          <a:p>
            <a:r>
              <a:rPr lang="en-US" dirty="0"/>
              <a:t>Appendix J: Case Study: Product Adoption Diffusion in Telecommunications</a:t>
            </a:r>
          </a:p>
        </p:txBody>
      </p:sp>
      <p:sp>
        <p:nvSpPr>
          <p:cNvPr id="5" name="Footer Placeholder 4"/>
          <p:cNvSpPr>
            <a:spLocks noGrp="1"/>
          </p:cNvSpPr>
          <p:nvPr>
            <p:ph type="ftr" sz="quarter" idx="11"/>
          </p:nvPr>
        </p:nvSpPr>
        <p:spPr>
          <a:xfrm>
            <a:off x="0" y="8831580"/>
            <a:ext cx="3037840" cy="464820"/>
          </a:xfrm>
          <a:prstGeom prst="rect">
            <a:avLst/>
          </a:prstGeom>
        </p:spPr>
        <p:txBody>
          <a:bodyPr lIns="93177" tIns="46589" rIns="93177" bIns="46589"/>
          <a:lstStyle/>
          <a:p>
            <a:r>
              <a:rPr lang="en-US" dirty="0"/>
              <a:t>Copyright © 2014, Carlos Andre Reis Pinheiro, D.Sc. ALL RIGHTS RESERVED.</a:t>
            </a:r>
          </a:p>
        </p:txBody>
      </p:sp>
      <p:sp>
        <p:nvSpPr>
          <p:cNvPr id="6" name="Slide Number Placeholder 5"/>
          <p:cNvSpPr>
            <a:spLocks noGrp="1"/>
          </p:cNvSpPr>
          <p:nvPr>
            <p:ph type="sldNum" sz="quarter" idx="12"/>
          </p:nvPr>
        </p:nvSpPr>
        <p:spPr>
          <a:xfrm>
            <a:off x="3972560" y="8831580"/>
            <a:ext cx="3037840" cy="464820"/>
          </a:xfrm>
          <a:prstGeom prst="rect">
            <a:avLst/>
          </a:prstGeom>
        </p:spPr>
        <p:txBody>
          <a:bodyPr lIns="93177" tIns="46589" rIns="93177" bIns="46589"/>
          <a:lstStyle/>
          <a:p>
            <a:fld id="{E3936528-A822-44F0-84D6-8FC36DB4F84C}" type="slidenum">
              <a:rPr lang="en-US" smtClean="0"/>
              <a:pPr/>
              <a:t>67</a:t>
            </a:fld>
            <a:endParaRPr lang="en-US" dirty="0"/>
          </a:p>
        </p:txBody>
      </p:sp>
    </p:spTree>
    <p:extLst>
      <p:ext uri="{BB962C8B-B14F-4D97-AF65-F5344CB8AC3E}">
        <p14:creationId xmlns:p14="http://schemas.microsoft.com/office/powerpoint/2010/main" val="368305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30588"/>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fontScale="92500" lnSpcReduction="20000"/>
          </a:bodyPr>
          <a:lstStyle/>
          <a:p>
            <a:r>
              <a:rPr lang="en-US" dirty="0"/>
              <a:t>TAG_Print:</a:t>
            </a:r>
          </a:p>
          <a:p>
            <a:r>
              <a:rPr lang="en-US" dirty="0"/>
              <a:t>Put most simply, a lift chart is a graphical representation of the advantage (or lift) of using a predictive model to improve upon target response versus not using a model. </a:t>
            </a:r>
          </a:p>
          <a:p>
            <a:r>
              <a:rPr lang="en-US" dirty="0"/>
              <a:t> </a:t>
            </a:r>
          </a:p>
          <a:p>
            <a:r>
              <a:rPr lang="en-US" dirty="0"/>
              <a:t>Technically, lift</a:t>
            </a:r>
            <a:r>
              <a:rPr lang="en-US" i="1" dirty="0"/>
              <a:t> </a:t>
            </a:r>
            <a:r>
              <a:rPr lang="en-US" dirty="0"/>
              <a:t>is the ratio of the percent of captured responses within each percentile bin to the average percent of responses for the model. Similarly, cumulative</a:t>
            </a:r>
            <a:r>
              <a:rPr lang="en-US" i="1" dirty="0"/>
              <a:t> </a:t>
            </a:r>
            <a:r>
              <a:rPr lang="en-US" dirty="0"/>
              <a:t>lift</a:t>
            </a:r>
            <a:r>
              <a:rPr lang="en-US" i="1" dirty="0"/>
              <a:t> </a:t>
            </a:r>
            <a:r>
              <a:rPr lang="en-US" dirty="0"/>
              <a:t>is calculated by using all of the data up to and including the current percentile bin. The default lift chart displays the cumulative lift of the model. </a:t>
            </a:r>
            <a:br>
              <a:rPr lang="en-US" dirty="0"/>
            </a:br>
            <a:r>
              <a:rPr lang="en-US" dirty="0"/>
              <a:t> </a:t>
            </a:r>
          </a:p>
          <a:p>
            <a:r>
              <a:rPr lang="en-US" dirty="0"/>
              <a:t>The chart shows two lines, one that represents the model you’ve built, and one that represents the best model achievable, or a perfect classifier. The closer the </a:t>
            </a:r>
            <a:r>
              <a:rPr lang="en-US" b="1" dirty="0"/>
              <a:t>Model</a:t>
            </a:r>
            <a:r>
              <a:rPr lang="en-US" dirty="0"/>
              <a:t> line is to the </a:t>
            </a:r>
            <a:r>
              <a:rPr lang="en-US" b="1" dirty="0"/>
              <a:t>Best</a:t>
            </a:r>
            <a:r>
              <a:rPr lang="en-US" dirty="0"/>
              <a:t> line, especially in the lower percentiles, the better the model.</a:t>
            </a:r>
          </a:p>
          <a:p>
            <a:r>
              <a:rPr lang="en-US" dirty="0"/>
              <a:t> </a:t>
            </a:r>
          </a:p>
          <a:p>
            <a:r>
              <a:rPr lang="en-US" dirty="0"/>
              <a:t>Left-click on </a:t>
            </a:r>
            <a:r>
              <a:rPr lang="en-US" b="1" dirty="0"/>
              <a:t>Cumulative</a:t>
            </a:r>
            <a:r>
              <a:rPr lang="en-US" dirty="0"/>
              <a:t> along the Y axis to switch between a </a:t>
            </a:r>
            <a:r>
              <a:rPr lang="en-US" b="1" dirty="0"/>
              <a:t>Cumulative</a:t>
            </a:r>
            <a:r>
              <a:rPr lang="en-US" dirty="0"/>
              <a:t> chart and </a:t>
            </a:r>
            <a:r>
              <a:rPr lang="en-US" b="1" dirty="0"/>
              <a:t>Lift</a:t>
            </a:r>
            <a:r>
              <a:rPr lang="en-US" dirty="0"/>
              <a:t> chart (noncumulative).</a:t>
            </a:r>
          </a:p>
          <a:p>
            <a:r>
              <a:rPr lang="en-US" dirty="0"/>
              <a:t> </a:t>
            </a:r>
          </a:p>
          <a:p>
            <a:r>
              <a:rPr lang="en-US" dirty="0"/>
              <a:t>TAG_Instructor:</a:t>
            </a:r>
          </a:p>
          <a:p>
            <a:pPr defTabSz="935340">
              <a:defRPr/>
            </a:pPr>
            <a:r>
              <a:rPr lang="en-US" dirty="0"/>
              <a:t>12AUG14 – removed the last sentence - </a:t>
            </a:r>
            <a:r>
              <a:rPr lang="en-US" i="1" dirty="0"/>
              <a:t>The bigger the difference between the Model and Best lines, especially at the lower percentiles, the better the model. The location where the lift chart begins to decrease indicates where the predictive value of the model diminishes. </a:t>
            </a:r>
          </a:p>
          <a:p>
            <a:pPr defTabSz="935340">
              <a:defRPr/>
            </a:pPr>
            <a:r>
              <a:rPr lang="en-US" dirty="0"/>
              <a:t>Added this sentence </a:t>
            </a:r>
            <a:r>
              <a:rPr lang="en-US" i="1" dirty="0"/>
              <a:t>- </a:t>
            </a:r>
            <a:r>
              <a:rPr lang="en-US" dirty="0"/>
              <a:t>The chart shows two lines, one that represents the model you’ve built, and one that represents the best model achievable, or a perfect classifier. The closer the </a:t>
            </a:r>
            <a:r>
              <a:rPr lang="en-US" b="1" dirty="0"/>
              <a:t>Model</a:t>
            </a:r>
            <a:r>
              <a:rPr lang="en-US" dirty="0"/>
              <a:t> line is to the </a:t>
            </a:r>
            <a:r>
              <a:rPr lang="en-US" b="1" dirty="0"/>
              <a:t>Best</a:t>
            </a:r>
            <a:r>
              <a:rPr lang="en-US" dirty="0"/>
              <a:t> line, especially in the lower percentiles, the better the model.</a:t>
            </a:r>
          </a:p>
          <a:p>
            <a:pPr defTabSz="935340">
              <a:defRPr/>
            </a:pPr>
            <a:r>
              <a:rPr lang="en-US" dirty="0"/>
              <a:t>Updated screenshot 07JUL2014. – to show</a:t>
            </a:r>
            <a:r>
              <a:rPr lang="en-US" baseline="0" dirty="0"/>
              <a:t> how you can change between lift and cumulative lift.</a:t>
            </a:r>
            <a:endParaRPr lang="en-US" dirty="0"/>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E9756A46-07A1-4F6C-ACA5-114FEAF6F9C0}" type="slidenum">
              <a:rPr lang="en-US" smtClean="0"/>
              <a:pPr/>
              <a:t>76</a:t>
            </a:fld>
            <a:endParaRPr lang="en-US" dirty="0"/>
          </a:p>
        </p:txBody>
      </p:sp>
    </p:spTree>
    <p:extLst>
      <p:ext uri="{BB962C8B-B14F-4D97-AF65-F5344CB8AC3E}">
        <p14:creationId xmlns:p14="http://schemas.microsoft.com/office/powerpoint/2010/main" val="1412138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641350" y="1162050"/>
            <a:ext cx="5575300" cy="3135313"/>
          </a:xfrm>
          <a:prstGeom prst="rect">
            <a:avLst/>
          </a:prstGeom>
          <a:ln/>
        </p:spPr>
      </p:sp>
      <p:sp>
        <p:nvSpPr>
          <p:cNvPr id="114691" name="Notes Placeholder 2"/>
          <p:cNvSpPr>
            <a:spLocks noGrp="1"/>
          </p:cNvSpPr>
          <p:nvPr>
            <p:ph type="body" idx="1"/>
          </p:nvPr>
        </p:nvSpPr>
        <p:spPr>
          <a:xfrm>
            <a:off x="635508" y="4471416"/>
            <a:ext cx="5586984" cy="410565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
        <p:nvSpPr>
          <p:cNvPr id="114692" name="Slide Number Placeholder 3"/>
          <p:cNvSpPr>
            <a:spLocks noGrp="1"/>
          </p:cNvSpPr>
          <p:nvPr>
            <p:ph type="sldNum" sz="quarter" idx="5"/>
          </p:nvPr>
        </p:nvSpPr>
        <p:spPr>
          <a:xfrm>
            <a:off x="3886200" y="868680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A399EE7-B6B2-46DF-A06D-C12D5E2DE381}" type="slidenum">
              <a:rPr lang="en-US" altLang="en-US" sz="1200">
                <a:latin typeface="Times New Roman" panose="02020603050405020304" pitchFamily="18" charset="0"/>
              </a:rPr>
              <a:pPr/>
              <a:t>78</a:t>
            </a:fld>
            <a:endParaRPr lang="en-US" altLang="en-US" sz="1200" dirty="0">
              <a:latin typeface="Times New Roman" panose="02020603050405020304" pitchFamily="18" charset="0"/>
            </a:endParaRPr>
          </a:p>
        </p:txBody>
      </p:sp>
    </p:spTree>
    <p:extLst>
      <p:ext uri="{BB962C8B-B14F-4D97-AF65-F5344CB8AC3E}">
        <p14:creationId xmlns:p14="http://schemas.microsoft.com/office/powerpoint/2010/main" val="426860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711201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739104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199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227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2449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41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1BB2A-F643-4BC4-A7C3-7339FD5A6B19}" type="slidenum">
              <a:rPr lang="en-US" smtClean="0"/>
              <a:pPr/>
              <a:t>‹#›</a:t>
            </a:fld>
            <a:endParaRPr 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835364460"/>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361705-BF82-4637-BD55-B46A2B54A32A}" type="slidenum">
              <a:rPr lang="en-US" smtClean="0"/>
              <a:pPr/>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670652977"/>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050F4DB9-A884-470C-BDED-F5DFAF363F79}"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lvl2pPr>
              <a:defRPr>
                <a:solidFill>
                  <a:schemeClr val="tx1"/>
                </a:solidFill>
              </a:defRPr>
            </a:lvl2pPr>
            <a:lvl3pPr>
              <a:defRPr>
                <a:solidFill>
                  <a:schemeClr val="tx1"/>
                </a:solidFill>
              </a:defRPr>
            </a:lvl3pPr>
            <a:lvl4pPr>
              <a:defRPr>
                <a:solidFill>
                  <a:schemeClr val="tx1"/>
                </a:solidFill>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840209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2286"/>
            <a:ext cx="9144000" cy="514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2286"/>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568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211"/>
            <a:ext cx="9144000" cy="5155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8" name="Picture 7" descr="A picture containing clock, light, drawing&#10;&#10;Description automatically generated">
            <a:extLst>
              <a:ext uri="{FF2B5EF4-FFF2-40B4-BE49-F238E27FC236}">
                <a16:creationId xmlns:a16="http://schemas.microsoft.com/office/drawing/2014/main" id="{60F9A2CE-31BE-CB49-98C4-EAE0F449CAB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3444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844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pic>
        <p:nvPicPr>
          <p:cNvPr id="8" name="Picture 7" descr="A picture containing clock, light, drawing&#10;&#10;Description automatically generated">
            <a:extLst>
              <a:ext uri="{FF2B5EF4-FFF2-40B4-BE49-F238E27FC236}">
                <a16:creationId xmlns:a16="http://schemas.microsoft.com/office/drawing/2014/main" id="{329E5074-A2B3-4158-8DC5-902888FE2D2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Tree>
    <p:custDataLst>
      <p:tags r:id="rId1"/>
    </p:custDataLst>
    <p:extLst>
      <p:ext uri="{BB962C8B-B14F-4D97-AF65-F5344CB8AC3E}">
        <p14:creationId xmlns:p14="http://schemas.microsoft.com/office/powerpoint/2010/main" val="26158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Tree>
    <p:custDataLst>
      <p:tags r:id="rId1"/>
    </p:custDataLst>
    <p:extLst>
      <p:ext uri="{BB962C8B-B14F-4D97-AF65-F5344CB8AC3E}">
        <p14:creationId xmlns:p14="http://schemas.microsoft.com/office/powerpoint/2010/main" val="8830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733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0D4204-70D0-4767-A333-0B97E79B59AE}"/>
              </a:ext>
            </a:extLst>
          </p:cNvPr>
          <p:cNvSpPr/>
          <p:nvPr/>
        </p:nvSpPr>
        <p:spPr>
          <a:xfrm>
            <a:off x="0" y="4650624"/>
            <a:ext cx="3193576"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50767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AS - Content with Imag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A3B1AA2-50A5-4442-A897-3FD0C1BC19F0}"/>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17" name="Freeform 16">
            <a:extLst>
              <a:ext uri="{FF2B5EF4-FFF2-40B4-BE49-F238E27FC236}">
                <a16:creationId xmlns:a16="http://schemas.microsoft.com/office/drawing/2014/main" id="{B28BF588-A539-E84D-BAE7-8D1EE1761D7B}"/>
              </a:ext>
            </a:extLst>
          </p:cNvPr>
          <p:cNvSpPr/>
          <p:nvPr/>
        </p:nvSpPr>
        <p:spPr>
          <a:xfrm>
            <a:off x="3405809" y="-1"/>
            <a:ext cx="2724336" cy="4651514"/>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69FD8B09-C03A-1F47-8E8E-7F5B82C66987}"/>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2">
            <a:extLst>
              <a:ext uri="{FF2B5EF4-FFF2-40B4-BE49-F238E27FC236}">
                <a16:creationId xmlns:a16="http://schemas.microsoft.com/office/drawing/2014/main" id="{2A0DCB78-264D-144D-A952-10F81BCE055A}"/>
              </a:ext>
            </a:extLst>
          </p:cNvPr>
          <p:cNvSpPr>
            <a:spLocks noGrp="1"/>
          </p:cNvSpPr>
          <p:nvPr>
            <p:ph type="pic" sz="quarter" idx="12"/>
          </p:nvPr>
        </p:nvSpPr>
        <p:spPr>
          <a:xfrm>
            <a:off x="-7058" y="-1"/>
            <a:ext cx="6081885" cy="4654853"/>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397888 w 6081885"/>
              <a:gd name="connsiteY3" fmla="*/ 4653170 h 5143500"/>
              <a:gd name="connsiteX4" fmla="*/ 7057 w 6081885"/>
              <a:gd name="connsiteY4" fmla="*/ 5143500 h 5143500"/>
              <a:gd name="connsiteX0" fmla="*/ 7057 w 6081885"/>
              <a:gd name="connsiteY0" fmla="*/ 4659796 h 4659796"/>
              <a:gd name="connsiteX1" fmla="*/ 0 w 6081885"/>
              <a:gd name="connsiteY1" fmla="*/ 0 h 4659796"/>
              <a:gd name="connsiteX2" fmla="*/ 6081885 w 6081885"/>
              <a:gd name="connsiteY2" fmla="*/ 0 h 4659796"/>
              <a:gd name="connsiteX3" fmla="*/ 3397888 w 6081885"/>
              <a:gd name="connsiteY3" fmla="*/ 4653170 h 4659796"/>
              <a:gd name="connsiteX4" fmla="*/ 7057 w 6081885"/>
              <a:gd name="connsiteY4" fmla="*/ 4659796 h 4659796"/>
              <a:gd name="connsiteX0" fmla="*/ 7057 w 6081885"/>
              <a:gd name="connsiteY0" fmla="*/ 4659796 h 4659796"/>
              <a:gd name="connsiteX1" fmla="*/ 0 w 6081885"/>
              <a:gd name="connsiteY1" fmla="*/ 0 h 4659796"/>
              <a:gd name="connsiteX2" fmla="*/ 6081885 w 6081885"/>
              <a:gd name="connsiteY2" fmla="*/ 0 h 4659796"/>
              <a:gd name="connsiteX3" fmla="*/ 3402831 w 6081885"/>
              <a:gd name="connsiteY3" fmla="*/ 4653170 h 4659796"/>
              <a:gd name="connsiteX4" fmla="*/ 7057 w 6081885"/>
              <a:gd name="connsiteY4" fmla="*/ 4659796 h 4659796"/>
              <a:gd name="connsiteX0" fmla="*/ 2114 w 6081885"/>
              <a:gd name="connsiteY0" fmla="*/ 4654853 h 4654853"/>
              <a:gd name="connsiteX1" fmla="*/ 0 w 6081885"/>
              <a:gd name="connsiteY1" fmla="*/ 0 h 4654853"/>
              <a:gd name="connsiteX2" fmla="*/ 6081885 w 6081885"/>
              <a:gd name="connsiteY2" fmla="*/ 0 h 4654853"/>
              <a:gd name="connsiteX3" fmla="*/ 3402831 w 6081885"/>
              <a:gd name="connsiteY3" fmla="*/ 4653170 h 4654853"/>
              <a:gd name="connsiteX4" fmla="*/ 2114 w 6081885"/>
              <a:gd name="connsiteY4" fmla="*/ 4654853 h 4654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4654853">
                <a:moveTo>
                  <a:pt x="2114" y="4654853"/>
                </a:moveTo>
                <a:cubicBezTo>
                  <a:pt x="-238" y="2940353"/>
                  <a:pt x="2352" y="1714500"/>
                  <a:pt x="0" y="0"/>
                </a:cubicBezTo>
                <a:lnTo>
                  <a:pt x="6081885" y="0"/>
                </a:lnTo>
                <a:lnTo>
                  <a:pt x="3402831" y="4653170"/>
                </a:lnTo>
                <a:lnTo>
                  <a:pt x="2114" y="4654853"/>
                </a:lnTo>
                <a:close/>
              </a:path>
            </a:pathLst>
          </a:custGeom>
        </p:spPr>
        <p:txBody>
          <a:bodyPr/>
          <a:lstStyle/>
          <a:p>
            <a:endParaRPr lang="en-US"/>
          </a:p>
        </p:txBody>
      </p:sp>
    </p:spTree>
    <p:custDataLst>
      <p:tags r:id="rId1"/>
    </p:custDataLst>
    <p:extLst>
      <p:ext uri="{BB962C8B-B14F-4D97-AF65-F5344CB8AC3E}">
        <p14:creationId xmlns:p14="http://schemas.microsoft.com/office/powerpoint/2010/main" val="424646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9682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4266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1317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7"/>
            <a:ext cx="9144000" cy="5217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Tree>
    <p:custDataLst>
      <p:tags r:id="rId1"/>
    </p:custDataLst>
    <p:extLst>
      <p:ext uri="{BB962C8B-B14F-4D97-AF65-F5344CB8AC3E}">
        <p14:creationId xmlns:p14="http://schemas.microsoft.com/office/powerpoint/2010/main" val="4273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42473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00290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6858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167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132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ontent with 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3125188" y="-1"/>
            <a:ext cx="3004957" cy="51435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9290C0E4-ECBA-5946-9BAC-DC37C672894D}"/>
              </a:ext>
            </a:extLst>
          </p:cNvPr>
          <p:cNvSpPr>
            <a:spLocks noGrp="1"/>
          </p:cNvSpPr>
          <p:nvPr>
            <p:ph type="pic" sz="quarter" idx="12"/>
          </p:nvPr>
        </p:nvSpPr>
        <p:spPr>
          <a:xfrm>
            <a:off x="-7058" y="0"/>
            <a:ext cx="6081885" cy="5143500"/>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5143500">
                <a:moveTo>
                  <a:pt x="7057" y="5143500"/>
                </a:moveTo>
                <a:cubicBezTo>
                  <a:pt x="4705" y="3429000"/>
                  <a:pt x="2352" y="1714500"/>
                  <a:pt x="0" y="0"/>
                </a:cubicBezTo>
                <a:lnTo>
                  <a:pt x="6081885" y="0"/>
                </a:lnTo>
                <a:lnTo>
                  <a:pt x="3132845" y="5143500"/>
                </a:lnTo>
                <a:lnTo>
                  <a:pt x="7057" y="5143500"/>
                </a:lnTo>
                <a:close/>
              </a:path>
            </a:pathLst>
          </a:custGeom>
        </p:spPr>
        <p:txBody>
          <a:bodyPr/>
          <a:lstStyle/>
          <a:p>
            <a:r>
              <a:rPr lang="en-US"/>
              <a:t>Click icon to add picture</a:t>
            </a:r>
          </a:p>
        </p:txBody>
      </p:sp>
    </p:spTree>
    <p:custDataLst>
      <p:tags r:id="rId1"/>
    </p:custDataLst>
    <p:extLst>
      <p:ext uri="{BB962C8B-B14F-4D97-AF65-F5344CB8AC3E}">
        <p14:creationId xmlns:p14="http://schemas.microsoft.com/office/powerpoint/2010/main" val="196901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48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3.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85D0C28-DCE9-1946-93BF-94EBD76B7959}"/>
              </a:ext>
            </a:extLst>
          </p:cNvPr>
          <p:cNvSpPr/>
          <p:nvPr/>
        </p:nvSpPr>
        <p:spPr>
          <a:xfrm>
            <a:off x="1844259"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95097"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45936"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96775"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96775"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7614"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96775"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7614"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8452"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9291"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100130"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9291"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9291"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100130"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9291" y="4152298"/>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9291" y="390313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8452" y="4152298"/>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34797" y="4886970"/>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Tree>
    <p:custDataLst>
      <p:tags r:id="rId17"/>
    </p:custDataLst>
    <p:extLst>
      <p:ext uri="{BB962C8B-B14F-4D97-AF65-F5344CB8AC3E}">
        <p14:creationId xmlns:p14="http://schemas.microsoft.com/office/powerpoint/2010/main" val="3042316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95" r:id="rId13"/>
    <p:sldLayoutId id="2147483797" r:id="rId14"/>
    <p:sldLayoutId id="2147483798"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32010F-8301-433C-B0B4-B249A9403DAC}"/>
              </a:ext>
            </a:extLst>
          </p:cNvPr>
          <p:cNvSpPr/>
          <p:nvPr/>
        </p:nvSpPr>
        <p:spPr>
          <a:xfrm>
            <a:off x="0" y="4650624"/>
            <a:ext cx="9144000"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grpSp>
        <p:nvGrpSpPr>
          <p:cNvPr id="205" name="Group 204">
            <a:extLst>
              <a:ext uri="{FF2B5EF4-FFF2-40B4-BE49-F238E27FC236}">
                <a16:creationId xmlns:a16="http://schemas.microsoft.com/office/drawing/2014/main" id="{CEEE07FD-FB9A-5146-86A7-7AE8BC7B637F}"/>
              </a:ext>
            </a:extLst>
          </p:cNvPr>
          <p:cNvGrpSpPr/>
          <p:nvPr/>
        </p:nvGrpSpPr>
        <p:grpSpPr>
          <a:xfrm>
            <a:off x="6717170" y="66989"/>
            <a:ext cx="2316790" cy="1108928"/>
            <a:chOff x="6717170" y="66989"/>
            <a:chExt cx="2316790" cy="1108928"/>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6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24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3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98C6D2D3-238B-EB4D-B8B4-6CA49DB6AA18}"/>
              </a:ext>
            </a:extLst>
          </p:cNvPr>
          <p:cNvGrpSpPr/>
          <p:nvPr/>
        </p:nvGrpSpPr>
        <p:grpSpPr>
          <a:xfrm>
            <a:off x="100130" y="3903136"/>
            <a:ext cx="1843588" cy="1108928"/>
            <a:chOff x="92670" y="3892522"/>
            <a:chExt cx="1843588" cy="1108928"/>
          </a:xfrm>
        </p:grpSpPr>
        <p:sp>
          <p:nvSpPr>
            <p:cNvPr id="178" name="Freeform 177">
              <a:extLst>
                <a:ext uri="{FF2B5EF4-FFF2-40B4-BE49-F238E27FC236}">
                  <a16:creationId xmlns:a16="http://schemas.microsoft.com/office/drawing/2014/main" id="{285D0C28-DCE9-1946-93BF-94EBD76B7959}"/>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50" name="TextBox 3">
            <a:extLst>
              <a:ext uri="{FF2B5EF4-FFF2-40B4-BE49-F238E27FC236}">
                <a16:creationId xmlns:a16="http://schemas.microsoft.com/office/drawing/2014/main" id="{C88B77EA-AF9E-4DC9-A94D-E41E58552877}"/>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Tree>
    <p:custDataLst>
      <p:tags r:id="rId14"/>
    </p:custDataLst>
    <p:extLst>
      <p:ext uri="{BB962C8B-B14F-4D97-AF65-F5344CB8AC3E}">
        <p14:creationId xmlns:p14="http://schemas.microsoft.com/office/powerpoint/2010/main" val="19201757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94" r:id="rId8"/>
    <p:sldLayoutId id="2147483790" r:id="rId9"/>
    <p:sldLayoutId id="2147483791" r:id="rId10"/>
    <p:sldLayoutId id="2147483792" r:id="rId11"/>
    <p:sldLayoutId id="214748379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97.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3.xml"/><Relationship Id="rId6" Type="http://schemas.openxmlformats.org/officeDocument/2006/relationships/image" Target="../media/image132.png"/><Relationship Id="rId5" Type="http://schemas.openxmlformats.org/officeDocument/2006/relationships/image" Target="../media/image280.png"/><Relationship Id="rId4" Type="http://schemas.openxmlformats.org/officeDocument/2006/relationships/image" Target="../media/image36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29.xml"/><Relationship Id="rId4" Type="http://schemas.openxmlformats.org/officeDocument/2006/relationships/image" Target="../media/image6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8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74.png"/><Relationship Id="rId4" Type="http://schemas.openxmlformats.org/officeDocument/2006/relationships/image" Target="../media/image73.png"/></Relationships>
</file>

<file path=ppt/slides/_rels/slide9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922E20-F83F-47CA-BD3B-A363F79934CB}"/>
              </a:ext>
            </a:extLst>
          </p:cNvPr>
          <p:cNvSpPr>
            <a:spLocks noGrp="1"/>
          </p:cNvSpPr>
          <p:nvPr>
            <p:ph type="body" sz="quarter" idx="10"/>
          </p:nvPr>
        </p:nvSpPr>
        <p:spPr/>
        <p:txBody>
          <a:bodyPr/>
          <a:lstStyle/>
          <a:p>
            <a:r>
              <a:rPr lang="en-US" dirty="0"/>
              <a:t>Module 6:  Linear Models for Classification</a:t>
            </a:r>
          </a:p>
        </p:txBody>
      </p:sp>
      <p:sp>
        <p:nvSpPr>
          <p:cNvPr id="3" name="Text Placeholder 2">
            <a:extLst>
              <a:ext uri="{FF2B5EF4-FFF2-40B4-BE49-F238E27FC236}">
                <a16:creationId xmlns:a16="http://schemas.microsoft.com/office/drawing/2014/main" id="{7CB5983F-48B7-484D-95A4-081A3A2C9B70}"/>
              </a:ext>
            </a:extLst>
          </p:cNvPr>
          <p:cNvSpPr>
            <a:spLocks noGrp="1"/>
          </p:cNvSpPr>
          <p:nvPr>
            <p:ph type="body" sz="quarter" idx="11"/>
          </p:nvPr>
        </p:nvSpPr>
        <p:spPr/>
        <p:txBody>
          <a:bodyPr/>
          <a:lstStyle/>
          <a:p>
            <a:r>
              <a:rPr lang="en-US" dirty="0"/>
              <a:t>ISE-529</a:t>
            </a:r>
          </a:p>
          <a:p>
            <a:r>
              <a:rPr lang="en-US" dirty="0"/>
              <a:t>Content based on ISLR Chapter 4.1 – 4.3</a:t>
            </a:r>
          </a:p>
        </p:txBody>
      </p:sp>
    </p:spTree>
    <p:extLst>
      <p:ext uri="{BB962C8B-B14F-4D97-AF65-F5344CB8AC3E}">
        <p14:creationId xmlns:p14="http://schemas.microsoft.com/office/powerpoint/2010/main" val="244700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4FF0-2695-47EF-84B3-12B53581907C}"/>
              </a:ext>
            </a:extLst>
          </p:cNvPr>
          <p:cNvSpPr>
            <a:spLocks noGrp="1"/>
          </p:cNvSpPr>
          <p:nvPr>
            <p:ph type="title"/>
          </p:nvPr>
        </p:nvSpPr>
        <p:spPr/>
        <p:txBody>
          <a:bodyPr>
            <a:normAutofit fontScale="90000"/>
          </a:bodyPr>
          <a:lstStyle/>
          <a:p>
            <a:r>
              <a:rPr lang="en-US" dirty="0"/>
              <a:t>Classification Example</a:t>
            </a:r>
          </a:p>
        </p:txBody>
      </p:sp>
      <p:sp>
        <p:nvSpPr>
          <p:cNvPr id="3" name="Content Placeholder 2">
            <a:extLst>
              <a:ext uri="{FF2B5EF4-FFF2-40B4-BE49-F238E27FC236}">
                <a16:creationId xmlns:a16="http://schemas.microsoft.com/office/drawing/2014/main" id="{4640AC4B-8B25-4D53-B9DD-E5851FEB4A41}"/>
              </a:ext>
            </a:extLst>
          </p:cNvPr>
          <p:cNvSpPr>
            <a:spLocks noGrp="1"/>
          </p:cNvSpPr>
          <p:nvPr>
            <p:ph idx="1"/>
          </p:nvPr>
        </p:nvSpPr>
        <p:spPr>
          <a:xfrm>
            <a:off x="694487" y="4636848"/>
            <a:ext cx="7886700" cy="465616"/>
          </a:xfrm>
        </p:spPr>
        <p:txBody>
          <a:bodyPr>
            <a:normAutofit fontScale="92500"/>
          </a:bodyPr>
          <a:lstStyle/>
          <a:p>
            <a:pPr marL="0" indent="0">
              <a:buNone/>
            </a:pPr>
            <a:r>
              <a:rPr lang="en-US" i="1" dirty="0">
                <a:latin typeface="Cambria Math" pitchFamily="18" charset="0"/>
                <a:ea typeface="Cambria Math" pitchFamily="18" charset="0"/>
              </a:rPr>
              <a:t>Which factor (balance or income) has the stronger relation to default?</a:t>
            </a:r>
          </a:p>
          <a:p>
            <a:pPr marL="0" indent="0">
              <a:buNone/>
            </a:pPr>
            <a:endParaRPr lang="en-US" dirty="0"/>
          </a:p>
        </p:txBody>
      </p:sp>
      <p:sp>
        <p:nvSpPr>
          <p:cNvPr id="4" name="Text Placeholder 3">
            <a:extLst>
              <a:ext uri="{FF2B5EF4-FFF2-40B4-BE49-F238E27FC236}">
                <a16:creationId xmlns:a16="http://schemas.microsoft.com/office/drawing/2014/main" id="{56C08DAF-5B47-4472-8185-9E647A472595}"/>
              </a:ext>
            </a:extLst>
          </p:cNvPr>
          <p:cNvSpPr>
            <a:spLocks noGrp="1"/>
          </p:cNvSpPr>
          <p:nvPr>
            <p:ph type="body" sz="quarter" idx="10"/>
          </p:nvPr>
        </p:nvSpPr>
        <p:spPr/>
        <p:txBody>
          <a:bodyPr/>
          <a:lstStyle/>
          <a:p>
            <a:r>
              <a:rPr lang="en-US" dirty="0"/>
              <a:t>Credit Card Default Data.csv</a:t>
            </a:r>
          </a:p>
        </p:txBody>
      </p:sp>
      <p:pic>
        <p:nvPicPr>
          <p:cNvPr id="6" name="Picture 5">
            <a:extLst>
              <a:ext uri="{FF2B5EF4-FFF2-40B4-BE49-F238E27FC236}">
                <a16:creationId xmlns:a16="http://schemas.microsoft.com/office/drawing/2014/main" id="{81C752E3-D667-40B0-B89B-2D5CBB80A24E}"/>
              </a:ext>
            </a:extLst>
          </p:cNvPr>
          <p:cNvPicPr>
            <a:picLocks noChangeAspect="1"/>
          </p:cNvPicPr>
          <p:nvPr/>
        </p:nvPicPr>
        <p:blipFill>
          <a:blip r:embed="rId2"/>
          <a:stretch>
            <a:fillRect/>
          </a:stretch>
        </p:blipFill>
        <p:spPr>
          <a:xfrm>
            <a:off x="171449" y="1327150"/>
            <a:ext cx="2542297" cy="2851704"/>
          </a:xfrm>
          <a:prstGeom prst="rect">
            <a:avLst/>
          </a:prstGeom>
        </p:spPr>
      </p:pic>
      <p:pic>
        <p:nvPicPr>
          <p:cNvPr id="5" name="Picture 4">
            <a:extLst>
              <a:ext uri="{FF2B5EF4-FFF2-40B4-BE49-F238E27FC236}">
                <a16:creationId xmlns:a16="http://schemas.microsoft.com/office/drawing/2014/main" id="{FAFAE431-C21A-4896-98A2-292516FFABCB}"/>
              </a:ext>
            </a:extLst>
          </p:cNvPr>
          <p:cNvPicPr>
            <a:picLocks noChangeAspect="1"/>
          </p:cNvPicPr>
          <p:nvPr/>
        </p:nvPicPr>
        <p:blipFill>
          <a:blip r:embed="rId3"/>
          <a:stretch>
            <a:fillRect/>
          </a:stretch>
        </p:blipFill>
        <p:spPr>
          <a:xfrm>
            <a:off x="3114997" y="1327151"/>
            <a:ext cx="5782622" cy="2851704"/>
          </a:xfrm>
          <a:prstGeom prst="rect">
            <a:avLst/>
          </a:prstGeom>
        </p:spPr>
      </p:pic>
    </p:spTree>
    <p:extLst>
      <p:ext uri="{BB962C8B-B14F-4D97-AF65-F5344CB8AC3E}">
        <p14:creationId xmlns:p14="http://schemas.microsoft.com/office/powerpoint/2010/main" val="240694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9C28-699D-4D8A-9EC8-1133EBFBA342}"/>
              </a:ext>
            </a:extLst>
          </p:cNvPr>
          <p:cNvSpPr>
            <a:spLocks noGrp="1"/>
          </p:cNvSpPr>
          <p:nvPr>
            <p:ph type="title"/>
          </p:nvPr>
        </p:nvSpPr>
        <p:spPr/>
        <p:txBody>
          <a:bodyPr>
            <a:normAutofit fontScale="90000"/>
          </a:bodyPr>
          <a:lstStyle/>
          <a:p>
            <a:r>
              <a:rPr lang="en-US" dirty="0"/>
              <a:t>Generalized 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0CCAE6-E086-4554-8A41-023DA69F49C6}"/>
                  </a:ext>
                </a:extLst>
              </p:cNvPr>
              <p:cNvSpPr>
                <a:spLocks noGrp="1"/>
              </p:cNvSpPr>
              <p:nvPr>
                <p:ph idx="1"/>
              </p:nvPr>
            </p:nvSpPr>
            <p:spPr/>
            <p:txBody>
              <a:bodyPr>
                <a:normAutofit lnSpcReduction="10000"/>
              </a:bodyPr>
              <a:lstStyle/>
              <a:p>
                <a:r>
                  <a:rPr lang="en-US" dirty="0"/>
                  <a:t>Extends the linear regression model by incorporating a "link function" and associated probability distribution to change the distribution of the response variable:</a:t>
                </a:r>
              </a:p>
              <a:p>
                <a:endParaRPr lang="en-US" dirty="0"/>
              </a:p>
              <a:p>
                <a:endParaRPr lang="en-US" dirty="0"/>
              </a:p>
              <a:p>
                <a:pPr lvl="2"/>
                <a:r>
                  <a:rPr lang="en-US" dirty="0"/>
                  <a:t>where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oMath>
                </a14:m>
                <a:r>
                  <a:rPr lang="en-US" dirty="0"/>
                  <a:t> can be a variety of functions with a variety of probability distributions</a:t>
                </a:r>
              </a:p>
              <a:p>
                <a:pPr lvl="2"/>
                <a:endParaRPr lang="en-US" dirty="0"/>
              </a:p>
              <a:p>
                <a:pPr lvl="2"/>
                <a:endParaRPr lang="en-US" dirty="0"/>
              </a:p>
              <a:p>
                <a:pPr marL="365760" lvl="2" indent="0">
                  <a:buNone/>
                </a:pPr>
                <a:endParaRPr lang="en-US" dirty="0"/>
              </a:p>
              <a:p>
                <a:r>
                  <a:rPr lang="en-US" dirty="0"/>
                  <a:t>One way of dealing with response variables that are not normally distributed with respect to the predictors</a:t>
                </a:r>
              </a:p>
            </p:txBody>
          </p:sp>
        </mc:Choice>
        <mc:Fallback xmlns="">
          <p:sp>
            <p:nvSpPr>
              <p:cNvPr id="3" name="Content Placeholder 2">
                <a:extLst>
                  <a:ext uri="{FF2B5EF4-FFF2-40B4-BE49-F238E27FC236}">
                    <a16:creationId xmlns:a16="http://schemas.microsoft.com/office/drawing/2014/main" id="{9E0CCAE6-E086-4554-8A41-023DA69F49C6}"/>
                  </a:ext>
                </a:extLst>
              </p:cNvPr>
              <p:cNvSpPr>
                <a:spLocks noGrp="1" noRot="1" noChangeAspect="1" noMove="1" noResize="1" noEditPoints="1" noAdjustHandles="1" noChangeArrowheads="1" noChangeShapeType="1" noTextEdit="1"/>
              </p:cNvSpPr>
              <p:nvPr>
                <p:ph idx="1"/>
              </p:nvPr>
            </p:nvSpPr>
            <p:spPr>
              <a:blipFill>
                <a:blip r:embed="rId2"/>
                <a:stretch>
                  <a:fillRect l="-773" t="-3364" r="-309" b="-1121"/>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8B1AFA6-F94E-4D7A-A2BF-FAB9FE7F31F2}"/>
              </a:ext>
            </a:extLst>
          </p:cNvPr>
          <p:cNvSpPr>
            <a:spLocks noGrp="1"/>
          </p:cNvSpPr>
          <p:nvPr>
            <p:ph type="body" sz="quarter" idx="10"/>
          </p:nvPr>
        </p:nvSpPr>
        <p:spPr/>
        <p:txBody>
          <a:bodyPr/>
          <a:lstStyle/>
          <a:p>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6E96BEB-E31D-45C8-A0C2-25909AB1BFDA}"/>
                  </a:ext>
                </a:extLst>
              </p:cNvPr>
              <p:cNvSpPr txBox="1"/>
              <p:nvPr/>
            </p:nvSpPr>
            <p:spPr>
              <a:xfrm>
                <a:off x="2094932" y="2217826"/>
                <a:ext cx="5254388" cy="2984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itchFamily="18" charset="0"/>
                        </a:rPr>
                        <m:t>𝑔</m:t>
                      </m:r>
                      <m:r>
                        <a:rPr lang="en-US" b="0" i="1" smtClean="0">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𝐸</m:t>
                      </m:r>
                      <m:r>
                        <a:rPr lang="en-US" b="0" i="1" smtClean="0">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𝑌</m:t>
                      </m:r>
                      <m:r>
                        <a:rPr lang="en-US" b="0" i="1" smtClean="0">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𝑋</m:t>
                      </m:r>
                      <m:r>
                        <a:rPr lang="en-US" b="0" i="1" smtClean="0">
                          <a:solidFill>
                            <a:schemeClr val="bg1"/>
                          </a:solidFill>
                          <a:latin typeface="Cambria Math" panose="02040503050406030204" pitchFamily="18" charset="0"/>
                          <a:ea typeface="Cambria Math" pitchFamily="18" charset="0"/>
                        </a:rPr>
                        <m:t>)=</m:t>
                      </m:r>
                      <m:sSub>
                        <m:sSubPr>
                          <m:ctrlPr>
                            <a:rPr lang="en-US" b="0" i="1" smtClean="0">
                              <a:solidFill>
                                <a:schemeClr val="bg1"/>
                              </a:solidFill>
                              <a:latin typeface="Cambria Math" panose="02040503050406030204" pitchFamily="18" charset="0"/>
                              <a:ea typeface="Cambria Math" pitchFamily="18" charset="0"/>
                            </a:rPr>
                          </m:ctrlPr>
                        </m:sSubPr>
                        <m:e>
                          <m:r>
                            <a:rPr lang="en-US" b="0" i="1" smtClean="0">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0</m:t>
                          </m:r>
                        </m:sub>
                      </m:sSub>
                      <m:r>
                        <a:rPr lang="en-US" b="0" i="1" smtClean="0">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1</m:t>
                          </m:r>
                        </m:sub>
                      </m:sSub>
                      <m:sSub>
                        <m:sSubPr>
                          <m:ctrlPr>
                            <a:rPr lang="en-US" i="1" smtClean="0">
                              <a:solidFill>
                                <a:schemeClr val="bg1"/>
                              </a:solidFill>
                              <a:latin typeface="Cambria Math" panose="02040503050406030204" pitchFamily="18" charset="0"/>
                              <a:ea typeface="Cambria Math" pitchFamily="18" charset="0"/>
                            </a:rPr>
                          </m:ctrlPr>
                        </m:sSubPr>
                        <m:e>
                          <m:r>
                            <a:rPr lang="en-US" b="0" i="1" smtClean="0">
                              <a:solidFill>
                                <a:schemeClr val="bg1"/>
                              </a:solidFill>
                              <a:latin typeface="Cambria Math" panose="02040503050406030204" pitchFamily="18" charset="0"/>
                              <a:ea typeface="Cambria Math" pitchFamily="18" charset="0"/>
                            </a:rPr>
                            <m:t>𝑋</m:t>
                          </m:r>
                        </m:e>
                        <m:sub>
                          <m:r>
                            <a:rPr lang="en-US" b="0" i="1" smtClean="0">
                              <a:solidFill>
                                <a:schemeClr val="bg1"/>
                              </a:solidFill>
                              <a:latin typeface="Cambria Math" panose="02040503050406030204" pitchFamily="18" charset="0"/>
                              <a:ea typeface="Cambria Math" pitchFamily="18" charset="0"/>
                            </a:rPr>
                            <m:t>1</m:t>
                          </m:r>
                        </m:sub>
                      </m:sSub>
                      <m:r>
                        <a:rPr lang="en-US" b="0" i="1" smtClean="0">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2</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b="0" i="1" smtClean="0">
                              <a:solidFill>
                                <a:schemeClr val="bg1"/>
                              </a:solidFill>
                              <a:latin typeface="Cambria Math" panose="02040503050406030204" pitchFamily="18" charset="0"/>
                              <a:ea typeface="Cambria Math" pitchFamily="18" charset="0"/>
                            </a:rPr>
                            <m:t>2</m:t>
                          </m:r>
                        </m:sub>
                      </m:sSub>
                      <m:r>
                        <a:rPr lang="en-US" b="0" i="1" smtClean="0">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𝑝</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b="0" i="1" smtClean="0">
                              <a:solidFill>
                                <a:schemeClr val="bg1"/>
                              </a:solidFill>
                              <a:latin typeface="Cambria Math" panose="02040503050406030204" pitchFamily="18" charset="0"/>
                              <a:ea typeface="Cambria Math" pitchFamily="18" charset="0"/>
                            </a:rPr>
                            <m:t>𝑝</m:t>
                          </m:r>
                        </m:sub>
                      </m:sSub>
                      <m:r>
                        <a:rPr lang="en-US" b="0" i="1" smtClean="0">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𝜀</m:t>
                      </m:r>
                    </m:oMath>
                  </m:oMathPara>
                </a14:m>
                <a:endParaRPr lang="en-US" dirty="0">
                  <a:solidFill>
                    <a:schemeClr val="bg1"/>
                  </a:solidFill>
                  <a:latin typeface="Cambria Math" pitchFamily="18" charset="0"/>
                  <a:ea typeface="Cambria Math" pitchFamily="18" charset="0"/>
                </a:endParaRPr>
              </a:p>
            </p:txBody>
          </p:sp>
        </mc:Choice>
        <mc:Fallback xmlns="">
          <p:sp>
            <p:nvSpPr>
              <p:cNvPr id="6" name="TextBox 5">
                <a:extLst>
                  <a:ext uri="{FF2B5EF4-FFF2-40B4-BE49-F238E27FC236}">
                    <a16:creationId xmlns:a16="http://schemas.microsoft.com/office/drawing/2014/main" id="{F6E96BEB-E31D-45C8-A0C2-25909AB1BFDA}"/>
                  </a:ext>
                </a:extLst>
              </p:cNvPr>
              <p:cNvSpPr txBox="1">
                <a:spLocks noRot="1" noChangeAspect="1" noMove="1" noResize="1" noEditPoints="1" noAdjustHandles="1" noChangeArrowheads="1" noChangeShapeType="1" noTextEdit="1"/>
              </p:cNvSpPr>
              <p:nvPr/>
            </p:nvSpPr>
            <p:spPr>
              <a:xfrm>
                <a:off x="2094932" y="2217826"/>
                <a:ext cx="5254388" cy="298415"/>
              </a:xfrm>
              <a:prstGeom prst="rect">
                <a:avLst/>
              </a:prstGeom>
              <a:blipFill>
                <a:blip r:embed="rId3"/>
                <a:stretch>
                  <a:fillRect b="-26531"/>
                </a:stretch>
              </a:blipFill>
            </p:spPr>
            <p:txBody>
              <a:bodyPr/>
              <a:lstStyle/>
              <a:p>
                <a:r>
                  <a:rPr lang="en-US">
                    <a:noFill/>
                  </a:rPr>
                  <a:t> </a:t>
                </a:r>
              </a:p>
            </p:txBody>
          </p:sp>
        </mc:Fallback>
      </mc:AlternateContent>
    </p:spTree>
    <p:extLst>
      <p:ext uri="{BB962C8B-B14F-4D97-AF65-F5344CB8AC3E}">
        <p14:creationId xmlns:p14="http://schemas.microsoft.com/office/powerpoint/2010/main" val="246252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9C28-699D-4D8A-9EC8-1133EBFBA342}"/>
              </a:ext>
            </a:extLst>
          </p:cNvPr>
          <p:cNvSpPr>
            <a:spLocks noGrp="1"/>
          </p:cNvSpPr>
          <p:nvPr>
            <p:ph type="title"/>
          </p:nvPr>
        </p:nvSpPr>
        <p:spPr/>
        <p:txBody>
          <a:bodyPr>
            <a:normAutofit fontScale="90000"/>
          </a:bodyPr>
          <a:lstStyle/>
          <a:p>
            <a:r>
              <a:rPr lang="en-US" dirty="0"/>
              <a:t>Generalized 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0CCAE6-E086-4554-8A41-023DA69F49C6}"/>
                  </a:ext>
                </a:extLst>
              </p:cNvPr>
              <p:cNvSpPr>
                <a:spLocks noGrp="1"/>
              </p:cNvSpPr>
              <p:nvPr>
                <p:ph idx="1"/>
              </p:nvPr>
            </p:nvSpPr>
            <p:spPr>
              <a:xfrm>
                <a:off x="628650" y="1189038"/>
                <a:ext cx="7886700" cy="3263504"/>
              </a:xfrm>
            </p:spPr>
            <p:txBody>
              <a:bodyPr>
                <a:normAutofit/>
              </a:bodyPr>
              <a:lstStyle/>
              <a:p>
                <a:pPr marL="0" indent="0">
                  <a:buNone/>
                </a:pPr>
                <a:r>
                  <a:rPr lang="en-US" dirty="0"/>
                  <a:t>Models the mean of a continuous response variable Y</a:t>
                </a:r>
              </a:p>
              <a:p>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oMath>
                </a14:m>
                <a:r>
                  <a:rPr lang="en-US" dirty="0"/>
                  <a:t> is distributed normally with an identity link function:</a:t>
                </a:r>
              </a:p>
              <a:p>
                <a:pPr marL="0" indent="0" algn="ctr">
                  <a:buNone/>
                </a:pPr>
                <a:r>
                  <a:rPr lang="en-US" dirty="0"/>
                  <a:t> </a:t>
                </a:r>
                <a14:m>
                  <m:oMath xmlns:m="http://schemas.openxmlformats.org/officeDocument/2006/math">
                    <m:sSub>
                      <m:sSubPr>
                        <m:ctrlPr>
                          <a:rPr lang="en-US" i="1" smtClean="0">
                            <a:latin typeface="Cambria Math" panose="02040503050406030204" pitchFamily="18" charset="0"/>
                            <a:ea typeface="Cambria Math" pitchFamily="18" charset="0"/>
                          </a:rPr>
                        </m:ctrlPr>
                      </m:sSubPr>
                      <m:e>
                        <m:r>
                          <a:rPr lang="en-US" b="0" i="1" smtClean="0">
                            <a:latin typeface="Cambria Math" panose="02040503050406030204" pitchFamily="18" charset="0"/>
                            <a:ea typeface="Cambria Math" pitchFamily="18" charset="0"/>
                          </a:rPr>
                          <m:t>𝑌</m:t>
                        </m:r>
                        <m:r>
                          <a:rPr lang="en-US" i="1">
                            <a:latin typeface="Cambria Math" panose="02040503050406030204" pitchFamily="18" charset="0"/>
                            <a:ea typeface="Cambria Math" pitchFamily="18" charset="0"/>
                          </a:rPr>
                          <m:t>= </m:t>
                        </m:r>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0</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1</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𝑋</m:t>
                        </m:r>
                      </m:e>
                      <m:sub>
                        <m:r>
                          <a:rPr lang="en-US" i="1">
                            <a:latin typeface="Cambria Math" panose="02040503050406030204" pitchFamily="18" charset="0"/>
                            <a:ea typeface="Cambria Math" pitchFamily="18" charset="0"/>
                          </a:rPr>
                          <m:t>1</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2</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𝑋</m:t>
                        </m:r>
                      </m:e>
                      <m:sub>
                        <m:r>
                          <a:rPr lang="en-US" i="1">
                            <a:latin typeface="Cambria Math" panose="02040503050406030204" pitchFamily="18" charset="0"/>
                            <a:ea typeface="Cambria Math" pitchFamily="18" charset="0"/>
                          </a:rPr>
                          <m:t>2</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𝑝</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𝑋</m:t>
                        </m:r>
                      </m:e>
                      <m:sub>
                        <m:r>
                          <a:rPr lang="en-US" i="1">
                            <a:latin typeface="Cambria Math" panose="02040503050406030204" pitchFamily="18" charset="0"/>
                            <a:ea typeface="Cambria Math" pitchFamily="18" charset="0"/>
                          </a:rPr>
                          <m:t>𝑝</m:t>
                        </m:r>
                      </m:sub>
                    </m:sSub>
                  </m:oMath>
                </a14:m>
                <a:endParaRPr lang="en-US" dirty="0">
                  <a:latin typeface="Cambria Math" pitchFamily="18" charset="0"/>
                  <a:ea typeface="Cambria Math" pitchFamily="18" charset="0"/>
                </a:endParaRPr>
              </a:p>
              <a:p>
                <a:pPr marL="0" indent="0">
                  <a:buNone/>
                </a:pPr>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9E0CCAE6-E086-4554-8A41-023DA69F49C6}"/>
                  </a:ext>
                </a:extLst>
              </p:cNvPr>
              <p:cNvSpPr>
                <a:spLocks noGrp="1" noRot="1" noChangeAspect="1" noMove="1" noResize="1" noEditPoints="1" noAdjustHandles="1" noChangeArrowheads="1" noChangeShapeType="1" noTextEdit="1"/>
              </p:cNvSpPr>
              <p:nvPr>
                <p:ph idx="1"/>
              </p:nvPr>
            </p:nvSpPr>
            <p:spPr>
              <a:xfrm>
                <a:off x="628650" y="1189038"/>
                <a:ext cx="7886700" cy="3263504"/>
              </a:xfrm>
              <a:blipFill>
                <a:blip r:embed="rId2"/>
                <a:stretch>
                  <a:fillRect l="-927" t="-261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8B1AFA6-F94E-4D7A-A2BF-FAB9FE7F31F2}"/>
              </a:ext>
            </a:extLst>
          </p:cNvPr>
          <p:cNvSpPr>
            <a:spLocks noGrp="1"/>
          </p:cNvSpPr>
          <p:nvPr>
            <p:ph type="body" sz="quarter" idx="10"/>
          </p:nvPr>
        </p:nvSpPr>
        <p:spPr/>
        <p:txBody>
          <a:bodyPr/>
          <a:lstStyle/>
          <a:p>
            <a:r>
              <a:rPr lang="en-US" dirty="0"/>
              <a:t>Linear Regression</a:t>
            </a:r>
          </a:p>
        </p:txBody>
      </p:sp>
      <p:pic>
        <p:nvPicPr>
          <p:cNvPr id="8" name="Picture 7" descr="Chart, scatter chart&#10;&#10;Description automatically generated">
            <a:extLst>
              <a:ext uri="{FF2B5EF4-FFF2-40B4-BE49-F238E27FC236}">
                <a16:creationId xmlns:a16="http://schemas.microsoft.com/office/drawing/2014/main" id="{591CA66D-A517-4129-B24C-93DFB242D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081" y="2645001"/>
            <a:ext cx="3403837" cy="2358799"/>
          </a:xfrm>
          <a:prstGeom prst="rect">
            <a:avLst/>
          </a:prstGeom>
        </p:spPr>
      </p:pic>
    </p:spTree>
    <p:extLst>
      <p:ext uri="{BB962C8B-B14F-4D97-AF65-F5344CB8AC3E}">
        <p14:creationId xmlns:p14="http://schemas.microsoft.com/office/powerpoint/2010/main" val="346881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9C28-699D-4D8A-9EC8-1133EBFBA342}"/>
              </a:ext>
            </a:extLst>
          </p:cNvPr>
          <p:cNvSpPr>
            <a:spLocks noGrp="1"/>
          </p:cNvSpPr>
          <p:nvPr>
            <p:ph type="title"/>
          </p:nvPr>
        </p:nvSpPr>
        <p:spPr/>
        <p:txBody>
          <a:bodyPr>
            <a:normAutofit fontScale="90000"/>
          </a:bodyPr>
          <a:lstStyle/>
          <a:p>
            <a:r>
              <a:rPr lang="en-US" dirty="0"/>
              <a:t>Generalized 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0CCAE6-E086-4554-8A41-023DA69F49C6}"/>
                  </a:ext>
                </a:extLst>
              </p:cNvPr>
              <p:cNvSpPr>
                <a:spLocks noGrp="1"/>
              </p:cNvSpPr>
              <p:nvPr>
                <p:ph idx="1"/>
              </p:nvPr>
            </p:nvSpPr>
            <p:spPr/>
            <p:txBody>
              <a:bodyPr>
                <a:normAutofit/>
              </a:bodyPr>
              <a:lstStyle/>
              <a:p>
                <a:pPr marL="0" indent="0">
                  <a:buNone/>
                </a:pPr>
                <a:r>
                  <a:rPr lang="en-US" dirty="0"/>
                  <a:t>Models the odds of “success” for a binary response variable Y</a:t>
                </a:r>
              </a:p>
              <a:p>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oMath>
                </a14:m>
                <a:r>
                  <a:rPr lang="en-US" dirty="0"/>
                  <a:t> is the logit function with a binomial distribution:</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𝑙𝑜𝑔𝑖𝑡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sub>
                                  </m:sSub>
                                </m:num>
                                <m:den>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sub>
                                  </m:sSub>
                                </m:den>
                              </m:f>
                            </m:e>
                          </m:d>
                        </m:e>
                      </m:func>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 </m:t>
                          </m:r>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0</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1</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𝑋</m:t>
                          </m:r>
                        </m:e>
                        <m:sub>
                          <m:r>
                            <a:rPr lang="en-US" i="1">
                              <a:latin typeface="Cambria Math" panose="02040503050406030204" pitchFamily="18" charset="0"/>
                              <a:ea typeface="Cambria Math" pitchFamily="18" charset="0"/>
                            </a:rPr>
                            <m:t>1</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2</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𝑋</m:t>
                          </m:r>
                        </m:e>
                        <m:sub>
                          <m:r>
                            <a:rPr lang="en-US" i="1">
                              <a:latin typeface="Cambria Math" panose="02040503050406030204" pitchFamily="18" charset="0"/>
                              <a:ea typeface="Cambria Math" pitchFamily="18" charset="0"/>
                            </a:rPr>
                            <m:t>2</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𝑝</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𝑋</m:t>
                          </m:r>
                        </m:e>
                        <m:sub>
                          <m:r>
                            <a:rPr lang="en-US" i="1">
                              <a:latin typeface="Cambria Math" panose="02040503050406030204" pitchFamily="18" charset="0"/>
                              <a:ea typeface="Cambria Math" pitchFamily="18" charset="0"/>
                            </a:rPr>
                            <m:t>𝑝</m:t>
                          </m:r>
                        </m:sub>
                      </m:sSub>
                    </m:oMath>
                  </m:oMathPara>
                </a14:m>
                <a:endParaRPr lang="en-US" dirty="0"/>
              </a:p>
              <a:p>
                <a:pPr marL="0" indent="0" algn="ctr">
                  <a:buNone/>
                </a:pPr>
                <a:br>
                  <a:rPr lang="en-US" dirty="0">
                    <a:ea typeface="Cambria Math" pitchFamily="18" charset="0"/>
                  </a:rPr>
                </a:br>
                <a:endParaRPr lang="en-US" dirty="0"/>
              </a:p>
            </p:txBody>
          </p:sp>
        </mc:Choice>
        <mc:Fallback xmlns="">
          <p:sp>
            <p:nvSpPr>
              <p:cNvPr id="3" name="Content Placeholder 2">
                <a:extLst>
                  <a:ext uri="{FF2B5EF4-FFF2-40B4-BE49-F238E27FC236}">
                    <a16:creationId xmlns:a16="http://schemas.microsoft.com/office/drawing/2014/main" id="{9E0CCAE6-E086-4554-8A41-023DA69F49C6}"/>
                  </a:ext>
                </a:extLst>
              </p:cNvPr>
              <p:cNvSpPr>
                <a:spLocks noGrp="1" noRot="1" noChangeAspect="1" noMove="1" noResize="1" noEditPoints="1" noAdjustHandles="1" noChangeArrowheads="1" noChangeShapeType="1" noTextEdit="1"/>
              </p:cNvSpPr>
              <p:nvPr>
                <p:ph idx="1"/>
              </p:nvPr>
            </p:nvSpPr>
            <p:spPr>
              <a:blipFill>
                <a:blip r:embed="rId2"/>
                <a:stretch>
                  <a:fillRect l="-927" t="-280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8B1AFA6-F94E-4D7A-A2BF-FAB9FE7F31F2}"/>
              </a:ext>
            </a:extLst>
          </p:cNvPr>
          <p:cNvSpPr>
            <a:spLocks noGrp="1"/>
          </p:cNvSpPr>
          <p:nvPr>
            <p:ph type="body" sz="quarter" idx="10"/>
          </p:nvPr>
        </p:nvSpPr>
        <p:spPr/>
        <p:txBody>
          <a:bodyPr/>
          <a:lstStyle/>
          <a:p>
            <a:r>
              <a:rPr lang="en-US" dirty="0"/>
              <a:t>Binary Logistic Regression</a:t>
            </a:r>
          </a:p>
        </p:txBody>
      </p:sp>
    </p:spTree>
    <p:extLst>
      <p:ext uri="{BB962C8B-B14F-4D97-AF65-F5344CB8AC3E}">
        <p14:creationId xmlns:p14="http://schemas.microsoft.com/office/powerpoint/2010/main" val="236906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9C28-699D-4D8A-9EC8-1133EBFBA342}"/>
              </a:ext>
            </a:extLst>
          </p:cNvPr>
          <p:cNvSpPr>
            <a:spLocks noGrp="1"/>
          </p:cNvSpPr>
          <p:nvPr>
            <p:ph type="title"/>
          </p:nvPr>
        </p:nvSpPr>
        <p:spPr/>
        <p:txBody>
          <a:bodyPr>
            <a:normAutofit fontScale="90000"/>
          </a:bodyPr>
          <a:lstStyle/>
          <a:p>
            <a:r>
              <a:rPr lang="en-US" dirty="0"/>
              <a:t>Generalized 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0CCAE6-E086-4554-8A41-023DA69F49C6}"/>
                  </a:ext>
                </a:extLst>
              </p:cNvPr>
              <p:cNvSpPr>
                <a:spLocks noGrp="1"/>
              </p:cNvSpPr>
              <p:nvPr>
                <p:ph idx="1"/>
              </p:nvPr>
            </p:nvSpPr>
            <p:spPr/>
            <p:txBody>
              <a:bodyPr>
                <a:normAutofit/>
              </a:bodyPr>
              <a:lstStyle/>
              <a:p>
                <a:pPr marL="0" indent="0">
                  <a:buNone/>
                </a:pPr>
                <a:r>
                  <a:rPr lang="en-US" dirty="0"/>
                  <a:t>Models the mean of a discrete (count) response variable Y</a:t>
                </a:r>
              </a:p>
              <a:p>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oMath>
                </a14:m>
                <a:r>
                  <a:rPr lang="en-US" dirty="0"/>
                  <a:t> is the log link function with a Poisson distribution:</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itchFamily="18" charset="0"/>
                            </a:rPr>
                          </m:ctrlPr>
                        </m:sSubPr>
                        <m:e>
                          <m:r>
                            <a:rPr lang="en-US" b="0" i="1" smtClean="0">
                              <a:latin typeface="Cambria Math" panose="02040503050406030204" pitchFamily="18" charset="0"/>
                              <a:ea typeface="Cambria Math" pitchFamily="18" charset="0"/>
                            </a:rPr>
                            <m:t>𝑙𝑜𝑔</m:t>
                          </m:r>
                          <m:sSub>
                            <m:sSubPr>
                              <m:ctrlPr>
                                <a:rPr lang="en-US" b="0" i="1" smtClean="0">
                                  <a:latin typeface="Cambria Math" panose="02040503050406030204" pitchFamily="18" charset="0"/>
                                  <a:ea typeface="Cambria Math" pitchFamily="18" charset="0"/>
                                </a:rPr>
                              </m:ctrlPr>
                            </m:sSubPr>
                            <m:e>
                              <m:r>
                                <a:rPr lang="en-US" b="0" i="1" smtClean="0">
                                  <a:latin typeface="Cambria Math" panose="02040503050406030204" pitchFamily="18" charset="0"/>
                                  <a:ea typeface="Cambria Math" pitchFamily="18" charset="0"/>
                                </a:rPr>
                                <m:t>𝜆</m:t>
                              </m:r>
                            </m:e>
                            <m:sub>
                              <m:r>
                                <a:rPr lang="en-US" b="0" i="1" smtClean="0">
                                  <a:latin typeface="Cambria Math" panose="02040503050406030204" pitchFamily="18" charset="0"/>
                                  <a:ea typeface="Cambria Math" pitchFamily="18" charset="0"/>
                                </a:rPr>
                                <m:t>𝑖</m:t>
                              </m:r>
                            </m:sub>
                          </m:sSub>
                          <m:r>
                            <a:rPr lang="en-US" i="1">
                              <a:latin typeface="Cambria Math" panose="02040503050406030204" pitchFamily="18" charset="0"/>
                              <a:ea typeface="Cambria Math" pitchFamily="18" charset="0"/>
                            </a:rPr>
                            <m:t>= </m:t>
                          </m:r>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0</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1</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𝑋</m:t>
                          </m:r>
                        </m:e>
                        <m:sub>
                          <m:r>
                            <a:rPr lang="en-US" i="1">
                              <a:latin typeface="Cambria Math" panose="02040503050406030204" pitchFamily="18" charset="0"/>
                              <a:ea typeface="Cambria Math" pitchFamily="18" charset="0"/>
                            </a:rPr>
                            <m:t>1</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2</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𝑋</m:t>
                          </m:r>
                        </m:e>
                        <m:sub>
                          <m:r>
                            <a:rPr lang="en-US" i="1">
                              <a:latin typeface="Cambria Math" panose="02040503050406030204" pitchFamily="18" charset="0"/>
                              <a:ea typeface="Cambria Math" pitchFamily="18" charset="0"/>
                            </a:rPr>
                            <m:t>2</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𝑝</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𝑋</m:t>
                          </m:r>
                        </m:e>
                        <m:sub>
                          <m:r>
                            <a:rPr lang="en-US" i="1">
                              <a:latin typeface="Cambria Math" panose="02040503050406030204" pitchFamily="18" charset="0"/>
                              <a:ea typeface="Cambria Math" pitchFamily="18" charset="0"/>
                            </a:rPr>
                            <m:t>𝑝</m:t>
                          </m:r>
                        </m:sub>
                      </m:sSub>
                    </m:oMath>
                  </m:oMathPara>
                </a14:m>
                <a:br>
                  <a:rPr lang="en-US" dirty="0">
                    <a:ea typeface="Cambria Math" pitchFamily="18" charset="0"/>
                  </a:rPr>
                </a:br>
                <a:endParaRPr lang="en-US" dirty="0"/>
              </a:p>
            </p:txBody>
          </p:sp>
        </mc:Choice>
        <mc:Fallback xmlns="">
          <p:sp>
            <p:nvSpPr>
              <p:cNvPr id="3" name="Content Placeholder 2">
                <a:extLst>
                  <a:ext uri="{FF2B5EF4-FFF2-40B4-BE49-F238E27FC236}">
                    <a16:creationId xmlns:a16="http://schemas.microsoft.com/office/drawing/2014/main" id="{9E0CCAE6-E086-4554-8A41-023DA69F49C6}"/>
                  </a:ext>
                </a:extLst>
              </p:cNvPr>
              <p:cNvSpPr>
                <a:spLocks noGrp="1" noRot="1" noChangeAspect="1" noMove="1" noResize="1" noEditPoints="1" noAdjustHandles="1" noChangeArrowheads="1" noChangeShapeType="1" noTextEdit="1"/>
              </p:cNvSpPr>
              <p:nvPr>
                <p:ph idx="1"/>
              </p:nvPr>
            </p:nvSpPr>
            <p:spPr>
              <a:blipFill>
                <a:blip r:embed="rId2"/>
                <a:stretch>
                  <a:fillRect l="-927" t="-280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8B1AFA6-F94E-4D7A-A2BF-FAB9FE7F31F2}"/>
              </a:ext>
            </a:extLst>
          </p:cNvPr>
          <p:cNvSpPr>
            <a:spLocks noGrp="1"/>
          </p:cNvSpPr>
          <p:nvPr>
            <p:ph type="body" sz="quarter" idx="10"/>
          </p:nvPr>
        </p:nvSpPr>
        <p:spPr/>
        <p:txBody>
          <a:bodyPr/>
          <a:lstStyle/>
          <a:p>
            <a:r>
              <a:rPr lang="en-US" dirty="0"/>
              <a:t>Poisson Regression</a:t>
            </a:r>
          </a:p>
        </p:txBody>
      </p:sp>
    </p:spTree>
    <p:extLst>
      <p:ext uri="{BB962C8B-B14F-4D97-AF65-F5344CB8AC3E}">
        <p14:creationId xmlns:p14="http://schemas.microsoft.com/office/powerpoint/2010/main" val="31169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9C28-699D-4D8A-9EC8-1133EBFBA342}"/>
              </a:ext>
            </a:extLst>
          </p:cNvPr>
          <p:cNvSpPr>
            <a:spLocks noGrp="1"/>
          </p:cNvSpPr>
          <p:nvPr>
            <p:ph type="title"/>
          </p:nvPr>
        </p:nvSpPr>
        <p:spPr/>
        <p:txBody>
          <a:bodyPr>
            <a:normAutofit fontScale="90000"/>
          </a:bodyPr>
          <a:lstStyle/>
          <a:p>
            <a:r>
              <a:rPr lang="en-US" dirty="0"/>
              <a:t>Generalized Linear Models</a:t>
            </a:r>
          </a:p>
        </p:txBody>
      </p:sp>
      <p:sp>
        <p:nvSpPr>
          <p:cNvPr id="4" name="Text Placeholder 3">
            <a:extLst>
              <a:ext uri="{FF2B5EF4-FFF2-40B4-BE49-F238E27FC236}">
                <a16:creationId xmlns:a16="http://schemas.microsoft.com/office/drawing/2014/main" id="{48B1AFA6-F94E-4D7A-A2BF-FAB9FE7F31F2}"/>
              </a:ext>
            </a:extLst>
          </p:cNvPr>
          <p:cNvSpPr>
            <a:spLocks noGrp="1"/>
          </p:cNvSpPr>
          <p:nvPr>
            <p:ph type="body" sz="quarter" idx="10"/>
          </p:nvPr>
        </p:nvSpPr>
        <p:spPr/>
        <p:txBody>
          <a:bodyPr/>
          <a:lstStyle/>
          <a:p>
            <a:r>
              <a:rPr lang="en-US" dirty="0"/>
              <a:t>Common Linear Distributions</a:t>
            </a:r>
          </a:p>
        </p:txBody>
      </p:sp>
      <p:pic>
        <p:nvPicPr>
          <p:cNvPr id="9" name="Picture 8">
            <a:extLst>
              <a:ext uri="{FF2B5EF4-FFF2-40B4-BE49-F238E27FC236}">
                <a16:creationId xmlns:a16="http://schemas.microsoft.com/office/drawing/2014/main" id="{CEC11854-2388-451A-BA61-FAD81F565836}"/>
              </a:ext>
            </a:extLst>
          </p:cNvPr>
          <p:cNvPicPr>
            <a:picLocks noChangeAspect="1"/>
          </p:cNvPicPr>
          <p:nvPr/>
        </p:nvPicPr>
        <p:blipFill>
          <a:blip r:embed="rId2"/>
          <a:stretch>
            <a:fillRect/>
          </a:stretch>
        </p:blipFill>
        <p:spPr>
          <a:xfrm>
            <a:off x="2160378" y="1295109"/>
            <a:ext cx="4823243" cy="3418009"/>
          </a:xfrm>
          <a:prstGeom prst="rect">
            <a:avLst/>
          </a:prstGeom>
        </p:spPr>
      </p:pic>
    </p:spTree>
    <p:extLst>
      <p:ext uri="{BB962C8B-B14F-4D97-AF65-F5344CB8AC3E}">
        <p14:creationId xmlns:p14="http://schemas.microsoft.com/office/powerpoint/2010/main" val="261401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DA81-9284-4282-B25C-3B2BCFD3371E}"/>
              </a:ext>
            </a:extLst>
          </p:cNvPr>
          <p:cNvSpPr>
            <a:spLocks noGrp="1"/>
          </p:cNvSpPr>
          <p:nvPr>
            <p:ph type="title"/>
          </p:nvPr>
        </p:nvSpPr>
        <p:spPr/>
        <p:txBody>
          <a:bodyPr>
            <a:normAutofit fontScale="90000"/>
          </a:bodyPr>
          <a:lstStyle/>
          <a:p>
            <a:r>
              <a:rPr lang="en-US" dirty="0"/>
              <a:t>Examples of Popular GLMs</a:t>
            </a:r>
          </a:p>
        </p:txBody>
      </p:sp>
      <p:sp>
        <p:nvSpPr>
          <p:cNvPr id="4" name="Text Placeholder 3">
            <a:extLst>
              <a:ext uri="{FF2B5EF4-FFF2-40B4-BE49-F238E27FC236}">
                <a16:creationId xmlns:a16="http://schemas.microsoft.com/office/drawing/2014/main" id="{7739199E-C27B-4AC1-AFA5-92B70BC813DE}"/>
              </a:ext>
            </a:extLst>
          </p:cNvPr>
          <p:cNvSpPr>
            <a:spLocks noGrp="1"/>
          </p:cNvSpPr>
          <p:nvPr>
            <p:ph type="body" sz="quarter" idx="10"/>
          </p:nvPr>
        </p:nvSpPr>
        <p:spPr/>
        <p:txBody>
          <a:bodyPr/>
          <a:lstStyle/>
          <a:p>
            <a:endParaRPr lang="en-US"/>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B0295619-D56F-4F52-9BB1-C4ED4C4B8465}"/>
                  </a:ext>
                </a:extLst>
              </p:cNvPr>
              <p:cNvGraphicFramePr>
                <a:graphicFrameLocks noGrp="1"/>
              </p:cNvGraphicFramePr>
              <p:nvPr/>
            </p:nvGraphicFramePr>
            <p:xfrm>
              <a:off x="1524000" y="1758950"/>
              <a:ext cx="6096000" cy="148336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2905719649"/>
                        </a:ext>
                      </a:extLst>
                    </a:gridCol>
                    <a:gridCol w="1524000">
                      <a:extLst>
                        <a:ext uri="{9D8B030D-6E8A-4147-A177-3AD203B41FA5}">
                          <a16:colId xmlns:a16="http://schemas.microsoft.com/office/drawing/2014/main" val="3982544922"/>
                        </a:ext>
                      </a:extLst>
                    </a:gridCol>
                    <a:gridCol w="1524000">
                      <a:extLst>
                        <a:ext uri="{9D8B030D-6E8A-4147-A177-3AD203B41FA5}">
                          <a16:colId xmlns:a16="http://schemas.microsoft.com/office/drawing/2014/main" val="221170512"/>
                        </a:ext>
                      </a:extLst>
                    </a:gridCol>
                    <a:gridCol w="1524000">
                      <a:extLst>
                        <a:ext uri="{9D8B030D-6E8A-4147-A177-3AD203B41FA5}">
                          <a16:colId xmlns:a16="http://schemas.microsoft.com/office/drawing/2014/main" val="3634895098"/>
                        </a:ext>
                      </a:extLst>
                    </a:gridCol>
                  </a:tblGrid>
                  <a:tr h="370840">
                    <a:tc>
                      <a:txBody>
                        <a:bodyPr/>
                        <a:lstStyle/>
                        <a:p>
                          <a:r>
                            <a:rPr lang="en-US" dirty="0"/>
                            <a:t>Response Variable</a:t>
                          </a:r>
                        </a:p>
                      </a:txBody>
                      <a:tcPr/>
                    </a:tc>
                    <a:tc>
                      <a:txBody>
                        <a:bodyPr/>
                        <a:lstStyle/>
                        <a:p>
                          <a:r>
                            <a:rPr lang="en-US" dirty="0"/>
                            <a:t>Distribution</a:t>
                          </a:r>
                        </a:p>
                      </a:txBody>
                      <a:tcPr/>
                    </a:tc>
                    <a:tc>
                      <a:txBody>
                        <a:bodyPr/>
                        <a:lstStyle/>
                        <a:p>
                          <a:r>
                            <a:rPr lang="en-US" dirty="0"/>
                            <a:t>Link Function</a:t>
                          </a:r>
                        </a:p>
                      </a:txBody>
                      <a:tcPr/>
                    </a:tc>
                    <a:tc>
                      <a:txBody>
                        <a:bodyPr/>
                        <a:lstStyle/>
                        <a:p>
                          <a:r>
                            <a:rPr lang="en-US" dirty="0"/>
                            <a:t>Variance Function</a:t>
                          </a:r>
                        </a:p>
                      </a:txBody>
                      <a:tcPr/>
                    </a:tc>
                    <a:extLst>
                      <a:ext uri="{0D108BD9-81ED-4DB2-BD59-A6C34878D82A}">
                        <a16:rowId xmlns:a16="http://schemas.microsoft.com/office/drawing/2014/main" val="1339111062"/>
                      </a:ext>
                    </a:extLst>
                  </a:tr>
                  <a:tr h="370840">
                    <a:tc>
                      <a:txBody>
                        <a:bodyPr/>
                        <a:lstStyle/>
                        <a:p>
                          <a:r>
                            <a:rPr lang="en-US" dirty="0"/>
                            <a:t>Continuous</a:t>
                          </a:r>
                        </a:p>
                      </a:txBody>
                      <a:tcPr/>
                    </a:tc>
                    <a:tc>
                      <a:txBody>
                        <a:bodyPr/>
                        <a:lstStyle/>
                        <a:p>
                          <a:r>
                            <a:rPr lang="en-US" dirty="0"/>
                            <a:t>Normal</a:t>
                          </a:r>
                        </a:p>
                      </a:txBody>
                      <a:tcPr/>
                    </a:tc>
                    <a:tc>
                      <a:txBody>
                        <a:bodyPr/>
                        <a:lstStyle/>
                        <a:p>
                          <a:r>
                            <a:rPr lang="en-US" dirty="0"/>
                            <a:t>Identity</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m:oMathPara>
                          </a14:m>
                          <a:endParaRPr lang="en-US" dirty="0"/>
                        </a:p>
                      </a:txBody>
                      <a:tcPr/>
                    </a:tc>
                    <a:extLst>
                      <a:ext uri="{0D108BD9-81ED-4DB2-BD59-A6C34878D82A}">
                        <a16:rowId xmlns:a16="http://schemas.microsoft.com/office/drawing/2014/main" val="186114307"/>
                      </a:ext>
                    </a:extLst>
                  </a:tr>
                  <a:tr h="370840">
                    <a:tc>
                      <a:txBody>
                        <a:bodyPr/>
                        <a:lstStyle/>
                        <a:p>
                          <a:r>
                            <a:rPr lang="en-US" dirty="0"/>
                            <a:t>Binary</a:t>
                          </a:r>
                        </a:p>
                      </a:txBody>
                      <a:tcPr/>
                    </a:tc>
                    <a:tc>
                      <a:txBody>
                        <a:bodyPr/>
                        <a:lstStyle/>
                        <a:p>
                          <a:r>
                            <a:rPr lang="en-US" dirty="0"/>
                            <a:t>Binomial</a:t>
                          </a:r>
                        </a:p>
                      </a:txBody>
                      <a:tcPr/>
                    </a:tc>
                    <a:tc>
                      <a:txBody>
                        <a:bodyPr/>
                        <a:lstStyle/>
                        <a:p>
                          <a:r>
                            <a:rPr lang="en-US" dirty="0"/>
                            <a:t>Logit</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2263773780"/>
                      </a:ext>
                    </a:extLst>
                  </a:tr>
                  <a:tr h="370840">
                    <a:tc>
                      <a:txBody>
                        <a:bodyPr/>
                        <a:lstStyle/>
                        <a:p>
                          <a:r>
                            <a:rPr lang="en-US" dirty="0"/>
                            <a:t>Count</a:t>
                          </a:r>
                        </a:p>
                      </a:txBody>
                      <a:tcPr/>
                    </a:tc>
                    <a:tc>
                      <a:txBody>
                        <a:bodyPr/>
                        <a:lstStyle/>
                        <a:p>
                          <a:r>
                            <a:rPr lang="en-US" dirty="0"/>
                            <a:t>Poisson</a:t>
                          </a:r>
                        </a:p>
                      </a:txBody>
                      <a:tcPr/>
                    </a:tc>
                    <a:tc>
                      <a:txBody>
                        <a:bodyPr/>
                        <a:lstStyle/>
                        <a:p>
                          <a:r>
                            <a:rPr lang="en-US" dirty="0"/>
                            <a:t>Log</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oMath>
                            </m:oMathPara>
                          </a14:m>
                          <a:endParaRPr lang="en-US" dirty="0"/>
                        </a:p>
                      </a:txBody>
                      <a:tcPr/>
                    </a:tc>
                    <a:extLst>
                      <a:ext uri="{0D108BD9-81ED-4DB2-BD59-A6C34878D82A}">
                        <a16:rowId xmlns:a16="http://schemas.microsoft.com/office/drawing/2014/main" val="1275807327"/>
                      </a:ext>
                    </a:extLst>
                  </a:tr>
                </a:tbl>
              </a:graphicData>
            </a:graphic>
          </p:graphicFrame>
        </mc:Choice>
        <mc:Fallback xmlns="">
          <p:graphicFrame>
            <p:nvGraphicFramePr>
              <p:cNvPr id="5" name="Table 5">
                <a:extLst>
                  <a:ext uri="{FF2B5EF4-FFF2-40B4-BE49-F238E27FC236}">
                    <a16:creationId xmlns:a16="http://schemas.microsoft.com/office/drawing/2014/main" id="{B0295619-D56F-4F52-9BB1-C4ED4C4B8465}"/>
                  </a:ext>
                </a:extLst>
              </p:cNvPr>
              <p:cNvGraphicFramePr>
                <a:graphicFrameLocks noGrp="1"/>
              </p:cNvGraphicFramePr>
              <p:nvPr>
                <p:extLst>
                  <p:ext uri="{D42A27DB-BD31-4B8C-83A1-F6EECF244321}">
                    <p14:modId xmlns:p14="http://schemas.microsoft.com/office/powerpoint/2010/main" val="1378110601"/>
                  </p:ext>
                </p:extLst>
              </p:nvPr>
            </p:nvGraphicFramePr>
            <p:xfrm>
              <a:off x="1524000" y="1758950"/>
              <a:ext cx="6096000" cy="148336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2905719649"/>
                        </a:ext>
                      </a:extLst>
                    </a:gridCol>
                    <a:gridCol w="1524000">
                      <a:extLst>
                        <a:ext uri="{9D8B030D-6E8A-4147-A177-3AD203B41FA5}">
                          <a16:colId xmlns:a16="http://schemas.microsoft.com/office/drawing/2014/main" val="3982544922"/>
                        </a:ext>
                      </a:extLst>
                    </a:gridCol>
                    <a:gridCol w="1524000">
                      <a:extLst>
                        <a:ext uri="{9D8B030D-6E8A-4147-A177-3AD203B41FA5}">
                          <a16:colId xmlns:a16="http://schemas.microsoft.com/office/drawing/2014/main" val="221170512"/>
                        </a:ext>
                      </a:extLst>
                    </a:gridCol>
                    <a:gridCol w="1524000">
                      <a:extLst>
                        <a:ext uri="{9D8B030D-6E8A-4147-A177-3AD203B41FA5}">
                          <a16:colId xmlns:a16="http://schemas.microsoft.com/office/drawing/2014/main" val="3634895098"/>
                        </a:ext>
                      </a:extLst>
                    </a:gridCol>
                  </a:tblGrid>
                  <a:tr h="370840">
                    <a:tc>
                      <a:txBody>
                        <a:bodyPr/>
                        <a:lstStyle/>
                        <a:p>
                          <a:r>
                            <a:rPr lang="en-US" dirty="0"/>
                            <a:t>Response Variable</a:t>
                          </a:r>
                        </a:p>
                      </a:txBody>
                      <a:tcPr/>
                    </a:tc>
                    <a:tc>
                      <a:txBody>
                        <a:bodyPr/>
                        <a:lstStyle/>
                        <a:p>
                          <a:r>
                            <a:rPr lang="en-US" dirty="0"/>
                            <a:t>Distribution</a:t>
                          </a:r>
                        </a:p>
                      </a:txBody>
                      <a:tcPr/>
                    </a:tc>
                    <a:tc>
                      <a:txBody>
                        <a:bodyPr/>
                        <a:lstStyle/>
                        <a:p>
                          <a:r>
                            <a:rPr lang="en-US" dirty="0"/>
                            <a:t>Link Function</a:t>
                          </a:r>
                        </a:p>
                      </a:txBody>
                      <a:tcPr/>
                    </a:tc>
                    <a:tc>
                      <a:txBody>
                        <a:bodyPr/>
                        <a:lstStyle/>
                        <a:p>
                          <a:r>
                            <a:rPr lang="en-US" dirty="0"/>
                            <a:t>Variance Function</a:t>
                          </a:r>
                        </a:p>
                      </a:txBody>
                      <a:tcPr/>
                    </a:tc>
                    <a:extLst>
                      <a:ext uri="{0D108BD9-81ED-4DB2-BD59-A6C34878D82A}">
                        <a16:rowId xmlns:a16="http://schemas.microsoft.com/office/drawing/2014/main" val="1339111062"/>
                      </a:ext>
                    </a:extLst>
                  </a:tr>
                  <a:tr h="370840">
                    <a:tc>
                      <a:txBody>
                        <a:bodyPr/>
                        <a:lstStyle/>
                        <a:p>
                          <a:r>
                            <a:rPr lang="en-US" dirty="0"/>
                            <a:t>Continuous</a:t>
                          </a:r>
                        </a:p>
                      </a:txBody>
                      <a:tcPr/>
                    </a:tc>
                    <a:tc>
                      <a:txBody>
                        <a:bodyPr/>
                        <a:lstStyle/>
                        <a:p>
                          <a:r>
                            <a:rPr lang="en-US" dirty="0"/>
                            <a:t>Normal</a:t>
                          </a:r>
                        </a:p>
                      </a:txBody>
                      <a:tcPr/>
                    </a:tc>
                    <a:tc>
                      <a:txBody>
                        <a:bodyPr/>
                        <a:lstStyle/>
                        <a:p>
                          <a:r>
                            <a:rPr lang="en-US" dirty="0"/>
                            <a:t>Identity</a:t>
                          </a:r>
                        </a:p>
                      </a:txBody>
                      <a:tcPr/>
                    </a:tc>
                    <a:tc>
                      <a:txBody>
                        <a:bodyPr/>
                        <a:lstStyle/>
                        <a:p>
                          <a:endParaRPr lang="en-US"/>
                        </a:p>
                      </a:txBody>
                      <a:tcPr>
                        <a:blipFill>
                          <a:blip r:embed="rId2"/>
                          <a:stretch>
                            <a:fillRect l="-300800" t="-101639" r="-2000" b="-203279"/>
                          </a:stretch>
                        </a:blipFill>
                      </a:tcPr>
                    </a:tc>
                    <a:extLst>
                      <a:ext uri="{0D108BD9-81ED-4DB2-BD59-A6C34878D82A}">
                        <a16:rowId xmlns:a16="http://schemas.microsoft.com/office/drawing/2014/main" val="186114307"/>
                      </a:ext>
                    </a:extLst>
                  </a:tr>
                  <a:tr h="370840">
                    <a:tc>
                      <a:txBody>
                        <a:bodyPr/>
                        <a:lstStyle/>
                        <a:p>
                          <a:r>
                            <a:rPr lang="en-US" dirty="0"/>
                            <a:t>Binary</a:t>
                          </a:r>
                        </a:p>
                      </a:txBody>
                      <a:tcPr/>
                    </a:tc>
                    <a:tc>
                      <a:txBody>
                        <a:bodyPr/>
                        <a:lstStyle/>
                        <a:p>
                          <a:r>
                            <a:rPr lang="en-US" dirty="0"/>
                            <a:t>Binomial</a:t>
                          </a:r>
                        </a:p>
                      </a:txBody>
                      <a:tcPr/>
                    </a:tc>
                    <a:tc>
                      <a:txBody>
                        <a:bodyPr/>
                        <a:lstStyle/>
                        <a:p>
                          <a:r>
                            <a:rPr lang="en-US" dirty="0"/>
                            <a:t>Logit</a:t>
                          </a:r>
                        </a:p>
                      </a:txBody>
                      <a:tcPr/>
                    </a:tc>
                    <a:tc>
                      <a:txBody>
                        <a:bodyPr/>
                        <a:lstStyle/>
                        <a:p>
                          <a:endParaRPr lang="en-US"/>
                        </a:p>
                      </a:txBody>
                      <a:tcPr>
                        <a:blipFill>
                          <a:blip r:embed="rId2"/>
                          <a:stretch>
                            <a:fillRect l="-300800" t="-201639" r="-2000" b="-103279"/>
                          </a:stretch>
                        </a:blipFill>
                      </a:tcPr>
                    </a:tc>
                    <a:extLst>
                      <a:ext uri="{0D108BD9-81ED-4DB2-BD59-A6C34878D82A}">
                        <a16:rowId xmlns:a16="http://schemas.microsoft.com/office/drawing/2014/main" val="2263773780"/>
                      </a:ext>
                    </a:extLst>
                  </a:tr>
                  <a:tr h="370840">
                    <a:tc>
                      <a:txBody>
                        <a:bodyPr/>
                        <a:lstStyle/>
                        <a:p>
                          <a:r>
                            <a:rPr lang="en-US" dirty="0"/>
                            <a:t>Count</a:t>
                          </a:r>
                        </a:p>
                      </a:txBody>
                      <a:tcPr/>
                    </a:tc>
                    <a:tc>
                      <a:txBody>
                        <a:bodyPr/>
                        <a:lstStyle/>
                        <a:p>
                          <a:r>
                            <a:rPr lang="en-US" dirty="0"/>
                            <a:t>Poisson</a:t>
                          </a:r>
                        </a:p>
                      </a:txBody>
                      <a:tcPr/>
                    </a:tc>
                    <a:tc>
                      <a:txBody>
                        <a:bodyPr/>
                        <a:lstStyle/>
                        <a:p>
                          <a:r>
                            <a:rPr lang="en-US" dirty="0"/>
                            <a:t>Log</a:t>
                          </a:r>
                        </a:p>
                      </a:txBody>
                      <a:tcPr/>
                    </a:tc>
                    <a:tc>
                      <a:txBody>
                        <a:bodyPr/>
                        <a:lstStyle/>
                        <a:p>
                          <a:endParaRPr lang="en-US"/>
                        </a:p>
                      </a:txBody>
                      <a:tcPr>
                        <a:blipFill>
                          <a:blip r:embed="rId2"/>
                          <a:stretch>
                            <a:fillRect l="-300800" t="-301639" r="-2000" b="-3279"/>
                          </a:stretch>
                        </a:blipFill>
                      </a:tcPr>
                    </a:tc>
                    <a:extLst>
                      <a:ext uri="{0D108BD9-81ED-4DB2-BD59-A6C34878D82A}">
                        <a16:rowId xmlns:a16="http://schemas.microsoft.com/office/drawing/2014/main" val="1275807327"/>
                      </a:ext>
                    </a:extLst>
                  </a:tr>
                </a:tbl>
              </a:graphicData>
            </a:graphic>
          </p:graphicFrame>
        </mc:Fallback>
      </mc:AlternateContent>
    </p:spTree>
    <p:extLst>
      <p:ext uri="{BB962C8B-B14F-4D97-AF65-F5344CB8AC3E}">
        <p14:creationId xmlns:p14="http://schemas.microsoft.com/office/powerpoint/2010/main" val="159985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774C-94A7-4E65-928C-32024F2781BD}"/>
              </a:ext>
            </a:extLst>
          </p:cNvPr>
          <p:cNvSpPr>
            <a:spLocks noGrp="1"/>
          </p:cNvSpPr>
          <p:nvPr>
            <p:ph type="title"/>
          </p:nvPr>
        </p:nvSpPr>
        <p:spPr/>
        <p:txBody>
          <a:bodyPr>
            <a:normAutofit fontScale="90000"/>
          </a:bodyPr>
          <a:lstStyle/>
          <a:p>
            <a:r>
              <a:rPr lang="en-US" dirty="0"/>
              <a:t>Classification Example</a:t>
            </a:r>
          </a:p>
        </p:txBody>
      </p:sp>
      <p:sp>
        <p:nvSpPr>
          <p:cNvPr id="4" name="Text Placeholder 3">
            <a:extLst>
              <a:ext uri="{FF2B5EF4-FFF2-40B4-BE49-F238E27FC236}">
                <a16:creationId xmlns:a16="http://schemas.microsoft.com/office/drawing/2014/main" id="{7A1382B9-8B36-430B-B656-F228213FBCF3}"/>
              </a:ext>
            </a:extLst>
          </p:cNvPr>
          <p:cNvSpPr>
            <a:spLocks noGrp="1"/>
          </p:cNvSpPr>
          <p:nvPr>
            <p:ph type="body" sz="quarter" idx="10"/>
          </p:nvPr>
        </p:nvSpPr>
        <p:spPr/>
        <p:txBody>
          <a:bodyPr/>
          <a:lstStyle/>
          <a:p>
            <a:r>
              <a:rPr lang="en-US" dirty="0"/>
              <a:t>Scatterplot</a:t>
            </a:r>
          </a:p>
        </p:txBody>
      </p:sp>
      <p:pic>
        <p:nvPicPr>
          <p:cNvPr id="6" name="Picture 5">
            <a:extLst>
              <a:ext uri="{FF2B5EF4-FFF2-40B4-BE49-F238E27FC236}">
                <a16:creationId xmlns:a16="http://schemas.microsoft.com/office/drawing/2014/main" id="{04A46E4D-285B-4134-842D-386C6495FEA4}"/>
              </a:ext>
            </a:extLst>
          </p:cNvPr>
          <p:cNvPicPr>
            <a:picLocks noChangeAspect="1"/>
          </p:cNvPicPr>
          <p:nvPr/>
        </p:nvPicPr>
        <p:blipFill>
          <a:blip r:embed="rId2"/>
          <a:stretch>
            <a:fillRect/>
          </a:stretch>
        </p:blipFill>
        <p:spPr>
          <a:xfrm>
            <a:off x="1880382" y="1211739"/>
            <a:ext cx="5383235" cy="3657917"/>
          </a:xfrm>
          <a:prstGeom prst="rect">
            <a:avLst/>
          </a:prstGeom>
        </p:spPr>
      </p:pic>
      <p:sp>
        <p:nvSpPr>
          <p:cNvPr id="7" name="Oval 6">
            <a:extLst>
              <a:ext uri="{FF2B5EF4-FFF2-40B4-BE49-F238E27FC236}">
                <a16:creationId xmlns:a16="http://schemas.microsoft.com/office/drawing/2014/main" id="{CF9B1BD4-7616-4C8E-BD5A-6B93127A1608}"/>
              </a:ext>
            </a:extLst>
          </p:cNvPr>
          <p:cNvSpPr/>
          <p:nvPr/>
        </p:nvSpPr>
        <p:spPr>
          <a:xfrm>
            <a:off x="3759200" y="1981200"/>
            <a:ext cx="2902858" cy="2540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EE5FC8B-0CBF-42D3-8FB5-D2C642E57FAC}"/>
              </a:ext>
            </a:extLst>
          </p:cNvPr>
          <p:cNvSpPr/>
          <p:nvPr/>
        </p:nvSpPr>
        <p:spPr>
          <a:xfrm>
            <a:off x="2402113" y="4157661"/>
            <a:ext cx="3331029" cy="2540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C6D0864-E2D7-46E1-9C58-62EFD8DDDCB2}"/>
              </a:ext>
            </a:extLst>
          </p:cNvPr>
          <p:cNvSpPr txBox="1"/>
          <p:nvPr/>
        </p:nvSpPr>
        <p:spPr>
          <a:xfrm>
            <a:off x="3352800" y="2723634"/>
            <a:ext cx="2677886" cy="369332"/>
          </a:xfrm>
          <a:prstGeom prst="rect">
            <a:avLst/>
          </a:prstGeom>
          <a:noFill/>
        </p:spPr>
        <p:txBody>
          <a:bodyPr wrap="square" rtlCol="0">
            <a:spAutoFit/>
          </a:bodyPr>
          <a:lstStyle/>
          <a:p>
            <a:pPr algn="l"/>
            <a:r>
              <a:rPr lang="en-US" dirty="0">
                <a:solidFill>
                  <a:srgbClr val="C00000"/>
                </a:solidFill>
                <a:latin typeface="+mj-lt"/>
              </a:rPr>
              <a:t>P[Y = 1] increases with X?</a:t>
            </a:r>
          </a:p>
        </p:txBody>
      </p:sp>
    </p:spTree>
    <p:extLst>
      <p:ext uri="{BB962C8B-B14F-4D97-AF65-F5344CB8AC3E}">
        <p14:creationId xmlns:p14="http://schemas.microsoft.com/office/powerpoint/2010/main" val="384744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D801-F93D-4A60-86F0-1B1E4EA3F8DA}"/>
              </a:ext>
            </a:extLst>
          </p:cNvPr>
          <p:cNvSpPr>
            <a:spLocks noGrp="1"/>
          </p:cNvSpPr>
          <p:nvPr>
            <p:ph type="title"/>
          </p:nvPr>
        </p:nvSpPr>
        <p:spPr/>
        <p:txBody>
          <a:bodyPr>
            <a:normAutofit fontScale="90000"/>
          </a:bodyPr>
          <a:lstStyle/>
          <a:p>
            <a:r>
              <a:rPr lang="en-US" dirty="0"/>
              <a:t>Can’t We Just Use Linear Regression?</a:t>
            </a:r>
          </a:p>
        </p:txBody>
      </p:sp>
      <p:sp>
        <p:nvSpPr>
          <p:cNvPr id="3" name="Slide Number Placeholder 2">
            <a:extLst>
              <a:ext uri="{FF2B5EF4-FFF2-40B4-BE49-F238E27FC236}">
                <a16:creationId xmlns:a16="http://schemas.microsoft.com/office/drawing/2014/main" id="{92E4C093-5464-437F-A3EF-0B601D9CF2C0}"/>
              </a:ext>
            </a:extLst>
          </p:cNvPr>
          <p:cNvSpPr>
            <a:spLocks noGrp="1"/>
          </p:cNvSpPr>
          <p:nvPr>
            <p:ph type="sldNum" sz="quarter" idx="12"/>
          </p:nvPr>
        </p:nvSpPr>
        <p:spPr/>
        <p:txBody>
          <a:bodyPr/>
          <a:lstStyle/>
          <a:p>
            <a:fld id="{6E61BB2A-F643-4BC4-A7C3-7339FD5A6B19}" type="slidenum">
              <a:rPr lang="en-US" smtClean="0"/>
              <a:pPr/>
              <a:t>12</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A261C93-3E81-4CA2-A523-D691B61BD820}"/>
                  </a:ext>
                </a:extLst>
              </p:cNvPr>
              <p:cNvSpPr>
                <a:spLocks noGrp="1"/>
              </p:cNvSpPr>
              <p:nvPr>
                <p:ph sz="quarter" idx="1"/>
              </p:nvPr>
            </p:nvSpPr>
            <p:spPr>
              <a:xfrm>
                <a:off x="1485900" y="914400"/>
                <a:ext cx="6229350" cy="3703320"/>
              </a:xfrm>
            </p:spPr>
            <p:txBody>
              <a:bodyPr>
                <a:normAutofit/>
              </a:bodyPr>
              <a:lstStyle/>
              <a:p>
                <a:r>
                  <a:rPr lang="en-US" dirty="0"/>
                  <a:t>Suppose we code the dependent variable for an insurance claim as fraudulent as follows:</a:t>
                </a:r>
              </a:p>
              <a:p>
                <a:endParaRPr lang="en-US" dirty="0"/>
              </a:p>
              <a:p>
                <a:endParaRPr lang="en-US" dirty="0"/>
              </a:p>
              <a:p>
                <a:endParaRPr lang="en-US" dirty="0"/>
              </a:p>
              <a:p>
                <a:r>
                  <a:rPr lang="en-US" dirty="0"/>
                  <a:t>Can’t we simply perform a linear regression of Y on X and classify as Yes if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&gt;0.5</m:t>
                    </m:r>
                  </m:oMath>
                </a14:m>
                <a:r>
                  <a:rPr lang="en-US" dirty="0"/>
                  <a:t>??</a:t>
                </a:r>
              </a:p>
            </p:txBody>
          </p:sp>
        </mc:Choice>
        <mc:Fallback xmlns="">
          <p:sp>
            <p:nvSpPr>
              <p:cNvPr id="4" name="Content Placeholder 3">
                <a:extLst>
                  <a:ext uri="{FF2B5EF4-FFF2-40B4-BE49-F238E27FC236}">
                    <a16:creationId xmlns:a16="http://schemas.microsoft.com/office/drawing/2014/main" id="{BA261C93-3E81-4CA2-A523-D691B61BD820}"/>
                  </a:ext>
                </a:extLst>
              </p:cNvPr>
              <p:cNvSpPr>
                <a:spLocks noGrp="1" noRot="1" noChangeAspect="1" noMove="1" noResize="1" noEditPoints="1" noAdjustHandles="1" noChangeArrowheads="1" noChangeShapeType="1" noTextEdit="1"/>
              </p:cNvSpPr>
              <p:nvPr>
                <p:ph sz="quarter" idx="1"/>
              </p:nvPr>
            </p:nvSpPr>
            <p:spPr>
              <a:xfrm>
                <a:off x="1485900" y="914400"/>
                <a:ext cx="6229350" cy="3703320"/>
              </a:xfrm>
              <a:blipFill>
                <a:blip r:embed="rId2"/>
                <a:stretch>
                  <a:fillRect l="-978" t="-23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27BA96-839E-46E3-A212-9EC27B88EFF4}"/>
                  </a:ext>
                </a:extLst>
              </p:cNvPr>
              <p:cNvSpPr txBox="1"/>
              <p:nvPr/>
            </p:nvSpPr>
            <p:spPr>
              <a:xfrm>
                <a:off x="3499409" y="1645463"/>
                <a:ext cx="1599286" cy="617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itchFamily="18" charset="0"/>
                        </a:rPr>
                        <m:t>𝑌</m:t>
                      </m:r>
                      <m:r>
                        <a:rPr lang="en-US" b="0" i="1" smtClean="0">
                          <a:solidFill>
                            <a:schemeClr val="bg1"/>
                          </a:solidFill>
                          <a:latin typeface="Cambria Math" panose="02040503050406030204" pitchFamily="18" charset="0"/>
                          <a:ea typeface="Cambria Math" pitchFamily="18" charset="0"/>
                        </a:rPr>
                        <m:t>= </m:t>
                      </m:r>
                      <m:d>
                        <m:dPr>
                          <m:begChr m:val="{"/>
                          <m:endChr m:val=""/>
                          <m:ctrlPr>
                            <a:rPr lang="en-US" b="0" i="1" smtClean="0">
                              <a:solidFill>
                                <a:schemeClr val="bg1"/>
                              </a:solidFill>
                              <a:latin typeface="Cambria Math" panose="02040503050406030204" pitchFamily="18" charset="0"/>
                              <a:ea typeface="Cambria Math" pitchFamily="18" charset="0"/>
                            </a:rPr>
                          </m:ctrlPr>
                        </m:dPr>
                        <m:e>
                          <m:m>
                            <m:mPr>
                              <m:mcs>
                                <m:mc>
                                  <m:mcPr>
                                    <m:count m:val="1"/>
                                    <m:mcJc m:val="center"/>
                                  </m:mcPr>
                                </m:mc>
                              </m:mcs>
                              <m:ctrlPr>
                                <a:rPr lang="en-US" b="0" i="1" smtClean="0">
                                  <a:solidFill>
                                    <a:schemeClr val="bg1"/>
                                  </a:solidFill>
                                  <a:latin typeface="Cambria Math" panose="02040503050406030204" pitchFamily="18" charset="0"/>
                                  <a:ea typeface="Cambria Math" pitchFamily="18" charset="0"/>
                                </a:rPr>
                              </m:ctrlPr>
                            </m:mPr>
                            <m:mr>
                              <m:e>
                                <m:r>
                                  <m:rPr>
                                    <m:brk m:alnAt="7"/>
                                  </m:rPr>
                                  <a:rPr lang="en-US" b="0" i="1" smtClean="0">
                                    <a:solidFill>
                                      <a:schemeClr val="bg1"/>
                                    </a:solidFill>
                                    <a:latin typeface="Cambria Math" panose="02040503050406030204" pitchFamily="18" charset="0"/>
                                    <a:ea typeface="Cambria Math" pitchFamily="18" charset="0"/>
                                  </a:rPr>
                                  <m:t>0</m:t>
                                </m:r>
                                <m:r>
                                  <a:rPr lang="en-US" b="0" i="1" smtClean="0">
                                    <a:solidFill>
                                      <a:schemeClr val="bg1"/>
                                    </a:solidFill>
                                    <a:latin typeface="Cambria Math" panose="02040503050406030204" pitchFamily="18" charset="0"/>
                                    <a:ea typeface="Cambria Math" pitchFamily="18" charset="0"/>
                                  </a:rPr>
                                  <m:t> </m:t>
                                </m:r>
                                <m:r>
                                  <a:rPr lang="en-US" b="0" i="1" smtClean="0">
                                    <a:solidFill>
                                      <a:schemeClr val="bg1"/>
                                    </a:solidFill>
                                    <a:latin typeface="Cambria Math" panose="02040503050406030204" pitchFamily="18" charset="0"/>
                                    <a:ea typeface="Cambria Math" pitchFamily="18" charset="0"/>
                                  </a:rPr>
                                  <m:t>𝑖𝑓</m:t>
                                </m:r>
                                <m:r>
                                  <a:rPr lang="en-US" b="0" i="1" smtClean="0">
                                    <a:solidFill>
                                      <a:schemeClr val="bg1"/>
                                    </a:solidFill>
                                    <a:latin typeface="Cambria Math" panose="02040503050406030204" pitchFamily="18" charset="0"/>
                                    <a:ea typeface="Cambria Math" pitchFamily="18" charset="0"/>
                                  </a:rPr>
                                  <m:t> </m:t>
                                </m:r>
                                <m:r>
                                  <a:rPr lang="en-US" b="0" i="1" smtClean="0">
                                    <a:solidFill>
                                      <a:schemeClr val="bg1"/>
                                    </a:solidFill>
                                    <a:latin typeface="Cambria Math" panose="02040503050406030204" pitchFamily="18" charset="0"/>
                                    <a:ea typeface="Cambria Math" pitchFamily="18" charset="0"/>
                                  </a:rPr>
                                  <m:t>𝑁𝑜</m:t>
                                </m:r>
                              </m:e>
                            </m:mr>
                            <m:mr>
                              <m:e>
                                <m:r>
                                  <a:rPr lang="en-US" b="0" i="1" smtClean="0">
                                    <a:solidFill>
                                      <a:schemeClr val="bg1"/>
                                    </a:solidFill>
                                    <a:latin typeface="Cambria Math" panose="02040503050406030204" pitchFamily="18" charset="0"/>
                                    <a:ea typeface="Cambria Math" pitchFamily="18" charset="0"/>
                                  </a:rPr>
                                  <m:t>1 </m:t>
                                </m:r>
                                <m:r>
                                  <a:rPr lang="en-US" b="0" i="1" smtClean="0">
                                    <a:solidFill>
                                      <a:schemeClr val="bg1"/>
                                    </a:solidFill>
                                    <a:latin typeface="Cambria Math" panose="02040503050406030204" pitchFamily="18" charset="0"/>
                                    <a:ea typeface="Cambria Math" pitchFamily="18" charset="0"/>
                                  </a:rPr>
                                  <m:t>𝑖𝑓</m:t>
                                </m:r>
                                <m:r>
                                  <a:rPr lang="en-US" b="0" i="1" smtClean="0">
                                    <a:solidFill>
                                      <a:schemeClr val="bg1"/>
                                    </a:solidFill>
                                    <a:latin typeface="Cambria Math" panose="02040503050406030204" pitchFamily="18" charset="0"/>
                                    <a:ea typeface="Cambria Math" pitchFamily="18" charset="0"/>
                                  </a:rPr>
                                  <m:t> </m:t>
                                </m:r>
                                <m:r>
                                  <a:rPr lang="en-US" b="0" i="1" smtClean="0">
                                    <a:solidFill>
                                      <a:schemeClr val="bg1"/>
                                    </a:solidFill>
                                    <a:latin typeface="Cambria Math" panose="02040503050406030204" pitchFamily="18" charset="0"/>
                                    <a:ea typeface="Cambria Math" pitchFamily="18" charset="0"/>
                                  </a:rPr>
                                  <m:t>𝑌𝑒𝑠</m:t>
                                </m:r>
                              </m:e>
                            </m:mr>
                          </m:m>
                        </m:e>
                      </m:d>
                    </m:oMath>
                  </m:oMathPara>
                </a14:m>
                <a:endParaRPr lang="en-US" dirty="0">
                  <a:solidFill>
                    <a:schemeClr val="bg1"/>
                  </a:solidFill>
                  <a:latin typeface="Cambria Math" pitchFamily="18" charset="0"/>
                  <a:ea typeface="Cambria Math" pitchFamily="18" charset="0"/>
                </a:endParaRPr>
              </a:p>
            </p:txBody>
          </p:sp>
        </mc:Choice>
        <mc:Fallback xmlns="">
          <p:sp>
            <p:nvSpPr>
              <p:cNvPr id="5" name="TextBox 4">
                <a:extLst>
                  <a:ext uri="{FF2B5EF4-FFF2-40B4-BE49-F238E27FC236}">
                    <a16:creationId xmlns:a16="http://schemas.microsoft.com/office/drawing/2014/main" id="{E527BA96-839E-46E3-A212-9EC27B88EFF4}"/>
                  </a:ext>
                </a:extLst>
              </p:cNvPr>
              <p:cNvSpPr txBox="1">
                <a:spLocks noRot="1" noChangeAspect="1" noMove="1" noResize="1" noEditPoints="1" noAdjustHandles="1" noChangeArrowheads="1" noChangeShapeType="1" noTextEdit="1"/>
              </p:cNvSpPr>
              <p:nvPr/>
            </p:nvSpPr>
            <p:spPr>
              <a:xfrm>
                <a:off x="3499409" y="1645463"/>
                <a:ext cx="1599286" cy="617861"/>
              </a:xfrm>
              <a:prstGeom prst="rect">
                <a:avLst/>
              </a:prstGeom>
              <a:blipFill>
                <a:blip r:embed="rId3"/>
                <a:stretch>
                  <a:fillRect b="-990"/>
                </a:stretch>
              </a:blipFill>
            </p:spPr>
            <p:txBody>
              <a:bodyPr/>
              <a:lstStyle/>
              <a:p>
                <a:r>
                  <a:rPr lang="en-US">
                    <a:noFill/>
                  </a:rPr>
                  <a:t> </a:t>
                </a:r>
              </a:p>
            </p:txBody>
          </p:sp>
        </mc:Fallback>
      </mc:AlternateContent>
    </p:spTree>
    <p:extLst>
      <p:ext uri="{BB962C8B-B14F-4D97-AF65-F5344CB8AC3E}">
        <p14:creationId xmlns:p14="http://schemas.microsoft.com/office/powerpoint/2010/main" val="187547711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D9F8-EB92-4057-8EF8-6C96714D91E1}"/>
              </a:ext>
            </a:extLst>
          </p:cNvPr>
          <p:cNvSpPr>
            <a:spLocks noGrp="1"/>
          </p:cNvSpPr>
          <p:nvPr>
            <p:ph type="title"/>
          </p:nvPr>
        </p:nvSpPr>
        <p:spPr/>
        <p:txBody>
          <a:bodyPr>
            <a:normAutofit fontScale="90000"/>
          </a:bodyPr>
          <a:lstStyle/>
          <a:p>
            <a:r>
              <a:rPr lang="en-US" dirty="0"/>
              <a:t>Issues With Using Linear Regression For Classification</a:t>
            </a:r>
          </a:p>
        </p:txBody>
      </p:sp>
      <p:pic>
        <p:nvPicPr>
          <p:cNvPr id="6" name="Picture 5">
            <a:extLst>
              <a:ext uri="{FF2B5EF4-FFF2-40B4-BE49-F238E27FC236}">
                <a16:creationId xmlns:a16="http://schemas.microsoft.com/office/drawing/2014/main" id="{AFFF22D5-AC35-4F92-A29A-3705D27D54B0}"/>
              </a:ext>
            </a:extLst>
          </p:cNvPr>
          <p:cNvPicPr>
            <a:picLocks noChangeAspect="1"/>
          </p:cNvPicPr>
          <p:nvPr/>
        </p:nvPicPr>
        <p:blipFill>
          <a:blip r:embed="rId2"/>
          <a:stretch>
            <a:fillRect/>
          </a:stretch>
        </p:blipFill>
        <p:spPr>
          <a:xfrm>
            <a:off x="1520072" y="792229"/>
            <a:ext cx="6498511" cy="3965858"/>
          </a:xfrm>
          <a:prstGeom prst="rect">
            <a:avLst/>
          </a:prstGeom>
        </p:spPr>
      </p:pic>
      <p:sp>
        <p:nvSpPr>
          <p:cNvPr id="7" name="TextBox 6">
            <a:extLst>
              <a:ext uri="{FF2B5EF4-FFF2-40B4-BE49-F238E27FC236}">
                <a16:creationId xmlns:a16="http://schemas.microsoft.com/office/drawing/2014/main" id="{F24188AA-05B3-475A-B813-277CEBA571A6}"/>
              </a:ext>
            </a:extLst>
          </p:cNvPr>
          <p:cNvSpPr txBox="1"/>
          <p:nvPr/>
        </p:nvSpPr>
        <p:spPr>
          <a:xfrm>
            <a:off x="268047" y="3446584"/>
            <a:ext cx="1195754" cy="830997"/>
          </a:xfrm>
          <a:prstGeom prst="rect">
            <a:avLst/>
          </a:prstGeom>
          <a:noFill/>
        </p:spPr>
        <p:txBody>
          <a:bodyPr wrap="square" rtlCol="0">
            <a:spAutoFit/>
          </a:bodyPr>
          <a:lstStyle/>
          <a:p>
            <a:pPr algn="l"/>
            <a:r>
              <a:rPr lang="en-US" sz="1200" dirty="0">
                <a:solidFill>
                  <a:schemeClr val="bg1"/>
                </a:solidFill>
                <a:latin typeface="+mj-lt"/>
              </a:rPr>
              <a:t>Negative probability of default is meaningless!</a:t>
            </a:r>
          </a:p>
        </p:txBody>
      </p:sp>
      <p:cxnSp>
        <p:nvCxnSpPr>
          <p:cNvPr id="9" name="Straight Arrow Connector 8">
            <a:extLst>
              <a:ext uri="{FF2B5EF4-FFF2-40B4-BE49-F238E27FC236}">
                <a16:creationId xmlns:a16="http://schemas.microsoft.com/office/drawing/2014/main" id="{465D9159-DB6B-4BF3-8C52-53B3044498A5}"/>
              </a:ext>
            </a:extLst>
          </p:cNvPr>
          <p:cNvCxnSpPr>
            <a:cxnSpLocks/>
          </p:cNvCxnSpPr>
          <p:nvPr/>
        </p:nvCxnSpPr>
        <p:spPr>
          <a:xfrm>
            <a:off x="1263650" y="3790950"/>
            <a:ext cx="973113" cy="34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17297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CBF5-FD94-4D60-A33D-32051BF7B0AF}"/>
              </a:ext>
            </a:extLst>
          </p:cNvPr>
          <p:cNvSpPr>
            <a:spLocks noGrp="1"/>
          </p:cNvSpPr>
          <p:nvPr>
            <p:ph type="title"/>
          </p:nvPr>
        </p:nvSpPr>
        <p:spPr/>
        <p:txBody>
          <a:bodyPr>
            <a:normAutofit fontScale="90000"/>
          </a:bodyPr>
          <a:lstStyle/>
          <a:p>
            <a:r>
              <a:rPr lang="en-US" dirty="0"/>
              <a:t>The Logistic Regression Model</a:t>
            </a:r>
          </a:p>
        </p:txBody>
      </p:sp>
      <p:sp>
        <p:nvSpPr>
          <p:cNvPr id="3" name="Slide Number Placeholder 2">
            <a:extLst>
              <a:ext uri="{FF2B5EF4-FFF2-40B4-BE49-F238E27FC236}">
                <a16:creationId xmlns:a16="http://schemas.microsoft.com/office/drawing/2014/main" id="{BEB16921-4249-4E52-BFF0-9CBDA79BD7A2}"/>
              </a:ext>
            </a:extLst>
          </p:cNvPr>
          <p:cNvSpPr>
            <a:spLocks noGrp="1"/>
          </p:cNvSpPr>
          <p:nvPr>
            <p:ph type="sldNum" sz="quarter" idx="12"/>
          </p:nvPr>
        </p:nvSpPr>
        <p:spPr/>
        <p:txBody>
          <a:bodyPr/>
          <a:lstStyle/>
          <a:p>
            <a:fld id="{6E61BB2A-F643-4BC4-A7C3-7339FD5A6B19}" type="slidenum">
              <a:rPr lang="en-US" smtClean="0"/>
              <a:pPr/>
              <a:t>14</a:t>
            </a:fld>
            <a:endParaRPr lang="en-US"/>
          </a:p>
        </p:txBody>
      </p:sp>
      <p:sp>
        <p:nvSpPr>
          <p:cNvPr id="4" name="Content Placeholder 3">
            <a:extLst>
              <a:ext uri="{FF2B5EF4-FFF2-40B4-BE49-F238E27FC236}">
                <a16:creationId xmlns:a16="http://schemas.microsoft.com/office/drawing/2014/main" id="{0DEAF204-EFC3-4560-BA8C-65C87EB54117}"/>
              </a:ext>
            </a:extLst>
          </p:cNvPr>
          <p:cNvSpPr>
            <a:spLocks noGrp="1"/>
          </p:cNvSpPr>
          <p:nvPr>
            <p:ph sz="quarter" idx="1"/>
          </p:nvPr>
        </p:nvSpPr>
        <p:spPr/>
        <p:txBody>
          <a:bodyPr/>
          <a:lstStyle/>
          <a:p>
            <a:r>
              <a:rPr lang="en-US" dirty="0"/>
              <a:t>Logistic regression is based on the assumption that a good mathematical model for a binary variable (with a single regressor) is: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67C58D-375B-42C3-8C16-555B345B4E53}"/>
                  </a:ext>
                </a:extLst>
              </p:cNvPr>
              <p:cNvSpPr txBox="1"/>
              <p:nvPr/>
            </p:nvSpPr>
            <p:spPr>
              <a:xfrm>
                <a:off x="1867599" y="1614535"/>
                <a:ext cx="5813362" cy="5803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r>
                        <a:rPr lang="en-US" b="0" i="1" smtClean="0">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𝑃</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𝑌</m:t>
                          </m:r>
                          <m:r>
                            <a:rPr lang="en-US" b="0" i="1" smtClean="0">
                              <a:solidFill>
                                <a:schemeClr val="bg1"/>
                              </a:solidFill>
                              <a:latin typeface="Cambria Math" panose="02040503050406030204" pitchFamily="18" charset="0"/>
                              <a:ea typeface="Cambria Math" pitchFamily="18" charset="0"/>
                            </a:rPr>
                            <m:t>=1</m:t>
                          </m:r>
                        </m:e>
                        <m:e>
                          <m:r>
                            <a:rPr lang="en-US" b="0" i="1" smtClean="0">
                              <a:solidFill>
                                <a:schemeClr val="bg1"/>
                              </a:solidFill>
                              <a:latin typeface="Cambria Math" panose="02040503050406030204" pitchFamily="18" charset="0"/>
                              <a:ea typeface="Cambria Math" pitchFamily="18" charset="0"/>
                            </a:rPr>
                            <m:t>𝑋</m:t>
                          </m:r>
                        </m:e>
                      </m:d>
                      <m:r>
                        <a:rPr lang="en-US" b="0" i="1" smtClean="0">
                          <a:solidFill>
                            <a:schemeClr val="bg1"/>
                          </a:solidFill>
                          <a:latin typeface="Cambria Math" panose="02040503050406030204" pitchFamily="18" charset="0"/>
                          <a:ea typeface="Cambria Math" pitchFamily="18" charset="0"/>
                        </a:rPr>
                        <m:t>= </m:t>
                      </m:r>
                      <m:f>
                        <m:fPr>
                          <m:ctrlPr>
                            <a:rPr lang="en-US" b="0" i="1" smtClean="0">
                              <a:solidFill>
                                <a:schemeClr val="bg1"/>
                              </a:solidFill>
                              <a:latin typeface="Cambria Math" panose="02040503050406030204" pitchFamily="18" charset="0"/>
                              <a:ea typeface="Cambria Math" pitchFamily="18" charset="0"/>
                            </a:rPr>
                          </m:ctrlPr>
                        </m:fPr>
                        <m:num>
                          <m:r>
                            <a:rPr lang="en-US" b="0" i="1" smtClean="0">
                              <a:solidFill>
                                <a:schemeClr val="bg1"/>
                              </a:solidFill>
                              <a:latin typeface="Cambria Math" panose="02040503050406030204" pitchFamily="18" charset="0"/>
                              <a:ea typeface="Cambria Math" pitchFamily="18" charset="0"/>
                            </a:rPr>
                            <m:t>1</m:t>
                          </m:r>
                        </m:num>
                        <m:den>
                          <m:r>
                            <a:rPr lang="en-US" b="0" i="1" smtClean="0">
                              <a:solidFill>
                                <a:schemeClr val="bg1"/>
                              </a:solidFill>
                              <a:latin typeface="Cambria Math" panose="02040503050406030204" pitchFamily="18" charset="0"/>
                              <a:ea typeface="Cambria Math" pitchFamily="18" charset="0"/>
                            </a:rPr>
                            <m:t>1+ </m:t>
                          </m:r>
                          <m:sSup>
                            <m:sSupPr>
                              <m:ctrlPr>
                                <a:rPr lang="en-US" b="0" i="1" smtClean="0">
                                  <a:solidFill>
                                    <a:schemeClr val="bg1"/>
                                  </a:solidFill>
                                  <a:latin typeface="Cambria Math" panose="02040503050406030204" pitchFamily="18" charset="0"/>
                                  <a:ea typeface="Cambria Math" pitchFamily="18" charset="0"/>
                                </a:rPr>
                              </m:ctrlPr>
                            </m:sSupPr>
                            <m:e>
                              <m:r>
                                <a:rPr lang="en-US" b="0" i="1" smtClean="0">
                                  <a:solidFill>
                                    <a:schemeClr val="bg1"/>
                                  </a:solidFill>
                                  <a:latin typeface="Cambria Math" panose="02040503050406030204" pitchFamily="18" charset="0"/>
                                  <a:ea typeface="Cambria Math" pitchFamily="18" charset="0"/>
                                </a:rPr>
                                <m:t>𝑒</m:t>
                              </m:r>
                            </m:e>
                            <m:sup>
                              <m:r>
                                <a:rPr lang="en-US" b="0" i="1" smtClean="0">
                                  <a:solidFill>
                                    <a:schemeClr val="bg1"/>
                                  </a:solidFill>
                                  <a:latin typeface="Cambria Math" panose="02040503050406030204" pitchFamily="18" charset="0"/>
                                  <a:ea typeface="Cambria Math" pitchFamily="18" charset="0"/>
                                </a:rPr>
                                <m:t>−(</m:t>
                              </m:r>
                              <m:sSub>
                                <m:sSubPr>
                                  <m:ctrlPr>
                                    <a:rPr lang="en-US" b="0" i="1" smtClean="0">
                                      <a:solidFill>
                                        <a:schemeClr val="bg1"/>
                                      </a:solidFill>
                                      <a:latin typeface="Cambria Math" panose="02040503050406030204" pitchFamily="18" charset="0"/>
                                      <a:ea typeface="Cambria Math" pitchFamily="18" charset="0"/>
                                    </a:rPr>
                                  </m:ctrlPr>
                                </m:sSubPr>
                                <m:e>
                                  <m:r>
                                    <a:rPr lang="en-US" b="0" i="1" smtClean="0">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0</m:t>
                                  </m:r>
                                </m:sub>
                              </m:sSub>
                              <m:r>
                                <a:rPr lang="en-US" b="0" i="1" smtClean="0">
                                  <a:solidFill>
                                    <a:schemeClr val="bg1"/>
                                  </a:solidFill>
                                  <a:latin typeface="Cambria Math" panose="02040503050406030204" pitchFamily="18" charset="0"/>
                                  <a:ea typeface="Cambria Math" pitchFamily="18" charset="0"/>
                                </a:rPr>
                                <m:t>+</m:t>
                              </m:r>
                              <m:sSub>
                                <m:sSubPr>
                                  <m:ctrlPr>
                                    <a:rPr lang="en-US" b="0" i="1" smtClean="0">
                                      <a:solidFill>
                                        <a:schemeClr val="bg1"/>
                                      </a:solidFill>
                                      <a:latin typeface="Cambria Math" panose="02040503050406030204" pitchFamily="18" charset="0"/>
                                      <a:ea typeface="Cambria Math" pitchFamily="18" charset="0"/>
                                    </a:rPr>
                                  </m:ctrlPr>
                                </m:sSubPr>
                                <m:e>
                                  <m:r>
                                    <a:rPr lang="en-US" b="0" i="1" smtClean="0">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1</m:t>
                                  </m:r>
                                </m:sub>
                              </m:sSub>
                              <m:r>
                                <a:rPr lang="en-US" b="0" i="1" smtClean="0">
                                  <a:solidFill>
                                    <a:schemeClr val="bg1"/>
                                  </a:solidFill>
                                  <a:latin typeface="Cambria Math" panose="02040503050406030204" pitchFamily="18" charset="0"/>
                                  <a:ea typeface="Cambria Math" pitchFamily="18" charset="0"/>
                                </a:rPr>
                                <m:t>𝑋</m:t>
                              </m:r>
                              <m:r>
                                <a:rPr lang="en-US" b="0" i="1" smtClean="0">
                                  <a:solidFill>
                                    <a:schemeClr val="bg1"/>
                                  </a:solidFill>
                                  <a:latin typeface="Cambria Math" panose="02040503050406030204" pitchFamily="18" charset="0"/>
                                  <a:ea typeface="Cambria Math" pitchFamily="18" charset="0"/>
                                </a:rPr>
                                <m:t>)</m:t>
                              </m:r>
                            </m:sup>
                          </m:sSup>
                        </m:den>
                      </m:f>
                      <m:r>
                        <a:rPr lang="en-US" b="0" i="1" smtClean="0">
                          <a:solidFill>
                            <a:schemeClr val="bg1"/>
                          </a:solidFill>
                          <a:latin typeface="Cambria Math" panose="02040503050406030204" pitchFamily="18" charset="0"/>
                          <a:ea typeface="Cambria Math" pitchFamily="18" charset="0"/>
                        </a:rPr>
                        <m:t>=</m:t>
                      </m:r>
                      <m:f>
                        <m:fPr>
                          <m:ctrlPr>
                            <a:rPr lang="en-US" b="0" i="1" smtClean="0">
                              <a:solidFill>
                                <a:schemeClr val="bg1"/>
                              </a:solidFill>
                              <a:latin typeface="Cambria Math" panose="02040503050406030204" pitchFamily="18" charset="0"/>
                              <a:ea typeface="Cambria Math" pitchFamily="18" charset="0"/>
                            </a:rPr>
                          </m:ctrlPr>
                        </m:fPr>
                        <m:num>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1</m:t>
                                  </m:r>
                                </m:sub>
                              </m:sSub>
                              <m:r>
                                <a:rPr lang="en-US" b="0" i="1" smtClean="0">
                                  <a:solidFill>
                                    <a:schemeClr val="bg1"/>
                                  </a:solidFill>
                                  <a:latin typeface="Cambria Math" panose="02040503050406030204" pitchFamily="18" charset="0"/>
                                  <a:ea typeface="Cambria Math" pitchFamily="18" charset="0"/>
                                </a:rPr>
                                <m:t>𝑋</m:t>
                              </m:r>
                              <m:r>
                                <a:rPr lang="en-US" i="1">
                                  <a:solidFill>
                                    <a:schemeClr val="bg1"/>
                                  </a:solidFill>
                                  <a:latin typeface="Cambria Math" panose="02040503050406030204" pitchFamily="18" charset="0"/>
                                  <a:ea typeface="Cambria Math" pitchFamily="18" charset="0"/>
                                </a:rPr>
                                <m:t>)</m:t>
                              </m:r>
                            </m:sup>
                          </m:sSup>
                        </m:num>
                        <m:den>
                          <m:r>
                            <a:rPr lang="en-US" b="0" i="1" smtClean="0">
                              <a:solidFill>
                                <a:schemeClr val="bg1"/>
                              </a:solidFill>
                              <a:latin typeface="Cambria Math" panose="02040503050406030204" pitchFamily="18" charset="0"/>
                              <a:ea typeface="Cambria Math" pitchFamily="18" charset="0"/>
                            </a:rPr>
                            <m:t>1+</m:t>
                          </m:r>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1</m:t>
                                  </m:r>
                                </m:sub>
                              </m:sSub>
                              <m:r>
                                <a:rPr lang="en-US" b="0" i="1" smtClean="0">
                                  <a:solidFill>
                                    <a:schemeClr val="bg1"/>
                                  </a:solidFill>
                                  <a:latin typeface="Cambria Math" panose="02040503050406030204" pitchFamily="18" charset="0"/>
                                  <a:ea typeface="Cambria Math" pitchFamily="18" charset="0"/>
                                </a:rPr>
                                <m:t>𝑋</m:t>
                              </m:r>
                              <m:r>
                                <a:rPr lang="en-US" i="1">
                                  <a:solidFill>
                                    <a:schemeClr val="bg1"/>
                                  </a:solidFill>
                                  <a:latin typeface="Cambria Math" panose="02040503050406030204" pitchFamily="18" charset="0"/>
                                  <a:ea typeface="Cambria Math" pitchFamily="18" charset="0"/>
                                </a:rPr>
                                <m:t>)</m:t>
                              </m:r>
                            </m:sup>
                          </m:sSup>
                        </m:den>
                      </m:f>
                    </m:oMath>
                  </m:oMathPara>
                </a14:m>
                <a:endParaRPr lang="en-US" dirty="0">
                  <a:solidFill>
                    <a:schemeClr val="bg1"/>
                  </a:solidFill>
                  <a:latin typeface="Cambria Math" pitchFamily="18" charset="0"/>
                  <a:ea typeface="Cambria Math" pitchFamily="18" charset="0"/>
                </a:endParaRPr>
              </a:p>
            </p:txBody>
          </p:sp>
        </mc:Choice>
        <mc:Fallback xmlns="">
          <p:sp>
            <p:nvSpPr>
              <p:cNvPr id="5" name="TextBox 4">
                <a:extLst>
                  <a:ext uri="{FF2B5EF4-FFF2-40B4-BE49-F238E27FC236}">
                    <a16:creationId xmlns:a16="http://schemas.microsoft.com/office/drawing/2014/main" id="{EB67C58D-375B-42C3-8C16-555B345B4E53}"/>
                  </a:ext>
                </a:extLst>
              </p:cNvPr>
              <p:cNvSpPr txBox="1">
                <a:spLocks noRot="1" noChangeAspect="1" noMove="1" noResize="1" noEditPoints="1" noAdjustHandles="1" noChangeArrowheads="1" noChangeShapeType="1" noTextEdit="1"/>
              </p:cNvSpPr>
              <p:nvPr/>
            </p:nvSpPr>
            <p:spPr>
              <a:xfrm>
                <a:off x="1867599" y="1614535"/>
                <a:ext cx="5813362" cy="580352"/>
              </a:xfrm>
              <a:prstGeom prst="rect">
                <a:avLst/>
              </a:prstGeo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52B9781-7A9A-4B54-B2F9-13CC5F0A60E5}"/>
              </a:ext>
            </a:extLst>
          </p:cNvPr>
          <p:cNvPicPr>
            <a:picLocks noChangeAspect="1"/>
          </p:cNvPicPr>
          <p:nvPr/>
        </p:nvPicPr>
        <p:blipFill>
          <a:blip r:embed="rId3"/>
          <a:stretch>
            <a:fillRect/>
          </a:stretch>
        </p:blipFill>
        <p:spPr>
          <a:xfrm>
            <a:off x="2883567" y="2340451"/>
            <a:ext cx="3781425" cy="2628754"/>
          </a:xfrm>
          <a:prstGeom prst="rect">
            <a:avLst/>
          </a:prstGeom>
        </p:spPr>
      </p:pic>
    </p:spTree>
    <p:extLst>
      <p:ext uri="{BB962C8B-B14F-4D97-AF65-F5344CB8AC3E}">
        <p14:creationId xmlns:p14="http://schemas.microsoft.com/office/powerpoint/2010/main" val="4056396284"/>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3D64-0594-4812-B799-63BDB6F16249}"/>
              </a:ext>
            </a:extLst>
          </p:cNvPr>
          <p:cNvSpPr>
            <a:spLocks noGrp="1"/>
          </p:cNvSpPr>
          <p:nvPr>
            <p:ph type="title"/>
          </p:nvPr>
        </p:nvSpPr>
        <p:spPr/>
        <p:txBody>
          <a:bodyPr>
            <a:normAutofit fontScale="90000"/>
          </a:bodyPr>
          <a:lstStyle/>
          <a:p>
            <a:r>
              <a:rPr lang="en-US" dirty="0"/>
              <a:t>The Logistic Regression Model</a:t>
            </a:r>
          </a:p>
        </p:txBody>
      </p:sp>
      <p:sp>
        <p:nvSpPr>
          <p:cNvPr id="3" name="Slide Number Placeholder 2">
            <a:extLst>
              <a:ext uri="{FF2B5EF4-FFF2-40B4-BE49-F238E27FC236}">
                <a16:creationId xmlns:a16="http://schemas.microsoft.com/office/drawing/2014/main" id="{08F531E6-1D53-4F88-80B4-BA7B12403698}"/>
              </a:ext>
            </a:extLst>
          </p:cNvPr>
          <p:cNvSpPr>
            <a:spLocks noGrp="1"/>
          </p:cNvSpPr>
          <p:nvPr>
            <p:ph type="sldNum" sz="quarter" idx="12"/>
          </p:nvPr>
        </p:nvSpPr>
        <p:spPr/>
        <p:txBody>
          <a:bodyPr/>
          <a:lstStyle/>
          <a:p>
            <a:fld id="{6E61BB2A-F643-4BC4-A7C3-7339FD5A6B19}" type="slidenum">
              <a:rPr lang="en-US" smtClean="0"/>
              <a:pPr/>
              <a:t>15</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A561DF2-BA4B-4036-A202-A4425B0AC434}"/>
                  </a:ext>
                </a:extLst>
              </p:cNvPr>
              <p:cNvSpPr>
                <a:spLocks noGrp="1"/>
              </p:cNvSpPr>
              <p:nvPr>
                <p:ph sz="quarter" idx="1"/>
              </p:nvPr>
            </p:nvSpPr>
            <p:spPr/>
            <p:txBody>
              <a:bodyPr>
                <a:normAutofit fontScale="92500" lnSpcReduction="20000"/>
              </a:bodyPr>
              <a:lstStyle/>
              <a:p>
                <a:r>
                  <a:rPr lang="en-US" dirty="0"/>
                  <a:t>A bit of re-arrangement of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oMath>
                </a14:m>
                <a:r>
                  <a:rPr lang="en-US" dirty="0"/>
                  <a:t> yields the log odds or logit function: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i="1" dirty="0"/>
              </a:p>
              <a:p>
                <a:endParaRPr lang="en-US" i="1" dirty="0"/>
              </a:p>
              <a:p>
                <a:pPr marL="0" indent="0">
                  <a:buNone/>
                </a:pPr>
                <a:r>
                  <a:rPr lang="en-US" i="1" dirty="0"/>
                  <a:t>The logit function is referred to as the link function for logistic regressions.  </a:t>
                </a:r>
              </a:p>
            </p:txBody>
          </p:sp>
        </mc:Choice>
        <mc:Fallback xmlns="">
          <p:sp>
            <p:nvSpPr>
              <p:cNvPr id="4" name="Content Placeholder 3">
                <a:extLst>
                  <a:ext uri="{FF2B5EF4-FFF2-40B4-BE49-F238E27FC236}">
                    <a16:creationId xmlns:a16="http://schemas.microsoft.com/office/drawing/2014/main" id="{2A561DF2-BA4B-4036-A202-A4425B0AC434}"/>
                  </a:ext>
                </a:extLst>
              </p:cNvPr>
              <p:cNvSpPr>
                <a:spLocks noGrp="1" noRot="1" noChangeAspect="1" noMove="1" noResize="1" noEditPoints="1" noAdjustHandles="1" noChangeArrowheads="1" noChangeShapeType="1" noTextEdit="1"/>
              </p:cNvSpPr>
              <p:nvPr>
                <p:ph sz="quarter" idx="1"/>
              </p:nvPr>
            </p:nvSpPr>
            <p:spPr>
              <a:blipFill>
                <a:blip r:embed="rId2"/>
                <a:stretch>
                  <a:fillRect l="-667"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FC4E77-F354-4AEC-A8B6-A2BDC3D0FBC8}"/>
                  </a:ext>
                </a:extLst>
              </p:cNvPr>
              <p:cNvSpPr txBox="1"/>
              <p:nvPr/>
            </p:nvSpPr>
            <p:spPr>
              <a:xfrm>
                <a:off x="3098929" y="1967332"/>
                <a:ext cx="2946142" cy="6223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ea typeface="Cambria Math" pitchFamily="18" charset="0"/>
                            </a:rPr>
                          </m:ctrlPr>
                        </m:funcPr>
                        <m:fName>
                          <m:r>
                            <m:rPr>
                              <m:sty m:val="p"/>
                            </m:rPr>
                            <a:rPr lang="en-US" b="0" i="0" smtClean="0">
                              <a:solidFill>
                                <a:schemeClr val="bg1"/>
                              </a:solidFill>
                              <a:latin typeface="Cambria Math" panose="02040503050406030204" pitchFamily="18" charset="0"/>
                              <a:ea typeface="Cambria Math" pitchFamily="18" charset="0"/>
                            </a:rPr>
                            <m:t>log</m:t>
                          </m:r>
                        </m:fName>
                        <m:e>
                          <m:d>
                            <m:dPr>
                              <m:ctrlPr>
                                <a:rPr lang="en-US" b="0" i="1" smtClean="0">
                                  <a:solidFill>
                                    <a:schemeClr val="bg1"/>
                                  </a:solidFill>
                                  <a:latin typeface="Cambria Math" panose="02040503050406030204" pitchFamily="18" charset="0"/>
                                  <a:ea typeface="Cambria Math" pitchFamily="18" charset="0"/>
                                </a:rPr>
                              </m:ctrlPr>
                            </m:dPr>
                            <m:e>
                              <m:f>
                                <m:fPr>
                                  <m:ctrlPr>
                                    <a:rPr lang="en-US" b="0" i="1" smtClean="0">
                                      <a:solidFill>
                                        <a:schemeClr val="bg1"/>
                                      </a:solidFill>
                                      <a:latin typeface="Cambria Math" panose="02040503050406030204" pitchFamily="18" charset="0"/>
                                      <a:ea typeface="Cambria Math" pitchFamily="18" charset="0"/>
                                    </a:rPr>
                                  </m:ctrlPr>
                                </m:fPr>
                                <m:num>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num>
                                <m:den>
                                  <m:r>
                                    <a:rPr lang="en-US" b="0" i="1" smtClean="0">
                                      <a:solidFill>
                                        <a:schemeClr val="bg1"/>
                                      </a:solidFill>
                                      <a:latin typeface="Cambria Math" panose="02040503050406030204" pitchFamily="18" charset="0"/>
                                      <a:ea typeface="Cambria Math" pitchFamily="18" charset="0"/>
                                    </a:rPr>
                                    <m:t>1−</m:t>
                                  </m:r>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den>
                              </m:f>
                            </m:e>
                          </m:d>
                        </m:e>
                      </m:func>
                      <m:r>
                        <a:rPr lang="en-US" b="0" i="1" smtClean="0">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1</m:t>
                          </m:r>
                        </m:sub>
                      </m:sSub>
                      <m:r>
                        <a:rPr lang="en-US" i="1">
                          <a:solidFill>
                            <a:schemeClr val="bg1"/>
                          </a:solidFill>
                          <a:latin typeface="Cambria Math" panose="02040503050406030204" pitchFamily="18" charset="0"/>
                          <a:ea typeface="Cambria Math" pitchFamily="18" charset="0"/>
                        </a:rPr>
                        <m:t>𝑋</m:t>
                      </m:r>
                    </m:oMath>
                  </m:oMathPara>
                </a14:m>
                <a:endParaRPr lang="en-US" dirty="0">
                  <a:latin typeface="Cambria Math" pitchFamily="18" charset="0"/>
                  <a:ea typeface="Cambria Math" pitchFamily="18" charset="0"/>
                </a:endParaRPr>
              </a:p>
            </p:txBody>
          </p:sp>
        </mc:Choice>
        <mc:Fallback xmlns="">
          <p:sp>
            <p:nvSpPr>
              <p:cNvPr id="5" name="TextBox 4">
                <a:extLst>
                  <a:ext uri="{FF2B5EF4-FFF2-40B4-BE49-F238E27FC236}">
                    <a16:creationId xmlns:a16="http://schemas.microsoft.com/office/drawing/2014/main" id="{26FC4E77-F354-4AEC-A8B6-A2BDC3D0FBC8}"/>
                  </a:ext>
                </a:extLst>
              </p:cNvPr>
              <p:cNvSpPr txBox="1">
                <a:spLocks noRot="1" noChangeAspect="1" noMove="1" noResize="1" noEditPoints="1" noAdjustHandles="1" noChangeArrowheads="1" noChangeShapeType="1" noTextEdit="1"/>
              </p:cNvSpPr>
              <p:nvPr/>
            </p:nvSpPr>
            <p:spPr>
              <a:xfrm>
                <a:off x="3098929" y="1967332"/>
                <a:ext cx="2946142" cy="622350"/>
              </a:xfrm>
              <a:prstGeom prst="rect">
                <a:avLst/>
              </a:prstGeom>
              <a:blipFill>
                <a:blip r:embed="rId3"/>
                <a:stretch>
                  <a:fillRect/>
                </a:stretch>
              </a:blipFill>
            </p:spPr>
            <p:txBody>
              <a:bodyPr/>
              <a:lstStyle/>
              <a:p>
                <a:r>
                  <a:rPr lang="en-US">
                    <a:noFill/>
                  </a:rPr>
                  <a:t> </a:t>
                </a:r>
              </a:p>
            </p:txBody>
          </p:sp>
        </mc:Fallback>
      </mc:AlternateContent>
      <p:sp>
        <p:nvSpPr>
          <p:cNvPr id="6" name="Right Brace 5">
            <a:extLst>
              <a:ext uri="{FF2B5EF4-FFF2-40B4-BE49-F238E27FC236}">
                <a16:creationId xmlns:a16="http://schemas.microsoft.com/office/drawing/2014/main" id="{9A359CF7-AE78-4B3E-9BD2-66FD96BABB06}"/>
              </a:ext>
            </a:extLst>
          </p:cNvPr>
          <p:cNvSpPr/>
          <p:nvPr/>
        </p:nvSpPr>
        <p:spPr>
          <a:xfrm rot="16200000">
            <a:off x="4052712" y="1505193"/>
            <a:ext cx="219163" cy="628650"/>
          </a:xfrm>
          <a:prstGeom prst="rightBrace">
            <a:avLst>
              <a:gd name="adj1" fmla="val 8333"/>
              <a:gd name="adj2" fmla="val 469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2BCA59A-D8D3-4923-A2FC-A23042AC7DE6}"/>
              </a:ext>
            </a:extLst>
          </p:cNvPr>
          <p:cNvSpPr txBox="1"/>
          <p:nvPr/>
        </p:nvSpPr>
        <p:spPr>
          <a:xfrm>
            <a:off x="3933693" y="1449734"/>
            <a:ext cx="477374" cy="253916"/>
          </a:xfrm>
          <a:prstGeom prst="rect">
            <a:avLst/>
          </a:prstGeom>
          <a:noFill/>
        </p:spPr>
        <p:txBody>
          <a:bodyPr wrap="square" rtlCol="0">
            <a:spAutoFit/>
          </a:bodyPr>
          <a:lstStyle/>
          <a:p>
            <a:r>
              <a:rPr lang="en-US" sz="1050" dirty="0">
                <a:solidFill>
                  <a:schemeClr val="bg1"/>
                </a:solidFill>
                <a:latin typeface="Cambria Math" pitchFamily="18" charset="0"/>
                <a:ea typeface="Cambria Math" pitchFamily="18" charset="0"/>
              </a:rPr>
              <a:t>Odds</a:t>
            </a:r>
          </a:p>
        </p:txBody>
      </p:sp>
      <p:sp>
        <p:nvSpPr>
          <p:cNvPr id="8" name="Right Brace 7">
            <a:extLst>
              <a:ext uri="{FF2B5EF4-FFF2-40B4-BE49-F238E27FC236}">
                <a16:creationId xmlns:a16="http://schemas.microsoft.com/office/drawing/2014/main" id="{8427EFDD-7DC7-4BE5-887B-174852FF08A4}"/>
              </a:ext>
            </a:extLst>
          </p:cNvPr>
          <p:cNvSpPr/>
          <p:nvPr/>
        </p:nvSpPr>
        <p:spPr>
          <a:xfrm rot="5400000">
            <a:off x="3864589" y="1843169"/>
            <a:ext cx="219163" cy="1569489"/>
          </a:xfrm>
          <a:prstGeom prst="rightBrace">
            <a:avLst>
              <a:gd name="adj1" fmla="val 8333"/>
              <a:gd name="adj2" fmla="val 469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DCACBC7B-9FB3-4DEC-B8F3-7D00B50B4CAE}"/>
              </a:ext>
            </a:extLst>
          </p:cNvPr>
          <p:cNvSpPr txBox="1"/>
          <p:nvPr/>
        </p:nvSpPr>
        <p:spPr>
          <a:xfrm>
            <a:off x="3414827" y="2766060"/>
            <a:ext cx="1157173" cy="253916"/>
          </a:xfrm>
          <a:prstGeom prst="rect">
            <a:avLst/>
          </a:prstGeom>
          <a:noFill/>
        </p:spPr>
        <p:txBody>
          <a:bodyPr wrap="square" rtlCol="0">
            <a:spAutoFit/>
          </a:bodyPr>
          <a:lstStyle/>
          <a:p>
            <a:pPr algn="ctr"/>
            <a:r>
              <a:rPr lang="en-US" sz="1050" dirty="0">
                <a:solidFill>
                  <a:schemeClr val="bg1"/>
                </a:solidFill>
                <a:latin typeface="Cambria Math" pitchFamily="18" charset="0"/>
                <a:ea typeface="Cambria Math" pitchFamily="18" charset="0"/>
              </a:rPr>
              <a:t>Logit Function</a:t>
            </a:r>
          </a:p>
        </p:txBody>
      </p:sp>
    </p:spTree>
    <p:extLst>
      <p:ext uri="{BB962C8B-B14F-4D97-AF65-F5344CB8AC3E}">
        <p14:creationId xmlns:p14="http://schemas.microsoft.com/office/powerpoint/2010/main" val="2814453648"/>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3D64-0594-4812-B799-63BDB6F16249}"/>
              </a:ext>
            </a:extLst>
          </p:cNvPr>
          <p:cNvSpPr>
            <a:spLocks noGrp="1"/>
          </p:cNvSpPr>
          <p:nvPr>
            <p:ph type="title"/>
          </p:nvPr>
        </p:nvSpPr>
        <p:spPr/>
        <p:txBody>
          <a:bodyPr>
            <a:normAutofit fontScale="90000"/>
          </a:bodyPr>
          <a:lstStyle/>
          <a:p>
            <a:r>
              <a:rPr lang="en-US" dirty="0"/>
              <a:t>The Logistic Regression Model</a:t>
            </a:r>
          </a:p>
        </p:txBody>
      </p:sp>
      <p:sp>
        <p:nvSpPr>
          <p:cNvPr id="3" name="Slide Number Placeholder 2">
            <a:extLst>
              <a:ext uri="{FF2B5EF4-FFF2-40B4-BE49-F238E27FC236}">
                <a16:creationId xmlns:a16="http://schemas.microsoft.com/office/drawing/2014/main" id="{08F531E6-1D53-4F88-80B4-BA7B12403698}"/>
              </a:ext>
            </a:extLst>
          </p:cNvPr>
          <p:cNvSpPr>
            <a:spLocks noGrp="1"/>
          </p:cNvSpPr>
          <p:nvPr>
            <p:ph type="sldNum" sz="quarter" idx="12"/>
          </p:nvPr>
        </p:nvSpPr>
        <p:spPr/>
        <p:txBody>
          <a:bodyPr/>
          <a:lstStyle/>
          <a:p>
            <a:fld id="{6E61BB2A-F643-4BC4-A7C3-7339FD5A6B19}" type="slidenum">
              <a:rPr lang="en-US" smtClean="0"/>
              <a:pPr/>
              <a:t>16</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A561DF2-BA4B-4036-A202-A4425B0AC434}"/>
                  </a:ext>
                </a:extLst>
              </p:cNvPr>
              <p:cNvSpPr>
                <a:spLocks noGrp="1"/>
              </p:cNvSpPr>
              <p:nvPr>
                <p:ph sz="quarter" idx="1"/>
              </p:nvPr>
            </p:nvSpPr>
            <p:spPr/>
            <p:txBody>
              <a:bodyPr>
                <a:normAutofit fontScale="92500" lnSpcReduction="20000"/>
              </a:bodyPr>
              <a:lstStyle/>
              <a:p>
                <a:r>
                  <a:rPr lang="en-US" dirty="0"/>
                  <a:t>A bit of re-arrangement of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oMath>
                </a14:m>
                <a:r>
                  <a:rPr lang="en-US" dirty="0"/>
                  <a:t> yields the log odds or logit function: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i="1" dirty="0"/>
              </a:p>
              <a:p>
                <a:endParaRPr lang="en-US" i="1" dirty="0"/>
              </a:p>
              <a:p>
                <a:pPr marL="0" indent="0">
                  <a:buNone/>
                </a:pPr>
                <a:r>
                  <a:rPr lang="en-US" i="1" dirty="0"/>
                  <a:t>The logit function is referred to as the link function for logistic regressions.  </a:t>
                </a:r>
              </a:p>
            </p:txBody>
          </p:sp>
        </mc:Choice>
        <mc:Fallback xmlns="">
          <p:sp>
            <p:nvSpPr>
              <p:cNvPr id="4" name="Content Placeholder 3">
                <a:extLst>
                  <a:ext uri="{FF2B5EF4-FFF2-40B4-BE49-F238E27FC236}">
                    <a16:creationId xmlns:a16="http://schemas.microsoft.com/office/drawing/2014/main" id="{2A561DF2-BA4B-4036-A202-A4425B0AC434}"/>
                  </a:ext>
                </a:extLst>
              </p:cNvPr>
              <p:cNvSpPr>
                <a:spLocks noGrp="1" noRot="1" noChangeAspect="1" noMove="1" noResize="1" noEditPoints="1" noAdjustHandles="1" noChangeArrowheads="1" noChangeShapeType="1" noTextEdit="1"/>
              </p:cNvSpPr>
              <p:nvPr>
                <p:ph sz="quarter" idx="1"/>
              </p:nvPr>
            </p:nvSpPr>
            <p:spPr>
              <a:blipFill>
                <a:blip r:embed="rId2"/>
                <a:stretch>
                  <a:fillRect l="-667"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FC4E77-F354-4AEC-A8B6-A2BDC3D0FBC8}"/>
                  </a:ext>
                </a:extLst>
              </p:cNvPr>
              <p:cNvSpPr txBox="1"/>
              <p:nvPr/>
            </p:nvSpPr>
            <p:spPr>
              <a:xfrm>
                <a:off x="3098929" y="1967332"/>
                <a:ext cx="2946142" cy="6223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ea typeface="Cambria Math" pitchFamily="18" charset="0"/>
                            </a:rPr>
                          </m:ctrlPr>
                        </m:funcPr>
                        <m:fName>
                          <m:r>
                            <m:rPr>
                              <m:sty m:val="p"/>
                            </m:rPr>
                            <a:rPr lang="en-US" b="0" i="0" smtClean="0">
                              <a:solidFill>
                                <a:schemeClr val="bg1"/>
                              </a:solidFill>
                              <a:latin typeface="Cambria Math" panose="02040503050406030204" pitchFamily="18" charset="0"/>
                              <a:ea typeface="Cambria Math" pitchFamily="18" charset="0"/>
                            </a:rPr>
                            <m:t>log</m:t>
                          </m:r>
                        </m:fName>
                        <m:e>
                          <m:d>
                            <m:dPr>
                              <m:ctrlPr>
                                <a:rPr lang="en-US" b="0" i="1" smtClean="0">
                                  <a:solidFill>
                                    <a:schemeClr val="bg1"/>
                                  </a:solidFill>
                                  <a:latin typeface="Cambria Math" panose="02040503050406030204" pitchFamily="18" charset="0"/>
                                  <a:ea typeface="Cambria Math" pitchFamily="18" charset="0"/>
                                </a:rPr>
                              </m:ctrlPr>
                            </m:dPr>
                            <m:e>
                              <m:f>
                                <m:fPr>
                                  <m:ctrlPr>
                                    <a:rPr lang="en-US" b="0" i="1" smtClean="0">
                                      <a:solidFill>
                                        <a:schemeClr val="bg1"/>
                                      </a:solidFill>
                                      <a:latin typeface="Cambria Math" panose="02040503050406030204" pitchFamily="18" charset="0"/>
                                      <a:ea typeface="Cambria Math" pitchFamily="18" charset="0"/>
                                    </a:rPr>
                                  </m:ctrlPr>
                                </m:fPr>
                                <m:num>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num>
                                <m:den>
                                  <m:r>
                                    <a:rPr lang="en-US" b="0" i="1" smtClean="0">
                                      <a:solidFill>
                                        <a:schemeClr val="bg1"/>
                                      </a:solidFill>
                                      <a:latin typeface="Cambria Math" panose="02040503050406030204" pitchFamily="18" charset="0"/>
                                      <a:ea typeface="Cambria Math" pitchFamily="18" charset="0"/>
                                    </a:rPr>
                                    <m:t>1−</m:t>
                                  </m:r>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den>
                              </m:f>
                            </m:e>
                          </m:d>
                        </m:e>
                      </m:func>
                      <m:r>
                        <a:rPr lang="en-US" b="0" i="1" smtClean="0">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1</m:t>
                          </m:r>
                        </m:sub>
                      </m:sSub>
                      <m:r>
                        <a:rPr lang="en-US" i="1">
                          <a:solidFill>
                            <a:schemeClr val="bg1"/>
                          </a:solidFill>
                          <a:latin typeface="Cambria Math" panose="02040503050406030204" pitchFamily="18" charset="0"/>
                          <a:ea typeface="Cambria Math" pitchFamily="18" charset="0"/>
                        </a:rPr>
                        <m:t>𝑋</m:t>
                      </m:r>
                    </m:oMath>
                  </m:oMathPara>
                </a14:m>
                <a:endParaRPr lang="en-US" dirty="0">
                  <a:latin typeface="Cambria Math" pitchFamily="18" charset="0"/>
                  <a:ea typeface="Cambria Math" pitchFamily="18" charset="0"/>
                </a:endParaRPr>
              </a:p>
            </p:txBody>
          </p:sp>
        </mc:Choice>
        <mc:Fallback xmlns="">
          <p:sp>
            <p:nvSpPr>
              <p:cNvPr id="5" name="TextBox 4">
                <a:extLst>
                  <a:ext uri="{FF2B5EF4-FFF2-40B4-BE49-F238E27FC236}">
                    <a16:creationId xmlns:a16="http://schemas.microsoft.com/office/drawing/2014/main" id="{26FC4E77-F354-4AEC-A8B6-A2BDC3D0FBC8}"/>
                  </a:ext>
                </a:extLst>
              </p:cNvPr>
              <p:cNvSpPr txBox="1">
                <a:spLocks noRot="1" noChangeAspect="1" noMove="1" noResize="1" noEditPoints="1" noAdjustHandles="1" noChangeArrowheads="1" noChangeShapeType="1" noTextEdit="1"/>
              </p:cNvSpPr>
              <p:nvPr/>
            </p:nvSpPr>
            <p:spPr>
              <a:xfrm>
                <a:off x="3098929" y="1967332"/>
                <a:ext cx="2946142" cy="622350"/>
              </a:xfrm>
              <a:prstGeom prst="rect">
                <a:avLst/>
              </a:prstGeom>
              <a:blipFill>
                <a:blip r:embed="rId3"/>
                <a:stretch>
                  <a:fillRect/>
                </a:stretch>
              </a:blipFill>
            </p:spPr>
            <p:txBody>
              <a:bodyPr/>
              <a:lstStyle/>
              <a:p>
                <a:r>
                  <a:rPr lang="en-US">
                    <a:noFill/>
                  </a:rPr>
                  <a:t> </a:t>
                </a:r>
              </a:p>
            </p:txBody>
          </p:sp>
        </mc:Fallback>
      </mc:AlternateContent>
      <p:sp>
        <p:nvSpPr>
          <p:cNvPr id="6" name="Right Brace 5">
            <a:extLst>
              <a:ext uri="{FF2B5EF4-FFF2-40B4-BE49-F238E27FC236}">
                <a16:creationId xmlns:a16="http://schemas.microsoft.com/office/drawing/2014/main" id="{9A359CF7-AE78-4B3E-9BD2-66FD96BABB06}"/>
              </a:ext>
            </a:extLst>
          </p:cNvPr>
          <p:cNvSpPr/>
          <p:nvPr/>
        </p:nvSpPr>
        <p:spPr>
          <a:xfrm rot="16200000">
            <a:off x="4052712" y="1505193"/>
            <a:ext cx="219163" cy="628650"/>
          </a:xfrm>
          <a:prstGeom prst="rightBrace">
            <a:avLst>
              <a:gd name="adj1" fmla="val 8333"/>
              <a:gd name="adj2" fmla="val 469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2BCA59A-D8D3-4923-A2FC-A23042AC7DE6}"/>
              </a:ext>
            </a:extLst>
          </p:cNvPr>
          <p:cNvSpPr txBox="1"/>
          <p:nvPr/>
        </p:nvSpPr>
        <p:spPr>
          <a:xfrm>
            <a:off x="3933693" y="1449734"/>
            <a:ext cx="477374" cy="253916"/>
          </a:xfrm>
          <a:prstGeom prst="rect">
            <a:avLst/>
          </a:prstGeom>
          <a:noFill/>
        </p:spPr>
        <p:txBody>
          <a:bodyPr wrap="square" rtlCol="0">
            <a:spAutoFit/>
          </a:bodyPr>
          <a:lstStyle/>
          <a:p>
            <a:r>
              <a:rPr lang="en-US" sz="1050" dirty="0">
                <a:solidFill>
                  <a:schemeClr val="bg1"/>
                </a:solidFill>
                <a:latin typeface="Cambria Math" pitchFamily="18" charset="0"/>
                <a:ea typeface="Cambria Math" pitchFamily="18" charset="0"/>
              </a:rPr>
              <a:t>Odds</a:t>
            </a:r>
          </a:p>
        </p:txBody>
      </p:sp>
      <p:sp>
        <p:nvSpPr>
          <p:cNvPr id="8" name="Right Brace 7">
            <a:extLst>
              <a:ext uri="{FF2B5EF4-FFF2-40B4-BE49-F238E27FC236}">
                <a16:creationId xmlns:a16="http://schemas.microsoft.com/office/drawing/2014/main" id="{8427EFDD-7DC7-4BE5-887B-174852FF08A4}"/>
              </a:ext>
            </a:extLst>
          </p:cNvPr>
          <p:cNvSpPr/>
          <p:nvPr/>
        </p:nvSpPr>
        <p:spPr>
          <a:xfrm rot="5400000">
            <a:off x="3864589" y="1843169"/>
            <a:ext cx="219163" cy="1569489"/>
          </a:xfrm>
          <a:prstGeom prst="rightBrace">
            <a:avLst>
              <a:gd name="adj1" fmla="val 8333"/>
              <a:gd name="adj2" fmla="val 469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DCACBC7B-9FB3-4DEC-B8F3-7D00B50B4CAE}"/>
              </a:ext>
            </a:extLst>
          </p:cNvPr>
          <p:cNvSpPr txBox="1"/>
          <p:nvPr/>
        </p:nvSpPr>
        <p:spPr>
          <a:xfrm>
            <a:off x="3414827" y="2766060"/>
            <a:ext cx="1157173" cy="253916"/>
          </a:xfrm>
          <a:prstGeom prst="rect">
            <a:avLst/>
          </a:prstGeom>
          <a:noFill/>
        </p:spPr>
        <p:txBody>
          <a:bodyPr wrap="square" rtlCol="0">
            <a:spAutoFit/>
          </a:bodyPr>
          <a:lstStyle/>
          <a:p>
            <a:pPr algn="ctr"/>
            <a:r>
              <a:rPr lang="en-US" sz="1050" dirty="0">
                <a:solidFill>
                  <a:schemeClr val="bg1"/>
                </a:solidFill>
                <a:latin typeface="Cambria Math" pitchFamily="18" charset="0"/>
                <a:ea typeface="Cambria Math" pitchFamily="18" charset="0"/>
              </a:rPr>
              <a:t>Logit Function</a:t>
            </a:r>
          </a:p>
        </p:txBody>
      </p:sp>
    </p:spTree>
    <p:extLst>
      <p:ext uri="{BB962C8B-B14F-4D97-AF65-F5344CB8AC3E}">
        <p14:creationId xmlns:p14="http://schemas.microsoft.com/office/powerpoint/2010/main" val="1696437817"/>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4BAAA6F-A961-47C8-98D0-5CCE8CBD0B5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25F16F02-D578-4A13-9CBA-5AE1C245533C}"/>
              </a:ext>
            </a:extLst>
          </p:cNvPr>
          <p:cNvSpPr>
            <a:spLocks noGrp="1"/>
          </p:cNvSpPr>
          <p:nvPr>
            <p:ph type="body" sz="quarter" idx="10"/>
          </p:nvPr>
        </p:nvSpPr>
        <p:spPr/>
        <p:txBody>
          <a:bodyPr/>
          <a:lstStyle/>
          <a:p>
            <a:r>
              <a:rPr lang="en-US" dirty="0"/>
              <a:t>Parameter Estimation</a:t>
            </a:r>
          </a:p>
        </p:txBody>
      </p:sp>
    </p:spTree>
    <p:extLst>
      <p:ext uri="{BB962C8B-B14F-4D97-AF65-F5344CB8AC3E}">
        <p14:creationId xmlns:p14="http://schemas.microsoft.com/office/powerpoint/2010/main" val="401859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7B1D-FB3B-49C2-A39C-A4DF63EB45ED}"/>
              </a:ext>
            </a:extLst>
          </p:cNvPr>
          <p:cNvSpPr>
            <a:spLocks noGrp="1"/>
          </p:cNvSpPr>
          <p:nvPr>
            <p:ph type="title"/>
          </p:nvPr>
        </p:nvSpPr>
        <p:spPr/>
        <p:txBody>
          <a:bodyPr>
            <a:normAutofit fontScale="90000"/>
          </a:bodyPr>
          <a:lstStyle/>
          <a:p>
            <a:r>
              <a:rPr lang="en-US" dirty="0"/>
              <a:t>Parameter Estimation</a:t>
            </a:r>
          </a:p>
        </p:txBody>
      </p:sp>
      <p:sp>
        <p:nvSpPr>
          <p:cNvPr id="3" name="Content Placeholder 2">
            <a:extLst>
              <a:ext uri="{FF2B5EF4-FFF2-40B4-BE49-F238E27FC236}">
                <a16:creationId xmlns:a16="http://schemas.microsoft.com/office/drawing/2014/main" id="{C5604220-7113-426B-8D81-285B2D9A7ED7}"/>
              </a:ext>
            </a:extLst>
          </p:cNvPr>
          <p:cNvSpPr>
            <a:spLocks noGrp="1"/>
          </p:cNvSpPr>
          <p:nvPr>
            <p:ph sz="quarter" idx="1"/>
          </p:nvPr>
        </p:nvSpPr>
        <p:spPr/>
        <p:txBody>
          <a:bodyPr/>
          <a:lstStyle/>
          <a:p>
            <a:r>
              <a:rPr lang="en-US" dirty="0"/>
              <a:t>Recall that for linear regression, we estimated the parameters based on minimizing the residuals sum of squares:</a:t>
            </a:r>
          </a:p>
          <a:p>
            <a:endParaRPr lang="en-US" dirty="0"/>
          </a:p>
          <a:p>
            <a:endParaRPr lang="en-US" dirty="0"/>
          </a:p>
          <a:p>
            <a:endParaRPr lang="en-US" dirty="0"/>
          </a:p>
          <a:p>
            <a:r>
              <a:rPr lang="en-US" dirty="0"/>
              <a:t>However, we cannot use that method for estimating the parameters of many models, including for logistic regressions</a:t>
            </a:r>
          </a:p>
          <a:p>
            <a:pPr lvl="1"/>
            <a:r>
              <a:rPr lang="en-US" dirty="0"/>
              <a:t>WHY???</a:t>
            </a:r>
          </a:p>
          <a:p>
            <a:pPr lvl="1"/>
            <a:r>
              <a:rPr lang="en-US" dirty="0"/>
              <a:t>Hint:  remember that for linear regression, we are modeling the actual value of the output attribute.  What are we modeling for logistic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A88D97-FC83-4564-96F9-1583D38BA8BD}"/>
                  </a:ext>
                </a:extLst>
              </p:cNvPr>
              <p:cNvSpPr txBox="1"/>
              <p:nvPr/>
            </p:nvSpPr>
            <p:spPr>
              <a:xfrm>
                <a:off x="2124067" y="1716380"/>
                <a:ext cx="4433011" cy="6721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ea typeface="Cambria Math" pitchFamily="18" charset="0"/>
                        </a:rPr>
                        <m:t>𝑅𝑆𝑆</m:t>
                      </m:r>
                      <m:r>
                        <a:rPr lang="en-US" sz="1600" b="0" i="1" smtClean="0">
                          <a:solidFill>
                            <a:schemeClr val="bg1"/>
                          </a:solidFill>
                          <a:latin typeface="Cambria Math" panose="02040503050406030204" pitchFamily="18" charset="0"/>
                          <a:ea typeface="Cambria Math" pitchFamily="18" charset="0"/>
                        </a:rPr>
                        <m:t>= </m:t>
                      </m:r>
                      <m:nary>
                        <m:naryPr>
                          <m:chr m:val="∑"/>
                          <m:ctrlPr>
                            <a:rPr lang="en-US" sz="1600" b="0" i="1" smtClean="0">
                              <a:solidFill>
                                <a:schemeClr val="bg1"/>
                              </a:solidFill>
                              <a:latin typeface="Cambria Math" panose="02040503050406030204" pitchFamily="18" charset="0"/>
                              <a:ea typeface="Cambria Math" pitchFamily="18" charset="0"/>
                            </a:rPr>
                          </m:ctrlPr>
                        </m:naryPr>
                        <m:sub>
                          <m:r>
                            <m:rPr>
                              <m:brk m:alnAt="23"/>
                            </m:rPr>
                            <a:rPr lang="en-US" sz="1600" b="0" i="1" smtClean="0">
                              <a:solidFill>
                                <a:schemeClr val="bg1"/>
                              </a:solidFill>
                              <a:latin typeface="Cambria Math" panose="02040503050406030204" pitchFamily="18" charset="0"/>
                              <a:ea typeface="Cambria Math" pitchFamily="18" charset="0"/>
                            </a:rPr>
                            <m:t>𝑖</m:t>
                          </m:r>
                          <m:r>
                            <a:rPr lang="en-US" sz="1600" b="0" i="1" smtClean="0">
                              <a:solidFill>
                                <a:schemeClr val="bg1"/>
                              </a:solidFill>
                              <a:latin typeface="Cambria Math" panose="02040503050406030204" pitchFamily="18" charset="0"/>
                              <a:ea typeface="Cambria Math" pitchFamily="18" charset="0"/>
                            </a:rPr>
                            <m:t>=1</m:t>
                          </m:r>
                        </m:sub>
                        <m:sup>
                          <m:r>
                            <a:rPr lang="en-US" sz="1600" b="0" i="1" smtClean="0">
                              <a:solidFill>
                                <a:schemeClr val="bg1"/>
                              </a:solidFill>
                              <a:latin typeface="Cambria Math" panose="02040503050406030204" pitchFamily="18" charset="0"/>
                              <a:ea typeface="Cambria Math" pitchFamily="18" charset="0"/>
                            </a:rPr>
                            <m:t>𝑛</m:t>
                          </m:r>
                        </m:sup>
                        <m:e>
                          <m:sSup>
                            <m:sSupPr>
                              <m:ctrlPr>
                                <a:rPr lang="en-US" sz="1600" b="0" i="1" smtClean="0">
                                  <a:solidFill>
                                    <a:schemeClr val="bg1"/>
                                  </a:solidFill>
                                  <a:latin typeface="Cambria Math" panose="02040503050406030204" pitchFamily="18" charset="0"/>
                                  <a:ea typeface="Cambria Math" pitchFamily="18" charset="0"/>
                                </a:rPr>
                              </m:ctrlPr>
                            </m:sSupPr>
                            <m:e>
                              <m:sSub>
                                <m:sSubPr>
                                  <m:ctrlPr>
                                    <a:rPr lang="en-US" sz="1600" i="1">
                                      <a:solidFill>
                                        <a:schemeClr val="bg1"/>
                                      </a:solidFill>
                                      <a:latin typeface="Cambria Math" panose="02040503050406030204" pitchFamily="18" charset="0"/>
                                      <a:cs typeface="Times New Roman" pitchFamily="18" charset="0"/>
                                    </a:rPr>
                                  </m:ctrlPr>
                                </m:sSubPr>
                                <m:e>
                                  <m:r>
                                    <a:rPr lang="en-US" sz="1600" i="1">
                                      <a:solidFill>
                                        <a:schemeClr val="bg1"/>
                                      </a:solidFill>
                                      <a:latin typeface="Cambria Math" panose="02040503050406030204" pitchFamily="18" charset="0"/>
                                      <a:cs typeface="Times New Roman" pitchFamily="18" charset="0"/>
                                    </a:rPr>
                                    <m:t>𝜖</m:t>
                                  </m:r>
                                </m:e>
                                <m:sub>
                                  <m:r>
                                    <a:rPr lang="en-US" sz="1600" i="1">
                                      <a:solidFill>
                                        <a:schemeClr val="bg1"/>
                                      </a:solidFill>
                                      <a:latin typeface="Cambria Math" panose="02040503050406030204" pitchFamily="18" charset="0"/>
                                      <a:cs typeface="Times New Roman" pitchFamily="18" charset="0"/>
                                    </a:rPr>
                                    <m:t>𝑖</m:t>
                                  </m:r>
                                </m:sub>
                              </m:sSub>
                            </m:e>
                            <m:sup>
                              <m:r>
                                <a:rPr lang="en-US" sz="1600" b="0" i="1" smtClean="0">
                                  <a:solidFill>
                                    <a:schemeClr val="bg1"/>
                                  </a:solidFill>
                                  <a:latin typeface="Cambria Math" panose="02040503050406030204" pitchFamily="18" charset="0"/>
                                  <a:ea typeface="Cambria Math" pitchFamily="18" charset="0"/>
                                </a:rPr>
                                <m:t>2</m:t>
                              </m:r>
                            </m:sup>
                          </m:sSup>
                          <m:r>
                            <a:rPr lang="en-US" sz="1600" b="0" i="1" smtClean="0">
                              <a:solidFill>
                                <a:schemeClr val="bg1"/>
                              </a:solidFill>
                              <a:latin typeface="Cambria Math" panose="02040503050406030204" pitchFamily="18" charset="0"/>
                              <a:ea typeface="Cambria Math" pitchFamily="18" charset="0"/>
                            </a:rPr>
                            <m:t>=</m:t>
                          </m:r>
                        </m:e>
                      </m:nary>
                      <m:nary>
                        <m:naryPr>
                          <m:chr m:val="∑"/>
                          <m:ctrlPr>
                            <a:rPr lang="en-US" sz="1600" i="1">
                              <a:solidFill>
                                <a:schemeClr val="bg1"/>
                              </a:solidFill>
                              <a:latin typeface="Cambria Math" panose="02040503050406030204" pitchFamily="18" charset="0"/>
                              <a:ea typeface="Cambria Math" pitchFamily="18" charset="0"/>
                            </a:rPr>
                          </m:ctrlPr>
                        </m:naryPr>
                        <m:sub>
                          <m:r>
                            <m:rPr>
                              <m:brk m:alnAt="23"/>
                            </m:rPr>
                            <a:rPr lang="en-US" sz="1600" i="1">
                              <a:solidFill>
                                <a:schemeClr val="bg1"/>
                              </a:solidFill>
                              <a:latin typeface="Cambria Math" panose="02040503050406030204" pitchFamily="18" charset="0"/>
                              <a:ea typeface="Cambria Math" pitchFamily="18" charset="0"/>
                            </a:rPr>
                            <m:t>𝑖</m:t>
                          </m:r>
                          <m:r>
                            <a:rPr lang="en-US" sz="1600" i="1">
                              <a:solidFill>
                                <a:schemeClr val="bg1"/>
                              </a:solidFill>
                              <a:latin typeface="Cambria Math" panose="02040503050406030204" pitchFamily="18" charset="0"/>
                              <a:ea typeface="Cambria Math" pitchFamily="18" charset="0"/>
                            </a:rPr>
                            <m:t>=1</m:t>
                          </m:r>
                        </m:sub>
                        <m:sup>
                          <m:r>
                            <a:rPr lang="en-US" sz="1600" i="1">
                              <a:solidFill>
                                <a:schemeClr val="bg1"/>
                              </a:solidFill>
                              <a:latin typeface="Cambria Math" panose="02040503050406030204" pitchFamily="18" charset="0"/>
                              <a:ea typeface="Cambria Math" pitchFamily="18" charset="0"/>
                            </a:rPr>
                            <m:t>𝑛</m:t>
                          </m:r>
                        </m:sup>
                        <m:e>
                          <m:sSup>
                            <m:sSupPr>
                              <m:ctrlPr>
                                <a:rPr lang="en-US" sz="1600" i="1">
                                  <a:solidFill>
                                    <a:schemeClr val="bg1"/>
                                  </a:solidFill>
                                  <a:latin typeface="Cambria Math" panose="02040503050406030204" pitchFamily="18" charset="0"/>
                                  <a:ea typeface="Cambria Math" pitchFamily="18" charset="0"/>
                                </a:rPr>
                              </m:ctrlPr>
                            </m:sSupPr>
                            <m:e>
                              <m:sSub>
                                <m:sSubPr>
                                  <m:ctrlPr>
                                    <a:rPr lang="en-US" sz="1600" i="1">
                                      <a:solidFill>
                                        <a:schemeClr val="bg1"/>
                                      </a:solidFill>
                                      <a:latin typeface="Cambria Math" panose="02040503050406030204" pitchFamily="18" charset="0"/>
                                      <a:cs typeface="Times New Roman" pitchFamily="18" charset="0"/>
                                    </a:rPr>
                                  </m:ctrlPr>
                                </m:sSubPr>
                                <m:e>
                                  <m:r>
                                    <a:rPr lang="en-US" sz="1600" b="0" i="1" smtClean="0">
                                      <a:solidFill>
                                        <a:schemeClr val="bg1"/>
                                      </a:solidFill>
                                      <a:latin typeface="Cambria Math" panose="02040503050406030204" pitchFamily="18" charset="0"/>
                                      <a:cs typeface="Times New Roman" pitchFamily="18" charset="0"/>
                                    </a:rPr>
                                    <m:t>(</m:t>
                                  </m:r>
                                  <m:r>
                                    <a:rPr lang="en-US" sz="1600" i="1">
                                      <a:solidFill>
                                        <a:schemeClr val="bg1"/>
                                      </a:solidFill>
                                      <a:latin typeface="Cambria Math" panose="02040503050406030204" pitchFamily="18" charset="0"/>
                                      <a:cs typeface="Times New Roman" pitchFamily="18" charset="0"/>
                                    </a:rPr>
                                    <m:t>𝑦</m:t>
                                  </m:r>
                                </m:e>
                                <m:sub>
                                  <m:r>
                                    <a:rPr lang="en-US" sz="1600" i="1">
                                      <a:solidFill>
                                        <a:schemeClr val="bg1"/>
                                      </a:solidFill>
                                      <a:latin typeface="Cambria Math" panose="02040503050406030204" pitchFamily="18" charset="0"/>
                                      <a:cs typeface="Times New Roman" pitchFamily="18" charset="0"/>
                                    </a:rPr>
                                    <m:t>𝑖</m:t>
                                  </m:r>
                                </m:sub>
                              </m:sSub>
                              <m:r>
                                <a:rPr lang="en-US" sz="1600" i="1">
                                  <a:solidFill>
                                    <a:schemeClr val="bg1"/>
                                  </a:solidFill>
                                  <a:latin typeface="Cambria Math" panose="02040503050406030204" pitchFamily="18" charset="0"/>
                                  <a:cs typeface="Times New Roman" pitchFamily="18" charset="0"/>
                                </a:rPr>
                                <m:t>−</m:t>
                              </m:r>
                              <m:sSub>
                                <m:sSubPr>
                                  <m:ctrlPr>
                                    <a:rPr lang="en-US" sz="1600" i="1">
                                      <a:solidFill>
                                        <a:schemeClr val="bg1"/>
                                      </a:solidFill>
                                      <a:latin typeface="Cambria Math" panose="02040503050406030204" pitchFamily="18" charset="0"/>
                                    </a:rPr>
                                  </m:ctrlPr>
                                </m:sSubPr>
                                <m:e>
                                  <m:acc>
                                    <m:accPr>
                                      <m:chr m:val="̂"/>
                                      <m:ctrlPr>
                                        <a:rPr lang="en-US" sz="1600" i="1">
                                          <a:solidFill>
                                            <a:schemeClr val="bg1"/>
                                          </a:solidFill>
                                          <a:latin typeface="Cambria Math" panose="02040503050406030204" pitchFamily="18" charset="0"/>
                                        </a:rPr>
                                      </m:ctrlPr>
                                    </m:accPr>
                                    <m:e>
                                      <m:r>
                                        <a:rPr lang="en-US" sz="1600" i="1">
                                          <a:solidFill>
                                            <a:schemeClr val="bg1"/>
                                          </a:solidFill>
                                          <a:latin typeface="Cambria Math" panose="02040503050406030204" pitchFamily="18" charset="0"/>
                                        </a:rPr>
                                        <m:t>𝛽</m:t>
                                      </m:r>
                                    </m:e>
                                  </m:acc>
                                </m:e>
                                <m:sub>
                                  <m:r>
                                    <a:rPr lang="en-US" sz="1600" i="1">
                                      <a:solidFill>
                                        <a:schemeClr val="bg1"/>
                                      </a:solidFill>
                                      <a:latin typeface="Cambria Math" panose="02040503050406030204" pitchFamily="18" charset="0"/>
                                    </a:rPr>
                                    <m:t>0</m:t>
                                  </m:r>
                                </m:sub>
                              </m:sSub>
                              <m:r>
                                <a:rPr lang="en-US" sz="1600" b="0" i="1" smtClean="0">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acc>
                                    <m:accPr>
                                      <m:chr m:val="̂"/>
                                      <m:ctrlPr>
                                        <a:rPr lang="en-US" sz="1600" i="1">
                                          <a:solidFill>
                                            <a:schemeClr val="bg1"/>
                                          </a:solidFill>
                                          <a:latin typeface="Cambria Math" panose="02040503050406030204" pitchFamily="18" charset="0"/>
                                        </a:rPr>
                                      </m:ctrlPr>
                                    </m:accPr>
                                    <m:e>
                                      <m:r>
                                        <a:rPr lang="en-US" sz="1600" i="1">
                                          <a:solidFill>
                                            <a:schemeClr val="bg1"/>
                                          </a:solidFill>
                                          <a:latin typeface="Cambria Math" panose="02040503050406030204" pitchFamily="18" charset="0"/>
                                        </a:rPr>
                                        <m:t>𝛽</m:t>
                                      </m:r>
                                    </m:e>
                                  </m:acc>
                                </m:e>
                                <m:sub>
                                  <m:r>
                                    <a:rPr lang="en-US" sz="1600" i="1">
                                      <a:solidFill>
                                        <a:schemeClr val="bg1"/>
                                      </a:solidFill>
                                      <a:latin typeface="Cambria Math" panose="02040503050406030204" pitchFamily="18" charset="0"/>
                                    </a:rPr>
                                    <m:t>1</m:t>
                                  </m:r>
                                </m:sub>
                              </m:sSub>
                              <m:sSub>
                                <m:sSubPr>
                                  <m:ctrlPr>
                                    <a:rPr lang="en-US" sz="160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r>
                                <m:rPr>
                                  <m:nor/>
                                </m:rPr>
                                <a:rPr lang="en-US" sz="1600" dirty="0">
                                  <a:solidFill>
                                    <a:schemeClr val="bg1"/>
                                  </a:solidFill>
                                  <a:cs typeface="Times New Roman" pitchFamily="18" charset="0"/>
                                </a:rPr>
                                <m:t>) </m:t>
                              </m:r>
                            </m:e>
                            <m:sup>
                              <m:r>
                                <a:rPr lang="en-US" sz="1600" i="1">
                                  <a:solidFill>
                                    <a:schemeClr val="bg1"/>
                                  </a:solidFill>
                                  <a:latin typeface="Cambria Math" panose="02040503050406030204" pitchFamily="18" charset="0"/>
                                  <a:ea typeface="Cambria Math" pitchFamily="18" charset="0"/>
                                </a:rPr>
                                <m:t>2</m:t>
                              </m:r>
                            </m:sup>
                          </m:sSup>
                        </m:e>
                      </m:nary>
                    </m:oMath>
                  </m:oMathPara>
                </a14:m>
                <a:endParaRPr lang="en-US" sz="1600" dirty="0">
                  <a:latin typeface="Cambria Math" pitchFamily="18" charset="0"/>
                  <a:ea typeface="Cambria Math" pitchFamily="18" charset="0"/>
                </a:endParaRPr>
              </a:p>
            </p:txBody>
          </p:sp>
        </mc:Choice>
        <mc:Fallback xmlns="">
          <p:sp>
            <p:nvSpPr>
              <p:cNvPr id="4" name="TextBox 3">
                <a:extLst>
                  <a:ext uri="{FF2B5EF4-FFF2-40B4-BE49-F238E27FC236}">
                    <a16:creationId xmlns:a16="http://schemas.microsoft.com/office/drawing/2014/main" id="{F9A88D97-FC83-4564-96F9-1583D38BA8BD}"/>
                  </a:ext>
                </a:extLst>
              </p:cNvPr>
              <p:cNvSpPr txBox="1">
                <a:spLocks noRot="1" noChangeAspect="1" noMove="1" noResize="1" noEditPoints="1" noAdjustHandles="1" noChangeArrowheads="1" noChangeShapeType="1" noTextEdit="1"/>
              </p:cNvSpPr>
              <p:nvPr/>
            </p:nvSpPr>
            <p:spPr>
              <a:xfrm>
                <a:off x="2124067" y="1716380"/>
                <a:ext cx="4433011" cy="67217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6719168"/>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AF89-1894-4574-A2E0-19B94DE21161}"/>
              </a:ext>
            </a:extLst>
          </p:cNvPr>
          <p:cNvSpPr>
            <a:spLocks noGrp="1"/>
          </p:cNvSpPr>
          <p:nvPr>
            <p:ph type="title"/>
          </p:nvPr>
        </p:nvSpPr>
        <p:spPr/>
        <p:txBody>
          <a:bodyPr>
            <a:normAutofit fontScale="90000"/>
          </a:bodyPr>
          <a:lstStyle/>
          <a:p>
            <a:r>
              <a:rPr lang="en-US" dirty="0"/>
              <a:t>Parameter Estimation</a:t>
            </a:r>
          </a:p>
        </p:txBody>
      </p:sp>
      <p:sp>
        <p:nvSpPr>
          <p:cNvPr id="3" name="Content Placeholder 2">
            <a:extLst>
              <a:ext uri="{FF2B5EF4-FFF2-40B4-BE49-F238E27FC236}">
                <a16:creationId xmlns:a16="http://schemas.microsoft.com/office/drawing/2014/main" id="{E6240032-6A43-4F15-9A57-0ABC66082508}"/>
              </a:ext>
            </a:extLst>
          </p:cNvPr>
          <p:cNvSpPr>
            <a:spLocks noGrp="1"/>
          </p:cNvSpPr>
          <p:nvPr>
            <p:ph sz="quarter" idx="1"/>
          </p:nvPr>
        </p:nvSpPr>
        <p:spPr/>
        <p:txBody>
          <a:bodyPr/>
          <a:lstStyle/>
          <a:p>
            <a:r>
              <a:rPr lang="en-US" dirty="0"/>
              <a:t>In logistic regression, we are not modeling the value of an output attribute, we are modeling the probability that the output attribute takes on one of two possible states.</a:t>
            </a:r>
          </a:p>
          <a:p>
            <a:pPr lvl="1"/>
            <a:r>
              <a:rPr lang="en-US" dirty="0"/>
              <a:t>If we have enough data, we could observe the actual probabilities by counting the percentage of states for each given value of X</a:t>
            </a:r>
          </a:p>
          <a:p>
            <a:pPr marL="182880" lvl="1" indent="0">
              <a:buNone/>
            </a:pPr>
            <a:endParaRPr lang="en-US" dirty="0"/>
          </a:p>
          <a:p>
            <a:r>
              <a:rPr lang="en-US" dirty="0"/>
              <a:t>In practice, we generally use an alternate technique called Maximum Likelihood Estimation (MLE)</a:t>
            </a:r>
          </a:p>
        </p:txBody>
      </p:sp>
    </p:spTree>
    <p:extLst>
      <p:ext uri="{BB962C8B-B14F-4D97-AF65-F5344CB8AC3E}">
        <p14:creationId xmlns:p14="http://schemas.microsoft.com/office/powerpoint/2010/main" val="1300398601"/>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E4C7-7F95-400C-9769-57E93A5A0F55}"/>
              </a:ext>
            </a:extLst>
          </p:cNvPr>
          <p:cNvSpPr>
            <a:spLocks noGrp="1"/>
          </p:cNvSpPr>
          <p:nvPr>
            <p:ph type="title"/>
          </p:nvPr>
        </p:nvSpPr>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3C0EF1D8-0DFF-4F27-8F48-A082711EEC7D}"/>
              </a:ext>
            </a:extLst>
          </p:cNvPr>
          <p:cNvSpPr>
            <a:spLocks noGrp="1"/>
          </p:cNvSpPr>
          <p:nvPr>
            <p:ph sz="quarter" idx="1"/>
          </p:nvPr>
        </p:nvSpPr>
        <p:spPr/>
        <p:txBody>
          <a:bodyPr>
            <a:normAutofit/>
          </a:bodyPr>
          <a:lstStyle/>
          <a:p>
            <a:r>
              <a:rPr lang="en-US" dirty="0"/>
              <a:t>Classification – Basic Theory</a:t>
            </a:r>
          </a:p>
          <a:p>
            <a:pPr lvl="1"/>
            <a:r>
              <a:rPr lang="en-US" dirty="0"/>
              <a:t>Logistic regression basic theory</a:t>
            </a:r>
          </a:p>
          <a:p>
            <a:pPr lvl="1"/>
            <a:r>
              <a:rPr lang="en-US" dirty="0"/>
              <a:t>Parameter estimation </a:t>
            </a:r>
          </a:p>
          <a:p>
            <a:pPr lvl="1"/>
            <a:r>
              <a:rPr lang="en-US" dirty="0"/>
              <a:t>Confounding</a:t>
            </a:r>
          </a:p>
          <a:p>
            <a:pPr lvl="1"/>
            <a:r>
              <a:rPr lang="en-US" dirty="0"/>
              <a:t>Classification from logistic regression models</a:t>
            </a:r>
          </a:p>
          <a:p>
            <a:r>
              <a:rPr lang="en-US" dirty="0"/>
              <a:t>Assessment</a:t>
            </a:r>
          </a:p>
          <a:p>
            <a:pPr lvl="1"/>
            <a:r>
              <a:rPr lang="en-US" dirty="0"/>
              <a:t>Misclassification Rate</a:t>
            </a:r>
          </a:p>
          <a:p>
            <a:pPr lvl="1"/>
            <a:r>
              <a:rPr lang="en-US" dirty="0"/>
              <a:t>Sensitivity/Specificity</a:t>
            </a:r>
          </a:p>
          <a:p>
            <a:pPr lvl="1"/>
            <a:r>
              <a:rPr lang="en-US" dirty="0"/>
              <a:t>Receiver Operating Characteristics (ROC) Charts and optimizing the classification threshold </a:t>
            </a:r>
          </a:p>
          <a:p>
            <a:pPr lvl="1"/>
            <a:r>
              <a:rPr lang="en-US" dirty="0"/>
              <a:t>Lift and Lift Curves</a:t>
            </a:r>
          </a:p>
          <a:p>
            <a:endParaRPr lang="en-US" dirty="0"/>
          </a:p>
          <a:p>
            <a:pPr lvl="1"/>
            <a:endParaRPr lang="en-US" dirty="0"/>
          </a:p>
          <a:p>
            <a:endParaRPr lang="en-US" dirty="0"/>
          </a:p>
        </p:txBody>
      </p:sp>
    </p:spTree>
    <p:extLst>
      <p:ext uri="{BB962C8B-B14F-4D97-AF65-F5344CB8AC3E}">
        <p14:creationId xmlns:p14="http://schemas.microsoft.com/office/powerpoint/2010/main" val="3434167313"/>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1B110-9C6C-475F-95A3-7F460E7780A6}"/>
              </a:ext>
            </a:extLst>
          </p:cNvPr>
          <p:cNvSpPr>
            <a:spLocks noGrp="1"/>
          </p:cNvSpPr>
          <p:nvPr>
            <p:ph type="title"/>
          </p:nvPr>
        </p:nvSpPr>
        <p:spPr/>
        <p:txBody>
          <a:bodyPr>
            <a:normAutofit fontScale="90000"/>
          </a:bodyPr>
          <a:lstStyle/>
          <a:p>
            <a:r>
              <a:rPr lang="en-US" dirty="0"/>
              <a:t>Parameter Estimation</a:t>
            </a:r>
          </a:p>
        </p:txBody>
      </p:sp>
      <p:sp>
        <p:nvSpPr>
          <p:cNvPr id="5" name="Content Placeholder 4">
            <a:extLst>
              <a:ext uri="{FF2B5EF4-FFF2-40B4-BE49-F238E27FC236}">
                <a16:creationId xmlns:a16="http://schemas.microsoft.com/office/drawing/2014/main" id="{7D1B6F6B-FD5C-4D60-AC2C-A581E82E3F4F}"/>
              </a:ext>
            </a:extLst>
          </p:cNvPr>
          <p:cNvSpPr>
            <a:spLocks noGrp="1"/>
          </p:cNvSpPr>
          <p:nvPr>
            <p:ph idx="1"/>
          </p:nvPr>
        </p:nvSpPr>
        <p:spPr/>
        <p:txBody>
          <a:bodyPr/>
          <a:lstStyle/>
          <a:p>
            <a:r>
              <a:rPr lang="en-US" dirty="0"/>
              <a:t>In OLS (Ordinary Least Squares), we are trying to find the parameters of a line (or curve) that minimizes the sum of the squares of the differences between the estimation (given by the regression equation) and the actual data.</a:t>
            </a:r>
          </a:p>
          <a:p>
            <a:r>
              <a:rPr lang="en-US" dirty="0"/>
              <a:t>In MLE, we are trying to find the parameters of an equation that maximizes the probability of having actually observed the data that we observe (our training data)</a:t>
            </a:r>
          </a:p>
        </p:txBody>
      </p:sp>
      <p:sp>
        <p:nvSpPr>
          <p:cNvPr id="6" name="Text Placeholder 5">
            <a:extLst>
              <a:ext uri="{FF2B5EF4-FFF2-40B4-BE49-F238E27FC236}">
                <a16:creationId xmlns:a16="http://schemas.microsoft.com/office/drawing/2014/main" id="{B25B717A-B649-4B06-8630-6E5C8DE5015B}"/>
              </a:ext>
            </a:extLst>
          </p:cNvPr>
          <p:cNvSpPr>
            <a:spLocks noGrp="1"/>
          </p:cNvSpPr>
          <p:nvPr>
            <p:ph type="body" sz="quarter" idx="10"/>
          </p:nvPr>
        </p:nvSpPr>
        <p:spPr/>
        <p:txBody>
          <a:bodyPr/>
          <a:lstStyle/>
          <a:p>
            <a:r>
              <a:rPr lang="en-US" dirty="0"/>
              <a:t>Maximum Likelihood Estimation</a:t>
            </a:r>
          </a:p>
        </p:txBody>
      </p:sp>
    </p:spTree>
    <p:extLst>
      <p:ext uri="{BB962C8B-B14F-4D97-AF65-F5344CB8AC3E}">
        <p14:creationId xmlns:p14="http://schemas.microsoft.com/office/powerpoint/2010/main" val="367054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32DD-8366-4598-BF58-091011FD8361}"/>
              </a:ext>
            </a:extLst>
          </p:cNvPr>
          <p:cNvSpPr>
            <a:spLocks noGrp="1"/>
          </p:cNvSpPr>
          <p:nvPr>
            <p:ph type="title"/>
          </p:nvPr>
        </p:nvSpPr>
        <p:spPr/>
        <p:txBody>
          <a:bodyPr>
            <a:normAutofit fontScale="90000"/>
          </a:bodyPr>
          <a:lstStyle/>
          <a:p>
            <a:r>
              <a:rPr lang="en-US" dirty="0"/>
              <a:t>Maximum Likelihood Estimation</a:t>
            </a:r>
          </a:p>
        </p:txBody>
      </p:sp>
      <p:sp>
        <p:nvSpPr>
          <p:cNvPr id="3" name="Slide Number Placeholder 2">
            <a:extLst>
              <a:ext uri="{FF2B5EF4-FFF2-40B4-BE49-F238E27FC236}">
                <a16:creationId xmlns:a16="http://schemas.microsoft.com/office/drawing/2014/main" id="{0118E1A8-4C7D-4AA6-8121-67ECBB4E1534}"/>
              </a:ext>
            </a:extLst>
          </p:cNvPr>
          <p:cNvSpPr>
            <a:spLocks noGrp="1"/>
          </p:cNvSpPr>
          <p:nvPr>
            <p:ph type="sldNum" sz="quarter" idx="12"/>
          </p:nvPr>
        </p:nvSpPr>
        <p:spPr/>
        <p:txBody>
          <a:bodyPr/>
          <a:lstStyle/>
          <a:p>
            <a:fld id="{6E61BB2A-F643-4BC4-A7C3-7339FD5A6B19}" type="slidenum">
              <a:rPr lang="en-US" smtClean="0"/>
              <a:pPr/>
              <a:t>21</a:t>
            </a:fld>
            <a:endParaRPr lang="en-US"/>
          </a:p>
        </p:txBody>
      </p:sp>
      <p:sp>
        <p:nvSpPr>
          <p:cNvPr id="4" name="Content Placeholder 3">
            <a:extLst>
              <a:ext uri="{FF2B5EF4-FFF2-40B4-BE49-F238E27FC236}">
                <a16:creationId xmlns:a16="http://schemas.microsoft.com/office/drawing/2014/main" id="{940CDF1D-C420-484B-98E0-2968359D7B3C}"/>
              </a:ext>
            </a:extLst>
          </p:cNvPr>
          <p:cNvSpPr>
            <a:spLocks noGrp="1"/>
          </p:cNvSpPr>
          <p:nvPr>
            <p:ph sz="quarter" idx="1"/>
          </p:nvPr>
        </p:nvSpPr>
        <p:spPr/>
        <p:txBody>
          <a:bodyPr/>
          <a:lstStyle/>
          <a:p>
            <a:r>
              <a:rPr lang="en-US" dirty="0"/>
              <a:t>Parameter estimation is performed by Maximum Likelihood Estimation</a:t>
            </a:r>
          </a:p>
          <a:p>
            <a:pPr lvl="1"/>
            <a:r>
              <a:rPr lang="en-US" dirty="0"/>
              <a:t>Calculate the probability of observing the data given estimated parameters</a:t>
            </a:r>
          </a:p>
          <a:p>
            <a:pPr lvl="1"/>
            <a:r>
              <a:rPr lang="en-US" dirty="0"/>
              <a:t>Find the parameter estimates that maximize that probability</a:t>
            </a:r>
          </a:p>
          <a:p>
            <a:pPr lvl="1"/>
            <a:endParaRPr lang="en-US" dirty="0"/>
          </a:p>
          <a:p>
            <a:pPr lvl="1"/>
            <a:endParaRPr lang="en-US" dirty="0"/>
          </a:p>
          <a:p>
            <a:pPr lvl="1"/>
            <a:endParaRPr lang="en-US" dirty="0"/>
          </a:p>
          <a:p>
            <a:pPr lvl="1"/>
            <a:r>
              <a:rPr lang="en-US" dirty="0"/>
              <a:t>For computational efficiency, we generally maximize the logarithm of this likelihood (referred to as the log-likelihood)</a:t>
            </a:r>
          </a:p>
          <a:p>
            <a:pPr lvl="1"/>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E520B1-54FB-41FB-A050-43110C008379}"/>
                  </a:ext>
                </a:extLst>
              </p:cNvPr>
              <p:cNvSpPr txBox="1"/>
              <p:nvPr/>
            </p:nvSpPr>
            <p:spPr>
              <a:xfrm>
                <a:off x="1617954" y="2057661"/>
                <a:ext cx="5908092" cy="708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ℓ</m:t>
                      </m:r>
                      <m:d>
                        <m:dPr>
                          <m:ctrlPr>
                            <a:rPr lang="en-US" b="0" i="1" smtClean="0">
                              <a:solidFill>
                                <a:schemeClr val="bg1"/>
                              </a:solidFill>
                              <a:latin typeface="Cambria Math" panose="02040503050406030204" pitchFamily="18" charset="0"/>
                              <a:ea typeface="Cambria Math" panose="02040503050406030204" pitchFamily="18" charset="0"/>
                            </a:rPr>
                          </m:ctrlPr>
                        </m:dPr>
                        <m:e>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smtClean="0">
                                  <a:solidFill>
                                    <a:schemeClr val="bg1"/>
                                  </a:solidFill>
                                  <a:latin typeface="Cambria Math" panose="02040503050406030204" pitchFamily="18" charset="0"/>
                                  <a:ea typeface="Cambria Math" panose="02040503050406030204" pitchFamily="18" charset="0"/>
                                </a:rPr>
                                <m:t>𝛽</m:t>
                              </m:r>
                            </m:e>
                            <m:sub>
                              <m:r>
                                <a:rPr lang="en-US" b="0" i="1" smtClean="0">
                                  <a:solidFill>
                                    <a:schemeClr val="bg1"/>
                                  </a:solidFill>
                                  <a:latin typeface="Cambria Math" panose="02040503050406030204" pitchFamily="18" charset="0"/>
                                  <a:ea typeface="Cambria Math" panose="02040503050406030204" pitchFamily="18" charset="0"/>
                                </a:rPr>
                                <m:t>0</m:t>
                              </m:r>
                            </m:sub>
                          </m:sSub>
                          <m:r>
                            <a:rPr lang="en-US" b="0" i="1" smtClean="0">
                              <a:solidFill>
                                <a:schemeClr val="bg1"/>
                              </a:solidFill>
                              <a:latin typeface="Cambria Math" panose="02040503050406030204" pitchFamily="18" charset="0"/>
                              <a:ea typeface="Cambria Math" panose="02040503050406030204" pitchFamily="18" charset="0"/>
                            </a:rPr>
                            <m:t>, </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𝛽</m:t>
                              </m:r>
                            </m:e>
                            <m:sub>
                              <m:r>
                                <a:rPr lang="en-US" b="0" i="1" smtClean="0">
                                  <a:solidFill>
                                    <a:schemeClr val="bg1"/>
                                  </a:solidFill>
                                  <a:latin typeface="Cambria Math" panose="02040503050406030204" pitchFamily="18" charset="0"/>
                                  <a:ea typeface="Cambria Math" panose="02040503050406030204" pitchFamily="18" charset="0"/>
                                </a:rPr>
                                <m:t>1</m:t>
                              </m:r>
                            </m:sub>
                          </m:sSub>
                          <m:r>
                            <a:rPr lang="en-US" b="0" i="1" smtClean="0">
                              <a:solidFill>
                                <a:schemeClr val="bg1"/>
                              </a:solidFill>
                              <a:latin typeface="Cambria Math" panose="02040503050406030204" pitchFamily="18" charset="0"/>
                              <a:ea typeface="Cambria Math" panose="02040503050406030204" pitchFamily="18" charset="0"/>
                            </a:rPr>
                            <m:t>,…</m:t>
                          </m:r>
                        </m:e>
                      </m:d>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𝑝</m:t>
                      </m:r>
                      <m:r>
                        <a:rPr lang="en-US" b="0" i="1" smtClean="0">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ea typeface="Cambria Math" panose="02040503050406030204" pitchFamily="18" charset="0"/>
                            </a:rPr>
                            <m:t>0</m:t>
                          </m:r>
                        </m:sub>
                      </m:sSub>
                      <m:r>
                        <a:rPr lang="en-US" i="1">
                          <a:solidFill>
                            <a:schemeClr val="bg1"/>
                          </a:solidFill>
                          <a:latin typeface="Cambria Math" panose="02040503050406030204" pitchFamily="18" charset="0"/>
                          <a:ea typeface="Cambria Math" panose="02040503050406030204" pitchFamily="18" charset="0"/>
                        </a:rPr>
                        <m:t>, </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ea typeface="Cambria Math" panose="02040503050406030204" pitchFamily="18" charset="0"/>
                            </a:rPr>
                            <m:t>1</m:t>
                          </m:r>
                        </m:sub>
                      </m:sSub>
                      <m: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𝑋</m:t>
                      </m:r>
                      <m:r>
                        <a:rPr lang="en-US" b="0" i="1" smtClean="0">
                          <a:solidFill>
                            <a:schemeClr val="bg1"/>
                          </a:solidFill>
                          <a:latin typeface="Cambria Math" panose="02040503050406030204" pitchFamily="18" charset="0"/>
                          <a:ea typeface="Cambria Math" panose="02040503050406030204" pitchFamily="18" charset="0"/>
                        </a:rPr>
                        <m:t>)=</m:t>
                      </m:r>
                      <m:nary>
                        <m:naryPr>
                          <m:chr m:val="∏"/>
                          <m:supHide m:val="on"/>
                          <m:ctrlPr>
                            <a:rPr lang="en-US" i="1">
                              <a:solidFill>
                                <a:schemeClr val="bg1"/>
                              </a:solidFill>
                              <a:latin typeface="Cambria Math" panose="02040503050406030204" pitchFamily="18" charset="0"/>
                              <a:ea typeface="Cambria Math" panose="02040503050406030204" pitchFamily="18" charset="0"/>
                            </a:rPr>
                          </m:ctrlPr>
                        </m:naryPr>
                        <m:sub>
                          <m:r>
                            <m:rPr>
                              <m:brk m:alnAt="23"/>
                            </m:rPr>
                            <a:rPr lang="en-US" i="1">
                              <a:solidFill>
                                <a:schemeClr val="bg1"/>
                              </a:solidFill>
                              <a:latin typeface="Cambria Math" panose="02040503050406030204" pitchFamily="18" charset="0"/>
                              <a:ea typeface="Cambria Math" panose="02040503050406030204" pitchFamily="18" charset="0"/>
                            </a:rPr>
                            <m:t>𝑖</m:t>
                          </m:r>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𝑦</m:t>
                              </m:r>
                            </m:e>
                            <m:sub>
                              <m:r>
                                <a:rPr lang="en-US" i="1">
                                  <a:solidFill>
                                    <a:schemeClr val="bg1"/>
                                  </a:solidFill>
                                  <a:latin typeface="Cambria Math" panose="02040503050406030204" pitchFamily="18" charset="0"/>
                                  <a:ea typeface="Cambria Math" panose="02040503050406030204" pitchFamily="18" charset="0"/>
                                </a:rPr>
                                <m:t>𝑖</m:t>
                              </m:r>
                            </m:sub>
                          </m:sSub>
                          <m:r>
                            <m:rPr>
                              <m:brk m:alnAt="23"/>
                            </m:rP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1</m:t>
                          </m:r>
                        </m:sub>
                        <m:sup/>
                        <m:e>
                          <m:r>
                            <a:rPr lang="en-US" i="1">
                              <a:solidFill>
                                <a:schemeClr val="bg1"/>
                              </a:solidFill>
                              <a:latin typeface="Cambria Math" panose="02040503050406030204" pitchFamily="18" charset="0"/>
                              <a:ea typeface="Cambria Math" panose="02040503050406030204" pitchFamily="18" charset="0"/>
                            </a:rPr>
                            <m:t>𝑝</m:t>
                          </m:r>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𝑖</m:t>
                              </m:r>
                            </m:sub>
                          </m:sSub>
                          <m:r>
                            <a:rPr lang="en-US" i="1">
                              <a:solidFill>
                                <a:schemeClr val="bg1"/>
                              </a:solidFill>
                              <a:latin typeface="Cambria Math" panose="02040503050406030204" pitchFamily="18" charset="0"/>
                              <a:ea typeface="Cambria Math" panose="02040503050406030204" pitchFamily="18" charset="0"/>
                            </a:rPr>
                            <m:t>)</m:t>
                          </m:r>
                        </m:e>
                      </m:nary>
                      <m:nary>
                        <m:naryPr>
                          <m:chr m:val="∏"/>
                          <m:supHide m:val="on"/>
                          <m:ctrlPr>
                            <a:rPr lang="en-US" i="1" smtClean="0">
                              <a:solidFill>
                                <a:schemeClr val="bg1"/>
                              </a:solidFill>
                              <a:latin typeface="Cambria Math" panose="02040503050406030204" pitchFamily="18" charset="0"/>
                              <a:ea typeface="Cambria Math" panose="02040503050406030204" pitchFamily="18" charset="0"/>
                            </a:rPr>
                          </m:ctrlPr>
                        </m:naryPr>
                        <m:sub>
                          <m:r>
                            <m:rPr>
                              <m:brk m:alnAt="23"/>
                            </m:rPr>
                            <a:rPr lang="en-US" i="1">
                              <a:solidFill>
                                <a:schemeClr val="bg1"/>
                              </a:solidFill>
                              <a:latin typeface="Cambria Math" panose="02040503050406030204" pitchFamily="18" charset="0"/>
                              <a:ea typeface="Cambria Math" panose="02040503050406030204" pitchFamily="18" charset="0"/>
                            </a:rPr>
                            <m:t>𝑖</m:t>
                          </m:r>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𝑦</m:t>
                              </m:r>
                            </m:e>
                            <m:sub>
                              <m:r>
                                <a:rPr lang="en-US" i="1">
                                  <a:solidFill>
                                    <a:schemeClr val="bg1"/>
                                  </a:solidFill>
                                  <a:latin typeface="Cambria Math" panose="02040503050406030204" pitchFamily="18" charset="0"/>
                                  <a:ea typeface="Cambria Math" panose="02040503050406030204" pitchFamily="18" charset="0"/>
                                </a:rPr>
                                <m:t>𝑖</m:t>
                              </m:r>
                            </m:sub>
                          </m:sSub>
                          <m:r>
                            <m:rPr>
                              <m:brk m:alnAt="23"/>
                            </m:rP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0</m:t>
                          </m:r>
                        </m:sub>
                        <m:sup/>
                        <m:e>
                          <m:r>
                            <a:rPr lang="en-US" b="0" i="1" smtClean="0">
                              <a:solidFill>
                                <a:schemeClr val="bg1"/>
                              </a:solidFill>
                              <a:latin typeface="Cambria Math" panose="02040503050406030204" pitchFamily="18" charset="0"/>
                              <a:ea typeface="Cambria Math" panose="02040503050406030204" pitchFamily="18" charset="0"/>
                            </a:rPr>
                            <m:t>(1−</m:t>
                          </m:r>
                          <m:r>
                            <a:rPr lang="en-US" i="1">
                              <a:solidFill>
                                <a:schemeClr val="bg1"/>
                              </a:solidFill>
                              <a:latin typeface="Cambria Math" panose="02040503050406030204" pitchFamily="18" charset="0"/>
                              <a:ea typeface="Cambria Math" panose="02040503050406030204" pitchFamily="18" charset="0"/>
                            </a:rPr>
                            <m:t>𝑝</m:t>
                          </m:r>
                          <m:d>
                            <m:dPr>
                              <m:ctrlPr>
                                <a:rPr lang="en-US" i="1">
                                  <a:solidFill>
                                    <a:schemeClr val="bg1"/>
                                  </a:solidFill>
                                  <a:latin typeface="Cambria Math" panose="02040503050406030204" pitchFamily="18" charset="0"/>
                                  <a:ea typeface="Cambria Math" panose="02040503050406030204" pitchFamily="18" charset="0"/>
                                </a:rPr>
                              </m:ctrlPr>
                            </m:dP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𝑖</m:t>
                                  </m:r>
                                </m:sub>
                              </m:sSub>
                            </m:e>
                          </m:d>
                          <m:r>
                            <a:rPr lang="en-US" b="0" i="1" smtClean="0">
                              <a:solidFill>
                                <a:schemeClr val="bg1"/>
                              </a:solidFill>
                              <a:latin typeface="Cambria Math" panose="02040503050406030204" pitchFamily="18" charset="0"/>
                              <a:ea typeface="Cambria Math" panose="02040503050406030204" pitchFamily="18" charset="0"/>
                            </a:rPr>
                            <m:t>)</m:t>
                          </m:r>
                        </m:e>
                      </m:nary>
                    </m:oMath>
                  </m:oMathPara>
                </a14:m>
                <a:endParaRPr lang="en-US" dirty="0">
                  <a:solidFill>
                    <a:schemeClr val="bg1"/>
                  </a:solidFill>
                  <a:latin typeface="+mj-lt"/>
                </a:endParaRPr>
              </a:p>
            </p:txBody>
          </p:sp>
        </mc:Choice>
        <mc:Fallback xmlns="">
          <p:sp>
            <p:nvSpPr>
              <p:cNvPr id="6" name="TextBox 5">
                <a:extLst>
                  <a:ext uri="{FF2B5EF4-FFF2-40B4-BE49-F238E27FC236}">
                    <a16:creationId xmlns:a16="http://schemas.microsoft.com/office/drawing/2014/main" id="{6DE520B1-54FB-41FB-A050-43110C008379}"/>
                  </a:ext>
                </a:extLst>
              </p:cNvPr>
              <p:cNvSpPr txBox="1">
                <a:spLocks noRot="1" noChangeAspect="1" noMove="1" noResize="1" noEditPoints="1" noAdjustHandles="1" noChangeArrowheads="1" noChangeShapeType="1" noTextEdit="1"/>
              </p:cNvSpPr>
              <p:nvPr/>
            </p:nvSpPr>
            <p:spPr>
              <a:xfrm>
                <a:off x="1617954" y="2057661"/>
                <a:ext cx="5908092" cy="7083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CCAD023-33E5-4203-AB7A-35776EC7A610}"/>
                  </a:ext>
                </a:extLst>
              </p:cNvPr>
              <p:cNvSpPr txBox="1"/>
              <p:nvPr/>
            </p:nvSpPr>
            <p:spPr>
              <a:xfrm>
                <a:off x="2435036" y="3740411"/>
                <a:ext cx="4950330" cy="708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𝑙𝑙</m:t>
                      </m:r>
                      <m:d>
                        <m:dPr>
                          <m:ctrlPr>
                            <a:rPr lang="en-US" b="0" i="1" smtClean="0">
                              <a:solidFill>
                                <a:schemeClr val="bg1"/>
                              </a:solidFill>
                              <a:latin typeface="Cambria Math" panose="02040503050406030204" pitchFamily="18" charset="0"/>
                              <a:ea typeface="Cambria Math" panose="02040503050406030204" pitchFamily="18" charset="0"/>
                            </a:rPr>
                          </m:ctrlPr>
                        </m:dPr>
                        <m:e>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smtClean="0">
                                  <a:solidFill>
                                    <a:schemeClr val="bg1"/>
                                  </a:solidFill>
                                  <a:latin typeface="Cambria Math" panose="02040503050406030204" pitchFamily="18" charset="0"/>
                                  <a:ea typeface="Cambria Math" panose="02040503050406030204" pitchFamily="18" charset="0"/>
                                </a:rPr>
                                <m:t>𝛽</m:t>
                              </m:r>
                            </m:e>
                            <m:sub>
                              <m:r>
                                <a:rPr lang="en-US" b="0" i="1" smtClean="0">
                                  <a:solidFill>
                                    <a:schemeClr val="bg1"/>
                                  </a:solidFill>
                                  <a:latin typeface="Cambria Math" panose="02040503050406030204" pitchFamily="18" charset="0"/>
                                  <a:ea typeface="Cambria Math" panose="02040503050406030204" pitchFamily="18" charset="0"/>
                                </a:rPr>
                                <m:t>0</m:t>
                              </m:r>
                            </m:sub>
                          </m:sSub>
                          <m:r>
                            <a:rPr lang="en-US" b="0" i="1" smtClean="0">
                              <a:solidFill>
                                <a:schemeClr val="bg1"/>
                              </a:solidFill>
                              <a:latin typeface="Cambria Math" panose="02040503050406030204" pitchFamily="18" charset="0"/>
                              <a:ea typeface="Cambria Math" panose="02040503050406030204" pitchFamily="18" charset="0"/>
                            </a:rPr>
                            <m:t>, </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𝛽</m:t>
                              </m:r>
                            </m:e>
                            <m:sub>
                              <m:r>
                                <a:rPr lang="en-US" b="0" i="1" smtClean="0">
                                  <a:solidFill>
                                    <a:schemeClr val="bg1"/>
                                  </a:solidFill>
                                  <a:latin typeface="Cambria Math" panose="02040503050406030204" pitchFamily="18" charset="0"/>
                                  <a:ea typeface="Cambria Math" panose="02040503050406030204" pitchFamily="18" charset="0"/>
                                </a:rPr>
                                <m:t>1</m:t>
                              </m:r>
                            </m:sub>
                          </m:sSub>
                          <m:r>
                            <a:rPr lang="en-US" b="0" i="1" smtClean="0">
                              <a:solidFill>
                                <a:schemeClr val="bg1"/>
                              </a:solidFill>
                              <a:latin typeface="Cambria Math" panose="02040503050406030204" pitchFamily="18" charset="0"/>
                              <a:ea typeface="Cambria Math" panose="02040503050406030204" pitchFamily="18" charset="0"/>
                            </a:rPr>
                            <m:t>,…</m:t>
                          </m:r>
                        </m:e>
                      </m:d>
                      <m:r>
                        <a:rPr lang="en-US" b="0" i="1" smtClean="0">
                          <a:solidFill>
                            <a:schemeClr val="bg1"/>
                          </a:solidFill>
                          <a:latin typeface="Cambria Math" panose="02040503050406030204" pitchFamily="18" charset="0"/>
                          <a:ea typeface="Cambria Math" panose="02040503050406030204" pitchFamily="18" charset="0"/>
                        </a:rPr>
                        <m:t>=</m:t>
                      </m:r>
                      <m:nary>
                        <m:naryPr>
                          <m:chr m:val="∑"/>
                          <m:supHide m:val="on"/>
                          <m:ctrlPr>
                            <a:rPr lang="en-US" b="0" i="1" smtClean="0">
                              <a:solidFill>
                                <a:schemeClr val="bg1"/>
                              </a:solidFill>
                              <a:latin typeface="Cambria Math" panose="02040503050406030204" pitchFamily="18" charset="0"/>
                              <a:ea typeface="Cambria Math" panose="02040503050406030204" pitchFamily="18" charset="0"/>
                            </a:rPr>
                          </m:ctrlPr>
                        </m:naryPr>
                        <m:sub>
                          <m:r>
                            <m:rPr>
                              <m:brk m:alnAt="23"/>
                            </m:rPr>
                            <a:rPr lang="en-US" i="1">
                              <a:solidFill>
                                <a:schemeClr val="bg1"/>
                              </a:solidFill>
                              <a:latin typeface="Cambria Math" panose="02040503050406030204" pitchFamily="18" charset="0"/>
                              <a:ea typeface="Cambria Math" panose="02040503050406030204" pitchFamily="18" charset="0"/>
                            </a:rPr>
                            <m:t>𝑖</m:t>
                          </m:r>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𝑦</m:t>
                              </m:r>
                            </m:e>
                            <m:sub>
                              <m:r>
                                <a:rPr lang="en-US" i="1">
                                  <a:solidFill>
                                    <a:schemeClr val="bg1"/>
                                  </a:solidFill>
                                  <a:latin typeface="Cambria Math" panose="02040503050406030204" pitchFamily="18" charset="0"/>
                                  <a:ea typeface="Cambria Math" panose="02040503050406030204" pitchFamily="18" charset="0"/>
                                </a:rPr>
                                <m:t>𝑖</m:t>
                              </m:r>
                            </m:sub>
                          </m:sSub>
                          <m:r>
                            <m:rPr>
                              <m:brk m:alnAt="23"/>
                            </m:rP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1</m:t>
                          </m:r>
                        </m:sub>
                        <m:sup/>
                        <m:e>
                          <m:r>
                            <m:rPr>
                              <m:sty m:val="p"/>
                            </m:rPr>
                            <a:rPr lang="en-US" b="0" i="0" smtClean="0">
                              <a:solidFill>
                                <a:schemeClr val="bg1"/>
                              </a:solidFill>
                              <a:latin typeface="Cambria Math" panose="02040503050406030204" pitchFamily="18" charset="0"/>
                              <a:ea typeface="Cambria Math" panose="02040503050406030204" pitchFamily="18" charset="0"/>
                            </a:rPr>
                            <m:t>ln</m:t>
                          </m:r>
                          <m:r>
                            <a:rPr lang="en-US" b="0" i="1" smtClean="0">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𝑝</m:t>
                          </m:r>
                          <m:d>
                            <m:dPr>
                              <m:ctrlPr>
                                <a:rPr lang="en-US" i="1">
                                  <a:solidFill>
                                    <a:schemeClr val="bg1"/>
                                  </a:solidFill>
                                  <a:latin typeface="Cambria Math" panose="02040503050406030204" pitchFamily="18" charset="0"/>
                                  <a:ea typeface="Cambria Math" panose="02040503050406030204" pitchFamily="18" charset="0"/>
                                </a:rPr>
                              </m:ctrlPr>
                            </m:dP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𝑖</m:t>
                                  </m:r>
                                </m:sub>
                              </m:sSub>
                            </m:e>
                          </m:d>
                          <m:r>
                            <a:rPr lang="en-US" b="0" i="1" smtClean="0">
                              <a:solidFill>
                                <a:schemeClr val="bg1"/>
                              </a:solidFill>
                              <a:latin typeface="Cambria Math" panose="02040503050406030204" pitchFamily="18" charset="0"/>
                              <a:ea typeface="Cambria Math" panose="02040503050406030204" pitchFamily="18" charset="0"/>
                            </a:rPr>
                            <m:t>)</m:t>
                          </m:r>
                        </m:e>
                      </m:nary>
                      <m:nary>
                        <m:naryPr>
                          <m:chr m:val="∑"/>
                          <m:supHide m:val="on"/>
                          <m:ctrlPr>
                            <a:rPr lang="en-US" b="0" i="1" smtClean="0">
                              <a:solidFill>
                                <a:schemeClr val="bg1"/>
                              </a:solidFill>
                              <a:latin typeface="Cambria Math" panose="02040503050406030204" pitchFamily="18" charset="0"/>
                              <a:ea typeface="Cambria Math" panose="02040503050406030204" pitchFamily="18" charset="0"/>
                            </a:rPr>
                          </m:ctrlPr>
                        </m:naryPr>
                        <m:sub>
                          <m:r>
                            <m:rPr>
                              <m:brk m:alnAt="23"/>
                            </m:rPr>
                            <a:rPr lang="en-US" i="1">
                              <a:solidFill>
                                <a:schemeClr val="bg1"/>
                              </a:solidFill>
                              <a:latin typeface="Cambria Math" panose="02040503050406030204" pitchFamily="18" charset="0"/>
                              <a:ea typeface="Cambria Math" panose="02040503050406030204" pitchFamily="18" charset="0"/>
                            </a:rPr>
                            <m:t>𝑖</m:t>
                          </m:r>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𝑦</m:t>
                              </m:r>
                            </m:e>
                            <m:sub>
                              <m:r>
                                <a:rPr lang="en-US" i="1">
                                  <a:solidFill>
                                    <a:schemeClr val="bg1"/>
                                  </a:solidFill>
                                  <a:latin typeface="Cambria Math" panose="02040503050406030204" pitchFamily="18" charset="0"/>
                                  <a:ea typeface="Cambria Math" panose="02040503050406030204" pitchFamily="18" charset="0"/>
                                </a:rPr>
                                <m:t>𝑖</m:t>
                              </m:r>
                            </m:sub>
                          </m:sSub>
                          <m:r>
                            <m:rPr>
                              <m:brk m:alnAt="23"/>
                            </m:rPr>
                            <a:rPr lang="en-US" i="1">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0</m:t>
                          </m:r>
                        </m:sub>
                        <m:sup/>
                        <m:e>
                          <m:r>
                            <m:rPr>
                              <m:sty m:val="p"/>
                            </m:rPr>
                            <a:rPr lang="en-US" b="0" i="0" smtClean="0">
                              <a:solidFill>
                                <a:schemeClr val="bg1"/>
                              </a:solidFill>
                              <a:latin typeface="Cambria Math" panose="02040503050406030204" pitchFamily="18" charset="0"/>
                              <a:ea typeface="Cambria Math" panose="02040503050406030204" pitchFamily="18" charset="0"/>
                            </a:rPr>
                            <m:t>ln</m:t>
                          </m:r>
                          <m:r>
                            <a:rPr lang="en-US" b="0" i="1" smtClean="0">
                              <a:solidFill>
                                <a:schemeClr val="bg1"/>
                              </a:solidFill>
                              <a:latin typeface="Cambria Math" panose="02040503050406030204" pitchFamily="18" charset="0"/>
                              <a:ea typeface="Cambria Math" panose="02040503050406030204" pitchFamily="18" charset="0"/>
                            </a:rPr>
                            <m:t>⁡(1−</m:t>
                          </m:r>
                          <m:r>
                            <a:rPr lang="en-US" i="1">
                              <a:solidFill>
                                <a:schemeClr val="bg1"/>
                              </a:solidFill>
                              <a:latin typeface="Cambria Math" panose="02040503050406030204" pitchFamily="18" charset="0"/>
                              <a:ea typeface="Cambria Math" panose="02040503050406030204" pitchFamily="18" charset="0"/>
                            </a:rPr>
                            <m:t>𝑝</m:t>
                          </m:r>
                          <m:d>
                            <m:dPr>
                              <m:ctrlPr>
                                <a:rPr lang="en-US" i="1">
                                  <a:solidFill>
                                    <a:schemeClr val="bg1"/>
                                  </a:solidFill>
                                  <a:latin typeface="Cambria Math" panose="02040503050406030204" pitchFamily="18" charset="0"/>
                                  <a:ea typeface="Cambria Math" panose="02040503050406030204" pitchFamily="18" charset="0"/>
                                </a:rPr>
                              </m:ctrlPr>
                            </m:dP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𝑖</m:t>
                                  </m:r>
                                </m:sub>
                              </m:sSub>
                            </m:e>
                          </m:d>
                          <m:r>
                            <a:rPr lang="en-US" b="0" i="1" smtClean="0">
                              <a:solidFill>
                                <a:schemeClr val="bg1"/>
                              </a:solidFill>
                              <a:latin typeface="Cambria Math" panose="02040503050406030204" pitchFamily="18" charset="0"/>
                              <a:ea typeface="Cambria Math" panose="02040503050406030204" pitchFamily="18" charset="0"/>
                            </a:rPr>
                            <m:t>)</m:t>
                          </m:r>
                        </m:e>
                      </m:nary>
                    </m:oMath>
                  </m:oMathPara>
                </a14:m>
                <a:endParaRPr lang="en-US" dirty="0">
                  <a:solidFill>
                    <a:schemeClr val="bg1"/>
                  </a:solidFill>
                  <a:latin typeface="+mj-lt"/>
                </a:endParaRPr>
              </a:p>
            </p:txBody>
          </p:sp>
        </mc:Choice>
        <mc:Fallback xmlns="">
          <p:sp>
            <p:nvSpPr>
              <p:cNvPr id="7" name="TextBox 6">
                <a:extLst>
                  <a:ext uri="{FF2B5EF4-FFF2-40B4-BE49-F238E27FC236}">
                    <a16:creationId xmlns:a16="http://schemas.microsoft.com/office/drawing/2014/main" id="{2CCAD023-33E5-4203-AB7A-35776EC7A610}"/>
                  </a:ext>
                </a:extLst>
              </p:cNvPr>
              <p:cNvSpPr txBox="1">
                <a:spLocks noRot="1" noChangeAspect="1" noMove="1" noResize="1" noEditPoints="1" noAdjustHandles="1" noChangeArrowheads="1" noChangeShapeType="1" noTextEdit="1"/>
              </p:cNvSpPr>
              <p:nvPr/>
            </p:nvSpPr>
            <p:spPr>
              <a:xfrm>
                <a:off x="2435036" y="3740411"/>
                <a:ext cx="4950330" cy="7083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38759214"/>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C354-FC27-4FDA-9914-199492EF9820}"/>
              </a:ext>
            </a:extLst>
          </p:cNvPr>
          <p:cNvSpPr>
            <a:spLocks noGrp="1"/>
          </p:cNvSpPr>
          <p:nvPr>
            <p:ph type="title"/>
          </p:nvPr>
        </p:nvSpPr>
        <p:spPr/>
        <p:txBody>
          <a:bodyPr>
            <a:normAutofit fontScale="90000"/>
          </a:bodyPr>
          <a:lstStyle/>
          <a:p>
            <a:r>
              <a:rPr lang="en-US" dirty="0"/>
              <a:t>Maximum Likelihood Estimation</a:t>
            </a:r>
          </a:p>
        </p:txBody>
      </p:sp>
      <p:pic>
        <p:nvPicPr>
          <p:cNvPr id="5" name="Picture 4">
            <a:extLst>
              <a:ext uri="{FF2B5EF4-FFF2-40B4-BE49-F238E27FC236}">
                <a16:creationId xmlns:a16="http://schemas.microsoft.com/office/drawing/2014/main" id="{B1FEFA38-29AE-4368-9AB9-FF61596FFEFD}"/>
              </a:ext>
            </a:extLst>
          </p:cNvPr>
          <p:cNvPicPr>
            <a:picLocks noChangeAspect="1"/>
          </p:cNvPicPr>
          <p:nvPr/>
        </p:nvPicPr>
        <p:blipFill>
          <a:blip r:embed="rId2"/>
          <a:stretch>
            <a:fillRect/>
          </a:stretch>
        </p:blipFill>
        <p:spPr>
          <a:xfrm>
            <a:off x="1333796" y="1273168"/>
            <a:ext cx="5783263" cy="3596488"/>
          </a:xfrm>
          <a:prstGeom prst="rect">
            <a:avLst/>
          </a:prstGeom>
        </p:spPr>
      </p:pic>
      <p:sp>
        <p:nvSpPr>
          <p:cNvPr id="6" name="Rectangle 5">
            <a:extLst>
              <a:ext uri="{FF2B5EF4-FFF2-40B4-BE49-F238E27FC236}">
                <a16:creationId xmlns:a16="http://schemas.microsoft.com/office/drawing/2014/main" id="{ECBB5816-19CF-4369-9217-FC62B4F3D5B9}"/>
              </a:ext>
            </a:extLst>
          </p:cNvPr>
          <p:cNvSpPr/>
          <p:nvPr/>
        </p:nvSpPr>
        <p:spPr>
          <a:xfrm>
            <a:off x="3650113" y="986194"/>
            <a:ext cx="1843774" cy="276999"/>
          </a:xfrm>
          <a:prstGeom prst="rect">
            <a:avLst/>
          </a:prstGeom>
        </p:spPr>
        <p:txBody>
          <a:bodyPr wrap="none">
            <a:spAutoFit/>
          </a:bodyPr>
          <a:lstStyle/>
          <a:p>
            <a:r>
              <a:rPr lang="en-US" sz="1200" dirty="0">
                <a:solidFill>
                  <a:schemeClr val="bg1"/>
                </a:solidFill>
              </a:rPr>
              <a:t>=1/(1+EXP(-(B0+B1_*D6)))</a:t>
            </a:r>
          </a:p>
        </p:txBody>
      </p:sp>
      <p:sp>
        <p:nvSpPr>
          <p:cNvPr id="7" name="Rectangle 6">
            <a:extLst>
              <a:ext uri="{FF2B5EF4-FFF2-40B4-BE49-F238E27FC236}">
                <a16:creationId xmlns:a16="http://schemas.microsoft.com/office/drawing/2014/main" id="{C8BE43F7-5CA0-404C-86D9-28DC20022C80}"/>
              </a:ext>
            </a:extLst>
          </p:cNvPr>
          <p:cNvSpPr/>
          <p:nvPr/>
        </p:nvSpPr>
        <p:spPr>
          <a:xfrm>
            <a:off x="5394984" y="970804"/>
            <a:ext cx="1859740" cy="307777"/>
          </a:xfrm>
          <a:prstGeom prst="rect">
            <a:avLst/>
          </a:prstGeom>
        </p:spPr>
        <p:txBody>
          <a:bodyPr wrap="none">
            <a:spAutoFit/>
          </a:bodyPr>
          <a:lstStyle/>
          <a:p>
            <a:r>
              <a:rPr lang="en-US" sz="1400" dirty="0">
                <a:solidFill>
                  <a:schemeClr val="bg1"/>
                </a:solidFill>
              </a:rPr>
              <a:t>=IF(B6="Yes",F6,(1-F6))</a:t>
            </a:r>
          </a:p>
        </p:txBody>
      </p:sp>
      <p:cxnSp>
        <p:nvCxnSpPr>
          <p:cNvPr id="9" name="Straight Arrow Connector 8">
            <a:extLst>
              <a:ext uri="{FF2B5EF4-FFF2-40B4-BE49-F238E27FC236}">
                <a16:creationId xmlns:a16="http://schemas.microsoft.com/office/drawing/2014/main" id="{DE86FE98-5885-4FC6-9781-C5F9350AFEC5}"/>
              </a:ext>
            </a:extLst>
          </p:cNvPr>
          <p:cNvCxnSpPr>
            <a:cxnSpLocks/>
          </p:cNvCxnSpPr>
          <p:nvPr/>
        </p:nvCxnSpPr>
        <p:spPr>
          <a:xfrm>
            <a:off x="5086350" y="1253219"/>
            <a:ext cx="407537" cy="969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943DE70-39F1-4809-8A42-771963BA3461}"/>
              </a:ext>
            </a:extLst>
          </p:cNvPr>
          <p:cNvCxnSpPr>
            <a:cxnSpLocks/>
          </p:cNvCxnSpPr>
          <p:nvPr/>
        </p:nvCxnSpPr>
        <p:spPr>
          <a:xfrm>
            <a:off x="5651500" y="1253219"/>
            <a:ext cx="387350" cy="969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98470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C354-FC27-4FDA-9914-199492EF9820}"/>
              </a:ext>
            </a:extLst>
          </p:cNvPr>
          <p:cNvSpPr>
            <a:spLocks noGrp="1"/>
          </p:cNvSpPr>
          <p:nvPr>
            <p:ph type="title"/>
          </p:nvPr>
        </p:nvSpPr>
        <p:spPr/>
        <p:txBody>
          <a:bodyPr>
            <a:normAutofit fontScale="90000"/>
          </a:bodyPr>
          <a:lstStyle/>
          <a:p>
            <a:r>
              <a:rPr lang="en-US" dirty="0"/>
              <a:t>Maximum Likelihood Estimation</a:t>
            </a:r>
          </a:p>
        </p:txBody>
      </p:sp>
      <p:pic>
        <p:nvPicPr>
          <p:cNvPr id="5" name="Picture 4">
            <a:extLst>
              <a:ext uri="{FF2B5EF4-FFF2-40B4-BE49-F238E27FC236}">
                <a16:creationId xmlns:a16="http://schemas.microsoft.com/office/drawing/2014/main" id="{38E13D00-FCC8-4A4D-A6F9-29D0F9BA652E}"/>
              </a:ext>
            </a:extLst>
          </p:cNvPr>
          <p:cNvPicPr>
            <a:picLocks noChangeAspect="1"/>
          </p:cNvPicPr>
          <p:nvPr/>
        </p:nvPicPr>
        <p:blipFill>
          <a:blip r:embed="rId2"/>
          <a:stretch>
            <a:fillRect/>
          </a:stretch>
        </p:blipFill>
        <p:spPr>
          <a:xfrm>
            <a:off x="1719141" y="795660"/>
            <a:ext cx="5430959" cy="921498"/>
          </a:xfrm>
          <a:prstGeom prst="rect">
            <a:avLst/>
          </a:prstGeom>
        </p:spPr>
      </p:pic>
      <p:sp>
        <p:nvSpPr>
          <p:cNvPr id="3" name="TextBox 2">
            <a:extLst>
              <a:ext uri="{FF2B5EF4-FFF2-40B4-BE49-F238E27FC236}">
                <a16:creationId xmlns:a16="http://schemas.microsoft.com/office/drawing/2014/main" id="{EE2ED1B6-24CB-48E3-963A-420A03A46C62}"/>
              </a:ext>
            </a:extLst>
          </p:cNvPr>
          <p:cNvSpPr txBox="1"/>
          <p:nvPr/>
        </p:nvSpPr>
        <p:spPr>
          <a:xfrm>
            <a:off x="955675" y="1995182"/>
            <a:ext cx="7232650" cy="3139321"/>
          </a:xfrm>
          <a:prstGeom prst="rect">
            <a:avLst/>
          </a:prstGeom>
          <a:noFill/>
        </p:spPr>
        <p:txBody>
          <a:bodyPr wrap="square" rtlCol="0">
            <a:spAutoFit/>
          </a:bodyPr>
          <a:lstStyle/>
          <a:p>
            <a:pPr algn="l"/>
            <a:r>
              <a:rPr lang="en-US" dirty="0">
                <a:solidFill>
                  <a:schemeClr val="bg1"/>
                </a:solidFill>
                <a:latin typeface="+mj-lt"/>
              </a:rPr>
              <a:t>Interpreting standard regression coefficient statistics:</a:t>
            </a:r>
          </a:p>
          <a:p>
            <a:pPr marL="285750" indent="-285750" algn="l">
              <a:buFont typeface="Arial" panose="020B0604020202020204" pitchFamily="34" charset="0"/>
              <a:buChar char="•"/>
            </a:pPr>
            <a:r>
              <a:rPr lang="en-US" dirty="0">
                <a:solidFill>
                  <a:schemeClr val="bg1"/>
                </a:solidFill>
                <a:latin typeface="+mj-lt"/>
              </a:rPr>
              <a:t>Std. Error – sample standard deviation (adjusted for sample size)</a:t>
            </a:r>
          </a:p>
          <a:p>
            <a:pPr marL="742950" lvl="1" indent="-285750">
              <a:buFont typeface="Arial" panose="020B0604020202020204" pitchFamily="34" charset="0"/>
              <a:buChar char="•"/>
            </a:pPr>
            <a:r>
              <a:rPr lang="en-US" dirty="0">
                <a:solidFill>
                  <a:schemeClr val="bg1"/>
                </a:solidFill>
                <a:latin typeface="+mj-lt"/>
              </a:rPr>
              <a:t>Roughly 95% of the observations fall within 2 Standard Errors of the estimated value</a:t>
            </a:r>
          </a:p>
          <a:p>
            <a:pPr marL="285750" indent="-285750">
              <a:buFont typeface="Arial" panose="020B0604020202020204" pitchFamily="34" charset="0"/>
              <a:buChar char="•"/>
            </a:pPr>
            <a:r>
              <a:rPr lang="en-US" dirty="0">
                <a:solidFill>
                  <a:schemeClr val="bg1"/>
                </a:solidFill>
                <a:latin typeface="+mj-lt"/>
              </a:rPr>
              <a:t>Z-statistic – Coefficient divided by the Std. Error</a:t>
            </a:r>
          </a:p>
          <a:p>
            <a:pPr marL="742950" lvl="1" indent="-285750">
              <a:buFont typeface="Arial" panose="020B0604020202020204" pitchFamily="34" charset="0"/>
              <a:buChar char="•"/>
            </a:pPr>
            <a:r>
              <a:rPr lang="en-US" dirty="0">
                <a:solidFill>
                  <a:schemeClr val="bg1"/>
                </a:solidFill>
                <a:latin typeface="+mj-lt"/>
              </a:rPr>
              <a:t>Number of standard errors the coefficient is away from zero</a:t>
            </a:r>
          </a:p>
          <a:p>
            <a:pPr marL="742950" lvl="1" indent="-285750">
              <a:buFont typeface="Arial" panose="020B0604020202020204" pitchFamily="34" charset="0"/>
              <a:buChar char="•"/>
            </a:pPr>
            <a:r>
              <a:rPr lang="en-US" dirty="0">
                <a:solidFill>
                  <a:schemeClr val="bg1"/>
                </a:solidFill>
                <a:latin typeface="+mj-lt"/>
              </a:rPr>
              <a:t>Looking for a number greater than 2 or 3 for significance of the coefficient</a:t>
            </a:r>
          </a:p>
          <a:p>
            <a:pPr marL="285750" indent="-285750">
              <a:buFont typeface="Arial" panose="020B0604020202020204" pitchFamily="34" charset="0"/>
              <a:buChar char="•"/>
            </a:pPr>
            <a:r>
              <a:rPr lang="en-US" dirty="0">
                <a:solidFill>
                  <a:schemeClr val="bg1"/>
                </a:solidFill>
                <a:latin typeface="+mj-lt"/>
              </a:rPr>
              <a:t>P-value – probability that the true coefficient is zero </a:t>
            </a:r>
          </a:p>
          <a:p>
            <a:pPr marL="742950" lvl="1" indent="-285750">
              <a:buFont typeface="Arial" panose="020B0604020202020204" pitchFamily="34" charset="0"/>
              <a:buChar char="•"/>
            </a:pPr>
            <a:r>
              <a:rPr lang="en-US" dirty="0">
                <a:solidFill>
                  <a:schemeClr val="bg1"/>
                </a:solidFill>
                <a:latin typeface="+mj-lt"/>
              </a:rPr>
              <a:t>Looking for a value less than 0.05 or 0.01</a:t>
            </a:r>
          </a:p>
          <a:p>
            <a:pPr marL="742950" lvl="1" indent="-285750">
              <a:buFont typeface="Arial" panose="020B0604020202020204" pitchFamily="34" charset="0"/>
              <a:buChar char="•"/>
            </a:pPr>
            <a:endParaRPr lang="en-US" dirty="0">
              <a:solidFill>
                <a:schemeClr val="bg1"/>
              </a:solidFill>
              <a:latin typeface="+mj-lt"/>
            </a:endParaRPr>
          </a:p>
        </p:txBody>
      </p:sp>
    </p:spTree>
    <p:extLst>
      <p:ext uri="{BB962C8B-B14F-4D97-AF65-F5344CB8AC3E}">
        <p14:creationId xmlns:p14="http://schemas.microsoft.com/office/powerpoint/2010/main" val="141758508"/>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C3D1-6C36-4FB5-8477-6DA51449BC9B}"/>
              </a:ext>
            </a:extLst>
          </p:cNvPr>
          <p:cNvSpPr>
            <a:spLocks noGrp="1"/>
          </p:cNvSpPr>
          <p:nvPr>
            <p:ph type="title"/>
          </p:nvPr>
        </p:nvSpPr>
        <p:spPr/>
        <p:txBody>
          <a:bodyPr>
            <a:normAutofit fontScale="90000"/>
          </a:bodyPr>
          <a:lstStyle/>
          <a:p>
            <a:r>
              <a:rPr lang="en-US" dirty="0"/>
              <a:t>Making Predictions</a:t>
            </a:r>
          </a:p>
        </p:txBody>
      </p:sp>
      <p:sp>
        <p:nvSpPr>
          <p:cNvPr id="3" name="Slide Number Placeholder 2">
            <a:extLst>
              <a:ext uri="{FF2B5EF4-FFF2-40B4-BE49-F238E27FC236}">
                <a16:creationId xmlns:a16="http://schemas.microsoft.com/office/drawing/2014/main" id="{E2EB5344-F491-4F9D-97D7-59BEB973EAE6}"/>
              </a:ext>
            </a:extLst>
          </p:cNvPr>
          <p:cNvSpPr>
            <a:spLocks noGrp="1"/>
          </p:cNvSpPr>
          <p:nvPr>
            <p:ph type="sldNum" sz="quarter" idx="12"/>
          </p:nvPr>
        </p:nvSpPr>
        <p:spPr/>
        <p:txBody>
          <a:bodyPr/>
          <a:lstStyle/>
          <a:p>
            <a:fld id="{6E61BB2A-F643-4BC4-A7C3-7339FD5A6B19}" type="slidenum">
              <a:rPr lang="en-US" smtClean="0"/>
              <a:pPr/>
              <a:t>24</a:t>
            </a:fld>
            <a:endParaRPr lang="en-US"/>
          </a:p>
        </p:txBody>
      </p:sp>
      <p:sp>
        <p:nvSpPr>
          <p:cNvPr id="4" name="Content Placeholder 3">
            <a:extLst>
              <a:ext uri="{FF2B5EF4-FFF2-40B4-BE49-F238E27FC236}">
                <a16:creationId xmlns:a16="http://schemas.microsoft.com/office/drawing/2014/main" id="{4E08B9A0-49BA-49C2-B16E-43859D54BEFA}"/>
              </a:ext>
            </a:extLst>
          </p:cNvPr>
          <p:cNvSpPr>
            <a:spLocks noGrp="1"/>
          </p:cNvSpPr>
          <p:nvPr>
            <p:ph sz="quarter" idx="1"/>
          </p:nvPr>
        </p:nvSpPr>
        <p:spPr/>
        <p:txBody>
          <a:bodyPr/>
          <a:lstStyle/>
          <a:p>
            <a:r>
              <a:rPr lang="en-US" dirty="0"/>
              <a:t>Once the parameters have been estimated, it is straightforward to make a prediction on a new case by plugging the values of the parameters and independent variable(s) into the logistic regression equation: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3F4DA1-2C42-4A5E-A617-4A919199416E}"/>
                  </a:ext>
                </a:extLst>
              </p:cNvPr>
              <p:cNvSpPr txBox="1"/>
              <p:nvPr/>
            </p:nvSpPr>
            <p:spPr>
              <a:xfrm>
                <a:off x="2598644" y="2185708"/>
                <a:ext cx="3946712" cy="5803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r>
                        <a:rPr lang="en-US" b="0" i="1" smtClean="0">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𝑃</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𝑌</m:t>
                          </m:r>
                          <m:r>
                            <a:rPr lang="en-US" b="0" i="1" smtClean="0">
                              <a:solidFill>
                                <a:schemeClr val="bg1"/>
                              </a:solidFill>
                              <a:latin typeface="Cambria Math" panose="02040503050406030204" pitchFamily="18" charset="0"/>
                              <a:ea typeface="Cambria Math" pitchFamily="18" charset="0"/>
                            </a:rPr>
                            <m:t>=1</m:t>
                          </m:r>
                        </m:e>
                        <m:e>
                          <m:r>
                            <a:rPr lang="en-US" b="0" i="1" smtClean="0">
                              <a:solidFill>
                                <a:schemeClr val="bg1"/>
                              </a:solidFill>
                              <a:latin typeface="Cambria Math" panose="02040503050406030204" pitchFamily="18" charset="0"/>
                              <a:ea typeface="Cambria Math" pitchFamily="18" charset="0"/>
                            </a:rPr>
                            <m:t>𝑋</m:t>
                          </m:r>
                        </m:e>
                      </m:d>
                      <m:r>
                        <a:rPr lang="en-US" b="0" i="1" smtClean="0">
                          <a:solidFill>
                            <a:schemeClr val="bg1"/>
                          </a:solidFill>
                          <a:latin typeface="Cambria Math" panose="02040503050406030204" pitchFamily="18" charset="0"/>
                          <a:ea typeface="Cambria Math" pitchFamily="18" charset="0"/>
                        </a:rPr>
                        <m:t>= </m:t>
                      </m:r>
                      <m:f>
                        <m:fPr>
                          <m:ctrlPr>
                            <a:rPr lang="en-US" b="0" i="1" smtClean="0">
                              <a:solidFill>
                                <a:schemeClr val="bg1"/>
                              </a:solidFill>
                              <a:latin typeface="Cambria Math" panose="02040503050406030204" pitchFamily="18" charset="0"/>
                              <a:ea typeface="Cambria Math" pitchFamily="18" charset="0"/>
                            </a:rPr>
                          </m:ctrlPr>
                        </m:fPr>
                        <m:num>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1</m:t>
                                  </m:r>
                                </m:sub>
                              </m:sSub>
                              <m:r>
                                <a:rPr lang="en-US" b="0" i="1" smtClean="0">
                                  <a:solidFill>
                                    <a:schemeClr val="bg1"/>
                                  </a:solidFill>
                                  <a:latin typeface="Cambria Math" panose="02040503050406030204" pitchFamily="18" charset="0"/>
                                  <a:ea typeface="Cambria Math" pitchFamily="18" charset="0"/>
                                </a:rPr>
                                <m:t>𝑋</m:t>
                              </m:r>
                              <m:r>
                                <a:rPr lang="en-US" i="1">
                                  <a:solidFill>
                                    <a:schemeClr val="bg1"/>
                                  </a:solidFill>
                                  <a:latin typeface="Cambria Math" panose="02040503050406030204" pitchFamily="18" charset="0"/>
                                  <a:ea typeface="Cambria Math" pitchFamily="18" charset="0"/>
                                </a:rPr>
                                <m:t>)</m:t>
                              </m:r>
                            </m:sup>
                          </m:sSup>
                        </m:num>
                        <m:den>
                          <m:r>
                            <a:rPr lang="en-US" b="0" i="1" smtClean="0">
                              <a:solidFill>
                                <a:schemeClr val="bg1"/>
                              </a:solidFill>
                              <a:latin typeface="Cambria Math" panose="02040503050406030204" pitchFamily="18" charset="0"/>
                              <a:ea typeface="Cambria Math" pitchFamily="18" charset="0"/>
                            </a:rPr>
                            <m:t>1+</m:t>
                          </m:r>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1</m:t>
                                  </m:r>
                                </m:sub>
                              </m:sSub>
                              <m:r>
                                <a:rPr lang="en-US" b="0" i="1" smtClean="0">
                                  <a:solidFill>
                                    <a:schemeClr val="bg1"/>
                                  </a:solidFill>
                                  <a:latin typeface="Cambria Math" panose="02040503050406030204" pitchFamily="18" charset="0"/>
                                  <a:ea typeface="Cambria Math" pitchFamily="18" charset="0"/>
                                </a:rPr>
                                <m:t>𝑋</m:t>
                              </m:r>
                              <m:r>
                                <a:rPr lang="en-US" i="1">
                                  <a:solidFill>
                                    <a:schemeClr val="bg1"/>
                                  </a:solidFill>
                                  <a:latin typeface="Cambria Math" panose="02040503050406030204" pitchFamily="18" charset="0"/>
                                  <a:ea typeface="Cambria Math" pitchFamily="18" charset="0"/>
                                </a:rPr>
                                <m:t>)</m:t>
                              </m:r>
                            </m:sup>
                          </m:sSup>
                        </m:den>
                      </m:f>
                    </m:oMath>
                  </m:oMathPara>
                </a14:m>
                <a:endParaRPr lang="en-US" dirty="0">
                  <a:solidFill>
                    <a:schemeClr val="bg1"/>
                  </a:solidFill>
                  <a:latin typeface="Cambria Math" pitchFamily="18" charset="0"/>
                  <a:ea typeface="Cambria Math" pitchFamily="18" charset="0"/>
                </a:endParaRPr>
              </a:p>
            </p:txBody>
          </p:sp>
        </mc:Choice>
        <mc:Fallback xmlns="">
          <p:sp>
            <p:nvSpPr>
              <p:cNvPr id="5" name="TextBox 4">
                <a:extLst>
                  <a:ext uri="{FF2B5EF4-FFF2-40B4-BE49-F238E27FC236}">
                    <a16:creationId xmlns:a16="http://schemas.microsoft.com/office/drawing/2014/main" id="{1A3F4DA1-2C42-4A5E-A617-4A919199416E}"/>
                  </a:ext>
                </a:extLst>
              </p:cNvPr>
              <p:cNvSpPr txBox="1">
                <a:spLocks noRot="1" noChangeAspect="1" noMove="1" noResize="1" noEditPoints="1" noAdjustHandles="1" noChangeArrowheads="1" noChangeShapeType="1" noTextEdit="1"/>
              </p:cNvSpPr>
              <p:nvPr/>
            </p:nvSpPr>
            <p:spPr>
              <a:xfrm>
                <a:off x="2598644" y="2185708"/>
                <a:ext cx="3946712" cy="58035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2737012"/>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F8BA8F-30E6-4B0E-9912-030A7E269A32}"/>
              </a:ext>
            </a:extLst>
          </p:cNvPr>
          <p:cNvSpPr>
            <a:spLocks noGrp="1"/>
          </p:cNvSpPr>
          <p:nvPr>
            <p:ph type="title"/>
          </p:nvPr>
        </p:nvSpPr>
        <p:spPr/>
        <p:txBody>
          <a:bodyPr>
            <a:normAutofit fontScale="90000"/>
          </a:bodyPr>
          <a:lstStyle/>
          <a:p>
            <a:r>
              <a:rPr lang="en-US" dirty="0"/>
              <a:t>Example</a:t>
            </a:r>
          </a:p>
        </p:txBody>
      </p:sp>
      <p:sp>
        <p:nvSpPr>
          <p:cNvPr id="6" name="Text Placeholder 5">
            <a:extLst>
              <a:ext uri="{FF2B5EF4-FFF2-40B4-BE49-F238E27FC236}">
                <a16:creationId xmlns:a16="http://schemas.microsoft.com/office/drawing/2014/main" id="{0EC2F51C-0441-48F4-AA30-1BC68B244996}"/>
              </a:ext>
            </a:extLst>
          </p:cNvPr>
          <p:cNvSpPr>
            <a:spLocks noGrp="1"/>
          </p:cNvSpPr>
          <p:nvPr>
            <p:ph type="body" sz="quarter" idx="10"/>
          </p:nvPr>
        </p:nvSpPr>
        <p:spPr/>
        <p:txBody>
          <a:bodyPr/>
          <a:lstStyle/>
          <a:p>
            <a:r>
              <a:rPr lang="en-US" dirty="0"/>
              <a:t>Scikit-Learn Logistic Regression</a:t>
            </a:r>
          </a:p>
        </p:txBody>
      </p:sp>
      <p:pic>
        <p:nvPicPr>
          <p:cNvPr id="8" name="Picture 7">
            <a:extLst>
              <a:ext uri="{FF2B5EF4-FFF2-40B4-BE49-F238E27FC236}">
                <a16:creationId xmlns:a16="http://schemas.microsoft.com/office/drawing/2014/main" id="{3E9AB743-D5F4-44E9-985B-9A6AC37E9911}"/>
              </a:ext>
            </a:extLst>
          </p:cNvPr>
          <p:cNvPicPr>
            <a:picLocks noChangeAspect="1"/>
          </p:cNvPicPr>
          <p:nvPr/>
        </p:nvPicPr>
        <p:blipFill>
          <a:blip r:embed="rId2"/>
          <a:stretch>
            <a:fillRect/>
          </a:stretch>
        </p:blipFill>
        <p:spPr>
          <a:xfrm>
            <a:off x="996950" y="1189038"/>
            <a:ext cx="7150100" cy="3636378"/>
          </a:xfrm>
          <a:prstGeom prst="rect">
            <a:avLst/>
          </a:prstGeom>
        </p:spPr>
      </p:pic>
    </p:spTree>
    <p:extLst>
      <p:ext uri="{BB962C8B-B14F-4D97-AF65-F5344CB8AC3E}">
        <p14:creationId xmlns:p14="http://schemas.microsoft.com/office/powerpoint/2010/main" val="79831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F8BA8F-30E6-4B0E-9912-030A7E269A32}"/>
              </a:ext>
            </a:extLst>
          </p:cNvPr>
          <p:cNvSpPr>
            <a:spLocks noGrp="1"/>
          </p:cNvSpPr>
          <p:nvPr>
            <p:ph type="title"/>
          </p:nvPr>
        </p:nvSpPr>
        <p:spPr/>
        <p:txBody>
          <a:bodyPr>
            <a:normAutofit fontScale="90000"/>
          </a:bodyPr>
          <a:lstStyle/>
          <a:p>
            <a:r>
              <a:rPr lang="en-US" dirty="0"/>
              <a:t>Example</a:t>
            </a:r>
          </a:p>
        </p:txBody>
      </p:sp>
      <p:sp>
        <p:nvSpPr>
          <p:cNvPr id="6" name="Text Placeholder 5">
            <a:extLst>
              <a:ext uri="{FF2B5EF4-FFF2-40B4-BE49-F238E27FC236}">
                <a16:creationId xmlns:a16="http://schemas.microsoft.com/office/drawing/2014/main" id="{0EC2F51C-0441-48F4-AA30-1BC68B244996}"/>
              </a:ext>
            </a:extLst>
          </p:cNvPr>
          <p:cNvSpPr>
            <a:spLocks noGrp="1"/>
          </p:cNvSpPr>
          <p:nvPr>
            <p:ph type="body" sz="quarter" idx="10"/>
          </p:nvPr>
        </p:nvSpPr>
        <p:spPr/>
        <p:txBody>
          <a:bodyPr/>
          <a:lstStyle/>
          <a:p>
            <a:r>
              <a:rPr lang="en-US" dirty="0"/>
              <a:t>Scikit-Learn Logistic Regression</a:t>
            </a:r>
          </a:p>
        </p:txBody>
      </p:sp>
      <p:pic>
        <p:nvPicPr>
          <p:cNvPr id="3" name="Picture 2">
            <a:extLst>
              <a:ext uri="{FF2B5EF4-FFF2-40B4-BE49-F238E27FC236}">
                <a16:creationId xmlns:a16="http://schemas.microsoft.com/office/drawing/2014/main" id="{FF803353-5A33-4419-BCD6-C86BE4121A3A}"/>
              </a:ext>
            </a:extLst>
          </p:cNvPr>
          <p:cNvPicPr>
            <a:picLocks noChangeAspect="1"/>
          </p:cNvPicPr>
          <p:nvPr/>
        </p:nvPicPr>
        <p:blipFill>
          <a:blip r:embed="rId2"/>
          <a:stretch>
            <a:fillRect/>
          </a:stretch>
        </p:blipFill>
        <p:spPr>
          <a:xfrm>
            <a:off x="839787" y="1753397"/>
            <a:ext cx="7464425" cy="172256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0A8819-40D1-4541-A842-F7F0CB8CFCD4}"/>
                  </a:ext>
                </a:extLst>
              </p:cNvPr>
              <p:cNvSpPr txBox="1"/>
              <p:nvPr/>
            </p:nvSpPr>
            <p:spPr>
              <a:xfrm>
                <a:off x="2671669" y="3867823"/>
                <a:ext cx="3946712" cy="445828"/>
              </a:xfrm>
              <a:prstGeom prst="rect">
                <a:avLst/>
              </a:prstGeom>
              <a:noFill/>
            </p:spPr>
            <p:txBody>
              <a:bodyPr wrap="square" lIns="0" tIns="0" rIns="0" bIns="0" rtlCol="0">
                <a:spAutoFit/>
              </a:bodyPr>
              <a:lstStyle/>
              <a:p>
                <a:pPr algn="ctr"/>
                <a14:m>
                  <m:oMath xmlns:m="http://schemas.openxmlformats.org/officeDocument/2006/math">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r>
                      <a:rPr lang="en-US" b="0" i="1" smtClean="0">
                        <a:solidFill>
                          <a:schemeClr val="bg1"/>
                        </a:solidFill>
                        <a:latin typeface="Cambria Math" panose="02040503050406030204" pitchFamily="18" charset="0"/>
                        <a:ea typeface="Cambria Math" pitchFamily="18" charset="0"/>
                      </a:rPr>
                      <m:t>=</m:t>
                    </m:r>
                    <m:f>
                      <m:fPr>
                        <m:ctrlPr>
                          <a:rPr lang="en-US" b="0" i="1" smtClean="0">
                            <a:solidFill>
                              <a:schemeClr val="bg1"/>
                            </a:solidFill>
                            <a:latin typeface="Cambria Math" panose="02040503050406030204" pitchFamily="18" charset="0"/>
                            <a:ea typeface="Cambria Math" pitchFamily="18" charset="0"/>
                          </a:rPr>
                        </m:ctrlPr>
                      </m:fPr>
                      <m:num>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−10.65</m:t>
                            </m:r>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0.0055</m:t>
                            </m:r>
                            <m:r>
                              <a:rPr lang="en-US" b="0" i="1" smtClean="0">
                                <a:solidFill>
                                  <a:schemeClr val="bg1"/>
                                </a:solidFill>
                                <a:latin typeface="Cambria Math" panose="02040503050406030204" pitchFamily="18" charset="0"/>
                                <a:ea typeface="Cambria Math" pitchFamily="18" charset="0"/>
                              </a:rPr>
                              <m:t>𝑋</m:t>
                            </m:r>
                            <m:r>
                              <a:rPr lang="en-US" i="1">
                                <a:solidFill>
                                  <a:schemeClr val="bg1"/>
                                </a:solidFill>
                                <a:latin typeface="Cambria Math" panose="02040503050406030204" pitchFamily="18" charset="0"/>
                                <a:ea typeface="Cambria Math" pitchFamily="18" charset="0"/>
                              </a:rPr>
                              <m:t>)</m:t>
                            </m:r>
                          </m:sup>
                        </m:sSup>
                      </m:num>
                      <m:den>
                        <m:sSup>
                          <m:sSupPr>
                            <m:ctrlPr>
                              <a:rPr lang="en-US" i="1">
                                <a:solidFill>
                                  <a:schemeClr val="bg1"/>
                                </a:solidFill>
                                <a:latin typeface="Cambria Math" panose="02040503050406030204" pitchFamily="18" charset="0"/>
                                <a:ea typeface="Cambria Math" pitchFamily="18" charset="0"/>
                              </a:rPr>
                            </m:ctrlPr>
                          </m:sSupPr>
                          <m:e>
                            <m:r>
                              <a:rPr lang="en-US" b="0" i="1" smtClean="0">
                                <a:solidFill>
                                  <a:schemeClr val="bg1"/>
                                </a:solidFill>
                                <a:latin typeface="Cambria Math" panose="02040503050406030204" pitchFamily="18" charset="0"/>
                                <a:ea typeface="Cambria Math" pitchFamily="18" charset="0"/>
                              </a:rPr>
                              <m:t>1+</m:t>
                            </m:r>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(−10.65+0.005</m:t>
                            </m:r>
                            <m:r>
                              <a:rPr lang="en-US" b="0" i="1" smtClean="0">
                                <a:solidFill>
                                  <a:schemeClr val="bg1"/>
                                </a:solidFill>
                                <a:latin typeface="Cambria Math" panose="02040503050406030204" pitchFamily="18" charset="0"/>
                                <a:ea typeface="Cambria Math" pitchFamily="18" charset="0"/>
                              </a:rPr>
                              <m:t>5</m:t>
                            </m:r>
                            <m:r>
                              <a:rPr lang="en-US" i="1">
                                <a:solidFill>
                                  <a:schemeClr val="bg1"/>
                                </a:solidFill>
                                <a:latin typeface="Cambria Math" panose="02040503050406030204" pitchFamily="18" charset="0"/>
                                <a:ea typeface="Cambria Math" pitchFamily="18" charset="0"/>
                              </a:rPr>
                              <m:t>𝑋</m:t>
                            </m:r>
                            <m:r>
                              <a:rPr lang="en-US" i="1">
                                <a:solidFill>
                                  <a:schemeClr val="bg1"/>
                                </a:solidFill>
                                <a:latin typeface="Cambria Math" panose="02040503050406030204" pitchFamily="18" charset="0"/>
                                <a:ea typeface="Cambria Math" pitchFamily="18" charset="0"/>
                              </a:rPr>
                              <m:t>)</m:t>
                            </m:r>
                          </m:sup>
                        </m:sSup>
                      </m:den>
                    </m:f>
                  </m:oMath>
                </a14:m>
                <a:r>
                  <a:rPr lang="en-US" dirty="0">
                    <a:solidFill>
                      <a:schemeClr val="bg1"/>
                    </a:solidFill>
                    <a:latin typeface="Cambria Math" pitchFamily="18" charset="0"/>
                    <a:ea typeface="Cambria Math" pitchFamily="18" charset="0"/>
                  </a:rPr>
                  <a:t> </a:t>
                </a:r>
              </a:p>
            </p:txBody>
          </p:sp>
        </mc:Choice>
        <mc:Fallback xmlns="">
          <p:sp>
            <p:nvSpPr>
              <p:cNvPr id="7" name="TextBox 6">
                <a:extLst>
                  <a:ext uri="{FF2B5EF4-FFF2-40B4-BE49-F238E27FC236}">
                    <a16:creationId xmlns:a16="http://schemas.microsoft.com/office/drawing/2014/main" id="{C10A8819-40D1-4541-A842-F7F0CB8CFCD4}"/>
                  </a:ext>
                </a:extLst>
              </p:cNvPr>
              <p:cNvSpPr txBox="1">
                <a:spLocks noRot="1" noChangeAspect="1" noMove="1" noResize="1" noEditPoints="1" noAdjustHandles="1" noChangeArrowheads="1" noChangeShapeType="1" noTextEdit="1"/>
              </p:cNvSpPr>
              <p:nvPr/>
            </p:nvSpPr>
            <p:spPr>
              <a:xfrm>
                <a:off x="2671669" y="3867823"/>
                <a:ext cx="3946712" cy="445828"/>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D888213-C9F5-4EE2-A9EF-3AE8248E43A2}"/>
              </a:ext>
            </a:extLst>
          </p:cNvPr>
          <p:cNvSpPr txBox="1"/>
          <p:nvPr/>
        </p:nvSpPr>
        <p:spPr>
          <a:xfrm>
            <a:off x="839787" y="1133232"/>
            <a:ext cx="7351713" cy="369332"/>
          </a:xfrm>
          <a:prstGeom prst="rect">
            <a:avLst/>
          </a:prstGeom>
          <a:noFill/>
        </p:spPr>
        <p:txBody>
          <a:bodyPr wrap="square">
            <a:spAutoFit/>
          </a:bodyPr>
          <a:lstStyle/>
          <a:p>
            <a:r>
              <a:rPr lang="en-US" dirty="0">
                <a:solidFill>
                  <a:schemeClr val="bg1"/>
                </a:solidFill>
              </a:rPr>
              <a:t>Consider the example of predicting loan defaults based on loan balance:</a:t>
            </a:r>
          </a:p>
        </p:txBody>
      </p:sp>
    </p:spTree>
    <p:extLst>
      <p:ext uri="{BB962C8B-B14F-4D97-AF65-F5344CB8AC3E}">
        <p14:creationId xmlns:p14="http://schemas.microsoft.com/office/powerpoint/2010/main" val="206912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541D-3F42-4963-B880-4D9A964F192D}"/>
              </a:ext>
            </a:extLst>
          </p:cNvPr>
          <p:cNvSpPr>
            <a:spLocks noGrp="1"/>
          </p:cNvSpPr>
          <p:nvPr>
            <p:ph type="title"/>
          </p:nvPr>
        </p:nvSpPr>
        <p:spPr/>
        <p:txBody>
          <a:bodyPr>
            <a:normAutofit fontScale="90000"/>
          </a:bodyPr>
          <a:lstStyle/>
          <a:p>
            <a:r>
              <a:rPr lang="en-US" dirty="0"/>
              <a:t>Example</a:t>
            </a:r>
          </a:p>
        </p:txBody>
      </p:sp>
      <p:sp>
        <p:nvSpPr>
          <p:cNvPr id="3" name="Slide Number Placeholder 2">
            <a:extLst>
              <a:ext uri="{FF2B5EF4-FFF2-40B4-BE49-F238E27FC236}">
                <a16:creationId xmlns:a16="http://schemas.microsoft.com/office/drawing/2014/main" id="{EEEAD86F-32CD-4173-919C-F8B54F53F864}"/>
              </a:ext>
            </a:extLst>
          </p:cNvPr>
          <p:cNvSpPr>
            <a:spLocks noGrp="1"/>
          </p:cNvSpPr>
          <p:nvPr>
            <p:ph type="sldNum" sz="quarter" idx="12"/>
          </p:nvPr>
        </p:nvSpPr>
        <p:spPr/>
        <p:txBody>
          <a:bodyPr/>
          <a:lstStyle/>
          <a:p>
            <a:fld id="{6E61BB2A-F643-4BC4-A7C3-7339FD5A6B19}" type="slidenum">
              <a:rPr lang="en-US" smtClean="0"/>
              <a:pPr/>
              <a:t>27</a:t>
            </a:fld>
            <a:endParaRPr lang="en-US"/>
          </a:p>
        </p:txBody>
      </p:sp>
      <p:sp>
        <p:nvSpPr>
          <p:cNvPr id="4" name="Content Placeholder 3">
            <a:extLst>
              <a:ext uri="{FF2B5EF4-FFF2-40B4-BE49-F238E27FC236}">
                <a16:creationId xmlns:a16="http://schemas.microsoft.com/office/drawing/2014/main" id="{37A39548-FA51-463F-8C81-10A3FEF0EBF9}"/>
              </a:ext>
            </a:extLst>
          </p:cNvPr>
          <p:cNvSpPr>
            <a:spLocks noGrp="1"/>
          </p:cNvSpPr>
          <p:nvPr>
            <p:ph sz="quarter" idx="1"/>
          </p:nvPr>
        </p:nvSpPr>
        <p:spPr/>
        <p:txBody>
          <a:bodyPr>
            <a:normAutofit/>
          </a:bodyPr>
          <a:lstStyle/>
          <a:p>
            <a:r>
              <a:rPr lang="en-US" dirty="0"/>
              <a:t>What is the estimated probability of default for someone with a balance of $1000?</a:t>
            </a:r>
          </a:p>
          <a:p>
            <a:endParaRPr lang="en-US" dirty="0"/>
          </a:p>
          <a:p>
            <a:endParaRPr lang="en-US" dirty="0"/>
          </a:p>
          <a:p>
            <a:endParaRPr lang="en-US" dirty="0"/>
          </a:p>
          <a:p>
            <a:r>
              <a:rPr lang="en-US" dirty="0"/>
              <a:t>What is the estimated probability of default for someone with a balance of $2000?</a:t>
            </a:r>
          </a:p>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479848-28CA-4015-AFA9-38D516A7B217}"/>
                  </a:ext>
                </a:extLst>
              </p:cNvPr>
              <p:cNvSpPr txBox="1"/>
              <p:nvPr/>
            </p:nvSpPr>
            <p:spPr>
              <a:xfrm>
                <a:off x="2758730" y="1599692"/>
                <a:ext cx="3946712" cy="451534"/>
              </a:xfrm>
              <a:prstGeom prst="rect">
                <a:avLst/>
              </a:prstGeom>
              <a:noFill/>
            </p:spPr>
            <p:txBody>
              <a:bodyPr wrap="square" lIns="0" tIns="0" rIns="0" bIns="0" rtlCol="0">
                <a:spAutoFit/>
              </a:bodyPr>
              <a:lstStyle/>
              <a:p>
                <a14:m>
                  <m:oMath xmlns:m="http://schemas.openxmlformats.org/officeDocument/2006/math">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f>
                      <m:fPr>
                        <m:ctrlPr>
                          <a:rPr lang="en-US" b="0" i="1" smtClean="0">
                            <a:solidFill>
                              <a:schemeClr val="bg1"/>
                            </a:solidFill>
                            <a:latin typeface="Cambria Math" panose="02040503050406030204" pitchFamily="18" charset="0"/>
                            <a:ea typeface="Cambria Math" pitchFamily="18" charset="0"/>
                          </a:rPr>
                        </m:ctrlPr>
                      </m:fPr>
                      <m:num>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−10.65</m:t>
                            </m:r>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0.0055∗1000</m:t>
                            </m:r>
                            <m:r>
                              <a:rPr lang="en-US" i="1">
                                <a:solidFill>
                                  <a:schemeClr val="bg1"/>
                                </a:solidFill>
                                <a:latin typeface="Cambria Math" panose="02040503050406030204" pitchFamily="18" charset="0"/>
                                <a:ea typeface="Cambria Math" pitchFamily="18" charset="0"/>
                              </a:rPr>
                              <m:t>)</m:t>
                            </m:r>
                          </m:sup>
                        </m:sSup>
                      </m:num>
                      <m:den>
                        <m:sSup>
                          <m:sSupPr>
                            <m:ctrlPr>
                              <a:rPr lang="en-US" i="1">
                                <a:solidFill>
                                  <a:schemeClr val="bg1"/>
                                </a:solidFill>
                                <a:latin typeface="Cambria Math" panose="02040503050406030204" pitchFamily="18" charset="0"/>
                                <a:ea typeface="Cambria Math" pitchFamily="18" charset="0"/>
                              </a:rPr>
                            </m:ctrlPr>
                          </m:sSupPr>
                          <m:e>
                            <m:r>
                              <a:rPr lang="en-US" b="0" i="1" smtClean="0">
                                <a:solidFill>
                                  <a:schemeClr val="bg1"/>
                                </a:solidFill>
                                <a:latin typeface="Cambria Math" panose="02040503050406030204" pitchFamily="18" charset="0"/>
                                <a:ea typeface="Cambria Math" pitchFamily="18" charset="0"/>
                              </a:rPr>
                              <m:t>1+</m:t>
                            </m:r>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(−10.65+0.005</m:t>
                            </m:r>
                            <m:r>
                              <a:rPr lang="en-US" b="0" i="1" smtClean="0">
                                <a:solidFill>
                                  <a:schemeClr val="bg1"/>
                                </a:solidFill>
                                <a:latin typeface="Cambria Math" panose="02040503050406030204" pitchFamily="18" charset="0"/>
                                <a:ea typeface="Cambria Math" pitchFamily="18" charset="0"/>
                              </a:rPr>
                              <m:t>5∗1000</m:t>
                            </m:r>
                            <m:r>
                              <a:rPr lang="en-US" i="1">
                                <a:solidFill>
                                  <a:schemeClr val="bg1"/>
                                </a:solidFill>
                                <a:latin typeface="Cambria Math" panose="02040503050406030204" pitchFamily="18" charset="0"/>
                                <a:ea typeface="Cambria Math" pitchFamily="18" charset="0"/>
                              </a:rPr>
                              <m:t>)</m:t>
                            </m:r>
                          </m:sup>
                        </m:sSup>
                      </m:den>
                    </m:f>
                  </m:oMath>
                </a14:m>
                <a:r>
                  <a:rPr lang="en-US" dirty="0">
                    <a:solidFill>
                      <a:schemeClr val="bg1"/>
                    </a:solidFill>
                    <a:latin typeface="Cambria Math" pitchFamily="18" charset="0"/>
                    <a:ea typeface="Cambria Math" pitchFamily="18" charset="0"/>
                  </a:rPr>
                  <a:t> = 0.006</a:t>
                </a:r>
              </a:p>
            </p:txBody>
          </p:sp>
        </mc:Choice>
        <mc:Fallback xmlns="">
          <p:sp>
            <p:nvSpPr>
              <p:cNvPr id="8" name="TextBox 7">
                <a:extLst>
                  <a:ext uri="{FF2B5EF4-FFF2-40B4-BE49-F238E27FC236}">
                    <a16:creationId xmlns:a16="http://schemas.microsoft.com/office/drawing/2014/main" id="{CD479848-28CA-4015-AFA9-38D516A7B217}"/>
                  </a:ext>
                </a:extLst>
              </p:cNvPr>
              <p:cNvSpPr txBox="1">
                <a:spLocks noRot="1" noChangeAspect="1" noMove="1" noResize="1" noEditPoints="1" noAdjustHandles="1" noChangeArrowheads="1" noChangeShapeType="1" noTextEdit="1"/>
              </p:cNvSpPr>
              <p:nvPr/>
            </p:nvSpPr>
            <p:spPr>
              <a:xfrm>
                <a:off x="2758730" y="1599692"/>
                <a:ext cx="3946712" cy="451534"/>
              </a:xfrm>
              <a:prstGeom prst="rect">
                <a:avLst/>
              </a:prstGeom>
              <a:blipFill>
                <a:blip r:embed="rId2"/>
                <a:stretch>
                  <a:fillRect l="-155" b="-148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3E28775-B520-4342-838D-C48CACE55BFB}"/>
                  </a:ext>
                </a:extLst>
              </p:cNvPr>
              <p:cNvSpPr txBox="1"/>
              <p:nvPr/>
            </p:nvSpPr>
            <p:spPr>
              <a:xfrm>
                <a:off x="2758730" y="3398285"/>
                <a:ext cx="3946712" cy="451534"/>
              </a:xfrm>
              <a:prstGeom prst="rect">
                <a:avLst/>
              </a:prstGeom>
              <a:noFill/>
            </p:spPr>
            <p:txBody>
              <a:bodyPr wrap="square" lIns="0" tIns="0" rIns="0" bIns="0" rtlCol="0">
                <a:spAutoFit/>
              </a:bodyPr>
              <a:lstStyle/>
              <a:p>
                <a14:m>
                  <m:oMath xmlns:m="http://schemas.openxmlformats.org/officeDocument/2006/math">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f>
                      <m:fPr>
                        <m:ctrlPr>
                          <a:rPr lang="en-US" b="0" i="1" smtClean="0">
                            <a:solidFill>
                              <a:schemeClr val="bg1"/>
                            </a:solidFill>
                            <a:latin typeface="Cambria Math" panose="02040503050406030204" pitchFamily="18" charset="0"/>
                            <a:ea typeface="Cambria Math" pitchFamily="18" charset="0"/>
                          </a:rPr>
                        </m:ctrlPr>
                      </m:fPr>
                      <m:num>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−10.65</m:t>
                            </m:r>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0.005∗2000</m:t>
                            </m:r>
                            <m:r>
                              <a:rPr lang="en-US" i="1">
                                <a:solidFill>
                                  <a:schemeClr val="bg1"/>
                                </a:solidFill>
                                <a:latin typeface="Cambria Math" panose="02040503050406030204" pitchFamily="18" charset="0"/>
                                <a:ea typeface="Cambria Math" pitchFamily="18" charset="0"/>
                              </a:rPr>
                              <m:t>)</m:t>
                            </m:r>
                          </m:sup>
                        </m:sSup>
                      </m:num>
                      <m:den>
                        <m:sSup>
                          <m:sSupPr>
                            <m:ctrlPr>
                              <a:rPr lang="en-US" i="1">
                                <a:solidFill>
                                  <a:schemeClr val="bg1"/>
                                </a:solidFill>
                                <a:latin typeface="Cambria Math" panose="02040503050406030204" pitchFamily="18" charset="0"/>
                                <a:ea typeface="Cambria Math" pitchFamily="18" charset="0"/>
                              </a:rPr>
                            </m:ctrlPr>
                          </m:sSupPr>
                          <m:e>
                            <m:r>
                              <a:rPr lang="en-US" b="0" i="1" smtClean="0">
                                <a:solidFill>
                                  <a:schemeClr val="bg1"/>
                                </a:solidFill>
                                <a:latin typeface="Cambria Math" panose="02040503050406030204" pitchFamily="18" charset="0"/>
                                <a:ea typeface="Cambria Math" pitchFamily="18" charset="0"/>
                              </a:rPr>
                              <m:t>1+</m:t>
                            </m:r>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(−10.65+0.005</m:t>
                            </m:r>
                            <m:r>
                              <a:rPr lang="en-US" b="0" i="1" smtClean="0">
                                <a:solidFill>
                                  <a:schemeClr val="bg1"/>
                                </a:solidFill>
                                <a:latin typeface="Cambria Math" panose="02040503050406030204" pitchFamily="18" charset="0"/>
                                <a:ea typeface="Cambria Math" pitchFamily="18" charset="0"/>
                              </a:rPr>
                              <m:t>∗2000</m:t>
                            </m:r>
                            <m:r>
                              <a:rPr lang="en-US" i="1">
                                <a:solidFill>
                                  <a:schemeClr val="bg1"/>
                                </a:solidFill>
                                <a:latin typeface="Cambria Math" panose="02040503050406030204" pitchFamily="18" charset="0"/>
                                <a:ea typeface="Cambria Math" pitchFamily="18" charset="0"/>
                              </a:rPr>
                              <m:t>)</m:t>
                            </m:r>
                          </m:sup>
                        </m:sSup>
                      </m:den>
                    </m:f>
                  </m:oMath>
                </a14:m>
                <a:r>
                  <a:rPr lang="en-US" dirty="0">
                    <a:solidFill>
                      <a:schemeClr val="bg1"/>
                    </a:solidFill>
                    <a:latin typeface="Cambria Math" pitchFamily="18" charset="0"/>
                    <a:ea typeface="Cambria Math" pitchFamily="18" charset="0"/>
                  </a:rPr>
                  <a:t> = 0.586</a:t>
                </a:r>
              </a:p>
            </p:txBody>
          </p:sp>
        </mc:Choice>
        <mc:Fallback xmlns="">
          <p:sp>
            <p:nvSpPr>
              <p:cNvPr id="9" name="TextBox 8">
                <a:extLst>
                  <a:ext uri="{FF2B5EF4-FFF2-40B4-BE49-F238E27FC236}">
                    <a16:creationId xmlns:a16="http://schemas.microsoft.com/office/drawing/2014/main" id="{B3E28775-B520-4342-838D-C48CACE55BFB}"/>
                  </a:ext>
                </a:extLst>
              </p:cNvPr>
              <p:cNvSpPr txBox="1">
                <a:spLocks noRot="1" noChangeAspect="1" noMove="1" noResize="1" noEditPoints="1" noAdjustHandles="1" noChangeArrowheads="1" noChangeShapeType="1" noTextEdit="1"/>
              </p:cNvSpPr>
              <p:nvPr/>
            </p:nvSpPr>
            <p:spPr>
              <a:xfrm>
                <a:off x="2758730" y="3398285"/>
                <a:ext cx="3946712" cy="451534"/>
              </a:xfrm>
              <a:prstGeom prst="rect">
                <a:avLst/>
              </a:prstGeom>
              <a:blipFill>
                <a:blip r:embed="rId3"/>
                <a:stretch>
                  <a:fillRect l="-155" b="-13333"/>
                </a:stretch>
              </a:blipFill>
            </p:spPr>
            <p:txBody>
              <a:bodyPr/>
              <a:lstStyle/>
              <a:p>
                <a:r>
                  <a:rPr lang="en-US">
                    <a:noFill/>
                  </a:rPr>
                  <a:t> </a:t>
                </a:r>
              </a:p>
            </p:txBody>
          </p:sp>
        </mc:Fallback>
      </mc:AlternateContent>
    </p:spTree>
    <p:extLst>
      <p:ext uri="{BB962C8B-B14F-4D97-AF65-F5344CB8AC3E}">
        <p14:creationId xmlns:p14="http://schemas.microsoft.com/office/powerpoint/2010/main" val="226802594"/>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F8BA8F-30E6-4B0E-9912-030A7E269A32}"/>
              </a:ext>
            </a:extLst>
          </p:cNvPr>
          <p:cNvSpPr>
            <a:spLocks noGrp="1"/>
          </p:cNvSpPr>
          <p:nvPr>
            <p:ph type="title"/>
          </p:nvPr>
        </p:nvSpPr>
        <p:spPr/>
        <p:txBody>
          <a:bodyPr>
            <a:normAutofit fontScale="90000"/>
          </a:bodyPr>
          <a:lstStyle/>
          <a:p>
            <a:r>
              <a:rPr lang="en-US" dirty="0"/>
              <a:t>Example</a:t>
            </a:r>
          </a:p>
        </p:txBody>
      </p:sp>
      <p:sp>
        <p:nvSpPr>
          <p:cNvPr id="6" name="Text Placeholder 5">
            <a:extLst>
              <a:ext uri="{FF2B5EF4-FFF2-40B4-BE49-F238E27FC236}">
                <a16:creationId xmlns:a16="http://schemas.microsoft.com/office/drawing/2014/main" id="{0EC2F51C-0441-48F4-AA30-1BC68B244996}"/>
              </a:ext>
            </a:extLst>
          </p:cNvPr>
          <p:cNvSpPr>
            <a:spLocks noGrp="1"/>
          </p:cNvSpPr>
          <p:nvPr>
            <p:ph type="body" sz="quarter" idx="10"/>
          </p:nvPr>
        </p:nvSpPr>
        <p:spPr/>
        <p:txBody>
          <a:bodyPr/>
          <a:lstStyle/>
          <a:p>
            <a:r>
              <a:rPr lang="en-US" dirty="0"/>
              <a:t>Scikit-Learn Logistic Regression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0A8819-40D1-4541-A842-F7F0CB8CFCD4}"/>
                  </a:ext>
                </a:extLst>
              </p:cNvPr>
              <p:cNvSpPr txBox="1"/>
              <p:nvPr/>
            </p:nvSpPr>
            <p:spPr>
              <a:xfrm>
                <a:off x="2478787" y="4010268"/>
                <a:ext cx="3946712" cy="445828"/>
              </a:xfrm>
              <a:prstGeom prst="rect">
                <a:avLst/>
              </a:prstGeom>
              <a:noFill/>
            </p:spPr>
            <p:txBody>
              <a:bodyPr wrap="square" lIns="0" tIns="0" rIns="0" bIns="0" rtlCol="0">
                <a:spAutoFit/>
              </a:bodyPr>
              <a:lstStyle/>
              <a:p>
                <a:pPr algn="ctr"/>
                <a14:m>
                  <m:oMath xmlns:m="http://schemas.openxmlformats.org/officeDocument/2006/math">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r>
                      <a:rPr lang="en-US" b="0" i="1" smtClean="0">
                        <a:solidFill>
                          <a:schemeClr val="bg1"/>
                        </a:solidFill>
                        <a:latin typeface="Cambria Math" panose="02040503050406030204" pitchFamily="18" charset="0"/>
                        <a:ea typeface="Cambria Math" pitchFamily="18" charset="0"/>
                      </a:rPr>
                      <m:t>=</m:t>
                    </m:r>
                    <m:f>
                      <m:fPr>
                        <m:ctrlPr>
                          <a:rPr lang="en-US" b="0" i="1" smtClean="0">
                            <a:solidFill>
                              <a:schemeClr val="bg1"/>
                            </a:solidFill>
                            <a:latin typeface="Cambria Math" panose="02040503050406030204" pitchFamily="18" charset="0"/>
                            <a:ea typeface="Cambria Math" pitchFamily="18" charset="0"/>
                          </a:rPr>
                        </m:ctrlPr>
                      </m:fPr>
                      <m:num>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−3.44 </m:t>
                            </m:r>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 0.359</m:t>
                            </m:r>
                            <m:r>
                              <a:rPr lang="en-US" b="0" i="1" smtClean="0">
                                <a:solidFill>
                                  <a:schemeClr val="bg1"/>
                                </a:solidFill>
                                <a:latin typeface="Cambria Math" panose="02040503050406030204" pitchFamily="18" charset="0"/>
                                <a:ea typeface="Cambria Math" pitchFamily="18" charset="0"/>
                              </a:rPr>
                              <m:t>𝑋</m:t>
                            </m:r>
                            <m:r>
                              <a:rPr lang="en-US" i="1">
                                <a:solidFill>
                                  <a:schemeClr val="bg1"/>
                                </a:solidFill>
                                <a:latin typeface="Cambria Math" panose="02040503050406030204" pitchFamily="18" charset="0"/>
                                <a:ea typeface="Cambria Math" pitchFamily="18" charset="0"/>
                              </a:rPr>
                              <m:t>)</m:t>
                            </m:r>
                          </m:sup>
                        </m:sSup>
                      </m:num>
                      <m:den>
                        <m:r>
                          <a:rPr lang="en-US" b="0" i="1" smtClean="0">
                            <a:solidFill>
                              <a:schemeClr val="bg1"/>
                            </a:solidFill>
                            <a:latin typeface="Cambria Math" panose="02040503050406030204" pitchFamily="18" charset="0"/>
                            <a:ea typeface="Cambria Math" pitchFamily="18" charset="0"/>
                          </a:rPr>
                          <m:t>1 + </m:t>
                        </m:r>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(−3.4</m:t>
                            </m:r>
                            <m:r>
                              <a:rPr lang="en-US" b="0" i="1" smtClean="0">
                                <a:solidFill>
                                  <a:schemeClr val="bg1"/>
                                </a:solidFill>
                                <a:latin typeface="Cambria Math" panose="02040503050406030204" pitchFamily="18" charset="0"/>
                                <a:ea typeface="Cambria Math" pitchFamily="18" charset="0"/>
                              </a:rPr>
                              <m:t>4</m:t>
                            </m:r>
                            <m:r>
                              <a:rPr lang="en-US" i="1">
                                <a:solidFill>
                                  <a:schemeClr val="bg1"/>
                                </a:solidFill>
                                <a:latin typeface="Cambria Math" panose="02040503050406030204" pitchFamily="18" charset="0"/>
                                <a:ea typeface="Cambria Math" pitchFamily="18" charset="0"/>
                              </a:rPr>
                              <m:t> + 0.35</m:t>
                            </m:r>
                            <m:r>
                              <a:rPr lang="en-US" b="0" i="1" smtClean="0">
                                <a:solidFill>
                                  <a:schemeClr val="bg1"/>
                                </a:solidFill>
                                <a:latin typeface="Cambria Math" panose="02040503050406030204" pitchFamily="18" charset="0"/>
                                <a:ea typeface="Cambria Math" pitchFamily="18" charset="0"/>
                              </a:rPr>
                              <m:t>9</m:t>
                            </m:r>
                            <m:r>
                              <a:rPr lang="en-US" i="1">
                                <a:solidFill>
                                  <a:schemeClr val="bg1"/>
                                </a:solidFill>
                                <a:latin typeface="Cambria Math" panose="02040503050406030204" pitchFamily="18" charset="0"/>
                                <a:ea typeface="Cambria Math" pitchFamily="18" charset="0"/>
                              </a:rPr>
                              <m:t>𝑋</m:t>
                            </m:r>
                            <m:r>
                              <a:rPr lang="en-US" i="1">
                                <a:solidFill>
                                  <a:schemeClr val="bg1"/>
                                </a:solidFill>
                                <a:latin typeface="Cambria Math" panose="02040503050406030204" pitchFamily="18" charset="0"/>
                                <a:ea typeface="Cambria Math" pitchFamily="18" charset="0"/>
                              </a:rPr>
                              <m:t>)</m:t>
                            </m:r>
                          </m:sup>
                        </m:sSup>
                      </m:den>
                    </m:f>
                  </m:oMath>
                </a14:m>
                <a:r>
                  <a:rPr lang="en-US" dirty="0">
                    <a:solidFill>
                      <a:schemeClr val="bg1"/>
                    </a:solidFill>
                    <a:latin typeface="Cambria Math" pitchFamily="18" charset="0"/>
                    <a:ea typeface="Cambria Math" pitchFamily="18" charset="0"/>
                  </a:rPr>
                  <a:t> </a:t>
                </a:r>
              </a:p>
            </p:txBody>
          </p:sp>
        </mc:Choice>
        <mc:Fallback xmlns="">
          <p:sp>
            <p:nvSpPr>
              <p:cNvPr id="7" name="TextBox 6">
                <a:extLst>
                  <a:ext uri="{FF2B5EF4-FFF2-40B4-BE49-F238E27FC236}">
                    <a16:creationId xmlns:a16="http://schemas.microsoft.com/office/drawing/2014/main" id="{C10A8819-40D1-4541-A842-F7F0CB8CFCD4}"/>
                  </a:ext>
                </a:extLst>
              </p:cNvPr>
              <p:cNvSpPr txBox="1">
                <a:spLocks noRot="1" noChangeAspect="1" noMove="1" noResize="1" noEditPoints="1" noAdjustHandles="1" noChangeArrowheads="1" noChangeShapeType="1" noTextEdit="1"/>
              </p:cNvSpPr>
              <p:nvPr/>
            </p:nvSpPr>
            <p:spPr>
              <a:xfrm>
                <a:off x="2478787" y="4010268"/>
                <a:ext cx="3946712" cy="445828"/>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D888213-C9F5-4EE2-A9EF-3AE8248E43A2}"/>
              </a:ext>
            </a:extLst>
          </p:cNvPr>
          <p:cNvSpPr txBox="1"/>
          <p:nvPr/>
        </p:nvSpPr>
        <p:spPr>
          <a:xfrm>
            <a:off x="839787" y="1133232"/>
            <a:ext cx="7351713" cy="369332"/>
          </a:xfrm>
          <a:prstGeom prst="rect">
            <a:avLst/>
          </a:prstGeom>
          <a:noFill/>
        </p:spPr>
        <p:txBody>
          <a:bodyPr wrap="square">
            <a:spAutoFit/>
          </a:bodyPr>
          <a:lstStyle/>
          <a:p>
            <a:r>
              <a:rPr lang="en-US" dirty="0">
                <a:solidFill>
                  <a:schemeClr val="bg1"/>
                </a:solidFill>
              </a:rPr>
              <a:t>Consider the example of predicting loan defaults based on student status:</a:t>
            </a:r>
          </a:p>
        </p:txBody>
      </p:sp>
      <p:pic>
        <p:nvPicPr>
          <p:cNvPr id="5" name="Picture 4">
            <a:extLst>
              <a:ext uri="{FF2B5EF4-FFF2-40B4-BE49-F238E27FC236}">
                <a16:creationId xmlns:a16="http://schemas.microsoft.com/office/drawing/2014/main" id="{CEE4B0AF-9A3F-42F8-BACF-81F77DAC9E63}"/>
              </a:ext>
            </a:extLst>
          </p:cNvPr>
          <p:cNvPicPr>
            <a:picLocks noChangeAspect="1"/>
          </p:cNvPicPr>
          <p:nvPr/>
        </p:nvPicPr>
        <p:blipFill>
          <a:blip r:embed="rId3"/>
          <a:stretch>
            <a:fillRect/>
          </a:stretch>
        </p:blipFill>
        <p:spPr>
          <a:xfrm>
            <a:off x="2222499" y="1590432"/>
            <a:ext cx="4586288" cy="2072263"/>
          </a:xfrm>
          <a:prstGeom prst="rect">
            <a:avLst/>
          </a:prstGeom>
        </p:spPr>
      </p:pic>
    </p:spTree>
    <p:extLst>
      <p:ext uri="{BB962C8B-B14F-4D97-AF65-F5344CB8AC3E}">
        <p14:creationId xmlns:p14="http://schemas.microsoft.com/office/powerpoint/2010/main" val="127036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97FE-E88E-732C-71EC-A7E101C8958A}"/>
              </a:ext>
            </a:extLst>
          </p:cNvPr>
          <p:cNvSpPr>
            <a:spLocks noGrp="1"/>
          </p:cNvSpPr>
          <p:nvPr>
            <p:ph type="title"/>
          </p:nvPr>
        </p:nvSpPr>
        <p:spPr/>
        <p:txBody>
          <a:bodyPr>
            <a:normAutofit fontScale="90000"/>
          </a:bodyPr>
          <a:lstStyle/>
          <a:p>
            <a:r>
              <a:rPr lang="en-US" dirty="0"/>
              <a:t>Default Example</a:t>
            </a:r>
          </a:p>
        </p:txBody>
      </p:sp>
      <p:sp>
        <p:nvSpPr>
          <p:cNvPr id="4" name="Text Placeholder 3">
            <a:extLst>
              <a:ext uri="{FF2B5EF4-FFF2-40B4-BE49-F238E27FC236}">
                <a16:creationId xmlns:a16="http://schemas.microsoft.com/office/drawing/2014/main" id="{DE03F0A2-E66B-EE89-A58D-9FFD5243B642}"/>
              </a:ext>
            </a:extLst>
          </p:cNvPr>
          <p:cNvSpPr>
            <a:spLocks noGrp="1"/>
          </p:cNvSpPr>
          <p:nvPr>
            <p:ph type="body" sz="quarter" idx="10"/>
          </p:nvPr>
        </p:nvSpPr>
        <p:spPr/>
        <p:txBody>
          <a:bodyPr/>
          <a:lstStyle/>
          <a:p>
            <a:r>
              <a:rPr lang="en-US" dirty="0"/>
              <a:t>Using Student as Predictor</a:t>
            </a:r>
          </a:p>
        </p:txBody>
      </p:sp>
      <p:pic>
        <p:nvPicPr>
          <p:cNvPr id="6" name="Picture 5">
            <a:extLst>
              <a:ext uri="{FF2B5EF4-FFF2-40B4-BE49-F238E27FC236}">
                <a16:creationId xmlns:a16="http://schemas.microsoft.com/office/drawing/2014/main" id="{627822D5-024E-0820-4B28-60CBC5F904F6}"/>
              </a:ext>
            </a:extLst>
          </p:cNvPr>
          <p:cNvPicPr>
            <a:picLocks noChangeAspect="1"/>
          </p:cNvPicPr>
          <p:nvPr/>
        </p:nvPicPr>
        <p:blipFill>
          <a:blip r:embed="rId2"/>
          <a:stretch>
            <a:fillRect/>
          </a:stretch>
        </p:blipFill>
        <p:spPr>
          <a:xfrm>
            <a:off x="1146356" y="1189038"/>
            <a:ext cx="6851288" cy="168017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311B7F-72F3-85B2-8531-993D2C4118AA}"/>
                  </a:ext>
                </a:extLst>
              </p:cNvPr>
              <p:cNvSpPr txBox="1"/>
              <p:nvPr/>
            </p:nvSpPr>
            <p:spPr>
              <a:xfrm>
                <a:off x="2559050" y="3270464"/>
                <a:ext cx="3814378" cy="55399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𝑃</m:t>
                      </m:r>
                      <m:r>
                        <a:rPr lang="en-US" i="1" dirty="0" smtClean="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rPr>
                        <m:t>𝑑𝑒𝑓𝑎𝑢𝑙𝑡</m:t>
                      </m:r>
                      <m:r>
                        <a:rPr lang="en-US" i="1" dirty="0" smtClean="0">
                          <a:solidFill>
                            <a:schemeClr val="bg1"/>
                          </a:solidFill>
                          <a:latin typeface="Cambria Math" panose="02040503050406030204" pitchFamily="18" charset="0"/>
                        </a:rPr>
                        <m:t> | </m:t>
                      </m:r>
                      <m:r>
                        <a:rPr lang="en-US" i="1" dirty="0" smtClean="0">
                          <a:solidFill>
                            <a:schemeClr val="bg1"/>
                          </a:solidFill>
                          <a:latin typeface="Cambria Math" panose="02040503050406030204" pitchFamily="18" charset="0"/>
                        </a:rPr>
                        <m:t>𝑠𝑡𝑢𝑑𝑒𝑛𝑡</m:t>
                      </m:r>
                      <m:r>
                        <a:rPr lang="en-US" i="1" dirty="0" smtClean="0">
                          <a:solidFill>
                            <a:schemeClr val="bg1"/>
                          </a:solidFill>
                          <a:latin typeface="Cambria Math" panose="02040503050406030204" pitchFamily="18" charset="0"/>
                        </a:rPr>
                        <m:t> = </m:t>
                      </m:r>
                      <m:r>
                        <a:rPr lang="en-US" i="1" dirty="0" smtClean="0">
                          <a:solidFill>
                            <a:schemeClr val="bg1"/>
                          </a:solidFill>
                          <a:latin typeface="Cambria Math" panose="02040503050406030204" pitchFamily="18" charset="0"/>
                        </a:rPr>
                        <m:t>𝑌𝑒𝑠</m:t>
                      </m:r>
                      <m:r>
                        <a:rPr lang="en-US" i="1" dirty="0" smtClean="0">
                          <a:solidFill>
                            <a:schemeClr val="bg1"/>
                          </a:solidFill>
                          <a:latin typeface="Cambria Math" panose="02040503050406030204" pitchFamily="18" charset="0"/>
                        </a:rPr>
                        <m:t>)=0.044</m:t>
                      </m:r>
                    </m:oMath>
                  </m:oMathPara>
                </a14:m>
                <a:endParaRPr lang="en-US" b="0" dirty="0">
                  <a:solidFill>
                    <a:schemeClr val="bg1"/>
                  </a:solidFill>
                  <a:latin typeface="+mj-lt"/>
                </a:endParaRPr>
              </a:p>
              <a:p>
                <a:pP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𝑃</m:t>
                      </m:r>
                      <m:r>
                        <a:rPr lang="en-US" i="1" dirty="0" smtClean="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rPr>
                        <m:t>𝑑𝑒𝑓𝑎𝑢𝑙𝑡</m:t>
                      </m:r>
                      <m:r>
                        <a:rPr lang="en-US" i="1" dirty="0" smtClean="0">
                          <a:solidFill>
                            <a:schemeClr val="bg1"/>
                          </a:solidFill>
                          <a:latin typeface="Cambria Math" panose="02040503050406030204" pitchFamily="18" charset="0"/>
                        </a:rPr>
                        <m:t> | </m:t>
                      </m:r>
                      <m:r>
                        <a:rPr lang="en-US" i="1" dirty="0" smtClean="0">
                          <a:solidFill>
                            <a:schemeClr val="bg1"/>
                          </a:solidFill>
                          <a:latin typeface="Cambria Math" panose="02040503050406030204" pitchFamily="18" charset="0"/>
                        </a:rPr>
                        <m:t>𝑠𝑡𝑢𝑑𝑒𝑛𝑡</m:t>
                      </m:r>
                      <m:r>
                        <a:rPr lang="en-US" i="1" dirty="0" smtClean="0">
                          <a:solidFill>
                            <a:schemeClr val="bg1"/>
                          </a:solidFill>
                          <a:latin typeface="Cambria Math" panose="02040503050406030204" pitchFamily="18" charset="0"/>
                        </a:rPr>
                        <m:t> =</m:t>
                      </m:r>
                      <m:r>
                        <a:rPr lang="en-US" b="0" i="1" dirty="0" smtClean="0">
                          <a:solidFill>
                            <a:schemeClr val="bg1"/>
                          </a:solidFill>
                          <a:latin typeface="Cambria Math" panose="02040503050406030204" pitchFamily="18" charset="0"/>
                        </a:rPr>
                        <m:t>𝑁𝑜</m:t>
                      </m:r>
                      <m:r>
                        <a:rPr lang="en-US" i="1" dirty="0" smtClean="0">
                          <a:solidFill>
                            <a:schemeClr val="bg1"/>
                          </a:solidFill>
                          <a:latin typeface="Cambria Math" panose="02040503050406030204" pitchFamily="18" charset="0"/>
                        </a:rPr>
                        <m:t>)=0.0</m:t>
                      </m:r>
                      <m:r>
                        <a:rPr lang="en-US" b="0" i="1" dirty="0" smtClean="0">
                          <a:solidFill>
                            <a:schemeClr val="bg1"/>
                          </a:solidFill>
                          <a:latin typeface="Cambria Math" panose="02040503050406030204" pitchFamily="18" charset="0"/>
                        </a:rPr>
                        <m:t>31</m:t>
                      </m:r>
                    </m:oMath>
                  </m:oMathPara>
                </a14:m>
                <a:endParaRPr lang="en-US" b="0" dirty="0">
                  <a:solidFill>
                    <a:schemeClr val="bg1"/>
                  </a:solidFill>
                  <a:latin typeface="+mj-lt"/>
                </a:endParaRPr>
              </a:p>
            </p:txBody>
          </p:sp>
        </mc:Choice>
        <mc:Fallback xmlns="">
          <p:sp>
            <p:nvSpPr>
              <p:cNvPr id="7" name="TextBox 6">
                <a:extLst>
                  <a:ext uri="{FF2B5EF4-FFF2-40B4-BE49-F238E27FC236}">
                    <a16:creationId xmlns:a16="http://schemas.microsoft.com/office/drawing/2014/main" id="{A9311B7F-72F3-85B2-8531-993D2C4118AA}"/>
                  </a:ext>
                </a:extLst>
              </p:cNvPr>
              <p:cNvSpPr txBox="1">
                <a:spLocks noRot="1" noChangeAspect="1" noMove="1" noResize="1" noEditPoints="1" noAdjustHandles="1" noChangeArrowheads="1" noChangeShapeType="1" noTextEdit="1"/>
              </p:cNvSpPr>
              <p:nvPr/>
            </p:nvSpPr>
            <p:spPr>
              <a:xfrm>
                <a:off x="2559050" y="3270464"/>
                <a:ext cx="3814378" cy="553998"/>
              </a:xfrm>
              <a:prstGeom prst="rect">
                <a:avLst/>
              </a:prstGeom>
              <a:blipFill>
                <a:blip r:embed="rId3"/>
                <a:stretch>
                  <a:fillRect l="-1118" t="-1099" r="-958" b="-16484"/>
                </a:stretch>
              </a:blipFill>
            </p:spPr>
            <p:txBody>
              <a:bodyPr/>
              <a:lstStyle/>
              <a:p>
                <a:r>
                  <a:rPr lang="en-US">
                    <a:noFill/>
                  </a:rPr>
                  <a:t> </a:t>
                </a:r>
              </a:p>
            </p:txBody>
          </p:sp>
        </mc:Fallback>
      </mc:AlternateContent>
    </p:spTree>
    <p:extLst>
      <p:ext uri="{BB962C8B-B14F-4D97-AF65-F5344CB8AC3E}">
        <p14:creationId xmlns:p14="http://schemas.microsoft.com/office/powerpoint/2010/main" val="281125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632A7E-AAB7-4D6D-A085-B407BE3DCD7E}"/>
              </a:ext>
            </a:extLst>
          </p:cNvPr>
          <p:cNvSpPr>
            <a:spLocks noGrp="1"/>
          </p:cNvSpPr>
          <p:nvPr>
            <p:ph type="title"/>
          </p:nvPr>
        </p:nvSpPr>
        <p:spPr/>
        <p:txBody>
          <a:bodyPr>
            <a:normAutofit fontScale="90000"/>
          </a:bodyPr>
          <a:lstStyle/>
          <a:p>
            <a:r>
              <a:rPr lang="en-US" dirty="0"/>
              <a:t>Data Mining Techniques Overview</a:t>
            </a:r>
          </a:p>
        </p:txBody>
      </p:sp>
      <p:sp>
        <p:nvSpPr>
          <p:cNvPr id="4" name="Content Placeholder 3">
            <a:extLst>
              <a:ext uri="{FF2B5EF4-FFF2-40B4-BE49-F238E27FC236}">
                <a16:creationId xmlns:a16="http://schemas.microsoft.com/office/drawing/2014/main" id="{88BD3BCA-AFC8-4E17-86EE-4CF906CBE2C8}"/>
              </a:ext>
            </a:extLst>
          </p:cNvPr>
          <p:cNvSpPr>
            <a:spLocks noGrp="1"/>
          </p:cNvSpPr>
          <p:nvPr>
            <p:ph idx="1"/>
          </p:nvPr>
        </p:nvSpPr>
        <p:spPr/>
        <p:txBody>
          <a:bodyPr>
            <a:normAutofit/>
          </a:bodyPr>
          <a:lstStyle/>
          <a:p>
            <a:pPr marL="0" indent="0">
              <a:buNone/>
            </a:pPr>
            <a:r>
              <a:rPr lang="en-US" dirty="0"/>
              <a:t>The process of predicting the “class” (or label or group membership) of  newly encountered entities based on analyzing known class membership of other similar types of entities.</a:t>
            </a:r>
          </a:p>
          <a:p>
            <a:r>
              <a:rPr lang="en-US" dirty="0"/>
              <a:t>Belongs to the group of techniques referred to as “</a:t>
            </a:r>
            <a:r>
              <a:rPr lang="en-US" i="1" dirty="0"/>
              <a:t>supervised</a:t>
            </a:r>
            <a:r>
              <a:rPr lang="en-US" dirty="0"/>
              <a:t>” learning</a:t>
            </a:r>
          </a:p>
          <a:p>
            <a:r>
              <a:rPr lang="en-US" dirty="0"/>
              <a:t>If classes are binary (pass/fail, purchase/no purchase, fraudulent/not fraudulent, it is referred to as “</a:t>
            </a:r>
            <a:r>
              <a:rPr lang="en-US" i="1" dirty="0"/>
              <a:t>binary classification</a:t>
            </a:r>
            <a:r>
              <a:rPr lang="en-US" dirty="0"/>
              <a:t>”</a:t>
            </a:r>
          </a:p>
          <a:p>
            <a:pPr marL="0" indent="0">
              <a:buNone/>
            </a:pPr>
            <a:endParaRPr lang="en-US" dirty="0"/>
          </a:p>
        </p:txBody>
      </p:sp>
      <p:sp>
        <p:nvSpPr>
          <p:cNvPr id="5" name="Text Placeholder 4">
            <a:extLst>
              <a:ext uri="{FF2B5EF4-FFF2-40B4-BE49-F238E27FC236}">
                <a16:creationId xmlns:a16="http://schemas.microsoft.com/office/drawing/2014/main" id="{857F57C9-538A-450B-B1C2-D72BB2CB1851}"/>
              </a:ext>
            </a:extLst>
          </p:cNvPr>
          <p:cNvSpPr>
            <a:spLocks noGrp="1"/>
          </p:cNvSpPr>
          <p:nvPr>
            <p:ph type="body" sz="quarter" idx="10"/>
          </p:nvPr>
        </p:nvSpPr>
        <p:spPr/>
        <p:txBody>
          <a:bodyPr/>
          <a:lstStyle/>
          <a:p>
            <a:r>
              <a:rPr lang="en-US" dirty="0"/>
              <a:t>Classification Analysis</a:t>
            </a:r>
          </a:p>
        </p:txBody>
      </p:sp>
      <p:sp>
        <p:nvSpPr>
          <p:cNvPr id="2" name="TextBox 1">
            <a:extLst>
              <a:ext uri="{FF2B5EF4-FFF2-40B4-BE49-F238E27FC236}">
                <a16:creationId xmlns:a16="http://schemas.microsoft.com/office/drawing/2014/main" id="{21ED5FBE-8149-46D6-BA27-2A6715D823F1}"/>
              </a:ext>
            </a:extLst>
          </p:cNvPr>
          <p:cNvSpPr txBox="1"/>
          <p:nvPr/>
        </p:nvSpPr>
        <p:spPr>
          <a:xfrm>
            <a:off x="882650" y="4140200"/>
            <a:ext cx="5861050" cy="369332"/>
          </a:xfrm>
          <a:prstGeom prst="rect">
            <a:avLst/>
          </a:prstGeom>
          <a:noFill/>
        </p:spPr>
        <p:txBody>
          <a:bodyPr wrap="square" rtlCol="0">
            <a:spAutoFit/>
          </a:bodyPr>
          <a:lstStyle/>
          <a:p>
            <a:pPr algn="l"/>
            <a:r>
              <a:rPr lang="en-US" i="1" dirty="0">
                <a:solidFill>
                  <a:schemeClr val="bg1"/>
                </a:solidFill>
                <a:latin typeface="+mj-lt"/>
              </a:rPr>
              <a:t>We will only be addressing binary classification in this module</a:t>
            </a:r>
          </a:p>
        </p:txBody>
      </p:sp>
    </p:spTree>
    <p:extLst>
      <p:ext uri="{BB962C8B-B14F-4D97-AF65-F5344CB8AC3E}">
        <p14:creationId xmlns:p14="http://schemas.microsoft.com/office/powerpoint/2010/main" val="182868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2C3F32-4A4E-29A7-8197-4BA5C5C68174}"/>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89737AF7-931D-51BD-A8A3-28AC237BDA8D}"/>
              </a:ext>
            </a:extLst>
          </p:cNvPr>
          <p:cNvSpPr>
            <a:spLocks noGrp="1"/>
          </p:cNvSpPr>
          <p:nvPr>
            <p:ph type="body" sz="quarter" idx="10"/>
          </p:nvPr>
        </p:nvSpPr>
        <p:spPr/>
        <p:txBody>
          <a:bodyPr/>
          <a:lstStyle/>
          <a:p>
            <a:r>
              <a:rPr lang="en-US" dirty="0"/>
              <a:t>Interpreting Coefficients</a:t>
            </a:r>
          </a:p>
        </p:txBody>
      </p:sp>
    </p:spTree>
    <p:extLst>
      <p:ext uri="{BB962C8B-B14F-4D97-AF65-F5344CB8AC3E}">
        <p14:creationId xmlns:p14="http://schemas.microsoft.com/office/powerpoint/2010/main" val="310394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328-BD7A-40B8-BD26-1270D278B648}"/>
              </a:ext>
            </a:extLst>
          </p:cNvPr>
          <p:cNvSpPr>
            <a:spLocks noGrp="1"/>
          </p:cNvSpPr>
          <p:nvPr>
            <p:ph type="title"/>
          </p:nvPr>
        </p:nvSpPr>
        <p:spPr/>
        <p:txBody>
          <a:bodyPr>
            <a:normAutofit fontScale="90000"/>
          </a:bodyPr>
          <a:lstStyle/>
          <a:p>
            <a:r>
              <a:rPr lang="en-US" dirty="0"/>
              <a:t>Interpreting Coefficients</a:t>
            </a:r>
          </a:p>
        </p:txBody>
      </p:sp>
      <p:sp>
        <p:nvSpPr>
          <p:cNvPr id="4" name="Text Placeholder 3">
            <a:extLst>
              <a:ext uri="{FF2B5EF4-FFF2-40B4-BE49-F238E27FC236}">
                <a16:creationId xmlns:a16="http://schemas.microsoft.com/office/drawing/2014/main" id="{A6DA95B7-45BF-45E5-8D27-0652CEA6F081}"/>
              </a:ext>
            </a:extLst>
          </p:cNvPr>
          <p:cNvSpPr>
            <a:spLocks noGrp="1"/>
          </p:cNvSpPr>
          <p:nvPr>
            <p:ph type="body" sz="quarter" idx="10"/>
          </p:nvPr>
        </p:nvSpPr>
        <p:spPr/>
        <p:txBody>
          <a:bodyPr/>
          <a:lstStyle/>
          <a:p>
            <a:r>
              <a:rPr lang="en-US" dirty="0"/>
              <a:t>Understanding Odds and Odds Ratios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ED3DE38-8B27-41EB-A7CB-824BACD891B7}"/>
                  </a:ext>
                </a:extLst>
              </p:cNvPr>
              <p:cNvSpPr txBox="1"/>
              <p:nvPr/>
            </p:nvSpPr>
            <p:spPr>
              <a:xfrm>
                <a:off x="3222542" y="2201999"/>
                <a:ext cx="2946142" cy="6223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ea typeface="Cambria Math" pitchFamily="18" charset="0"/>
                            </a:rPr>
                          </m:ctrlPr>
                        </m:funcPr>
                        <m:fName>
                          <m:r>
                            <m:rPr>
                              <m:sty m:val="p"/>
                            </m:rPr>
                            <a:rPr lang="en-US" b="0" i="0" smtClean="0">
                              <a:solidFill>
                                <a:schemeClr val="bg1"/>
                              </a:solidFill>
                              <a:latin typeface="Cambria Math" panose="02040503050406030204" pitchFamily="18" charset="0"/>
                              <a:ea typeface="Cambria Math" pitchFamily="18" charset="0"/>
                            </a:rPr>
                            <m:t>log</m:t>
                          </m:r>
                        </m:fName>
                        <m:e>
                          <m:d>
                            <m:dPr>
                              <m:ctrlPr>
                                <a:rPr lang="en-US" b="0" i="1" smtClean="0">
                                  <a:solidFill>
                                    <a:schemeClr val="bg1"/>
                                  </a:solidFill>
                                  <a:latin typeface="Cambria Math" panose="02040503050406030204" pitchFamily="18" charset="0"/>
                                  <a:ea typeface="Cambria Math" pitchFamily="18" charset="0"/>
                                </a:rPr>
                              </m:ctrlPr>
                            </m:dPr>
                            <m:e>
                              <m:f>
                                <m:fPr>
                                  <m:ctrlPr>
                                    <a:rPr lang="en-US" b="0" i="1" smtClean="0">
                                      <a:solidFill>
                                        <a:schemeClr val="bg1"/>
                                      </a:solidFill>
                                      <a:latin typeface="Cambria Math" panose="02040503050406030204" pitchFamily="18" charset="0"/>
                                      <a:ea typeface="Cambria Math" pitchFamily="18" charset="0"/>
                                    </a:rPr>
                                  </m:ctrlPr>
                                </m:fPr>
                                <m:num>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𝑌</m:t>
                                      </m:r>
                                    </m:e>
                                  </m:d>
                                </m:num>
                                <m:den>
                                  <m:r>
                                    <a:rPr lang="en-US" b="0" i="1" smtClean="0">
                                      <a:solidFill>
                                        <a:schemeClr val="bg1"/>
                                      </a:solidFill>
                                      <a:latin typeface="Cambria Math" panose="02040503050406030204" pitchFamily="18" charset="0"/>
                                      <a:ea typeface="Cambria Math" pitchFamily="18" charset="0"/>
                                    </a:rPr>
                                    <m:t>1−</m:t>
                                  </m:r>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𝑌</m:t>
                                      </m:r>
                                    </m:e>
                                  </m:d>
                                </m:den>
                              </m:f>
                            </m:e>
                          </m:d>
                        </m:e>
                      </m:func>
                      <m:r>
                        <a:rPr lang="en-US" b="0" i="1" smtClean="0">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1</m:t>
                          </m:r>
                        </m:sub>
                      </m:sSub>
                      <m:r>
                        <a:rPr lang="en-US" i="1">
                          <a:solidFill>
                            <a:schemeClr val="bg1"/>
                          </a:solidFill>
                          <a:latin typeface="Cambria Math" panose="02040503050406030204" pitchFamily="18" charset="0"/>
                          <a:ea typeface="Cambria Math" pitchFamily="18" charset="0"/>
                        </a:rPr>
                        <m:t>𝑋</m:t>
                      </m:r>
                    </m:oMath>
                  </m:oMathPara>
                </a14:m>
                <a:endParaRPr lang="en-US" dirty="0">
                  <a:latin typeface="Cambria Math" pitchFamily="18" charset="0"/>
                  <a:ea typeface="Cambria Math" pitchFamily="18" charset="0"/>
                </a:endParaRPr>
              </a:p>
            </p:txBody>
          </p:sp>
        </mc:Choice>
        <mc:Fallback xmlns="">
          <p:sp>
            <p:nvSpPr>
              <p:cNvPr id="11" name="TextBox 10">
                <a:extLst>
                  <a:ext uri="{FF2B5EF4-FFF2-40B4-BE49-F238E27FC236}">
                    <a16:creationId xmlns:a16="http://schemas.microsoft.com/office/drawing/2014/main" id="{3ED3DE38-8B27-41EB-A7CB-824BACD891B7}"/>
                  </a:ext>
                </a:extLst>
              </p:cNvPr>
              <p:cNvSpPr txBox="1">
                <a:spLocks noRot="1" noChangeAspect="1" noMove="1" noResize="1" noEditPoints="1" noAdjustHandles="1" noChangeArrowheads="1" noChangeShapeType="1" noTextEdit="1"/>
              </p:cNvSpPr>
              <p:nvPr/>
            </p:nvSpPr>
            <p:spPr>
              <a:xfrm>
                <a:off x="3222542" y="2201999"/>
                <a:ext cx="2946142" cy="622350"/>
              </a:xfrm>
              <a:prstGeom prst="rect">
                <a:avLst/>
              </a:prstGeom>
              <a:blipFill>
                <a:blip r:embed="rId2"/>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6288002D-4D76-4563-A319-09F908F4028F}"/>
              </a:ext>
            </a:extLst>
          </p:cNvPr>
          <p:cNvSpPr/>
          <p:nvPr/>
        </p:nvSpPr>
        <p:spPr>
          <a:xfrm rot="16200000">
            <a:off x="4176325" y="1739860"/>
            <a:ext cx="219163" cy="628650"/>
          </a:xfrm>
          <a:prstGeom prst="rightBrace">
            <a:avLst>
              <a:gd name="adj1" fmla="val 8333"/>
              <a:gd name="adj2" fmla="val 469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7A1615F3-C6BD-4816-AA4F-7CB80EC80049}"/>
              </a:ext>
            </a:extLst>
          </p:cNvPr>
          <p:cNvSpPr txBox="1"/>
          <p:nvPr/>
        </p:nvSpPr>
        <p:spPr>
          <a:xfrm>
            <a:off x="4057306" y="1684401"/>
            <a:ext cx="477374" cy="253916"/>
          </a:xfrm>
          <a:prstGeom prst="rect">
            <a:avLst/>
          </a:prstGeom>
          <a:noFill/>
        </p:spPr>
        <p:txBody>
          <a:bodyPr wrap="square" rtlCol="0">
            <a:spAutoFit/>
          </a:bodyPr>
          <a:lstStyle/>
          <a:p>
            <a:r>
              <a:rPr lang="en-US" sz="1050" dirty="0">
                <a:solidFill>
                  <a:schemeClr val="bg1"/>
                </a:solidFill>
                <a:latin typeface="Cambria Math" pitchFamily="18" charset="0"/>
                <a:ea typeface="Cambria Math" pitchFamily="18" charset="0"/>
              </a:rPr>
              <a:t>Odds</a:t>
            </a:r>
          </a:p>
        </p:txBody>
      </p:sp>
      <p:sp>
        <p:nvSpPr>
          <p:cNvPr id="14" name="TextBox 13">
            <a:extLst>
              <a:ext uri="{FF2B5EF4-FFF2-40B4-BE49-F238E27FC236}">
                <a16:creationId xmlns:a16="http://schemas.microsoft.com/office/drawing/2014/main" id="{F922B5FF-0D26-480A-81DC-3DB8C23A89BC}"/>
              </a:ext>
            </a:extLst>
          </p:cNvPr>
          <p:cNvSpPr txBox="1"/>
          <p:nvPr/>
        </p:nvSpPr>
        <p:spPr>
          <a:xfrm>
            <a:off x="3538440" y="2990312"/>
            <a:ext cx="1157173" cy="253916"/>
          </a:xfrm>
          <a:prstGeom prst="rect">
            <a:avLst/>
          </a:prstGeom>
          <a:noFill/>
        </p:spPr>
        <p:txBody>
          <a:bodyPr wrap="square" rtlCol="0">
            <a:spAutoFit/>
          </a:bodyPr>
          <a:lstStyle/>
          <a:p>
            <a:pPr algn="ctr"/>
            <a:r>
              <a:rPr lang="en-US" sz="1050" dirty="0">
                <a:solidFill>
                  <a:schemeClr val="bg1"/>
                </a:solidFill>
                <a:latin typeface="Cambria Math" pitchFamily="18" charset="0"/>
                <a:ea typeface="Cambria Math" pitchFamily="18" charset="0"/>
              </a:rPr>
              <a:t>Logit Function</a:t>
            </a:r>
          </a:p>
        </p:txBody>
      </p:sp>
      <p:sp>
        <p:nvSpPr>
          <p:cNvPr id="15" name="Right Brace 14">
            <a:extLst>
              <a:ext uri="{FF2B5EF4-FFF2-40B4-BE49-F238E27FC236}">
                <a16:creationId xmlns:a16="http://schemas.microsoft.com/office/drawing/2014/main" id="{3401A252-8FB8-49F6-8208-3AEF66770523}"/>
              </a:ext>
            </a:extLst>
          </p:cNvPr>
          <p:cNvSpPr/>
          <p:nvPr/>
        </p:nvSpPr>
        <p:spPr>
          <a:xfrm rot="5400000">
            <a:off x="4001749" y="2149186"/>
            <a:ext cx="219163" cy="1569489"/>
          </a:xfrm>
          <a:prstGeom prst="rightBrace">
            <a:avLst>
              <a:gd name="adj1" fmla="val 8333"/>
              <a:gd name="adj2" fmla="val 469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2141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544-F3D8-4737-9209-EBA38225C6DC}"/>
              </a:ext>
            </a:extLst>
          </p:cNvPr>
          <p:cNvSpPr>
            <a:spLocks noGrp="1"/>
          </p:cNvSpPr>
          <p:nvPr>
            <p:ph type="title"/>
          </p:nvPr>
        </p:nvSpPr>
        <p:spPr/>
        <p:txBody>
          <a:bodyPr>
            <a:normAutofit fontScale="90000"/>
          </a:bodyPr>
          <a:lstStyle/>
          <a:p>
            <a:r>
              <a:rPr lang="en-US" dirty="0"/>
              <a:t>Odds Ratios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88EAC7-A899-407D-B14C-413DCE3AA00C}"/>
                  </a:ext>
                </a:extLst>
              </p:cNvPr>
              <p:cNvSpPr>
                <a:spLocks noGrp="1"/>
              </p:cNvSpPr>
              <p:nvPr>
                <p:ph idx="1"/>
              </p:nvPr>
            </p:nvSpPr>
            <p:spPr/>
            <p:txBody>
              <a:bodyPr/>
              <a:lstStyle/>
              <a:p>
                <a:r>
                  <a:rPr lang="en-US" dirty="0"/>
                  <a:t>A random event may be observed with probability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endParaRPr lang="en-US" dirty="0"/>
              </a:p>
              <a:p>
                <a:r>
                  <a:rPr lang="en-US" dirty="0"/>
                  <a:t>The odds ratio (or just “odds”) is an expression of how much more likely an event is to occur than not occur</a:t>
                </a:r>
              </a:p>
              <a:p>
                <a:pPr lvl="1"/>
                <a:r>
                  <a:rPr lang="en-US" dirty="0"/>
                  <a:t>Closely tied with gambling where payoffs are based on odds ratios</a:t>
                </a:r>
              </a:p>
            </p:txBody>
          </p:sp>
        </mc:Choice>
        <mc:Fallback xmlns="">
          <p:sp>
            <p:nvSpPr>
              <p:cNvPr id="3" name="Content Placeholder 2">
                <a:extLst>
                  <a:ext uri="{FF2B5EF4-FFF2-40B4-BE49-F238E27FC236}">
                    <a16:creationId xmlns:a16="http://schemas.microsoft.com/office/drawing/2014/main" id="{D588EAC7-A899-407D-B14C-413DCE3AA00C}"/>
                  </a:ext>
                </a:extLst>
              </p:cNvPr>
              <p:cNvSpPr>
                <a:spLocks noGrp="1" noRot="1" noChangeAspect="1" noMove="1" noResize="1" noEditPoints="1" noAdjustHandles="1" noChangeArrowheads="1" noChangeShapeType="1" noTextEdit="1"/>
              </p:cNvSpPr>
              <p:nvPr>
                <p:ph idx="1"/>
              </p:nvPr>
            </p:nvSpPr>
            <p:spPr>
              <a:blipFill>
                <a:blip r:embed="rId2"/>
                <a:stretch>
                  <a:fillRect l="-773" t="-280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F40F273-63B2-46E1-8CBF-5E478A592D2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146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ECF-D896-43B8-BA28-8A5674CE1529}"/>
              </a:ext>
            </a:extLst>
          </p:cNvPr>
          <p:cNvSpPr>
            <a:spLocks noGrp="1"/>
          </p:cNvSpPr>
          <p:nvPr>
            <p:ph type="title"/>
          </p:nvPr>
        </p:nvSpPr>
        <p:spPr/>
        <p:txBody>
          <a:bodyPr>
            <a:normAutofit fontScale="90000"/>
          </a:bodyPr>
          <a:lstStyle/>
          <a:p>
            <a:r>
              <a:rPr lang="en-US" dirty="0"/>
              <a:t>Odds Ratios</a:t>
            </a:r>
          </a:p>
        </p:txBody>
      </p:sp>
      <p:sp>
        <p:nvSpPr>
          <p:cNvPr id="3" name="Content Placeholder 2">
            <a:extLst>
              <a:ext uri="{FF2B5EF4-FFF2-40B4-BE49-F238E27FC236}">
                <a16:creationId xmlns:a16="http://schemas.microsoft.com/office/drawing/2014/main" id="{5F5CA544-7DAA-4A3E-9BFA-EF34E09D68EB}"/>
              </a:ext>
            </a:extLst>
          </p:cNvPr>
          <p:cNvSpPr>
            <a:spLocks noGrp="1"/>
          </p:cNvSpPr>
          <p:nvPr>
            <p:ph idx="1"/>
          </p:nvPr>
        </p:nvSpPr>
        <p:spPr>
          <a:xfrm>
            <a:off x="628650" y="1369218"/>
            <a:ext cx="7886700" cy="3500437"/>
          </a:xfrm>
        </p:spPr>
        <p:txBody>
          <a:bodyPr>
            <a:normAutofit/>
          </a:bodyPr>
          <a:lstStyle/>
          <a:p>
            <a:r>
              <a:rPr lang="en-US" dirty="0"/>
              <a:t>Mathematically:</a:t>
            </a:r>
          </a:p>
          <a:p>
            <a:endParaRPr lang="en-US" dirty="0"/>
          </a:p>
          <a:p>
            <a:endParaRPr lang="en-US" dirty="0"/>
          </a:p>
          <a:p>
            <a:endParaRPr lang="en-US" dirty="0"/>
          </a:p>
          <a:p>
            <a:endParaRPr lang="en-US" dirty="0"/>
          </a:p>
          <a:p>
            <a:r>
              <a:rPr lang="en-US" dirty="0"/>
              <a:t>Example, polls indicate:</a:t>
            </a:r>
          </a:p>
          <a:p>
            <a:pPr lvl="1"/>
            <a:r>
              <a:rPr lang="en-US" dirty="0"/>
              <a:t>There is a 2/3 chance of candidate A winning</a:t>
            </a:r>
          </a:p>
          <a:p>
            <a:pPr lvl="1"/>
            <a:r>
              <a:rPr lang="en-US" dirty="0"/>
              <a:t>There is a 1/3 chance of candidate B winning</a:t>
            </a:r>
          </a:p>
          <a:p>
            <a:r>
              <a:rPr lang="en-US" dirty="0"/>
              <a:t>The odds of candidate A winning are “two to one”, or 2:1</a:t>
            </a:r>
          </a:p>
          <a:p>
            <a:endParaRPr lang="en-US" dirty="0"/>
          </a:p>
        </p:txBody>
      </p:sp>
      <p:sp>
        <p:nvSpPr>
          <p:cNvPr id="4" name="Text Placeholder 3">
            <a:extLst>
              <a:ext uri="{FF2B5EF4-FFF2-40B4-BE49-F238E27FC236}">
                <a16:creationId xmlns:a16="http://schemas.microsoft.com/office/drawing/2014/main" id="{222A0612-73C9-4D3A-AE68-F6C9B1D3A73B}"/>
              </a:ext>
            </a:extLst>
          </p:cNvPr>
          <p:cNvSpPr>
            <a:spLocks noGrp="1"/>
          </p:cNvSpPr>
          <p:nvPr>
            <p:ph type="body" sz="quarter" idx="10"/>
          </p:nvPr>
        </p:nvSpPr>
        <p:spPr/>
        <p:txBody>
          <a:bodyPr/>
          <a:lstStyle/>
          <a:p>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5B8AEB-DBF6-4253-9E7B-088F814EE6CB}"/>
                  </a:ext>
                </a:extLst>
              </p:cNvPr>
              <p:cNvSpPr txBox="1"/>
              <p:nvPr/>
            </p:nvSpPr>
            <p:spPr>
              <a:xfrm>
                <a:off x="3619500" y="2099248"/>
                <a:ext cx="1794146" cy="47250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𝑂𝑑𝑑𝑠</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𝐴</m:t>
                          </m:r>
                        </m:e>
                      </m:d>
                      <m:r>
                        <a:rPr lang="en-US" b="0" i="1" smtClean="0">
                          <a:solidFill>
                            <a:schemeClr val="bg1"/>
                          </a:solidFill>
                          <a:latin typeface="Cambria Math" panose="02040503050406030204" pitchFamily="18" charset="0"/>
                        </a:rPr>
                        <m:t>= </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𝜋</m:t>
                          </m:r>
                        </m:num>
                        <m:den>
                          <m:r>
                            <a:rPr lang="en-US" b="0"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ea typeface="Cambria Math" panose="02040503050406030204" pitchFamily="18" charset="0"/>
                            </a:rPr>
                            <m:t>𝜋</m:t>
                          </m:r>
                        </m:den>
                      </m:f>
                    </m:oMath>
                  </m:oMathPara>
                </a14:m>
                <a:endParaRPr lang="en-US" dirty="0">
                  <a:solidFill>
                    <a:schemeClr val="bg1"/>
                  </a:solidFill>
                  <a:latin typeface="+mj-lt"/>
                </a:endParaRPr>
              </a:p>
            </p:txBody>
          </p:sp>
        </mc:Choice>
        <mc:Fallback xmlns="">
          <p:sp>
            <p:nvSpPr>
              <p:cNvPr id="5" name="TextBox 4">
                <a:extLst>
                  <a:ext uri="{FF2B5EF4-FFF2-40B4-BE49-F238E27FC236}">
                    <a16:creationId xmlns:a16="http://schemas.microsoft.com/office/drawing/2014/main" id="{1A5B8AEB-DBF6-4253-9E7B-088F814EE6CB}"/>
                  </a:ext>
                </a:extLst>
              </p:cNvPr>
              <p:cNvSpPr txBox="1">
                <a:spLocks noRot="1" noChangeAspect="1" noMove="1" noResize="1" noEditPoints="1" noAdjustHandles="1" noChangeArrowheads="1" noChangeShapeType="1" noTextEdit="1"/>
              </p:cNvSpPr>
              <p:nvPr/>
            </p:nvSpPr>
            <p:spPr>
              <a:xfrm>
                <a:off x="3619500" y="2099248"/>
                <a:ext cx="1794146" cy="47250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979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328-BD7A-40B8-BD26-1270D278B648}"/>
              </a:ext>
            </a:extLst>
          </p:cNvPr>
          <p:cNvSpPr>
            <a:spLocks noGrp="1"/>
          </p:cNvSpPr>
          <p:nvPr>
            <p:ph type="title"/>
          </p:nvPr>
        </p:nvSpPr>
        <p:spPr/>
        <p:txBody>
          <a:bodyPr>
            <a:normAutofit fontScale="90000"/>
          </a:bodyPr>
          <a:lstStyle/>
          <a:p>
            <a:r>
              <a:rPr lang="en-US" dirty="0"/>
              <a:t>Interpreting Coefficients</a:t>
            </a:r>
          </a:p>
        </p:txBody>
      </p:sp>
      <p:sp>
        <p:nvSpPr>
          <p:cNvPr id="4" name="Text Placeholder 3">
            <a:extLst>
              <a:ext uri="{FF2B5EF4-FFF2-40B4-BE49-F238E27FC236}">
                <a16:creationId xmlns:a16="http://schemas.microsoft.com/office/drawing/2014/main" id="{A6DA95B7-45BF-45E5-8D27-0652CEA6F081}"/>
              </a:ext>
            </a:extLst>
          </p:cNvPr>
          <p:cNvSpPr>
            <a:spLocks noGrp="1"/>
          </p:cNvSpPr>
          <p:nvPr>
            <p:ph type="body" sz="quarter" idx="10"/>
          </p:nvPr>
        </p:nvSpPr>
        <p:spPr/>
        <p:txBody>
          <a:bodyPr/>
          <a:lstStyle/>
          <a:p>
            <a:r>
              <a:rPr lang="en-US" dirty="0"/>
              <a:t>Odds Ratios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EA21222-E95F-442C-B2CA-CB11C762E4FF}"/>
                  </a:ext>
                </a:extLst>
              </p:cNvPr>
              <p:cNvSpPr txBox="1"/>
              <p:nvPr/>
            </p:nvSpPr>
            <p:spPr>
              <a:xfrm>
                <a:off x="2847874" y="2571750"/>
                <a:ext cx="3448252"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𝑜𝑑𝑑𝑠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𝑟𝑎𝑡𝑖𝑜</m:t>
                      </m:r>
                      <m:r>
                        <a:rPr lang="en-US" b="0" i="1" smtClean="0">
                          <a:solidFill>
                            <a:schemeClr val="bg1"/>
                          </a:solidFill>
                          <a:latin typeface="Cambria Math" panose="02040503050406030204" pitchFamily="18" charset="0"/>
                        </a:rPr>
                        <m:t>= </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𝑜𝑑𝑑𝑠</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𝑌</m:t>
                          </m:r>
                          <m:r>
                            <a:rPr lang="en-US" b="0"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𝑋</m:t>
                          </m:r>
                          <m:r>
                            <a:rPr lang="en-US" b="0" i="1" smtClean="0">
                              <a:solidFill>
                                <a:schemeClr val="bg1"/>
                              </a:solidFill>
                              <a:latin typeface="Cambria Math" panose="02040503050406030204" pitchFamily="18" charset="0"/>
                            </a:rPr>
                            <m:t>=1)</m:t>
                          </m:r>
                        </m:num>
                        <m:den>
                          <m:r>
                            <a:rPr lang="en-US" b="0" i="1" smtClean="0">
                              <a:solidFill>
                                <a:schemeClr val="bg1"/>
                              </a:solidFill>
                              <a:latin typeface="Cambria Math" panose="02040503050406030204" pitchFamily="18" charset="0"/>
                            </a:rPr>
                            <m:t>𝑜</m:t>
                          </m:r>
                          <m:r>
                            <a:rPr lang="en-US" i="1">
                              <a:solidFill>
                                <a:schemeClr val="bg1"/>
                              </a:solidFill>
                              <a:latin typeface="Cambria Math" panose="02040503050406030204" pitchFamily="18" charset="0"/>
                            </a:rPr>
                            <m:t>𝑑𝑑𝑠</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𝑌</m:t>
                          </m:r>
                          <m:r>
                            <a:rPr lang="en-US" i="1">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=0)</m:t>
                          </m:r>
                        </m:den>
                      </m:f>
                    </m:oMath>
                  </m:oMathPara>
                </a14:m>
                <a:endParaRPr lang="en-US" dirty="0">
                  <a:solidFill>
                    <a:schemeClr val="bg1"/>
                  </a:solidFill>
                  <a:latin typeface="+mj-lt"/>
                </a:endParaRPr>
              </a:p>
            </p:txBody>
          </p:sp>
        </mc:Choice>
        <mc:Fallback xmlns="">
          <p:sp>
            <p:nvSpPr>
              <p:cNvPr id="16" name="TextBox 15">
                <a:extLst>
                  <a:ext uri="{FF2B5EF4-FFF2-40B4-BE49-F238E27FC236}">
                    <a16:creationId xmlns:a16="http://schemas.microsoft.com/office/drawing/2014/main" id="{2EA21222-E95F-442C-B2CA-CB11C762E4FF}"/>
                  </a:ext>
                </a:extLst>
              </p:cNvPr>
              <p:cNvSpPr txBox="1">
                <a:spLocks noRot="1" noChangeAspect="1" noMove="1" noResize="1" noEditPoints="1" noAdjustHandles="1" noChangeArrowheads="1" noChangeShapeType="1" noTextEdit="1"/>
              </p:cNvSpPr>
              <p:nvPr/>
            </p:nvSpPr>
            <p:spPr>
              <a:xfrm>
                <a:off x="2847874" y="2571750"/>
                <a:ext cx="3448252" cy="576761"/>
              </a:xfrm>
              <a:prstGeom prst="rect">
                <a:avLst/>
              </a:prstGeom>
              <a:blipFill>
                <a:blip r:embed="rId2"/>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0B2F0907-8EF1-46E0-AB5E-2EE6AACF2E50}"/>
              </a:ext>
            </a:extLst>
          </p:cNvPr>
          <p:cNvSpPr txBox="1"/>
          <p:nvPr/>
        </p:nvSpPr>
        <p:spPr>
          <a:xfrm>
            <a:off x="982133" y="1399963"/>
            <a:ext cx="6881707" cy="923330"/>
          </a:xfrm>
          <a:prstGeom prst="rect">
            <a:avLst/>
          </a:prstGeom>
          <a:noFill/>
        </p:spPr>
        <p:txBody>
          <a:bodyPr wrap="square" rtlCol="0">
            <a:spAutoFit/>
          </a:bodyPr>
          <a:lstStyle/>
          <a:p>
            <a:pPr algn="l"/>
            <a:r>
              <a:rPr lang="en-US" dirty="0">
                <a:solidFill>
                  <a:schemeClr val="bg1"/>
                </a:solidFill>
                <a:latin typeface="+mj-lt"/>
              </a:rPr>
              <a:t>An odds ratio quantifies that strength of the association between two events and is defined as the ratio of the odds of Y in the presence of X to the odds of Y in the absence of X:</a:t>
            </a:r>
          </a:p>
        </p:txBody>
      </p:sp>
      <p:sp>
        <p:nvSpPr>
          <p:cNvPr id="17" name="TextBox 16">
            <a:extLst>
              <a:ext uri="{FF2B5EF4-FFF2-40B4-BE49-F238E27FC236}">
                <a16:creationId xmlns:a16="http://schemas.microsoft.com/office/drawing/2014/main" id="{5BB9F627-1428-4F26-BD95-B085DFB78F7D}"/>
              </a:ext>
            </a:extLst>
          </p:cNvPr>
          <p:cNvSpPr txBox="1"/>
          <p:nvPr/>
        </p:nvSpPr>
        <p:spPr>
          <a:xfrm>
            <a:off x="924560" y="3564043"/>
            <a:ext cx="6881707" cy="1200329"/>
          </a:xfrm>
          <a:prstGeom prst="rect">
            <a:avLst/>
          </a:prstGeom>
          <a:noFill/>
        </p:spPr>
        <p:txBody>
          <a:bodyPr wrap="square" rtlCol="0">
            <a:spAutoFit/>
          </a:bodyPr>
          <a:lstStyle/>
          <a:p>
            <a:pPr algn="l"/>
            <a:r>
              <a:rPr lang="en-US" dirty="0">
                <a:solidFill>
                  <a:schemeClr val="bg1"/>
                </a:solidFill>
                <a:latin typeface="+mj-lt"/>
              </a:rPr>
              <a:t>Thus, if the odds ratio is 2, it is twice as likely that Y=1 when  X=1 than when X = 0.</a:t>
            </a:r>
          </a:p>
          <a:p>
            <a:pPr algn="l"/>
            <a:endParaRPr lang="en-US" dirty="0">
              <a:solidFill>
                <a:schemeClr val="bg1"/>
              </a:solidFill>
              <a:latin typeface="+mj-lt"/>
            </a:endParaRPr>
          </a:p>
          <a:p>
            <a:pPr algn="l"/>
            <a:r>
              <a:rPr lang="en-US" dirty="0">
                <a:solidFill>
                  <a:schemeClr val="bg1"/>
                </a:solidFill>
                <a:latin typeface="+mj-lt"/>
              </a:rPr>
              <a:t>Why do we care??</a:t>
            </a:r>
          </a:p>
        </p:txBody>
      </p:sp>
    </p:spTree>
    <p:extLst>
      <p:ext uri="{BB962C8B-B14F-4D97-AF65-F5344CB8AC3E}">
        <p14:creationId xmlns:p14="http://schemas.microsoft.com/office/powerpoint/2010/main" val="181550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7F52-3A32-4C06-8A1F-5410B623509F}"/>
              </a:ext>
            </a:extLst>
          </p:cNvPr>
          <p:cNvSpPr>
            <a:spLocks noGrp="1"/>
          </p:cNvSpPr>
          <p:nvPr>
            <p:ph type="title"/>
          </p:nvPr>
        </p:nvSpPr>
        <p:spPr/>
        <p:txBody>
          <a:bodyPr>
            <a:normAutofit fontScale="90000"/>
          </a:bodyPr>
          <a:lstStyle/>
          <a:p>
            <a:r>
              <a:rPr lang="en-US" dirty="0"/>
              <a:t>Interpreting Coefficients</a:t>
            </a:r>
          </a:p>
        </p:txBody>
      </p:sp>
      <p:sp>
        <p:nvSpPr>
          <p:cNvPr id="4" name="Text Placeholder 3">
            <a:extLst>
              <a:ext uri="{FF2B5EF4-FFF2-40B4-BE49-F238E27FC236}">
                <a16:creationId xmlns:a16="http://schemas.microsoft.com/office/drawing/2014/main" id="{6BF9C926-06BF-4845-B0B6-9267CF632DE1}"/>
              </a:ext>
            </a:extLst>
          </p:cNvPr>
          <p:cNvSpPr>
            <a:spLocks noGrp="1"/>
          </p:cNvSpPr>
          <p:nvPr>
            <p:ph type="body" sz="quarter" idx="10"/>
          </p:nvPr>
        </p:nvSpPr>
        <p:spPr/>
        <p:txBody>
          <a:bodyPr/>
          <a:lstStyle/>
          <a:p>
            <a:r>
              <a:rPr lang="en-US" dirty="0"/>
              <a:t>Binary Factor Variable X</a:t>
            </a:r>
          </a:p>
          <a:p>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402E85A-19FE-4F23-B992-BACC756A8A48}"/>
                  </a:ext>
                </a:extLst>
              </p:cNvPr>
              <p:cNvSpPr txBox="1"/>
              <p:nvPr/>
            </p:nvSpPr>
            <p:spPr>
              <a:xfrm>
                <a:off x="914399" y="1262576"/>
                <a:ext cx="7782559" cy="690958"/>
              </a:xfrm>
              <a:prstGeom prst="rect">
                <a:avLst/>
              </a:prstGeom>
              <a:noFill/>
            </p:spPr>
            <p:txBody>
              <a:bodyPr wrap="square" rtlCol="0">
                <a:spAutoFit/>
              </a:bodyPr>
              <a:lstStyle/>
              <a:p>
                <a:r>
                  <a:rPr lang="en-US" dirty="0">
                    <a:solidFill>
                      <a:schemeClr val="bg1"/>
                    </a:solidFill>
                    <a:latin typeface="+mj-lt"/>
                  </a:rPr>
                  <a:t>Some basic algebraic manipulations indicate that the coefficient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ea typeface="Cambria Math" panose="02040503050406030204" pitchFamily="18" charset="0"/>
                          </a:rPr>
                          <m:t>𝛽</m:t>
                        </m:r>
                      </m:e>
                      <m:sub>
                        <m:r>
                          <a:rPr lang="en-US" b="0" i="1" smtClean="0">
                            <a:solidFill>
                              <a:schemeClr val="bg1"/>
                            </a:solidFill>
                            <a:latin typeface="Cambria Math" panose="02040503050406030204" pitchFamily="18" charset="0"/>
                          </a:rPr>
                          <m:t>𝑗</m:t>
                        </m:r>
                      </m:sub>
                    </m:sSub>
                  </m:oMath>
                </a14:m>
                <a:r>
                  <a:rPr lang="en-US" dirty="0">
                    <a:solidFill>
                      <a:schemeClr val="bg1"/>
                    </a:solidFill>
                    <a:latin typeface="+mj-lt"/>
                  </a:rPr>
                  <a:t> in the logistic regression is the log of the odds ratio for </a:t>
                </a:r>
                <a14:m>
                  <m:oMath xmlns:m="http://schemas.openxmlformats.org/officeDocument/2006/math">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𝑋</m:t>
                        </m:r>
                      </m:e>
                      <m:sub>
                        <m:r>
                          <a:rPr lang="en-US" i="1">
                            <a:solidFill>
                              <a:schemeClr val="bg1"/>
                            </a:solidFill>
                            <a:latin typeface="Cambria Math" panose="02040503050406030204" pitchFamily="18" charset="0"/>
                          </a:rPr>
                          <m:t>𝑗</m:t>
                        </m:r>
                      </m:sub>
                    </m:sSub>
                  </m:oMath>
                </a14:m>
                <a:r>
                  <a:rPr lang="en-US" dirty="0">
                    <a:solidFill>
                      <a:schemeClr val="bg1"/>
                    </a:solidFill>
                  </a:rPr>
                  <a:t>:</a:t>
                </a:r>
                <a:endParaRPr lang="en-US" dirty="0">
                  <a:solidFill>
                    <a:schemeClr val="bg1"/>
                  </a:solidFill>
                  <a:latin typeface="+mj-lt"/>
                </a:endParaRPr>
              </a:p>
            </p:txBody>
          </p:sp>
        </mc:Choice>
        <mc:Fallback xmlns="">
          <p:sp>
            <p:nvSpPr>
              <p:cNvPr id="13" name="TextBox 12">
                <a:extLst>
                  <a:ext uri="{FF2B5EF4-FFF2-40B4-BE49-F238E27FC236}">
                    <a16:creationId xmlns:a16="http://schemas.microsoft.com/office/drawing/2014/main" id="{D402E85A-19FE-4F23-B992-BACC756A8A48}"/>
                  </a:ext>
                </a:extLst>
              </p:cNvPr>
              <p:cNvSpPr txBox="1">
                <a:spLocks noRot="1" noChangeAspect="1" noMove="1" noResize="1" noEditPoints="1" noAdjustHandles="1" noChangeArrowheads="1" noChangeShapeType="1" noTextEdit="1"/>
              </p:cNvSpPr>
              <p:nvPr/>
            </p:nvSpPr>
            <p:spPr>
              <a:xfrm>
                <a:off x="914399" y="1262576"/>
                <a:ext cx="7782559" cy="690958"/>
              </a:xfrm>
              <a:prstGeom prst="rect">
                <a:avLst/>
              </a:prstGeom>
              <a:blipFill>
                <a:blip r:embed="rId2"/>
                <a:stretch>
                  <a:fillRect l="-626" t="-3540" b="-1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F11DC9-1950-4F30-B816-42BF0A95BDC6}"/>
                  </a:ext>
                </a:extLst>
              </p:cNvPr>
              <p:cNvSpPr txBox="1"/>
              <p:nvPr/>
            </p:nvSpPr>
            <p:spPr>
              <a:xfrm>
                <a:off x="914399" y="2245603"/>
                <a:ext cx="6644127" cy="655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𝑜𝑑𝑑𝑠</m:t>
                          </m:r>
                          <m:r>
                            <a:rPr lang="en-US" b="0"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𝑗</m:t>
                              </m:r>
                            </m:sub>
                          </m:sSub>
                          <m:sSub>
                            <m:sSubPr>
                              <m:ctrlPr>
                                <a:rPr lang="en-US" i="1">
                                  <a:solidFill>
                                    <a:schemeClr val="bg1"/>
                                  </a:solidFill>
                                  <a:latin typeface="Cambria Math" panose="02040503050406030204" pitchFamily="18" charset="0"/>
                                  <a:ea typeface="Cambria Math" pitchFamily="18" charset="0"/>
                                </a:rPr>
                              </m:ctrlPr>
                            </m:sSubPr>
                            <m:e>
                              <m:r>
                                <a:rPr lang="en-US" b="0" i="1" smtClean="0">
                                  <a:solidFill>
                                    <a:schemeClr val="bg1"/>
                                  </a:solidFill>
                                  <a:latin typeface="Cambria Math" panose="02040503050406030204" pitchFamily="18" charset="0"/>
                                  <a:ea typeface="Cambria Math" pitchFamily="18" charset="0"/>
                                </a:rPr>
                                <m:t>(</m:t>
                              </m:r>
                              <m:r>
                                <a:rPr lang="en-US" i="1">
                                  <a:solidFill>
                                    <a:schemeClr val="bg1"/>
                                  </a:solidFill>
                                  <a:latin typeface="Cambria Math" panose="02040503050406030204" pitchFamily="18" charset="0"/>
                                  <a:ea typeface="Cambria Math" pitchFamily="18" charset="0"/>
                                </a:rPr>
                                <m:t>𝑋</m:t>
                              </m:r>
                            </m:e>
                            <m:sub>
                              <m:r>
                                <a:rPr lang="en-US" b="0" i="1" smtClean="0">
                                  <a:solidFill>
                                    <a:schemeClr val="bg1"/>
                                  </a:solidFill>
                                  <a:latin typeface="Cambria Math" panose="02040503050406030204" pitchFamily="18" charset="0"/>
                                  <a:ea typeface="Cambria Math" pitchFamily="18" charset="0"/>
                                </a:rPr>
                                <m:t>𝑗</m:t>
                              </m:r>
                            </m:sub>
                          </m:sSub>
                          <m:r>
                            <a:rPr lang="en-US" b="0" i="1" smtClean="0">
                              <a:solidFill>
                                <a:schemeClr val="bg1"/>
                              </a:solidFill>
                              <a:latin typeface="Cambria Math" panose="02040503050406030204" pitchFamily="18" charset="0"/>
                              <a:ea typeface="Cambria Math" pitchFamily="18" charset="0"/>
                            </a:rPr>
                            <m:t>)</m:t>
                          </m:r>
                          <m:r>
                            <a:rPr lang="en-US" i="1">
                              <a:solidFill>
                                <a:schemeClr val="bg1"/>
                              </a:solidFill>
                              <a:latin typeface="Cambria Math" panose="02040503050406030204" pitchFamily="18" charset="0"/>
                              <a:ea typeface="Cambria Math" pitchFamily="18" charset="0"/>
                            </a:rPr>
                            <m:t>+ …+</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𝑝</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i="1">
                                  <a:solidFill>
                                    <a:schemeClr val="bg1"/>
                                  </a:solidFill>
                                  <a:latin typeface="Cambria Math" panose="02040503050406030204" pitchFamily="18" charset="0"/>
                                  <a:ea typeface="Cambria Math" pitchFamily="18" charset="0"/>
                                </a:rPr>
                                <m:t>𝑝</m:t>
                              </m:r>
                            </m:sub>
                          </m:sSub>
                          <m:r>
                            <a:rPr lang="en-US" b="0" i="1" smtClean="0">
                              <a:solidFill>
                                <a:schemeClr val="bg1"/>
                              </a:solidFill>
                              <a:latin typeface="Cambria Math" panose="02040503050406030204" pitchFamily="18" charset="0"/>
                            </a:rPr>
                            <m:t>)</m:t>
                          </m:r>
                        </m:num>
                        <m:den>
                          <m:r>
                            <a:rPr lang="en-US" b="0" i="1" smtClean="0">
                              <a:solidFill>
                                <a:schemeClr val="bg1"/>
                              </a:solidFill>
                              <a:latin typeface="Cambria Math" panose="02040503050406030204" pitchFamily="18" charset="0"/>
                            </a:rPr>
                            <m:t>𝑜</m:t>
                          </m:r>
                          <m:r>
                            <a:rPr lang="en-US" i="1">
                              <a:solidFill>
                                <a:schemeClr val="bg1"/>
                              </a:solidFill>
                              <a:latin typeface="Cambria Math" panose="02040503050406030204" pitchFamily="18" charset="0"/>
                            </a:rPr>
                            <m:t>𝑑𝑑𝑠</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𝑗</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m:t>
                              </m:r>
                              <m:r>
                                <a:rPr lang="en-US" i="1">
                                  <a:solidFill>
                                    <a:schemeClr val="bg1"/>
                                  </a:solidFill>
                                  <a:latin typeface="Cambria Math" panose="02040503050406030204" pitchFamily="18" charset="0"/>
                                  <a:ea typeface="Cambria Math" pitchFamily="18" charset="0"/>
                                </a:rPr>
                                <m:t>𝑋</m:t>
                              </m:r>
                            </m:e>
                            <m:sub>
                              <m:r>
                                <a:rPr lang="en-US" i="1">
                                  <a:solidFill>
                                    <a:schemeClr val="bg1"/>
                                  </a:solidFill>
                                  <a:latin typeface="Cambria Math" panose="02040503050406030204" pitchFamily="18" charset="0"/>
                                  <a:ea typeface="Cambria Math" pitchFamily="18" charset="0"/>
                                </a:rPr>
                                <m:t>𝑗</m:t>
                              </m:r>
                            </m:sub>
                          </m:sSub>
                          <m:r>
                            <a:rPr lang="en-US" i="1">
                              <a:solidFill>
                                <a:schemeClr val="bg1"/>
                              </a:solidFill>
                              <a:latin typeface="Cambria Math" panose="02040503050406030204" pitchFamily="18" charset="0"/>
                              <a:ea typeface="Cambria Math" pitchFamily="18" charset="0"/>
                            </a:rPr>
                            <m:t>)+ …+</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𝑝</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i="1">
                                  <a:solidFill>
                                    <a:schemeClr val="bg1"/>
                                  </a:solidFill>
                                  <a:latin typeface="Cambria Math" panose="02040503050406030204" pitchFamily="18" charset="0"/>
                                  <a:ea typeface="Cambria Math" pitchFamily="18" charset="0"/>
                                </a:rPr>
                                <m:t>𝑝</m:t>
                              </m:r>
                            </m:sub>
                          </m:sSub>
                          <m:r>
                            <a:rPr lang="en-US" i="1">
                              <a:solidFill>
                                <a:schemeClr val="bg1"/>
                              </a:solidFill>
                              <a:latin typeface="Cambria Math" panose="02040503050406030204" pitchFamily="18" charset="0"/>
                            </a:rPr>
                            <m:t>)</m:t>
                          </m:r>
                        </m:den>
                      </m:f>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𝑗</m:t>
                                  </m:r>
                                </m:sub>
                              </m:sSub>
                              <m:r>
                                <a:rPr lang="en-US" b="0" i="1" smtClean="0">
                                  <a:solidFill>
                                    <a:schemeClr val="bg1"/>
                                  </a:solidFill>
                                  <a:latin typeface="Cambria Math" panose="02040503050406030204" pitchFamily="18" charset="0"/>
                                  <a:ea typeface="Cambria Math" pitchFamily="18" charset="0"/>
                                </a:rPr>
                                <m:t>∗1</m:t>
                              </m:r>
                              <m:r>
                                <a:rPr lang="en-US" i="1">
                                  <a:solidFill>
                                    <a:schemeClr val="bg1"/>
                                  </a:solidFill>
                                  <a:latin typeface="Cambria Math" panose="02040503050406030204" pitchFamily="18" charset="0"/>
                                  <a:ea typeface="Cambria Math" pitchFamily="18" charset="0"/>
                                </a:rPr>
                                <m:t>+ …+</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𝑝</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i="1">
                                      <a:solidFill>
                                        <a:schemeClr val="bg1"/>
                                      </a:solidFill>
                                      <a:latin typeface="Cambria Math" panose="02040503050406030204" pitchFamily="18" charset="0"/>
                                      <a:ea typeface="Cambria Math" pitchFamily="18" charset="0"/>
                                    </a:rPr>
                                    <m:t>𝑝</m:t>
                                  </m:r>
                                </m:sub>
                              </m:sSub>
                              <m:r>
                                <a:rPr lang="en-US" i="1">
                                  <a:solidFill>
                                    <a:schemeClr val="bg1"/>
                                  </a:solidFill>
                                  <a:latin typeface="Cambria Math" panose="02040503050406030204" pitchFamily="18" charset="0"/>
                                </a:rPr>
                                <m:t>)</m:t>
                              </m:r>
                            </m:sup>
                          </m:sSup>
                        </m:num>
                        <m:den>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r>
                                <a:rPr lang="en-US" b="0"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𝑗</m:t>
                                  </m:r>
                                </m:sub>
                              </m:sSub>
                              <m:r>
                                <a:rPr lang="en-US" b="0" i="1" smtClean="0">
                                  <a:solidFill>
                                    <a:schemeClr val="bg1"/>
                                  </a:solidFill>
                                  <a:latin typeface="Cambria Math" panose="02040503050406030204" pitchFamily="18" charset="0"/>
                                  <a:ea typeface="Cambria Math" pitchFamily="18" charset="0"/>
                                </a:rPr>
                                <m:t>∗0</m:t>
                              </m:r>
                              <m:r>
                                <a:rPr lang="en-US" i="1">
                                  <a:solidFill>
                                    <a:schemeClr val="bg1"/>
                                  </a:solidFill>
                                  <a:latin typeface="Cambria Math" panose="02040503050406030204" pitchFamily="18" charset="0"/>
                                  <a:ea typeface="Cambria Math" pitchFamily="18" charset="0"/>
                                </a:rPr>
                                <m:t>+ …+</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𝑝</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i="1">
                                      <a:solidFill>
                                        <a:schemeClr val="bg1"/>
                                      </a:solidFill>
                                      <a:latin typeface="Cambria Math" panose="02040503050406030204" pitchFamily="18" charset="0"/>
                                      <a:ea typeface="Cambria Math" pitchFamily="18" charset="0"/>
                                    </a:rPr>
                                    <m:t>𝑝</m:t>
                                  </m:r>
                                </m:sub>
                              </m:sSub>
                              <m:r>
                                <a:rPr lang="en-US" b="0" i="1" smtClean="0">
                                  <a:solidFill>
                                    <a:schemeClr val="bg1"/>
                                  </a:solidFill>
                                  <a:latin typeface="Cambria Math" panose="02040503050406030204" pitchFamily="18" charset="0"/>
                                  <a:ea typeface="Cambria Math" pitchFamily="18" charset="0"/>
                                </a:rPr>
                                <m:t>)</m:t>
                              </m:r>
                            </m:sup>
                          </m:sSup>
                        </m:den>
                      </m:f>
                      <m:r>
                        <a:rPr lang="en-US" b="0" i="0"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𝑗</m:t>
                              </m:r>
                            </m:sub>
                          </m:sSub>
                        </m:sup>
                      </m:sSup>
                    </m:oMath>
                  </m:oMathPara>
                </a14:m>
                <a:endParaRPr lang="en-US" dirty="0">
                  <a:solidFill>
                    <a:schemeClr val="bg1"/>
                  </a:solidFill>
                  <a:latin typeface="+mj-lt"/>
                </a:endParaRPr>
              </a:p>
            </p:txBody>
          </p:sp>
        </mc:Choice>
        <mc:Fallback xmlns="">
          <p:sp>
            <p:nvSpPr>
              <p:cNvPr id="8" name="TextBox 7">
                <a:extLst>
                  <a:ext uri="{FF2B5EF4-FFF2-40B4-BE49-F238E27FC236}">
                    <a16:creationId xmlns:a16="http://schemas.microsoft.com/office/drawing/2014/main" id="{15F11DC9-1950-4F30-B816-42BF0A95BDC6}"/>
                  </a:ext>
                </a:extLst>
              </p:cNvPr>
              <p:cNvSpPr txBox="1">
                <a:spLocks noRot="1" noChangeAspect="1" noMove="1" noResize="1" noEditPoints="1" noAdjustHandles="1" noChangeArrowheads="1" noChangeShapeType="1" noTextEdit="1"/>
              </p:cNvSpPr>
              <p:nvPr/>
            </p:nvSpPr>
            <p:spPr>
              <a:xfrm>
                <a:off x="914399" y="2245603"/>
                <a:ext cx="6644127" cy="65569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C63C94-0E9A-4C1B-BD58-49955365B4E1}"/>
                  </a:ext>
                </a:extLst>
              </p:cNvPr>
              <p:cNvSpPr txBox="1"/>
              <p:nvPr/>
            </p:nvSpPr>
            <p:spPr>
              <a:xfrm>
                <a:off x="732791" y="3573976"/>
                <a:ext cx="7782559" cy="391646"/>
              </a:xfrm>
              <a:prstGeom prst="rect">
                <a:avLst/>
              </a:prstGeom>
              <a:noFill/>
            </p:spPr>
            <p:txBody>
              <a:bodyPr wrap="square" rtlCol="0">
                <a:spAutoFit/>
              </a:bodyPr>
              <a:lstStyle/>
              <a:p>
                <a:r>
                  <a:rPr lang="en-US" dirty="0">
                    <a:solidFill>
                      <a:schemeClr val="bg1"/>
                    </a:solidFill>
                    <a:latin typeface="+mj-lt"/>
                  </a:rPr>
                  <a:t>Thus, the coefficient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ea typeface="Cambria Math" panose="02040503050406030204" pitchFamily="18" charset="0"/>
                          </a:rPr>
                          <m:t>𝛽</m:t>
                        </m:r>
                      </m:e>
                      <m:sub>
                        <m:r>
                          <a:rPr lang="en-US" b="0" i="1" smtClean="0">
                            <a:solidFill>
                              <a:schemeClr val="bg1"/>
                            </a:solidFill>
                            <a:latin typeface="Cambria Math" panose="02040503050406030204" pitchFamily="18" charset="0"/>
                          </a:rPr>
                          <m:t>𝑗</m:t>
                        </m:r>
                      </m:sub>
                    </m:sSub>
                  </m:oMath>
                </a14:m>
                <a:r>
                  <a:rPr lang="en-US" dirty="0">
                    <a:solidFill>
                      <a:schemeClr val="bg1"/>
                    </a:solidFill>
                    <a:latin typeface="+mj-lt"/>
                  </a:rPr>
                  <a:t> in the logistic regression is the log of the odds ratio for </a:t>
                </a:r>
                <a14:m>
                  <m:oMath xmlns:m="http://schemas.openxmlformats.org/officeDocument/2006/math">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𝑋</m:t>
                        </m:r>
                      </m:e>
                      <m:sub>
                        <m:r>
                          <a:rPr lang="en-US" i="1">
                            <a:solidFill>
                              <a:schemeClr val="bg1"/>
                            </a:solidFill>
                            <a:latin typeface="Cambria Math" panose="02040503050406030204" pitchFamily="18" charset="0"/>
                          </a:rPr>
                          <m:t>𝑗</m:t>
                        </m:r>
                      </m:sub>
                    </m:sSub>
                  </m:oMath>
                </a14:m>
                <a:r>
                  <a:rPr lang="en-US" dirty="0">
                    <a:solidFill>
                      <a:schemeClr val="bg1"/>
                    </a:solidFill>
                    <a:latin typeface="+mj-lt"/>
                  </a:rPr>
                  <a:t>:</a:t>
                </a:r>
              </a:p>
            </p:txBody>
          </p:sp>
        </mc:Choice>
        <mc:Fallback xmlns="">
          <p:sp>
            <p:nvSpPr>
              <p:cNvPr id="6" name="TextBox 5">
                <a:extLst>
                  <a:ext uri="{FF2B5EF4-FFF2-40B4-BE49-F238E27FC236}">
                    <a16:creationId xmlns:a16="http://schemas.microsoft.com/office/drawing/2014/main" id="{ABC63C94-0E9A-4C1B-BD58-49955365B4E1}"/>
                  </a:ext>
                </a:extLst>
              </p:cNvPr>
              <p:cNvSpPr txBox="1">
                <a:spLocks noRot="1" noChangeAspect="1" noMove="1" noResize="1" noEditPoints="1" noAdjustHandles="1" noChangeArrowheads="1" noChangeShapeType="1" noTextEdit="1"/>
              </p:cNvSpPr>
              <p:nvPr/>
            </p:nvSpPr>
            <p:spPr>
              <a:xfrm>
                <a:off x="732791" y="3573976"/>
                <a:ext cx="7782559" cy="391646"/>
              </a:xfrm>
              <a:prstGeom prst="rect">
                <a:avLst/>
              </a:prstGeom>
              <a:blipFill>
                <a:blip r:embed="rId4"/>
                <a:stretch>
                  <a:fillRect l="-626" t="-6154" b="-1846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662EEB8-EE48-6900-7F40-A7C604FAB19C}"/>
              </a:ext>
            </a:extLst>
          </p:cNvPr>
          <p:cNvSpPr txBox="1"/>
          <p:nvPr/>
        </p:nvSpPr>
        <p:spPr>
          <a:xfrm>
            <a:off x="3136378" y="2006153"/>
            <a:ext cx="362472" cy="276999"/>
          </a:xfrm>
          <a:prstGeom prst="rect">
            <a:avLst/>
          </a:prstGeom>
          <a:noFill/>
        </p:spPr>
        <p:txBody>
          <a:bodyPr wrap="square" rtlCol="0">
            <a:spAutoFit/>
          </a:bodyPr>
          <a:lstStyle/>
          <a:p>
            <a:pPr algn="l"/>
            <a:r>
              <a:rPr lang="en-US" sz="1200" dirty="0">
                <a:solidFill>
                  <a:schemeClr val="bg1"/>
                </a:solidFill>
                <a:latin typeface="+mj-lt"/>
              </a:rPr>
              <a:t>=1</a:t>
            </a:r>
          </a:p>
        </p:txBody>
      </p:sp>
      <p:sp>
        <p:nvSpPr>
          <p:cNvPr id="9" name="TextBox 8">
            <a:extLst>
              <a:ext uri="{FF2B5EF4-FFF2-40B4-BE49-F238E27FC236}">
                <a16:creationId xmlns:a16="http://schemas.microsoft.com/office/drawing/2014/main" id="{71CCE4C0-EB49-4841-D216-816248E4A5D8}"/>
              </a:ext>
            </a:extLst>
          </p:cNvPr>
          <p:cNvSpPr txBox="1"/>
          <p:nvPr/>
        </p:nvSpPr>
        <p:spPr>
          <a:xfrm>
            <a:off x="3136378" y="2911149"/>
            <a:ext cx="362472" cy="276999"/>
          </a:xfrm>
          <a:prstGeom prst="rect">
            <a:avLst/>
          </a:prstGeom>
          <a:noFill/>
        </p:spPr>
        <p:txBody>
          <a:bodyPr wrap="square" rtlCol="0">
            <a:spAutoFit/>
          </a:bodyPr>
          <a:lstStyle/>
          <a:p>
            <a:pPr algn="l"/>
            <a:r>
              <a:rPr lang="en-US" sz="1200" dirty="0">
                <a:solidFill>
                  <a:schemeClr val="bg1"/>
                </a:solidFill>
                <a:latin typeface="+mj-lt"/>
              </a:rPr>
              <a:t>=0</a:t>
            </a:r>
          </a:p>
        </p:txBody>
      </p:sp>
      <p:cxnSp>
        <p:nvCxnSpPr>
          <p:cNvPr id="10" name="Straight Arrow Connector 9">
            <a:extLst>
              <a:ext uri="{FF2B5EF4-FFF2-40B4-BE49-F238E27FC236}">
                <a16:creationId xmlns:a16="http://schemas.microsoft.com/office/drawing/2014/main" id="{2E77C32B-3F01-DAEB-3E69-685C2EF39342}"/>
              </a:ext>
            </a:extLst>
          </p:cNvPr>
          <p:cNvCxnSpPr>
            <a:stCxn id="3" idx="1"/>
          </p:cNvCxnSpPr>
          <p:nvPr/>
        </p:nvCxnSpPr>
        <p:spPr>
          <a:xfrm flipH="1">
            <a:off x="2952750" y="2144653"/>
            <a:ext cx="183628" cy="138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F5AB001-B343-9931-142B-670ADEE72C4F}"/>
              </a:ext>
            </a:extLst>
          </p:cNvPr>
          <p:cNvCxnSpPr>
            <a:stCxn id="9" idx="1"/>
          </p:cNvCxnSpPr>
          <p:nvPr/>
        </p:nvCxnSpPr>
        <p:spPr>
          <a:xfrm flipH="1" flipV="1">
            <a:off x="2952750" y="2911149"/>
            <a:ext cx="183628"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D7EB844-19E8-151C-E501-1B1CE228523E}"/>
                  </a:ext>
                </a:extLst>
              </p:cNvPr>
              <p:cNvSpPr txBox="1"/>
              <p:nvPr/>
            </p:nvSpPr>
            <p:spPr>
              <a:xfrm>
                <a:off x="2730500" y="4188616"/>
                <a:ext cx="2177904" cy="602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600" b="0" i="1" smtClean="0">
                              <a:solidFill>
                                <a:schemeClr val="bg1"/>
                              </a:solidFill>
                              <a:latin typeface="Cambria Math" panose="02040503050406030204" pitchFamily="18" charset="0"/>
                            </a:rPr>
                          </m:ctrlPr>
                        </m:dPr>
                        <m:e>
                          <m:f>
                            <m:fPr>
                              <m:ctrlPr>
                                <a:rPr lang="en-US" sz="1600" i="1" smtClean="0">
                                  <a:solidFill>
                                    <a:schemeClr val="bg1"/>
                                  </a:solidFill>
                                  <a:latin typeface="Cambria Math" panose="02040503050406030204" pitchFamily="18" charset="0"/>
                                </a:rPr>
                              </m:ctrlPr>
                            </m:fPr>
                            <m:num>
                              <m:r>
                                <a:rPr lang="en-US" sz="1600" i="1">
                                  <a:solidFill>
                                    <a:schemeClr val="bg1"/>
                                  </a:solidFill>
                                  <a:latin typeface="Cambria Math" panose="02040503050406030204" pitchFamily="18" charset="0"/>
                                </a:rPr>
                                <m:t>𝑜𝑑𝑑𝑠</m:t>
                              </m:r>
                              <m:d>
                                <m:dPr>
                                  <m:ctrlPr>
                                    <a:rPr lang="en-US" sz="1600" i="1">
                                      <a:solidFill>
                                        <a:schemeClr val="bg1"/>
                                      </a:solidFill>
                                      <a:latin typeface="Cambria Math" panose="02040503050406030204" pitchFamily="18" charset="0"/>
                                    </a:rPr>
                                  </m:ctrlPr>
                                </m:dPr>
                                <m:e>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𝑋</m:t>
                                      </m:r>
                                    </m:e>
                                    <m:sub>
                                      <m:r>
                                        <a:rPr lang="en-US" sz="1600" i="1">
                                          <a:solidFill>
                                            <a:schemeClr val="bg1"/>
                                          </a:solidFill>
                                          <a:latin typeface="Cambria Math" panose="02040503050406030204" pitchFamily="18" charset="0"/>
                                        </a:rPr>
                                        <m:t>𝑗</m:t>
                                      </m:r>
                                    </m:sub>
                                  </m:sSub>
                                  <m:r>
                                    <a:rPr lang="en-US" sz="1600" i="1">
                                      <a:solidFill>
                                        <a:schemeClr val="bg1"/>
                                      </a:solidFill>
                                      <a:latin typeface="Cambria Math" panose="02040503050406030204" pitchFamily="18" charset="0"/>
                                    </a:rPr>
                                    <m:t>=1</m:t>
                                  </m:r>
                                </m:e>
                              </m:d>
                              <m:r>
                                <m:rPr>
                                  <m:nor/>
                                </m:rPr>
                                <a:rPr lang="en-US" sz="1600" dirty="0">
                                  <a:solidFill>
                                    <a:schemeClr val="bg1"/>
                                  </a:solidFill>
                                </a:rPr>
                                <m:t> </m:t>
                              </m:r>
                            </m:num>
                            <m:den>
                              <m:r>
                                <a:rPr lang="en-US" sz="1600" i="1">
                                  <a:solidFill>
                                    <a:schemeClr val="bg1"/>
                                  </a:solidFill>
                                  <a:latin typeface="Cambria Math" panose="02040503050406030204" pitchFamily="18" charset="0"/>
                                </a:rPr>
                                <m:t>𝑜𝑑𝑑𝑠</m:t>
                              </m:r>
                              <m:d>
                                <m:dPr>
                                  <m:ctrlPr>
                                    <a:rPr lang="en-US" sz="1600" i="1">
                                      <a:solidFill>
                                        <a:schemeClr val="bg1"/>
                                      </a:solidFill>
                                      <a:latin typeface="Cambria Math" panose="02040503050406030204" pitchFamily="18" charset="0"/>
                                    </a:rPr>
                                  </m:ctrlPr>
                                </m:dPr>
                                <m:e>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𝑋</m:t>
                                      </m:r>
                                    </m:e>
                                    <m:sub>
                                      <m:r>
                                        <a:rPr lang="en-US" sz="1600" i="1">
                                          <a:solidFill>
                                            <a:schemeClr val="bg1"/>
                                          </a:solidFill>
                                          <a:latin typeface="Cambria Math" panose="02040503050406030204" pitchFamily="18" charset="0"/>
                                        </a:rPr>
                                        <m:t>𝑗</m:t>
                                      </m:r>
                                    </m:sub>
                                  </m:sSub>
                                  <m:r>
                                    <a:rPr lang="en-US" sz="1600" i="1">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0</m:t>
                                  </m:r>
                                </m:e>
                              </m:d>
                              <m:r>
                                <m:rPr>
                                  <m:nor/>
                                </m:rPr>
                                <a:rPr lang="en-US" sz="1600" dirty="0">
                                  <a:solidFill>
                                    <a:schemeClr val="bg1"/>
                                  </a:solidFill>
                                </a:rPr>
                                <m:t> </m:t>
                              </m:r>
                            </m:den>
                          </m:f>
                        </m:e>
                      </m:d>
                      <m:r>
                        <a:rPr lang="en-US" sz="1600" b="0" i="1" dirty="0" smtClean="0">
                          <a:solidFill>
                            <a:schemeClr val="bg1"/>
                          </a:solidFill>
                          <a:latin typeface="Cambria Math" panose="02040503050406030204" pitchFamily="18" charset="0"/>
                        </a:rPr>
                        <m:t>= </m:t>
                      </m:r>
                      <m:sSup>
                        <m:sSupPr>
                          <m:ctrlPr>
                            <a:rPr lang="en-US" sz="1600" b="0" i="1" dirty="0" smtClean="0">
                              <a:solidFill>
                                <a:schemeClr val="bg1"/>
                              </a:solidFill>
                              <a:latin typeface="Cambria Math" panose="02040503050406030204" pitchFamily="18" charset="0"/>
                            </a:rPr>
                          </m:ctrlPr>
                        </m:sSupPr>
                        <m:e>
                          <m:r>
                            <a:rPr lang="en-US" sz="1600" b="0" i="1" dirty="0" smtClean="0">
                              <a:solidFill>
                                <a:schemeClr val="bg1"/>
                              </a:solidFill>
                              <a:latin typeface="Cambria Math" panose="02040503050406030204" pitchFamily="18" charset="0"/>
                            </a:rPr>
                            <m:t>𝑒</m:t>
                          </m:r>
                        </m:e>
                        <m:sup>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en-US" sz="1600" i="1">
                                  <a:solidFill>
                                    <a:schemeClr val="bg1"/>
                                  </a:solidFill>
                                  <a:latin typeface="Cambria Math" panose="02040503050406030204" pitchFamily="18" charset="0"/>
                                </a:rPr>
                                <m:t>𝑗</m:t>
                              </m:r>
                            </m:sub>
                          </m:sSub>
                        </m:sup>
                      </m:sSup>
                    </m:oMath>
                  </m:oMathPara>
                </a14:m>
                <a:endParaRPr lang="en-US" dirty="0">
                  <a:solidFill>
                    <a:schemeClr val="bg1"/>
                  </a:solidFill>
                  <a:latin typeface="+mj-lt"/>
                </a:endParaRPr>
              </a:p>
            </p:txBody>
          </p:sp>
        </mc:Choice>
        <mc:Fallback xmlns="">
          <p:sp>
            <p:nvSpPr>
              <p:cNvPr id="17" name="TextBox 16">
                <a:extLst>
                  <a:ext uri="{FF2B5EF4-FFF2-40B4-BE49-F238E27FC236}">
                    <a16:creationId xmlns:a16="http://schemas.microsoft.com/office/drawing/2014/main" id="{FD7EB844-19E8-151C-E501-1B1CE228523E}"/>
                  </a:ext>
                </a:extLst>
              </p:cNvPr>
              <p:cNvSpPr txBox="1">
                <a:spLocks noRot="1" noChangeAspect="1" noMove="1" noResize="1" noEditPoints="1" noAdjustHandles="1" noChangeArrowheads="1" noChangeShapeType="1" noTextEdit="1"/>
              </p:cNvSpPr>
              <p:nvPr/>
            </p:nvSpPr>
            <p:spPr>
              <a:xfrm>
                <a:off x="2730500" y="4188616"/>
                <a:ext cx="2177904" cy="602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5444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D40E-63FF-4671-A001-EBD84041FF32}"/>
              </a:ext>
            </a:extLst>
          </p:cNvPr>
          <p:cNvSpPr>
            <a:spLocks noGrp="1"/>
          </p:cNvSpPr>
          <p:nvPr>
            <p:ph type="title"/>
          </p:nvPr>
        </p:nvSpPr>
        <p:spPr/>
        <p:txBody>
          <a:bodyPr>
            <a:normAutofit fontScale="90000"/>
          </a:bodyPr>
          <a:lstStyle/>
          <a:p>
            <a:r>
              <a:rPr lang="en-US" dirty="0"/>
              <a:t>Odds and Odds Ratios</a:t>
            </a:r>
          </a:p>
        </p:txBody>
      </p:sp>
      <p:sp>
        <p:nvSpPr>
          <p:cNvPr id="3" name="Content Placeholder 2">
            <a:extLst>
              <a:ext uri="{FF2B5EF4-FFF2-40B4-BE49-F238E27FC236}">
                <a16:creationId xmlns:a16="http://schemas.microsoft.com/office/drawing/2014/main" id="{CDDBE722-53AB-4D7F-A5E2-D94418D1F6FE}"/>
              </a:ext>
            </a:extLst>
          </p:cNvPr>
          <p:cNvSpPr>
            <a:spLocks noGrp="1"/>
          </p:cNvSpPr>
          <p:nvPr>
            <p:ph idx="1"/>
          </p:nvPr>
        </p:nvSpPr>
        <p:spPr/>
        <p:txBody>
          <a:bodyPr/>
          <a:lstStyle/>
          <a:p>
            <a:r>
              <a:rPr lang="en-US" dirty="0"/>
              <a:t>Consider the odds ratio of the odds of default if student status = 1:</a:t>
            </a:r>
          </a:p>
          <a:p>
            <a:pPr lvl="1"/>
            <a:r>
              <a:rPr lang="en-US" dirty="0"/>
              <a:t>If it were 1.5, we would simply say that the odds of default are 1.5 times higher if the borrower is a student than if the borrow is not</a:t>
            </a:r>
          </a:p>
        </p:txBody>
      </p:sp>
      <p:sp>
        <p:nvSpPr>
          <p:cNvPr id="4" name="Text Placeholder 3">
            <a:extLst>
              <a:ext uri="{FF2B5EF4-FFF2-40B4-BE49-F238E27FC236}">
                <a16:creationId xmlns:a16="http://schemas.microsoft.com/office/drawing/2014/main" id="{3E28E660-D713-4A6F-8905-7B858BD6F779}"/>
              </a:ext>
            </a:extLst>
          </p:cNvPr>
          <p:cNvSpPr>
            <a:spLocks noGrp="1"/>
          </p:cNvSpPr>
          <p:nvPr>
            <p:ph type="body" sz="quarter" idx="10"/>
          </p:nvPr>
        </p:nvSpPr>
        <p:spPr/>
        <p:txBody>
          <a:bodyPr/>
          <a:lstStyle/>
          <a:p>
            <a:r>
              <a:rPr lang="en-US" dirty="0"/>
              <a:t>English Language Usage – Odds Ratios</a:t>
            </a:r>
          </a:p>
        </p:txBody>
      </p:sp>
    </p:spTree>
    <p:extLst>
      <p:ext uri="{BB962C8B-B14F-4D97-AF65-F5344CB8AC3E}">
        <p14:creationId xmlns:p14="http://schemas.microsoft.com/office/powerpoint/2010/main" val="88459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B637-35ED-4CC4-9620-AD51AF650F32}"/>
              </a:ext>
            </a:extLst>
          </p:cNvPr>
          <p:cNvSpPr>
            <a:spLocks noGrp="1"/>
          </p:cNvSpPr>
          <p:nvPr>
            <p:ph type="title"/>
          </p:nvPr>
        </p:nvSpPr>
        <p:spPr/>
        <p:txBody>
          <a:bodyPr>
            <a:normAutofit fontScale="90000"/>
          </a:bodyPr>
          <a:lstStyle/>
          <a:p>
            <a:r>
              <a:rPr lang="en-US" dirty="0"/>
              <a:t>Interpreting the Regression Coefficient</a:t>
            </a:r>
          </a:p>
        </p:txBody>
      </p:sp>
      <p:sp>
        <p:nvSpPr>
          <p:cNvPr id="7" name="Text Placeholder 6">
            <a:extLst>
              <a:ext uri="{FF2B5EF4-FFF2-40B4-BE49-F238E27FC236}">
                <a16:creationId xmlns:a16="http://schemas.microsoft.com/office/drawing/2014/main" id="{6FFE7531-4230-EBE3-F519-95B7480D5BE4}"/>
              </a:ext>
            </a:extLst>
          </p:cNvPr>
          <p:cNvSpPr>
            <a:spLocks noGrp="1"/>
          </p:cNvSpPr>
          <p:nvPr>
            <p:ph type="body" sz="quarter" idx="10"/>
          </p:nvPr>
        </p:nvSpPr>
        <p:spPr/>
        <p:txBody>
          <a:bodyPr/>
          <a:lstStyle/>
          <a:p>
            <a:r>
              <a:rPr lang="en-US" dirty="0"/>
              <a:t>Student Status as Predictor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ACD052-9900-4680-8557-8005DCE5ADC8}"/>
                  </a:ext>
                </a:extLst>
              </p:cNvPr>
              <p:cNvSpPr txBox="1"/>
              <p:nvPr/>
            </p:nvSpPr>
            <p:spPr>
              <a:xfrm>
                <a:off x="1313213" y="2893885"/>
                <a:ext cx="2651367" cy="488275"/>
              </a:xfrm>
              <a:prstGeom prst="rect">
                <a:avLst/>
              </a:prstGeom>
              <a:noFill/>
            </p:spPr>
            <p:txBody>
              <a:bodyPr wrap="none" lIns="0" tIns="0" rIns="0" bIns="0" rtlCol="0">
                <a:spAutoFit/>
              </a:bodyPr>
              <a:lstStyle/>
              <a:p>
                <a:r>
                  <a:rPr lang="en-US" dirty="0">
                    <a:solidFill>
                      <a:schemeClr val="bg1"/>
                    </a:solidFill>
                    <a:latin typeface="+mj-lt"/>
                  </a:rPr>
                  <a:t>log(</a:t>
                </a:r>
                <a14:m>
                  <m:oMath xmlns:m="http://schemas.openxmlformats.org/officeDocument/2006/math">
                    <m:f>
                      <m:fPr>
                        <m:ctrlPr>
                          <a:rPr lang="en-US" i="1" smtClean="0">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𝑜𝑑𝑑𝑠</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𝑗</m:t>
                            </m:r>
                          </m:sub>
                        </m:sSub>
                        <m:r>
                          <a:rPr lang="en-US" i="1">
                            <a:solidFill>
                              <a:schemeClr val="bg1"/>
                            </a:solidFill>
                            <a:latin typeface="Cambria Math" panose="02040503050406030204" pitchFamily="18" charset="0"/>
                          </a:rPr>
                          <m:t>=1)</m:t>
                        </m:r>
                        <m:r>
                          <m:rPr>
                            <m:nor/>
                          </m:rPr>
                          <a:rPr lang="en-US" dirty="0">
                            <a:solidFill>
                              <a:schemeClr val="bg1"/>
                            </a:solidFill>
                          </a:rPr>
                          <m:t> </m:t>
                        </m:r>
                      </m:num>
                      <m:den>
                        <m:r>
                          <a:rPr lang="en-US" i="1">
                            <a:solidFill>
                              <a:schemeClr val="bg1"/>
                            </a:solidFill>
                            <a:latin typeface="Cambria Math" panose="02040503050406030204" pitchFamily="18" charset="0"/>
                          </a:rPr>
                          <m:t>𝑜𝑑𝑑𝑠</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𝑗</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r>
                          <a:rPr lang="en-US" i="1">
                            <a:solidFill>
                              <a:schemeClr val="bg1"/>
                            </a:solidFill>
                            <a:latin typeface="Cambria Math" panose="02040503050406030204" pitchFamily="18" charset="0"/>
                          </a:rPr>
                          <m:t>)</m:t>
                        </m:r>
                        <m:r>
                          <m:rPr>
                            <m:nor/>
                          </m:rPr>
                          <a:rPr lang="en-US" dirty="0">
                            <a:solidFill>
                              <a:schemeClr val="bg1"/>
                            </a:solidFill>
                          </a:rPr>
                          <m:t> </m:t>
                        </m:r>
                      </m:den>
                    </m:f>
                  </m:oMath>
                </a14:m>
                <a:r>
                  <a:rPr lang="en-US" dirty="0">
                    <a:solidFill>
                      <a:schemeClr val="bg1"/>
                    </a:solidFill>
                    <a:latin typeface="+mj-lt"/>
                  </a:rPr>
                  <a:t>) =</a:t>
                </a:r>
                <a:r>
                  <a:rPr lang="en-US" dirty="0">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rPr>
                          <m:t>𝑗</m:t>
                        </m:r>
                      </m:sub>
                    </m:sSub>
                  </m:oMath>
                </a14:m>
                <a:r>
                  <a:rPr lang="en-US" dirty="0">
                    <a:solidFill>
                      <a:schemeClr val="bg1"/>
                    </a:solidFill>
                    <a:latin typeface="+mj-lt"/>
                  </a:rPr>
                  <a:t> = 0.359 </a:t>
                </a:r>
              </a:p>
            </p:txBody>
          </p:sp>
        </mc:Choice>
        <mc:Fallback xmlns="">
          <p:sp>
            <p:nvSpPr>
              <p:cNvPr id="4" name="TextBox 3">
                <a:extLst>
                  <a:ext uri="{FF2B5EF4-FFF2-40B4-BE49-F238E27FC236}">
                    <a16:creationId xmlns:a16="http://schemas.microsoft.com/office/drawing/2014/main" id="{6BACD052-9900-4680-8557-8005DCE5ADC8}"/>
                  </a:ext>
                </a:extLst>
              </p:cNvPr>
              <p:cNvSpPr txBox="1">
                <a:spLocks noRot="1" noChangeAspect="1" noMove="1" noResize="1" noEditPoints="1" noAdjustHandles="1" noChangeArrowheads="1" noChangeShapeType="1" noTextEdit="1"/>
              </p:cNvSpPr>
              <p:nvPr/>
            </p:nvSpPr>
            <p:spPr>
              <a:xfrm>
                <a:off x="1313213" y="2893885"/>
                <a:ext cx="2651367" cy="488275"/>
              </a:xfrm>
              <a:prstGeom prst="rect">
                <a:avLst/>
              </a:prstGeom>
              <a:blipFill>
                <a:blip r:embed="rId2"/>
                <a:stretch>
                  <a:fillRect l="-5287" t="-3750" r="-4598" b="-1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EEDDBD-96BA-41B8-9365-0E874D05E61A}"/>
                  </a:ext>
                </a:extLst>
              </p:cNvPr>
              <p:cNvSpPr txBox="1"/>
              <p:nvPr/>
            </p:nvSpPr>
            <p:spPr>
              <a:xfrm>
                <a:off x="508000" y="3581596"/>
                <a:ext cx="4572000" cy="7060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𝑜𝑑𝑑𝑠</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𝑗</m:t>
                              </m:r>
                            </m:sub>
                          </m:sSub>
                          <m:r>
                            <a:rPr lang="en-US" i="1">
                              <a:solidFill>
                                <a:schemeClr val="bg1"/>
                              </a:solidFill>
                              <a:latin typeface="Cambria Math" panose="02040503050406030204" pitchFamily="18" charset="0"/>
                            </a:rPr>
                            <m:t>=1)</m:t>
                          </m:r>
                          <m:r>
                            <m:rPr>
                              <m:nor/>
                            </m:rPr>
                            <a:rPr lang="en-US" dirty="0">
                              <a:solidFill>
                                <a:schemeClr val="bg1"/>
                              </a:solidFill>
                            </a:rPr>
                            <m:t> </m:t>
                          </m:r>
                        </m:num>
                        <m:den>
                          <m:r>
                            <a:rPr lang="en-US" i="1">
                              <a:solidFill>
                                <a:schemeClr val="bg1"/>
                              </a:solidFill>
                              <a:latin typeface="Cambria Math" panose="02040503050406030204" pitchFamily="18" charset="0"/>
                            </a:rPr>
                            <m:t>𝑜𝑑𝑑𝑠</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𝑗</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r>
                            <a:rPr lang="en-US" i="1">
                              <a:solidFill>
                                <a:schemeClr val="bg1"/>
                              </a:solidFill>
                              <a:latin typeface="Cambria Math" panose="02040503050406030204" pitchFamily="18" charset="0"/>
                            </a:rPr>
                            <m:t>)</m:t>
                          </m:r>
                          <m:r>
                            <m:rPr>
                              <m:nor/>
                            </m:rPr>
                            <a:rPr lang="en-US" dirty="0">
                              <a:solidFill>
                                <a:schemeClr val="bg1"/>
                              </a:solidFill>
                            </a:rPr>
                            <m:t> </m:t>
                          </m:r>
                        </m:den>
                      </m:f>
                      <m:r>
                        <a:rPr lang="en-US" b="0" i="1" dirty="0" smtClean="0">
                          <a:solidFill>
                            <a:schemeClr val="bg1"/>
                          </a:solidFill>
                          <a:latin typeface="Cambria Math" panose="02040503050406030204" pitchFamily="18" charset="0"/>
                        </a:rPr>
                        <m:t>= </m:t>
                      </m:r>
                      <m:sSup>
                        <m:sSupPr>
                          <m:ctrlPr>
                            <a:rPr lang="en-US" b="0" i="1" dirty="0" smtClean="0">
                              <a:solidFill>
                                <a:schemeClr val="bg1"/>
                              </a:solidFill>
                              <a:latin typeface="Cambria Math" panose="02040503050406030204" pitchFamily="18" charset="0"/>
                            </a:rPr>
                          </m:ctrlPr>
                        </m:sSupPr>
                        <m:e>
                          <m:r>
                            <a:rPr lang="en-US" b="0" i="1" dirty="0" smtClean="0">
                              <a:solidFill>
                                <a:schemeClr val="bg1"/>
                              </a:solidFill>
                              <a:latin typeface="Cambria Math" panose="02040503050406030204" pitchFamily="18" charset="0"/>
                            </a:rPr>
                            <m:t>𝑒</m:t>
                          </m:r>
                        </m:e>
                        <m:sup>
                          <m:r>
                            <a:rPr lang="en-US" b="0" i="1" dirty="0" smtClean="0">
                              <a:solidFill>
                                <a:schemeClr val="bg1"/>
                              </a:solidFill>
                              <a:latin typeface="Cambria Math" panose="02040503050406030204" pitchFamily="18" charset="0"/>
                            </a:rPr>
                            <m:t>0.359</m:t>
                          </m:r>
                        </m:sup>
                      </m:sSup>
                      <m:r>
                        <a:rPr lang="en-US" b="0" i="1" dirty="0" smtClean="0">
                          <a:solidFill>
                            <a:schemeClr val="bg1"/>
                          </a:solidFill>
                          <a:latin typeface="Cambria Math" panose="02040503050406030204" pitchFamily="18" charset="0"/>
                        </a:rPr>
                        <m:t>=1.43</m:t>
                      </m:r>
                    </m:oMath>
                  </m:oMathPara>
                </a14:m>
                <a:endParaRPr lang="en-US" dirty="0"/>
              </a:p>
            </p:txBody>
          </p:sp>
        </mc:Choice>
        <mc:Fallback xmlns="">
          <p:sp>
            <p:nvSpPr>
              <p:cNvPr id="9" name="TextBox 8">
                <a:extLst>
                  <a:ext uri="{FF2B5EF4-FFF2-40B4-BE49-F238E27FC236}">
                    <a16:creationId xmlns:a16="http://schemas.microsoft.com/office/drawing/2014/main" id="{71EEDDBD-96BA-41B8-9365-0E874D05E61A}"/>
                  </a:ext>
                </a:extLst>
              </p:cNvPr>
              <p:cNvSpPr txBox="1">
                <a:spLocks noRot="1" noChangeAspect="1" noMove="1" noResize="1" noEditPoints="1" noAdjustHandles="1" noChangeArrowheads="1" noChangeShapeType="1" noTextEdit="1"/>
              </p:cNvSpPr>
              <p:nvPr/>
            </p:nvSpPr>
            <p:spPr>
              <a:xfrm>
                <a:off x="508000" y="3581596"/>
                <a:ext cx="4572000" cy="706027"/>
              </a:xfrm>
              <a:prstGeom prst="rect">
                <a:avLst/>
              </a:prstGeom>
              <a:blipFill>
                <a:blip r:embed="rId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F60B6AA-9453-47E5-8760-B1C4063F7E7A}"/>
              </a:ext>
            </a:extLst>
          </p:cNvPr>
          <p:cNvSpPr txBox="1"/>
          <p:nvPr/>
        </p:nvSpPr>
        <p:spPr>
          <a:xfrm>
            <a:off x="977900" y="2345839"/>
            <a:ext cx="2000250" cy="374650"/>
          </a:xfrm>
          <a:prstGeom prst="rect">
            <a:avLst/>
          </a:prstGeom>
          <a:noFill/>
        </p:spPr>
        <p:txBody>
          <a:bodyPr wrap="square" rtlCol="0">
            <a:spAutoFit/>
          </a:bodyPr>
          <a:lstStyle/>
          <a:p>
            <a:pPr algn="l"/>
            <a:r>
              <a:rPr lang="en-US" dirty="0">
                <a:solidFill>
                  <a:schemeClr val="bg1"/>
                </a:solidFill>
                <a:latin typeface="+mj-lt"/>
              </a:rPr>
              <a:t>Recall:</a:t>
            </a:r>
          </a:p>
        </p:txBody>
      </p:sp>
      <p:sp>
        <p:nvSpPr>
          <p:cNvPr id="11" name="TextBox 10">
            <a:extLst>
              <a:ext uri="{FF2B5EF4-FFF2-40B4-BE49-F238E27FC236}">
                <a16:creationId xmlns:a16="http://schemas.microsoft.com/office/drawing/2014/main" id="{E15A7866-B08F-4181-A364-A3193059BB5B}"/>
              </a:ext>
            </a:extLst>
          </p:cNvPr>
          <p:cNvSpPr txBox="1"/>
          <p:nvPr/>
        </p:nvSpPr>
        <p:spPr>
          <a:xfrm>
            <a:off x="5911850" y="3457555"/>
            <a:ext cx="2444750" cy="954107"/>
          </a:xfrm>
          <a:prstGeom prst="rect">
            <a:avLst/>
          </a:prstGeom>
          <a:noFill/>
        </p:spPr>
        <p:txBody>
          <a:bodyPr wrap="square" rtlCol="0">
            <a:spAutoFit/>
          </a:bodyPr>
          <a:lstStyle/>
          <a:p>
            <a:pPr algn="l"/>
            <a:r>
              <a:rPr lang="en-US" sz="1400" dirty="0">
                <a:solidFill>
                  <a:schemeClr val="bg1"/>
                </a:solidFill>
                <a:latin typeface="+mj-lt"/>
              </a:rPr>
              <a:t>The odds of the result (default) are 1.43 times higher if the borrower is a student than if not</a:t>
            </a:r>
          </a:p>
        </p:txBody>
      </p:sp>
      <p:sp>
        <p:nvSpPr>
          <p:cNvPr id="14" name="Arrow: Right 13">
            <a:extLst>
              <a:ext uri="{FF2B5EF4-FFF2-40B4-BE49-F238E27FC236}">
                <a16:creationId xmlns:a16="http://schemas.microsoft.com/office/drawing/2014/main" id="{22BFB858-CBE5-40B9-AD8A-400B9445D06C}"/>
              </a:ext>
            </a:extLst>
          </p:cNvPr>
          <p:cNvSpPr/>
          <p:nvPr/>
        </p:nvSpPr>
        <p:spPr>
          <a:xfrm>
            <a:off x="4749800" y="3799115"/>
            <a:ext cx="660400" cy="27098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051B376-6453-7FFE-A104-646CD84C2137}"/>
                  </a:ext>
                </a:extLst>
              </p:cNvPr>
              <p:cNvSpPr txBox="1"/>
              <p:nvPr/>
            </p:nvSpPr>
            <p:spPr>
              <a:xfrm>
                <a:off x="0" y="1469698"/>
                <a:ext cx="4572000" cy="538161"/>
              </a:xfrm>
              <a:prstGeom prst="rect">
                <a:avLst/>
              </a:prstGeom>
              <a:noFill/>
            </p:spPr>
            <p:txBody>
              <a:bodyPr wrap="square">
                <a:spAutoFit/>
              </a:bodyPr>
              <a:lstStyle/>
              <a:p>
                <a:pPr algn="ctr"/>
                <a14:m>
                  <m:oMath xmlns:m="http://schemas.openxmlformats.org/officeDocument/2006/math">
                    <m:r>
                      <a:rPr lang="en-US" b="0" i="1" smtClean="0">
                        <a:solidFill>
                          <a:schemeClr val="bg1"/>
                        </a:solidFill>
                        <a:latin typeface="Cambria Math" panose="02040503050406030204" pitchFamily="18" charset="0"/>
                        <a:ea typeface="Cambria Math" pitchFamily="18" charset="0"/>
                      </a:rPr>
                      <m:t>𝑝</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𝑋</m:t>
                        </m:r>
                      </m:e>
                    </m:d>
                    <m:r>
                      <a:rPr lang="en-US" b="0" i="1" smtClean="0">
                        <a:solidFill>
                          <a:schemeClr val="bg1"/>
                        </a:solidFill>
                        <a:latin typeface="Cambria Math" panose="02040503050406030204" pitchFamily="18" charset="0"/>
                        <a:ea typeface="Cambria Math" pitchFamily="18" charset="0"/>
                      </a:rPr>
                      <m:t>=</m:t>
                    </m:r>
                    <m:f>
                      <m:fPr>
                        <m:ctrlPr>
                          <a:rPr lang="en-US" b="0" i="1" smtClean="0">
                            <a:solidFill>
                              <a:schemeClr val="bg1"/>
                            </a:solidFill>
                            <a:latin typeface="Cambria Math" panose="02040503050406030204" pitchFamily="18" charset="0"/>
                            <a:ea typeface="Cambria Math" pitchFamily="18" charset="0"/>
                          </a:rPr>
                        </m:ctrlPr>
                      </m:fPr>
                      <m:num>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−3.44 </m:t>
                            </m:r>
                            <m:r>
                              <a:rPr lang="en-US" i="1">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 0.359</m:t>
                            </m:r>
                            <m:r>
                              <a:rPr lang="en-US" b="0" i="1" smtClean="0">
                                <a:solidFill>
                                  <a:schemeClr val="bg1"/>
                                </a:solidFill>
                                <a:latin typeface="Cambria Math" panose="02040503050406030204" pitchFamily="18" charset="0"/>
                                <a:ea typeface="Cambria Math" pitchFamily="18" charset="0"/>
                              </a:rPr>
                              <m:t>𝑋</m:t>
                            </m:r>
                            <m:r>
                              <a:rPr lang="en-US" i="1">
                                <a:solidFill>
                                  <a:schemeClr val="bg1"/>
                                </a:solidFill>
                                <a:latin typeface="Cambria Math" panose="02040503050406030204" pitchFamily="18" charset="0"/>
                                <a:ea typeface="Cambria Math" pitchFamily="18" charset="0"/>
                              </a:rPr>
                              <m:t>)</m:t>
                            </m:r>
                          </m:sup>
                        </m:sSup>
                      </m:num>
                      <m:den>
                        <m:r>
                          <a:rPr lang="en-US" b="0" i="1" smtClean="0">
                            <a:solidFill>
                              <a:schemeClr val="bg1"/>
                            </a:solidFill>
                            <a:latin typeface="Cambria Math" panose="02040503050406030204" pitchFamily="18" charset="0"/>
                            <a:ea typeface="Cambria Math" pitchFamily="18" charset="0"/>
                          </a:rPr>
                          <m:t>1 + </m:t>
                        </m:r>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(−3.4</m:t>
                            </m:r>
                            <m:r>
                              <a:rPr lang="en-US" b="0" i="1" smtClean="0">
                                <a:solidFill>
                                  <a:schemeClr val="bg1"/>
                                </a:solidFill>
                                <a:latin typeface="Cambria Math" panose="02040503050406030204" pitchFamily="18" charset="0"/>
                                <a:ea typeface="Cambria Math" pitchFamily="18" charset="0"/>
                              </a:rPr>
                              <m:t>4</m:t>
                            </m:r>
                            <m:r>
                              <a:rPr lang="en-US" i="1">
                                <a:solidFill>
                                  <a:schemeClr val="bg1"/>
                                </a:solidFill>
                                <a:latin typeface="Cambria Math" panose="02040503050406030204" pitchFamily="18" charset="0"/>
                                <a:ea typeface="Cambria Math" pitchFamily="18" charset="0"/>
                              </a:rPr>
                              <m:t> + 0.35</m:t>
                            </m:r>
                            <m:r>
                              <a:rPr lang="en-US" b="0" i="1" smtClean="0">
                                <a:solidFill>
                                  <a:schemeClr val="bg1"/>
                                </a:solidFill>
                                <a:latin typeface="Cambria Math" panose="02040503050406030204" pitchFamily="18" charset="0"/>
                                <a:ea typeface="Cambria Math" pitchFamily="18" charset="0"/>
                              </a:rPr>
                              <m:t>9</m:t>
                            </m:r>
                            <m:r>
                              <a:rPr lang="en-US" i="1">
                                <a:solidFill>
                                  <a:schemeClr val="bg1"/>
                                </a:solidFill>
                                <a:latin typeface="Cambria Math" panose="02040503050406030204" pitchFamily="18" charset="0"/>
                                <a:ea typeface="Cambria Math" pitchFamily="18" charset="0"/>
                              </a:rPr>
                              <m:t>𝑋</m:t>
                            </m:r>
                            <m:r>
                              <a:rPr lang="en-US" i="1">
                                <a:solidFill>
                                  <a:schemeClr val="bg1"/>
                                </a:solidFill>
                                <a:latin typeface="Cambria Math" panose="02040503050406030204" pitchFamily="18" charset="0"/>
                                <a:ea typeface="Cambria Math" pitchFamily="18" charset="0"/>
                              </a:rPr>
                              <m:t>)</m:t>
                            </m:r>
                          </m:sup>
                        </m:sSup>
                      </m:den>
                    </m:f>
                  </m:oMath>
                </a14:m>
                <a:r>
                  <a:rPr lang="en-US" dirty="0">
                    <a:solidFill>
                      <a:schemeClr val="bg1"/>
                    </a:solidFill>
                    <a:latin typeface="Cambria Math" pitchFamily="18" charset="0"/>
                    <a:ea typeface="Cambria Math" pitchFamily="18" charset="0"/>
                  </a:rPr>
                  <a:t> </a:t>
                </a:r>
              </a:p>
            </p:txBody>
          </p:sp>
        </mc:Choice>
        <mc:Fallback xmlns="">
          <p:sp>
            <p:nvSpPr>
              <p:cNvPr id="12" name="TextBox 11">
                <a:extLst>
                  <a:ext uri="{FF2B5EF4-FFF2-40B4-BE49-F238E27FC236}">
                    <a16:creationId xmlns:a16="http://schemas.microsoft.com/office/drawing/2014/main" id="{4051B376-6453-7FFE-A104-646CD84C2137}"/>
                  </a:ext>
                </a:extLst>
              </p:cNvPr>
              <p:cNvSpPr txBox="1">
                <a:spLocks noRot="1" noChangeAspect="1" noMove="1" noResize="1" noEditPoints="1" noAdjustHandles="1" noChangeArrowheads="1" noChangeShapeType="1" noTextEdit="1"/>
              </p:cNvSpPr>
              <p:nvPr/>
            </p:nvSpPr>
            <p:spPr>
              <a:xfrm>
                <a:off x="0" y="1469698"/>
                <a:ext cx="4572000" cy="53816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1261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7F52-3A32-4C06-8A1F-5410B623509F}"/>
              </a:ext>
            </a:extLst>
          </p:cNvPr>
          <p:cNvSpPr>
            <a:spLocks noGrp="1"/>
          </p:cNvSpPr>
          <p:nvPr>
            <p:ph type="title"/>
          </p:nvPr>
        </p:nvSpPr>
        <p:spPr/>
        <p:txBody>
          <a:bodyPr>
            <a:normAutofit fontScale="90000"/>
          </a:bodyPr>
          <a:lstStyle/>
          <a:p>
            <a:r>
              <a:rPr lang="en-US" dirty="0"/>
              <a:t>Interpreting Coefficients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BF9C926-06BF-4845-B0B6-9267CF632DE1}"/>
                  </a:ext>
                </a:extLst>
              </p:cNvPr>
              <p:cNvSpPr>
                <a:spLocks noGrp="1"/>
              </p:cNvSpPr>
              <p:nvPr>
                <p:ph type="body" sz="quarter" idx="10"/>
              </p:nvPr>
            </p:nvSpPr>
            <p:spPr/>
            <p:txBody>
              <a:bodyPr/>
              <a:lstStyle/>
              <a:p>
                <a:r>
                  <a:rPr lang="en-US" dirty="0"/>
                  <a:t>Continuous Variable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oMath>
                </a14:m>
                <a:r>
                  <a:rPr lang="en-US" dirty="0"/>
                  <a:t> </a:t>
                </a:r>
              </a:p>
              <a:p>
                <a:endParaRPr lang="en-US" dirty="0"/>
              </a:p>
            </p:txBody>
          </p:sp>
        </mc:Choice>
        <mc:Fallback xmlns="">
          <p:sp>
            <p:nvSpPr>
              <p:cNvPr id="4" name="Text Placeholder 3">
                <a:extLst>
                  <a:ext uri="{FF2B5EF4-FFF2-40B4-BE49-F238E27FC236}">
                    <a16:creationId xmlns:a16="http://schemas.microsoft.com/office/drawing/2014/main" id="{6BF9C926-06BF-4845-B0B6-9267CF632DE1}"/>
                  </a:ext>
                </a:extLst>
              </p:cNvPr>
              <p:cNvSpPr>
                <a:spLocks noGrp="1" noRot="1" noChangeAspect="1" noMove="1" noResize="1" noEditPoints="1" noAdjustHandles="1" noChangeArrowheads="1" noChangeShapeType="1" noTextEdit="1"/>
              </p:cNvSpPr>
              <p:nvPr>
                <p:ph type="body" sz="quarter" idx="10"/>
              </p:nvPr>
            </p:nvSpPr>
            <p:spPr>
              <a:blipFill>
                <a:blip r:embed="rId2"/>
                <a:stretch>
                  <a:fillRect t="-16000"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402E85A-19FE-4F23-B992-BACC756A8A48}"/>
                  </a:ext>
                </a:extLst>
              </p:cNvPr>
              <p:cNvSpPr txBox="1"/>
              <p:nvPr/>
            </p:nvSpPr>
            <p:spPr>
              <a:xfrm>
                <a:off x="914399" y="1262576"/>
                <a:ext cx="7782559" cy="391646"/>
              </a:xfrm>
              <a:prstGeom prst="rect">
                <a:avLst/>
              </a:prstGeom>
              <a:noFill/>
            </p:spPr>
            <p:txBody>
              <a:bodyPr wrap="square" rtlCol="0">
                <a:spAutoFit/>
              </a:bodyPr>
              <a:lstStyle/>
              <a:p>
                <a:r>
                  <a:rPr lang="en-US" dirty="0">
                    <a:solidFill>
                      <a:schemeClr val="bg1"/>
                    </a:solidFill>
                    <a:latin typeface="+mj-lt"/>
                  </a:rPr>
                  <a:t>Similarly, for a continuous variable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𝑋</m:t>
                        </m:r>
                      </m:e>
                      <m:sub>
                        <m:r>
                          <a:rPr lang="en-US" i="1">
                            <a:solidFill>
                              <a:schemeClr val="bg1"/>
                            </a:solidFill>
                            <a:latin typeface="Cambria Math" panose="02040503050406030204" pitchFamily="18" charset="0"/>
                          </a:rPr>
                          <m:t>𝑗</m:t>
                        </m:r>
                      </m:sub>
                    </m:sSub>
                  </m:oMath>
                </a14:m>
                <a:r>
                  <a:rPr lang="en-US" dirty="0">
                    <a:solidFill>
                      <a:schemeClr val="bg1"/>
                    </a:solidFill>
                    <a:latin typeface="+mj-lt"/>
                  </a:rPr>
                  <a:t> if the value of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𝑋</m:t>
                        </m:r>
                      </m:e>
                      <m:sub>
                        <m:r>
                          <a:rPr lang="en-US" i="1">
                            <a:solidFill>
                              <a:schemeClr val="bg1"/>
                            </a:solidFill>
                            <a:latin typeface="Cambria Math" panose="02040503050406030204" pitchFamily="18" charset="0"/>
                          </a:rPr>
                          <m:t>𝑗</m:t>
                        </m:r>
                      </m:sub>
                    </m:sSub>
                  </m:oMath>
                </a14:m>
                <a:r>
                  <a:rPr lang="en-US" dirty="0">
                    <a:solidFill>
                      <a:schemeClr val="bg1"/>
                    </a:solidFill>
                    <a:latin typeface="+mj-lt"/>
                  </a:rPr>
                  <a:t> increases by 1: </a:t>
                </a:r>
              </a:p>
            </p:txBody>
          </p:sp>
        </mc:Choice>
        <mc:Fallback xmlns="">
          <p:sp>
            <p:nvSpPr>
              <p:cNvPr id="13" name="TextBox 12">
                <a:extLst>
                  <a:ext uri="{FF2B5EF4-FFF2-40B4-BE49-F238E27FC236}">
                    <a16:creationId xmlns:a16="http://schemas.microsoft.com/office/drawing/2014/main" id="{D402E85A-19FE-4F23-B992-BACC756A8A48}"/>
                  </a:ext>
                </a:extLst>
              </p:cNvPr>
              <p:cNvSpPr txBox="1">
                <a:spLocks noRot="1" noChangeAspect="1" noMove="1" noResize="1" noEditPoints="1" noAdjustHandles="1" noChangeArrowheads="1" noChangeShapeType="1" noTextEdit="1"/>
              </p:cNvSpPr>
              <p:nvPr/>
            </p:nvSpPr>
            <p:spPr>
              <a:xfrm>
                <a:off x="914399" y="1262576"/>
                <a:ext cx="7782559" cy="391646"/>
              </a:xfrm>
              <a:prstGeom prst="rect">
                <a:avLst/>
              </a:prstGeom>
              <a:blipFill>
                <a:blip r:embed="rId3"/>
                <a:stretch>
                  <a:fillRect l="-626" t="-6250"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F11DC9-1950-4F30-B816-42BF0A95BDC6}"/>
                  </a:ext>
                </a:extLst>
              </p:cNvPr>
              <p:cNvSpPr txBox="1"/>
              <p:nvPr/>
            </p:nvSpPr>
            <p:spPr>
              <a:xfrm>
                <a:off x="1303541" y="1960110"/>
                <a:ext cx="6536918" cy="652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𝑜𝑑𝑑𝑠</m:t>
                          </m:r>
                          <m:r>
                            <a:rPr lang="en-US" b="0"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𝑗</m:t>
                              </m:r>
                            </m:sub>
                          </m:sSub>
                          <m:sSub>
                            <m:sSubPr>
                              <m:ctrlPr>
                                <a:rPr lang="en-US" i="1">
                                  <a:solidFill>
                                    <a:schemeClr val="bg1"/>
                                  </a:solidFill>
                                  <a:latin typeface="Cambria Math" panose="02040503050406030204" pitchFamily="18" charset="0"/>
                                  <a:ea typeface="Cambria Math" pitchFamily="18" charset="0"/>
                                </a:rPr>
                              </m:ctrlPr>
                            </m:sSubPr>
                            <m:e>
                              <m:r>
                                <a:rPr lang="en-US" b="0" i="1" smtClean="0">
                                  <a:solidFill>
                                    <a:schemeClr val="bg1"/>
                                  </a:solidFill>
                                  <a:latin typeface="Cambria Math" panose="02040503050406030204" pitchFamily="18" charset="0"/>
                                  <a:ea typeface="Cambria Math" pitchFamily="18" charset="0"/>
                                </a:rPr>
                                <m:t>(</m:t>
                              </m:r>
                              <m:r>
                                <a:rPr lang="en-US" i="1">
                                  <a:solidFill>
                                    <a:schemeClr val="bg1"/>
                                  </a:solidFill>
                                  <a:latin typeface="Cambria Math" panose="02040503050406030204" pitchFamily="18" charset="0"/>
                                  <a:ea typeface="Cambria Math" pitchFamily="18" charset="0"/>
                                </a:rPr>
                                <m:t>𝑋</m:t>
                              </m:r>
                            </m:e>
                            <m:sub>
                              <m:r>
                                <a:rPr lang="en-US" b="0" i="1" smtClean="0">
                                  <a:solidFill>
                                    <a:schemeClr val="bg1"/>
                                  </a:solidFill>
                                  <a:latin typeface="Cambria Math" panose="02040503050406030204" pitchFamily="18" charset="0"/>
                                  <a:ea typeface="Cambria Math" pitchFamily="18" charset="0"/>
                                </a:rPr>
                                <m:t>𝑗</m:t>
                              </m:r>
                            </m:sub>
                          </m:sSub>
                          <m:r>
                            <a:rPr lang="en-US" b="0" i="1" smtClean="0">
                              <a:solidFill>
                                <a:schemeClr val="bg1"/>
                              </a:solidFill>
                              <a:latin typeface="Cambria Math" panose="02040503050406030204" pitchFamily="18" charset="0"/>
                              <a:ea typeface="Cambria Math" pitchFamily="18" charset="0"/>
                            </a:rPr>
                            <m:t>+1)</m:t>
                          </m:r>
                          <m:r>
                            <a:rPr lang="en-US" i="1">
                              <a:solidFill>
                                <a:schemeClr val="bg1"/>
                              </a:solidFill>
                              <a:latin typeface="Cambria Math" panose="02040503050406030204" pitchFamily="18" charset="0"/>
                              <a:ea typeface="Cambria Math" pitchFamily="18" charset="0"/>
                            </a:rPr>
                            <m:t>+ …+</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𝑝</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i="1">
                                  <a:solidFill>
                                    <a:schemeClr val="bg1"/>
                                  </a:solidFill>
                                  <a:latin typeface="Cambria Math" panose="02040503050406030204" pitchFamily="18" charset="0"/>
                                  <a:ea typeface="Cambria Math" pitchFamily="18" charset="0"/>
                                </a:rPr>
                                <m:t>𝑝</m:t>
                              </m:r>
                            </m:sub>
                          </m:sSub>
                          <m:r>
                            <a:rPr lang="en-US" b="0" i="1" smtClean="0">
                              <a:solidFill>
                                <a:schemeClr val="bg1"/>
                              </a:solidFill>
                              <a:latin typeface="Cambria Math" panose="02040503050406030204" pitchFamily="18" charset="0"/>
                            </a:rPr>
                            <m:t>)</m:t>
                          </m:r>
                        </m:num>
                        <m:den>
                          <m:r>
                            <a:rPr lang="en-US" b="0" i="1" smtClean="0">
                              <a:solidFill>
                                <a:schemeClr val="bg1"/>
                              </a:solidFill>
                              <a:latin typeface="Cambria Math" panose="02040503050406030204" pitchFamily="18" charset="0"/>
                            </a:rPr>
                            <m:t>𝑜</m:t>
                          </m:r>
                          <m:r>
                            <a:rPr lang="en-US" i="1">
                              <a:solidFill>
                                <a:schemeClr val="bg1"/>
                              </a:solidFill>
                              <a:latin typeface="Cambria Math" panose="02040503050406030204" pitchFamily="18" charset="0"/>
                            </a:rPr>
                            <m:t>𝑑𝑑𝑠</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𝑗</m:t>
                              </m:r>
                            </m:sub>
                          </m:sSub>
                          <m:sSub>
                            <m:sSubPr>
                              <m:ctrlPr>
                                <a:rPr lang="en-US" i="1" smtClean="0">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b="0" i="1" smtClean="0">
                                  <a:solidFill>
                                    <a:schemeClr val="bg1"/>
                                  </a:solidFill>
                                  <a:latin typeface="Cambria Math" panose="02040503050406030204" pitchFamily="18" charset="0"/>
                                  <a:ea typeface="Cambria Math" pitchFamily="18" charset="0"/>
                                </a:rPr>
                                <m:t>𝑗</m:t>
                              </m:r>
                            </m:sub>
                          </m:sSub>
                          <m:r>
                            <a:rPr lang="en-US" i="1">
                              <a:solidFill>
                                <a:schemeClr val="bg1"/>
                              </a:solidFill>
                              <a:latin typeface="Cambria Math" panose="02040503050406030204" pitchFamily="18" charset="0"/>
                              <a:ea typeface="Cambria Math" pitchFamily="18" charset="0"/>
                            </a:rPr>
                            <m:t>+ …+</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𝑝</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i="1">
                                  <a:solidFill>
                                    <a:schemeClr val="bg1"/>
                                  </a:solidFill>
                                  <a:latin typeface="Cambria Math" panose="02040503050406030204" pitchFamily="18" charset="0"/>
                                  <a:ea typeface="Cambria Math" pitchFamily="18" charset="0"/>
                                </a:rPr>
                                <m:t>𝑝</m:t>
                              </m:r>
                            </m:sub>
                          </m:sSub>
                          <m:r>
                            <a:rPr lang="en-US" i="1">
                              <a:solidFill>
                                <a:schemeClr val="bg1"/>
                              </a:solidFill>
                              <a:latin typeface="Cambria Math" panose="02040503050406030204" pitchFamily="18" charset="0"/>
                            </a:rPr>
                            <m:t>)</m:t>
                          </m:r>
                        </m:den>
                      </m:f>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𝑗</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m:t>
                                  </m:r>
                                  <m:r>
                                    <a:rPr lang="en-US" i="1">
                                      <a:solidFill>
                                        <a:schemeClr val="bg1"/>
                                      </a:solidFill>
                                      <a:latin typeface="Cambria Math" panose="02040503050406030204" pitchFamily="18" charset="0"/>
                                      <a:ea typeface="Cambria Math" pitchFamily="18" charset="0"/>
                                    </a:rPr>
                                    <m:t>𝑋</m:t>
                                  </m:r>
                                </m:e>
                                <m:sub>
                                  <m:r>
                                    <a:rPr lang="en-US" b="0" i="1" smtClean="0">
                                      <a:solidFill>
                                        <a:schemeClr val="bg1"/>
                                      </a:solidFill>
                                      <a:latin typeface="Cambria Math" panose="02040503050406030204" pitchFamily="18" charset="0"/>
                                      <a:ea typeface="Cambria Math" pitchFamily="18" charset="0"/>
                                    </a:rPr>
                                    <m:t>𝑗</m:t>
                                  </m:r>
                                </m:sub>
                              </m:sSub>
                              <m:r>
                                <a:rPr lang="en-US" i="1">
                                  <a:solidFill>
                                    <a:schemeClr val="bg1"/>
                                  </a:solidFill>
                                  <a:latin typeface="Cambria Math" panose="02040503050406030204" pitchFamily="18" charset="0"/>
                                  <a:ea typeface="Cambria Math" pitchFamily="18" charset="0"/>
                                </a:rPr>
                                <m:t>+1)+ …+</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𝑝</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i="1">
                                      <a:solidFill>
                                        <a:schemeClr val="bg1"/>
                                      </a:solidFill>
                                      <a:latin typeface="Cambria Math" panose="02040503050406030204" pitchFamily="18" charset="0"/>
                                      <a:ea typeface="Cambria Math" pitchFamily="18" charset="0"/>
                                    </a:rPr>
                                    <m:t>𝑝</m:t>
                                  </m:r>
                                </m:sub>
                              </m:sSub>
                            </m:sup>
                          </m:sSup>
                        </m:num>
                        <m:den>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𝑗</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b="0" i="1" smtClean="0">
                                      <a:solidFill>
                                        <a:schemeClr val="bg1"/>
                                      </a:solidFill>
                                      <a:latin typeface="Cambria Math" panose="02040503050406030204" pitchFamily="18" charset="0"/>
                                      <a:ea typeface="Cambria Math" pitchFamily="18" charset="0"/>
                                    </a:rPr>
                                    <m:t>𝑗</m:t>
                                  </m:r>
                                </m:sub>
                              </m:sSub>
                              <m:r>
                                <a:rPr lang="en-US" i="1">
                                  <a:solidFill>
                                    <a:schemeClr val="bg1"/>
                                  </a:solidFill>
                                  <a:latin typeface="Cambria Math" panose="02040503050406030204" pitchFamily="18" charset="0"/>
                                  <a:ea typeface="Cambria Math" pitchFamily="18" charset="0"/>
                                </a:rPr>
                                <m:t>+ …+</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i="1">
                                      <a:solidFill>
                                        <a:schemeClr val="bg1"/>
                                      </a:solidFill>
                                      <a:latin typeface="Cambria Math" panose="02040503050406030204" pitchFamily="18" charset="0"/>
                                      <a:ea typeface="Cambria Math" pitchFamily="18" charset="0"/>
                                    </a:rPr>
                                    <m:t>𝑝</m:t>
                                  </m:r>
                                </m:sub>
                              </m:sSub>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𝑋</m:t>
                                  </m:r>
                                </m:e>
                                <m:sub>
                                  <m:r>
                                    <a:rPr lang="en-US" i="1">
                                      <a:solidFill>
                                        <a:schemeClr val="bg1"/>
                                      </a:solidFill>
                                      <a:latin typeface="Cambria Math" panose="02040503050406030204" pitchFamily="18" charset="0"/>
                                      <a:ea typeface="Cambria Math" pitchFamily="18" charset="0"/>
                                    </a:rPr>
                                    <m:t>𝑝</m:t>
                                  </m:r>
                                </m:sub>
                              </m:sSub>
                            </m:sup>
                          </m:sSup>
                        </m:den>
                      </m:f>
                      <m:r>
                        <a:rPr lang="en-US" b="0" i="0"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rPr>
                                <m:t>𝑗</m:t>
                              </m:r>
                            </m:sub>
                          </m:sSub>
                        </m:sup>
                      </m:sSup>
                    </m:oMath>
                  </m:oMathPara>
                </a14:m>
                <a:endParaRPr lang="en-US" dirty="0">
                  <a:solidFill>
                    <a:schemeClr val="bg1"/>
                  </a:solidFill>
                  <a:latin typeface="+mj-lt"/>
                </a:endParaRPr>
              </a:p>
            </p:txBody>
          </p:sp>
        </mc:Choice>
        <mc:Fallback xmlns="">
          <p:sp>
            <p:nvSpPr>
              <p:cNvPr id="8" name="TextBox 7">
                <a:extLst>
                  <a:ext uri="{FF2B5EF4-FFF2-40B4-BE49-F238E27FC236}">
                    <a16:creationId xmlns:a16="http://schemas.microsoft.com/office/drawing/2014/main" id="{15F11DC9-1950-4F30-B816-42BF0A95BDC6}"/>
                  </a:ext>
                </a:extLst>
              </p:cNvPr>
              <p:cNvSpPr txBox="1">
                <a:spLocks noRot="1" noChangeAspect="1" noMove="1" noResize="1" noEditPoints="1" noAdjustHandles="1" noChangeArrowheads="1" noChangeShapeType="1" noTextEdit="1"/>
              </p:cNvSpPr>
              <p:nvPr/>
            </p:nvSpPr>
            <p:spPr>
              <a:xfrm>
                <a:off x="1303541" y="1960110"/>
                <a:ext cx="6536918" cy="6522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C63C94-0E9A-4C1B-BD58-49955365B4E1}"/>
                  </a:ext>
                </a:extLst>
              </p:cNvPr>
              <p:cNvSpPr txBox="1"/>
              <p:nvPr/>
            </p:nvSpPr>
            <p:spPr>
              <a:xfrm>
                <a:off x="732791" y="3383476"/>
                <a:ext cx="7782559" cy="690958"/>
              </a:xfrm>
              <a:prstGeom prst="rect">
                <a:avLst/>
              </a:prstGeom>
              <a:noFill/>
            </p:spPr>
            <p:txBody>
              <a:bodyPr wrap="square" rtlCol="0">
                <a:spAutoFit/>
              </a:bodyPr>
              <a:lstStyle/>
              <a:p>
                <a:r>
                  <a:rPr lang="en-US" dirty="0">
                    <a:solidFill>
                      <a:schemeClr val="bg1"/>
                    </a:solidFill>
                    <a:latin typeface="+mj-lt"/>
                  </a:rPr>
                  <a:t>Thus, the coefficient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smtClean="0">
                            <a:solidFill>
                              <a:schemeClr val="bg1"/>
                            </a:solidFill>
                            <a:latin typeface="Cambria Math" panose="02040503050406030204" pitchFamily="18" charset="0"/>
                            <a:ea typeface="Cambria Math" panose="02040503050406030204" pitchFamily="18" charset="0"/>
                          </a:rPr>
                          <m:t>𝛽</m:t>
                        </m:r>
                      </m:e>
                      <m:sub>
                        <m:r>
                          <a:rPr lang="en-US" b="0" i="1" smtClean="0">
                            <a:solidFill>
                              <a:schemeClr val="bg1"/>
                            </a:solidFill>
                            <a:latin typeface="Cambria Math" panose="02040503050406030204" pitchFamily="18" charset="0"/>
                          </a:rPr>
                          <m:t>𝑗</m:t>
                        </m:r>
                      </m:sub>
                    </m:sSub>
                  </m:oMath>
                </a14:m>
                <a:r>
                  <a:rPr lang="en-US" dirty="0">
                    <a:solidFill>
                      <a:schemeClr val="bg1"/>
                    </a:solidFill>
                    <a:latin typeface="+mj-lt"/>
                  </a:rPr>
                  <a:t> in the logistic regression is the log of the odds ratio for an increase by 1 for the value </a:t>
                </a:r>
                <a14:m>
                  <m:oMath xmlns:m="http://schemas.openxmlformats.org/officeDocument/2006/math">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𝑋</m:t>
                        </m:r>
                      </m:e>
                      <m:sub>
                        <m:r>
                          <a:rPr lang="en-US" i="1">
                            <a:solidFill>
                              <a:schemeClr val="bg1"/>
                            </a:solidFill>
                            <a:latin typeface="Cambria Math" panose="02040503050406030204" pitchFamily="18" charset="0"/>
                          </a:rPr>
                          <m:t>𝑗</m:t>
                        </m:r>
                      </m:sub>
                    </m:sSub>
                  </m:oMath>
                </a14:m>
                <a:r>
                  <a:rPr lang="en-US" dirty="0">
                    <a:solidFill>
                      <a:schemeClr val="bg1"/>
                    </a:solidFill>
                    <a:latin typeface="+mj-lt"/>
                  </a:rPr>
                  <a:t>:</a:t>
                </a:r>
              </a:p>
            </p:txBody>
          </p:sp>
        </mc:Choice>
        <mc:Fallback xmlns="">
          <p:sp>
            <p:nvSpPr>
              <p:cNvPr id="6" name="TextBox 5">
                <a:extLst>
                  <a:ext uri="{FF2B5EF4-FFF2-40B4-BE49-F238E27FC236}">
                    <a16:creationId xmlns:a16="http://schemas.microsoft.com/office/drawing/2014/main" id="{ABC63C94-0E9A-4C1B-BD58-49955365B4E1}"/>
                  </a:ext>
                </a:extLst>
              </p:cNvPr>
              <p:cNvSpPr txBox="1">
                <a:spLocks noRot="1" noChangeAspect="1" noMove="1" noResize="1" noEditPoints="1" noAdjustHandles="1" noChangeArrowheads="1" noChangeShapeType="1" noTextEdit="1"/>
              </p:cNvSpPr>
              <p:nvPr/>
            </p:nvSpPr>
            <p:spPr>
              <a:xfrm>
                <a:off x="732791" y="3383476"/>
                <a:ext cx="7782559" cy="690958"/>
              </a:xfrm>
              <a:prstGeom prst="rect">
                <a:avLst/>
              </a:prstGeom>
              <a:blipFill>
                <a:blip r:embed="rId5"/>
                <a:stretch>
                  <a:fillRect l="-626" t="-3540" b="-10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219C6A7-1CA1-40E7-8B8F-F95C427F7345}"/>
                  </a:ext>
                </a:extLst>
              </p:cNvPr>
              <p:cNvSpPr txBox="1"/>
              <p:nvPr/>
            </p:nvSpPr>
            <p:spPr>
              <a:xfrm>
                <a:off x="3340100" y="4167524"/>
                <a:ext cx="2086340" cy="613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𝑜𝑑𝑑𝑠</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+1</m:t>
                          </m:r>
                          <m:r>
                            <a:rPr lang="en-US" i="1">
                              <a:solidFill>
                                <a:schemeClr val="bg1"/>
                              </a:solidFill>
                              <a:latin typeface="Cambria Math" panose="02040503050406030204" pitchFamily="18" charset="0"/>
                            </a:rPr>
                            <m:t>)</m:t>
                          </m:r>
                          <m:r>
                            <m:rPr>
                              <m:nor/>
                            </m:rPr>
                            <a:rPr lang="en-US" dirty="0">
                              <a:solidFill>
                                <a:schemeClr val="bg1"/>
                              </a:solidFill>
                            </a:rPr>
                            <m:t> </m:t>
                          </m:r>
                        </m:num>
                        <m:den>
                          <m:r>
                            <a:rPr lang="en-US" i="1">
                              <a:solidFill>
                                <a:schemeClr val="bg1"/>
                              </a:solidFill>
                              <a:latin typeface="Cambria Math" panose="02040503050406030204" pitchFamily="18" charset="0"/>
                            </a:rPr>
                            <m:t>𝑜𝑑𝑑𝑠</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𝑋</m:t>
                              </m:r>
                            </m:e>
                            <m:sub>
                              <m:r>
                                <a:rPr lang="en-US" i="1">
                                  <a:solidFill>
                                    <a:schemeClr val="bg1"/>
                                  </a:solidFill>
                                  <a:latin typeface="Cambria Math" panose="02040503050406030204" pitchFamily="18" charset="0"/>
                                </a:rPr>
                                <m:t>𝑗</m:t>
                              </m:r>
                            </m:sub>
                          </m:sSub>
                          <m:r>
                            <a:rPr lang="en-US" i="1">
                              <a:solidFill>
                                <a:schemeClr val="bg1"/>
                              </a:solidFill>
                              <a:latin typeface="Cambria Math" panose="02040503050406030204" pitchFamily="18" charset="0"/>
                            </a:rPr>
                            <m:t>)</m:t>
                          </m:r>
                          <m:r>
                            <m:rPr>
                              <m:nor/>
                            </m:rPr>
                            <a:rPr lang="en-US" dirty="0">
                              <a:solidFill>
                                <a:schemeClr val="bg1"/>
                              </a:solidFill>
                            </a:rPr>
                            <m:t> </m:t>
                          </m:r>
                        </m:den>
                      </m:f>
                      <m:r>
                        <a:rPr lang="en-US" b="0" i="0" dirty="0" smtClean="0">
                          <a:solidFill>
                            <a:schemeClr val="bg1"/>
                          </a:solidFill>
                          <a:latin typeface="Cambria Math" panose="02040503050406030204" pitchFamily="18" charset="0"/>
                        </a:rPr>
                        <m:t>= </m:t>
                      </m:r>
                      <m:sSup>
                        <m:sSupPr>
                          <m:ctrlPr>
                            <a:rPr lang="en-US" b="0" i="1" dirty="0" smtClean="0">
                              <a:solidFill>
                                <a:schemeClr val="bg1"/>
                              </a:solidFill>
                              <a:latin typeface="Cambria Math" panose="02040503050406030204" pitchFamily="18" charset="0"/>
                            </a:rPr>
                          </m:ctrlPr>
                        </m:sSupPr>
                        <m:e>
                          <m:r>
                            <a:rPr lang="en-US" b="0" i="1" dirty="0" smtClean="0">
                              <a:solidFill>
                                <a:schemeClr val="bg1"/>
                              </a:solidFill>
                              <a:latin typeface="Cambria Math" panose="02040503050406030204" pitchFamily="18" charset="0"/>
                            </a:rPr>
                            <m:t>𝑒</m:t>
                          </m:r>
                        </m:e>
                        <m:sup>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rPr>
                                <m:t>𝑗</m:t>
                              </m:r>
                            </m:sub>
                          </m:sSub>
                        </m:sup>
                      </m:sSup>
                    </m:oMath>
                  </m:oMathPara>
                </a14:m>
                <a:endParaRPr lang="en-US" dirty="0">
                  <a:solidFill>
                    <a:schemeClr val="bg1"/>
                  </a:solidFill>
                  <a:latin typeface="+mj-lt"/>
                </a:endParaRPr>
              </a:p>
            </p:txBody>
          </p:sp>
        </mc:Choice>
        <mc:Fallback xmlns="">
          <p:sp>
            <p:nvSpPr>
              <p:cNvPr id="5" name="TextBox 4">
                <a:extLst>
                  <a:ext uri="{FF2B5EF4-FFF2-40B4-BE49-F238E27FC236}">
                    <a16:creationId xmlns:a16="http://schemas.microsoft.com/office/drawing/2014/main" id="{8219C6A7-1CA1-40E7-8B8F-F95C427F7345}"/>
                  </a:ext>
                </a:extLst>
              </p:cNvPr>
              <p:cNvSpPr txBox="1">
                <a:spLocks noRot="1" noChangeAspect="1" noMove="1" noResize="1" noEditPoints="1" noAdjustHandles="1" noChangeArrowheads="1" noChangeShapeType="1" noTextEdit="1"/>
              </p:cNvSpPr>
              <p:nvPr/>
            </p:nvSpPr>
            <p:spPr>
              <a:xfrm>
                <a:off x="3340100" y="4167524"/>
                <a:ext cx="2086340" cy="613694"/>
              </a:xfrm>
              <a:prstGeom prst="rect">
                <a:avLst/>
              </a:prstGeom>
              <a:blipFill>
                <a:blip r:embed="rId6"/>
                <a:stretch>
                  <a:fillRect b="-1000"/>
                </a:stretch>
              </a:blipFill>
            </p:spPr>
            <p:txBody>
              <a:bodyPr/>
              <a:lstStyle/>
              <a:p>
                <a:r>
                  <a:rPr lang="en-US">
                    <a:noFill/>
                  </a:rPr>
                  <a:t> </a:t>
                </a:r>
              </a:p>
            </p:txBody>
          </p:sp>
        </mc:Fallback>
      </mc:AlternateContent>
    </p:spTree>
    <p:extLst>
      <p:ext uri="{BB962C8B-B14F-4D97-AF65-F5344CB8AC3E}">
        <p14:creationId xmlns:p14="http://schemas.microsoft.com/office/powerpoint/2010/main" val="426782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52EC43E-4AA3-17F5-7DC7-EDA296D0988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5DE146A6-4432-BD6A-5126-EBC4FDC78DE7}"/>
              </a:ext>
            </a:extLst>
          </p:cNvPr>
          <p:cNvSpPr>
            <a:spLocks noGrp="1"/>
          </p:cNvSpPr>
          <p:nvPr>
            <p:ph type="body" sz="quarter" idx="10"/>
          </p:nvPr>
        </p:nvSpPr>
        <p:spPr/>
        <p:txBody>
          <a:bodyPr/>
          <a:lstStyle/>
          <a:p>
            <a:r>
              <a:rPr lang="en-US" dirty="0"/>
              <a:t>Confounding</a:t>
            </a:r>
          </a:p>
        </p:txBody>
      </p:sp>
    </p:spTree>
    <p:extLst>
      <p:ext uri="{BB962C8B-B14F-4D97-AF65-F5344CB8AC3E}">
        <p14:creationId xmlns:p14="http://schemas.microsoft.com/office/powerpoint/2010/main" val="246271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5C73-8506-474A-BB88-B1E565F367EE}"/>
              </a:ext>
            </a:extLst>
          </p:cNvPr>
          <p:cNvSpPr>
            <a:spLocks noGrp="1"/>
          </p:cNvSpPr>
          <p:nvPr>
            <p:ph type="title"/>
          </p:nvPr>
        </p:nvSpPr>
        <p:spPr/>
        <p:txBody>
          <a:bodyPr>
            <a:normAutofit fontScale="90000"/>
          </a:bodyPr>
          <a:lstStyle/>
          <a:p>
            <a:r>
              <a:rPr lang="en-US" dirty="0"/>
              <a:t>Classification Examples</a:t>
            </a:r>
          </a:p>
        </p:txBody>
      </p:sp>
      <p:sp>
        <p:nvSpPr>
          <p:cNvPr id="3" name="Content Placeholder 2">
            <a:extLst>
              <a:ext uri="{FF2B5EF4-FFF2-40B4-BE49-F238E27FC236}">
                <a16:creationId xmlns:a16="http://schemas.microsoft.com/office/drawing/2014/main" id="{D0068673-0CAA-4692-825A-D864B09822AD}"/>
              </a:ext>
            </a:extLst>
          </p:cNvPr>
          <p:cNvSpPr>
            <a:spLocks noGrp="1"/>
          </p:cNvSpPr>
          <p:nvPr>
            <p:ph idx="1"/>
          </p:nvPr>
        </p:nvSpPr>
        <p:spPr/>
        <p:txBody>
          <a:bodyPr>
            <a:normAutofit lnSpcReduction="10000"/>
          </a:bodyPr>
          <a:lstStyle/>
          <a:p>
            <a:pPr marL="0" indent="0">
              <a:buNone/>
            </a:pPr>
            <a:r>
              <a:rPr lang="en-US" dirty="0"/>
              <a:t>Can credit score and home ownership predict load default?</a:t>
            </a:r>
          </a:p>
          <a:p>
            <a:pPr marL="0" indent="0">
              <a:buNone/>
            </a:pPr>
            <a:endParaRPr lang="en-US" dirty="0"/>
          </a:p>
          <a:p>
            <a:pPr marL="0" indent="0">
              <a:buNone/>
            </a:pPr>
            <a:r>
              <a:rPr lang="en-US" b="1" dirty="0"/>
              <a:t>Predictor Variables:</a:t>
            </a:r>
          </a:p>
          <a:p>
            <a:r>
              <a:rPr lang="en-US" dirty="0"/>
              <a:t>Credit Score: 300–850</a:t>
            </a:r>
          </a:p>
          <a:p>
            <a:r>
              <a:rPr lang="en-US" dirty="0"/>
              <a:t>Home Ownership: Yes/No/Rent</a:t>
            </a:r>
          </a:p>
          <a:p>
            <a:endParaRPr lang="en-US" dirty="0"/>
          </a:p>
          <a:p>
            <a:pPr marL="0" indent="0">
              <a:spcBef>
                <a:spcPts val="1200"/>
              </a:spcBef>
              <a:buNone/>
            </a:pPr>
            <a:endParaRPr lang="en-US" b="1" dirty="0"/>
          </a:p>
          <a:p>
            <a:pPr marL="0" indent="0">
              <a:spcBef>
                <a:spcPts val="1200"/>
              </a:spcBef>
              <a:buNone/>
            </a:pPr>
            <a:r>
              <a:rPr lang="en-US" b="1" dirty="0"/>
              <a:t>Response Variable:</a:t>
            </a:r>
          </a:p>
          <a:p>
            <a:r>
              <a:rPr lang="en-US" dirty="0"/>
              <a:t>Loan Default: Yes/No</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1EC7D519-2676-486B-A09A-3913352E796E}"/>
              </a:ext>
            </a:extLst>
          </p:cNvPr>
          <p:cNvSpPr>
            <a:spLocks noGrp="1"/>
          </p:cNvSpPr>
          <p:nvPr>
            <p:ph type="body" sz="quarter" idx="10"/>
          </p:nvPr>
        </p:nvSpPr>
        <p:spPr/>
        <p:txBody>
          <a:bodyPr/>
          <a:lstStyle/>
          <a:p>
            <a:r>
              <a:rPr lang="en-US" dirty="0"/>
              <a:t>Credit Scoring</a:t>
            </a:r>
          </a:p>
        </p:txBody>
      </p:sp>
      <p:sp>
        <p:nvSpPr>
          <p:cNvPr id="5" name="Down Arrow 5">
            <a:extLst>
              <a:ext uri="{FF2B5EF4-FFF2-40B4-BE49-F238E27FC236}">
                <a16:creationId xmlns:a16="http://schemas.microsoft.com/office/drawing/2014/main" id="{FB0D4CB1-B236-4625-ACFD-430D9E9A03AD}"/>
              </a:ext>
            </a:extLst>
          </p:cNvPr>
          <p:cNvSpPr/>
          <p:nvPr>
            <p:custDataLst>
              <p:tags r:id="rId1"/>
            </p:custDataLst>
          </p:nvPr>
        </p:nvSpPr>
        <p:spPr bwMode="auto">
          <a:xfrm>
            <a:off x="1477061" y="3220427"/>
            <a:ext cx="400556" cy="515867"/>
          </a:xfrm>
          <a:prstGeom prst="downArrow">
            <a:avLst/>
          </a:prstGeom>
          <a:solidFill>
            <a:schemeClr val="bg1"/>
          </a:solidFill>
          <a:ln w="38100" cap="flat" cmpd="sng" algn="ctr">
            <a:solidFill>
              <a:schemeClr val="tx2"/>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a:endParaRPr lang="en-US" dirty="0"/>
          </a:p>
        </p:txBody>
      </p:sp>
      <p:pic>
        <p:nvPicPr>
          <p:cNvPr id="6" name="Picture 5">
            <a:extLst>
              <a:ext uri="{FF2B5EF4-FFF2-40B4-BE49-F238E27FC236}">
                <a16:creationId xmlns:a16="http://schemas.microsoft.com/office/drawing/2014/main" id="{ED67232B-094B-4686-98F5-0934A1C78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98" y="2075147"/>
            <a:ext cx="2835553" cy="2290560"/>
          </a:xfrm>
          <a:prstGeom prst="rect">
            <a:avLst/>
          </a:prstGeom>
        </p:spPr>
      </p:pic>
    </p:spTree>
    <p:extLst>
      <p:ext uri="{BB962C8B-B14F-4D97-AF65-F5344CB8AC3E}">
        <p14:creationId xmlns:p14="http://schemas.microsoft.com/office/powerpoint/2010/main" val="145920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FA56-5240-4CF0-BA70-CFBDB1673CFE}"/>
              </a:ext>
            </a:extLst>
          </p:cNvPr>
          <p:cNvSpPr>
            <a:spLocks noGrp="1"/>
          </p:cNvSpPr>
          <p:nvPr>
            <p:ph type="title"/>
          </p:nvPr>
        </p:nvSpPr>
        <p:spPr/>
        <p:txBody>
          <a:bodyPr>
            <a:normAutofit fontScale="90000"/>
          </a:bodyPr>
          <a:lstStyle/>
          <a:p>
            <a:r>
              <a:rPr lang="en-US" dirty="0"/>
              <a:t>Multiple Logistic Regression</a:t>
            </a:r>
          </a:p>
        </p:txBody>
      </p:sp>
      <p:sp>
        <p:nvSpPr>
          <p:cNvPr id="3" name="Slide Number Placeholder 2">
            <a:extLst>
              <a:ext uri="{FF2B5EF4-FFF2-40B4-BE49-F238E27FC236}">
                <a16:creationId xmlns:a16="http://schemas.microsoft.com/office/drawing/2014/main" id="{C5823732-1FB5-4F2C-B58E-18B964A6287E}"/>
              </a:ext>
            </a:extLst>
          </p:cNvPr>
          <p:cNvSpPr>
            <a:spLocks noGrp="1"/>
          </p:cNvSpPr>
          <p:nvPr>
            <p:ph type="sldNum" sz="quarter" idx="12"/>
          </p:nvPr>
        </p:nvSpPr>
        <p:spPr/>
        <p:txBody>
          <a:bodyPr/>
          <a:lstStyle/>
          <a:p>
            <a:fld id="{6E61BB2A-F643-4BC4-A7C3-7339FD5A6B19}" type="slidenum">
              <a:rPr lang="en-US" smtClean="0"/>
              <a:pPr/>
              <a:t>40</a:t>
            </a:fld>
            <a:endParaRPr lang="en-US"/>
          </a:p>
        </p:txBody>
      </p:sp>
      <p:sp>
        <p:nvSpPr>
          <p:cNvPr id="4" name="Content Placeholder 3">
            <a:extLst>
              <a:ext uri="{FF2B5EF4-FFF2-40B4-BE49-F238E27FC236}">
                <a16:creationId xmlns:a16="http://schemas.microsoft.com/office/drawing/2014/main" id="{7943DF3F-8BE4-4AA6-B6D4-2A1D00052965}"/>
              </a:ext>
            </a:extLst>
          </p:cNvPr>
          <p:cNvSpPr>
            <a:spLocks noGrp="1"/>
          </p:cNvSpPr>
          <p:nvPr>
            <p:ph sz="quarter" idx="1"/>
          </p:nvPr>
        </p:nvSpPr>
        <p:spPr/>
        <p:txBody>
          <a:bodyPr/>
          <a:lstStyle/>
          <a:p>
            <a:r>
              <a:rPr lang="en-US" dirty="0"/>
              <a:t>Making a model for loan default based on balance, income, and student status:</a:t>
            </a:r>
          </a:p>
        </p:txBody>
      </p:sp>
      <p:pic>
        <p:nvPicPr>
          <p:cNvPr id="8" name="Picture 7">
            <a:extLst>
              <a:ext uri="{FF2B5EF4-FFF2-40B4-BE49-F238E27FC236}">
                <a16:creationId xmlns:a16="http://schemas.microsoft.com/office/drawing/2014/main" id="{F062A824-2251-40C8-83B2-7F8027EFB50E}"/>
              </a:ext>
            </a:extLst>
          </p:cNvPr>
          <p:cNvPicPr>
            <a:picLocks noChangeAspect="1"/>
          </p:cNvPicPr>
          <p:nvPr/>
        </p:nvPicPr>
        <p:blipFill>
          <a:blip r:embed="rId2"/>
          <a:stretch>
            <a:fillRect/>
          </a:stretch>
        </p:blipFill>
        <p:spPr>
          <a:xfrm>
            <a:off x="2580461" y="1434306"/>
            <a:ext cx="3983077" cy="3479800"/>
          </a:xfrm>
          <a:prstGeom prst="rect">
            <a:avLst/>
          </a:prstGeom>
        </p:spPr>
      </p:pic>
    </p:spTree>
    <p:extLst>
      <p:ext uri="{BB962C8B-B14F-4D97-AF65-F5344CB8AC3E}">
        <p14:creationId xmlns:p14="http://schemas.microsoft.com/office/powerpoint/2010/main" val="3857177128"/>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C128745-FAB9-4B64-8556-A865194256EB}"/>
              </a:ext>
            </a:extLst>
          </p:cNvPr>
          <p:cNvPicPr>
            <a:picLocks noChangeAspect="1"/>
          </p:cNvPicPr>
          <p:nvPr/>
        </p:nvPicPr>
        <p:blipFill>
          <a:blip r:embed="rId2"/>
          <a:stretch>
            <a:fillRect/>
          </a:stretch>
        </p:blipFill>
        <p:spPr>
          <a:xfrm>
            <a:off x="1595438" y="1856642"/>
            <a:ext cx="6169025" cy="2897966"/>
          </a:xfrm>
          <a:prstGeom prst="rect">
            <a:avLst/>
          </a:prstGeom>
        </p:spPr>
      </p:pic>
      <p:sp>
        <p:nvSpPr>
          <p:cNvPr id="2" name="Title 1">
            <a:extLst>
              <a:ext uri="{FF2B5EF4-FFF2-40B4-BE49-F238E27FC236}">
                <a16:creationId xmlns:a16="http://schemas.microsoft.com/office/drawing/2014/main" id="{BAE8FA56-5240-4CF0-BA70-CFBDB1673CFE}"/>
              </a:ext>
            </a:extLst>
          </p:cNvPr>
          <p:cNvSpPr>
            <a:spLocks noGrp="1"/>
          </p:cNvSpPr>
          <p:nvPr>
            <p:ph type="title"/>
          </p:nvPr>
        </p:nvSpPr>
        <p:spPr/>
        <p:txBody>
          <a:bodyPr>
            <a:normAutofit fontScale="90000"/>
          </a:bodyPr>
          <a:lstStyle/>
          <a:p>
            <a:r>
              <a:rPr lang="en-US" dirty="0"/>
              <a:t>Multiple Logistic Regression</a:t>
            </a:r>
          </a:p>
        </p:txBody>
      </p:sp>
      <p:sp>
        <p:nvSpPr>
          <p:cNvPr id="3" name="Slide Number Placeholder 2">
            <a:extLst>
              <a:ext uri="{FF2B5EF4-FFF2-40B4-BE49-F238E27FC236}">
                <a16:creationId xmlns:a16="http://schemas.microsoft.com/office/drawing/2014/main" id="{C5823732-1FB5-4F2C-B58E-18B964A6287E}"/>
              </a:ext>
            </a:extLst>
          </p:cNvPr>
          <p:cNvSpPr>
            <a:spLocks noGrp="1"/>
          </p:cNvSpPr>
          <p:nvPr>
            <p:ph type="sldNum" sz="quarter" idx="12"/>
          </p:nvPr>
        </p:nvSpPr>
        <p:spPr/>
        <p:txBody>
          <a:bodyPr/>
          <a:lstStyle/>
          <a:p>
            <a:fld id="{6E61BB2A-F643-4BC4-A7C3-7339FD5A6B19}" type="slidenum">
              <a:rPr lang="en-US" smtClean="0"/>
              <a:pPr/>
              <a:t>41</a:t>
            </a:fld>
            <a:endParaRPr lang="en-US"/>
          </a:p>
        </p:txBody>
      </p:sp>
      <p:sp>
        <p:nvSpPr>
          <p:cNvPr id="4" name="Content Placeholder 3">
            <a:extLst>
              <a:ext uri="{FF2B5EF4-FFF2-40B4-BE49-F238E27FC236}">
                <a16:creationId xmlns:a16="http://schemas.microsoft.com/office/drawing/2014/main" id="{7943DF3F-8BE4-4AA6-B6D4-2A1D00052965}"/>
              </a:ext>
            </a:extLst>
          </p:cNvPr>
          <p:cNvSpPr>
            <a:spLocks noGrp="1"/>
          </p:cNvSpPr>
          <p:nvPr>
            <p:ph sz="quarter" idx="1"/>
          </p:nvPr>
        </p:nvSpPr>
        <p:spPr/>
        <p:txBody>
          <a:bodyPr/>
          <a:lstStyle/>
          <a:p>
            <a:r>
              <a:rPr lang="en-US" dirty="0"/>
              <a:t>Making a model for loan default based on balance, income, and student status:</a:t>
            </a:r>
          </a:p>
        </p:txBody>
      </p:sp>
      <p:sp>
        <p:nvSpPr>
          <p:cNvPr id="10" name="TextBox 9">
            <a:extLst>
              <a:ext uri="{FF2B5EF4-FFF2-40B4-BE49-F238E27FC236}">
                <a16:creationId xmlns:a16="http://schemas.microsoft.com/office/drawing/2014/main" id="{DED65C97-FD84-41E0-A74C-75F72C5AA02D}"/>
              </a:ext>
            </a:extLst>
          </p:cNvPr>
          <p:cNvSpPr txBox="1"/>
          <p:nvPr/>
        </p:nvSpPr>
        <p:spPr>
          <a:xfrm>
            <a:off x="92075" y="2914302"/>
            <a:ext cx="1568450" cy="1384995"/>
          </a:xfrm>
          <a:prstGeom prst="rect">
            <a:avLst/>
          </a:prstGeom>
          <a:noFill/>
        </p:spPr>
        <p:txBody>
          <a:bodyPr wrap="square" rtlCol="0">
            <a:spAutoFit/>
          </a:bodyPr>
          <a:lstStyle/>
          <a:p>
            <a:r>
              <a:rPr lang="en-US" sz="1200" dirty="0">
                <a:solidFill>
                  <a:schemeClr val="bg1"/>
                </a:solidFill>
                <a:latin typeface="Cambria Math" pitchFamily="18" charset="0"/>
                <a:ea typeface="Cambria Math" pitchFamily="18" charset="0"/>
              </a:rPr>
              <a:t>Why is the parameter on student negative here when it was positive as part of a Simple Logistic Regression??</a:t>
            </a:r>
          </a:p>
        </p:txBody>
      </p:sp>
      <p:cxnSp>
        <p:nvCxnSpPr>
          <p:cNvPr id="11" name="Straight Arrow Connector 10">
            <a:extLst>
              <a:ext uri="{FF2B5EF4-FFF2-40B4-BE49-F238E27FC236}">
                <a16:creationId xmlns:a16="http://schemas.microsoft.com/office/drawing/2014/main" id="{4D4530B5-CF18-4620-ABAA-2EB37E661FA9}"/>
              </a:ext>
            </a:extLst>
          </p:cNvPr>
          <p:cNvCxnSpPr>
            <a:cxnSpLocks/>
          </p:cNvCxnSpPr>
          <p:nvPr/>
        </p:nvCxnSpPr>
        <p:spPr>
          <a:xfrm>
            <a:off x="1301750" y="3448050"/>
            <a:ext cx="977900" cy="775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9004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AD4E-46BD-4AFB-9E38-7B98229E9E54}"/>
              </a:ext>
            </a:extLst>
          </p:cNvPr>
          <p:cNvSpPr>
            <a:spLocks noGrp="1"/>
          </p:cNvSpPr>
          <p:nvPr>
            <p:ph type="title"/>
          </p:nvPr>
        </p:nvSpPr>
        <p:spPr/>
        <p:txBody>
          <a:bodyPr>
            <a:normAutofit fontScale="90000"/>
          </a:bodyPr>
          <a:lstStyle/>
          <a:p>
            <a:r>
              <a:rPr lang="en-US" dirty="0"/>
              <a:t>Confounding</a:t>
            </a:r>
          </a:p>
        </p:txBody>
      </p:sp>
      <p:sp>
        <p:nvSpPr>
          <p:cNvPr id="3" name="Slide Number Placeholder 2">
            <a:extLst>
              <a:ext uri="{FF2B5EF4-FFF2-40B4-BE49-F238E27FC236}">
                <a16:creationId xmlns:a16="http://schemas.microsoft.com/office/drawing/2014/main" id="{C0D1FE50-2584-46C5-8132-C78738604599}"/>
              </a:ext>
            </a:extLst>
          </p:cNvPr>
          <p:cNvSpPr>
            <a:spLocks noGrp="1"/>
          </p:cNvSpPr>
          <p:nvPr>
            <p:ph type="sldNum" sz="quarter" idx="12"/>
          </p:nvPr>
        </p:nvSpPr>
        <p:spPr/>
        <p:txBody>
          <a:bodyPr/>
          <a:lstStyle/>
          <a:p>
            <a:fld id="{6E61BB2A-F643-4BC4-A7C3-7339FD5A6B19}" type="slidenum">
              <a:rPr lang="en-US" smtClean="0"/>
              <a:pPr/>
              <a:t>42</a:t>
            </a:fld>
            <a:endParaRPr lang="en-US"/>
          </a:p>
        </p:txBody>
      </p:sp>
      <p:sp>
        <p:nvSpPr>
          <p:cNvPr id="4" name="Content Placeholder 3">
            <a:extLst>
              <a:ext uri="{FF2B5EF4-FFF2-40B4-BE49-F238E27FC236}">
                <a16:creationId xmlns:a16="http://schemas.microsoft.com/office/drawing/2014/main" id="{9F857FA8-7249-4160-B876-691E76F1CBF9}"/>
              </a:ext>
            </a:extLst>
          </p:cNvPr>
          <p:cNvSpPr>
            <a:spLocks noGrp="1"/>
          </p:cNvSpPr>
          <p:nvPr>
            <p:ph sz="quarter" idx="1"/>
          </p:nvPr>
        </p:nvSpPr>
        <p:spPr/>
        <p:txBody>
          <a:bodyPr/>
          <a:lstStyle/>
          <a:p>
            <a:r>
              <a:rPr lang="en-US" dirty="0"/>
              <a:t>This is an example of </a:t>
            </a:r>
            <a:r>
              <a:rPr lang="en-US" b="1" i="1" dirty="0"/>
              <a:t>confounding</a:t>
            </a:r>
          </a:p>
          <a:p>
            <a:pPr lvl="1"/>
            <a:r>
              <a:rPr lang="en-US" dirty="0"/>
              <a:t>Combining factors that are correlated in such a way as to distort the true relationship.</a:t>
            </a:r>
          </a:p>
          <a:p>
            <a:pPr marL="0" indent="0"/>
            <a:endParaRPr lang="en-US" dirty="0"/>
          </a:p>
          <a:p>
            <a:pPr marL="0" indent="0"/>
            <a:r>
              <a:rPr lang="en-US" dirty="0"/>
              <a:t> In this example, student status is confounded with balance levels</a:t>
            </a:r>
          </a:p>
          <a:p>
            <a:pPr marL="205740" lvl="1" indent="0"/>
            <a:r>
              <a:rPr lang="en-US" dirty="0"/>
              <a:t> Without considering other factors, students have higher chance of default</a:t>
            </a:r>
          </a:p>
          <a:p>
            <a:pPr marL="205740" lvl="1" indent="0"/>
            <a:r>
              <a:rPr lang="en-US" dirty="0"/>
              <a:t> Considering balance as an additional factor, students have lower chance of default compared with non-students </a:t>
            </a:r>
            <a:r>
              <a:rPr lang="en-US" i="1" dirty="0"/>
              <a:t>who hold the same balance</a:t>
            </a:r>
          </a:p>
          <a:p>
            <a:pPr marL="205740" lvl="1" indent="0"/>
            <a:r>
              <a:rPr lang="en-US" dirty="0"/>
              <a:t>  Generally, students hold a higher balance and consequently overall higher chance of default.  In other words, balance and student status are positively correlated</a:t>
            </a:r>
          </a:p>
          <a:p>
            <a:endParaRPr lang="en-US" b="1" i="1" dirty="0"/>
          </a:p>
        </p:txBody>
      </p:sp>
    </p:spTree>
    <p:extLst>
      <p:ext uri="{BB962C8B-B14F-4D97-AF65-F5344CB8AC3E}">
        <p14:creationId xmlns:p14="http://schemas.microsoft.com/office/powerpoint/2010/main" val="2134262009"/>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A5EB-DC6F-4B2F-8229-261FB726A3F5}"/>
              </a:ext>
            </a:extLst>
          </p:cNvPr>
          <p:cNvSpPr>
            <a:spLocks noGrp="1"/>
          </p:cNvSpPr>
          <p:nvPr>
            <p:ph type="title"/>
          </p:nvPr>
        </p:nvSpPr>
        <p:spPr/>
        <p:txBody>
          <a:bodyPr>
            <a:normAutofit fontScale="90000"/>
          </a:bodyPr>
          <a:lstStyle/>
          <a:p>
            <a:r>
              <a:rPr lang="en-US" dirty="0"/>
              <a:t>Confounding</a:t>
            </a:r>
          </a:p>
        </p:txBody>
      </p:sp>
      <p:sp>
        <p:nvSpPr>
          <p:cNvPr id="3" name="Slide Number Placeholder 2">
            <a:extLst>
              <a:ext uri="{FF2B5EF4-FFF2-40B4-BE49-F238E27FC236}">
                <a16:creationId xmlns:a16="http://schemas.microsoft.com/office/drawing/2014/main" id="{28AC0225-D6D8-4082-A7BD-76D0E71F1865}"/>
              </a:ext>
            </a:extLst>
          </p:cNvPr>
          <p:cNvSpPr>
            <a:spLocks noGrp="1"/>
          </p:cNvSpPr>
          <p:nvPr>
            <p:ph type="sldNum" sz="quarter" idx="12"/>
          </p:nvPr>
        </p:nvSpPr>
        <p:spPr/>
        <p:txBody>
          <a:bodyPr/>
          <a:lstStyle/>
          <a:p>
            <a:fld id="{6E61BB2A-F643-4BC4-A7C3-7339FD5A6B19}" type="slidenum">
              <a:rPr lang="en-US" smtClean="0"/>
              <a:pPr/>
              <a:t>43</a:t>
            </a:fld>
            <a:endParaRPr lang="en-US"/>
          </a:p>
        </p:txBody>
      </p:sp>
      <p:pic>
        <p:nvPicPr>
          <p:cNvPr id="5" name="Picture 4">
            <a:extLst>
              <a:ext uri="{FF2B5EF4-FFF2-40B4-BE49-F238E27FC236}">
                <a16:creationId xmlns:a16="http://schemas.microsoft.com/office/drawing/2014/main" id="{3A9CF1FF-320F-4FE3-BB3B-62FE300BC6E1}"/>
              </a:ext>
            </a:extLst>
          </p:cNvPr>
          <p:cNvPicPr>
            <a:picLocks noChangeAspect="1"/>
          </p:cNvPicPr>
          <p:nvPr/>
        </p:nvPicPr>
        <p:blipFill>
          <a:blip r:embed="rId2"/>
          <a:stretch>
            <a:fillRect/>
          </a:stretch>
        </p:blipFill>
        <p:spPr>
          <a:xfrm>
            <a:off x="1943101" y="787342"/>
            <a:ext cx="5486400" cy="2395925"/>
          </a:xfrm>
          <a:prstGeom prst="rect">
            <a:avLst/>
          </a:prstGeom>
        </p:spPr>
      </p:pic>
      <p:sp>
        <p:nvSpPr>
          <p:cNvPr id="6" name="Rectangle 5">
            <a:extLst>
              <a:ext uri="{FF2B5EF4-FFF2-40B4-BE49-F238E27FC236}">
                <a16:creationId xmlns:a16="http://schemas.microsoft.com/office/drawing/2014/main" id="{70BA1567-3841-4CB8-B21B-A7DD86FA20A7}"/>
              </a:ext>
            </a:extLst>
          </p:cNvPr>
          <p:cNvSpPr/>
          <p:nvPr/>
        </p:nvSpPr>
        <p:spPr>
          <a:xfrm>
            <a:off x="1748118" y="3356628"/>
            <a:ext cx="6589059" cy="1846659"/>
          </a:xfrm>
          <a:prstGeom prst="rect">
            <a:avLst/>
          </a:prstGeom>
        </p:spPr>
        <p:txBody>
          <a:bodyPr wrap="square">
            <a:spAutoFit/>
          </a:bodyPr>
          <a:lstStyle/>
          <a:p>
            <a:r>
              <a:rPr lang="en-US" dirty="0">
                <a:solidFill>
                  <a:schemeClr val="bg1"/>
                </a:solidFill>
                <a:latin typeface="CMSS10"/>
              </a:rPr>
              <a:t>Left: Default rates are shown for students (orange) and non-students (blue). The solid lines display default rate as a function of balance, while the horizontal broken lines display the overall default rates. </a:t>
            </a:r>
          </a:p>
          <a:p>
            <a:endParaRPr lang="en-US" dirty="0">
              <a:solidFill>
                <a:schemeClr val="bg1"/>
              </a:solidFill>
              <a:latin typeface="CMSS10"/>
            </a:endParaRPr>
          </a:p>
          <a:p>
            <a:r>
              <a:rPr lang="en-US" dirty="0">
                <a:solidFill>
                  <a:schemeClr val="bg1"/>
                </a:solidFill>
                <a:latin typeface="CMSS10"/>
              </a:rPr>
              <a:t>Right: Boxplots of balance for students (orange) and non-students (blue) are shown.</a:t>
            </a:r>
          </a:p>
          <a:p>
            <a:r>
              <a:rPr lang="en-US" sz="600" dirty="0">
                <a:solidFill>
                  <a:srgbClr val="800000"/>
                </a:solidFill>
                <a:latin typeface="CMSS8"/>
              </a:rPr>
              <a:t>Chapter</a:t>
            </a:r>
            <a:endParaRPr lang="en-US" dirty="0"/>
          </a:p>
        </p:txBody>
      </p:sp>
    </p:spTree>
    <p:extLst>
      <p:ext uri="{BB962C8B-B14F-4D97-AF65-F5344CB8AC3E}">
        <p14:creationId xmlns:p14="http://schemas.microsoft.com/office/powerpoint/2010/main" val="2276471144"/>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2E607-EC08-56CB-BBA6-D91CA788913D}"/>
              </a:ext>
            </a:extLst>
          </p:cNvPr>
          <p:cNvSpPr>
            <a:spLocks noGrp="1"/>
          </p:cNvSpPr>
          <p:nvPr>
            <p:ph type="title"/>
          </p:nvPr>
        </p:nvSpPr>
        <p:spPr/>
        <p:txBody>
          <a:bodyPr>
            <a:normAutofit fontScale="90000"/>
          </a:bodyPr>
          <a:lstStyle/>
          <a:p>
            <a:r>
              <a:rPr lang="en-US" dirty="0"/>
              <a:t>Confounding</a:t>
            </a:r>
          </a:p>
        </p:txBody>
      </p:sp>
      <p:sp>
        <p:nvSpPr>
          <p:cNvPr id="5" name="Content Placeholder 4">
            <a:extLst>
              <a:ext uri="{FF2B5EF4-FFF2-40B4-BE49-F238E27FC236}">
                <a16:creationId xmlns:a16="http://schemas.microsoft.com/office/drawing/2014/main" id="{C8F303DB-8DE7-D86E-9C3A-1376221C0464}"/>
              </a:ext>
            </a:extLst>
          </p:cNvPr>
          <p:cNvSpPr>
            <a:spLocks noGrp="1"/>
          </p:cNvSpPr>
          <p:nvPr>
            <p:ph idx="1"/>
          </p:nvPr>
        </p:nvSpPr>
        <p:spPr>
          <a:xfrm>
            <a:off x="628650" y="1369219"/>
            <a:ext cx="7886700" cy="1044197"/>
          </a:xfrm>
        </p:spPr>
        <p:txBody>
          <a:bodyPr/>
          <a:lstStyle/>
          <a:p>
            <a:r>
              <a:rPr lang="en-US" dirty="0"/>
              <a:t>Confounding occurs when one predictor variable influences both another predictor variable and the response variable</a:t>
            </a:r>
          </a:p>
          <a:p>
            <a:r>
              <a:rPr lang="en-US" dirty="0"/>
              <a:t>Example:  predicting drug effectiveness</a:t>
            </a:r>
          </a:p>
        </p:txBody>
      </p:sp>
      <p:sp>
        <p:nvSpPr>
          <p:cNvPr id="6" name="Text Placeholder 5">
            <a:extLst>
              <a:ext uri="{FF2B5EF4-FFF2-40B4-BE49-F238E27FC236}">
                <a16:creationId xmlns:a16="http://schemas.microsoft.com/office/drawing/2014/main" id="{3AE74AF4-5B8D-B13A-6BDB-2316C44B2777}"/>
              </a:ext>
            </a:extLst>
          </p:cNvPr>
          <p:cNvSpPr>
            <a:spLocks noGrp="1"/>
          </p:cNvSpPr>
          <p:nvPr>
            <p:ph type="body" sz="quarter" idx="10"/>
          </p:nvPr>
        </p:nvSpPr>
        <p:spPr/>
        <p:txBody>
          <a:bodyPr/>
          <a:lstStyle/>
          <a:p>
            <a:endParaRPr lang="en-US"/>
          </a:p>
        </p:txBody>
      </p:sp>
      <p:sp>
        <p:nvSpPr>
          <p:cNvPr id="10" name="Oval 9">
            <a:extLst>
              <a:ext uri="{FF2B5EF4-FFF2-40B4-BE49-F238E27FC236}">
                <a16:creationId xmlns:a16="http://schemas.microsoft.com/office/drawing/2014/main" id="{2F0EFAFB-B816-5CD5-EDDC-0A4638E78400}"/>
              </a:ext>
            </a:extLst>
          </p:cNvPr>
          <p:cNvSpPr/>
          <p:nvPr/>
        </p:nvSpPr>
        <p:spPr>
          <a:xfrm>
            <a:off x="5218188" y="3832572"/>
            <a:ext cx="1202932" cy="9753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Recovery</a:t>
            </a:r>
          </a:p>
        </p:txBody>
      </p:sp>
      <p:sp>
        <p:nvSpPr>
          <p:cNvPr id="11" name="Oval 10">
            <a:extLst>
              <a:ext uri="{FF2B5EF4-FFF2-40B4-BE49-F238E27FC236}">
                <a16:creationId xmlns:a16="http://schemas.microsoft.com/office/drawing/2014/main" id="{B9A4D54D-BC41-FCE9-E3AA-88D8D2F42B1D}"/>
              </a:ext>
            </a:extLst>
          </p:cNvPr>
          <p:cNvSpPr/>
          <p:nvPr/>
        </p:nvSpPr>
        <p:spPr>
          <a:xfrm>
            <a:off x="2749309" y="3832572"/>
            <a:ext cx="1202932" cy="9753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Drug</a:t>
            </a:r>
          </a:p>
        </p:txBody>
      </p:sp>
      <p:sp>
        <p:nvSpPr>
          <p:cNvPr id="12" name="Oval 11">
            <a:extLst>
              <a:ext uri="{FF2B5EF4-FFF2-40B4-BE49-F238E27FC236}">
                <a16:creationId xmlns:a16="http://schemas.microsoft.com/office/drawing/2014/main" id="{56AAFC83-F55F-600B-D751-5E5F2C0FB527}"/>
              </a:ext>
            </a:extLst>
          </p:cNvPr>
          <p:cNvSpPr/>
          <p:nvPr/>
        </p:nvSpPr>
        <p:spPr>
          <a:xfrm>
            <a:off x="3970534" y="2730085"/>
            <a:ext cx="1202932" cy="9753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Gender</a:t>
            </a:r>
          </a:p>
        </p:txBody>
      </p:sp>
      <p:cxnSp>
        <p:nvCxnSpPr>
          <p:cNvPr id="14" name="Straight Arrow Connector 13">
            <a:extLst>
              <a:ext uri="{FF2B5EF4-FFF2-40B4-BE49-F238E27FC236}">
                <a16:creationId xmlns:a16="http://schemas.microsoft.com/office/drawing/2014/main" id="{6E612D42-5584-7238-CDA9-3E379B3B7143}"/>
              </a:ext>
            </a:extLst>
          </p:cNvPr>
          <p:cNvCxnSpPr>
            <a:cxnSpLocks/>
            <a:endCxn id="10" idx="1"/>
          </p:cNvCxnSpPr>
          <p:nvPr/>
        </p:nvCxnSpPr>
        <p:spPr>
          <a:xfrm>
            <a:off x="5012267" y="3623733"/>
            <a:ext cx="382086" cy="351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8730465-C957-E752-FC41-55ACD38CFC75}"/>
              </a:ext>
            </a:extLst>
          </p:cNvPr>
          <p:cNvCxnSpPr>
            <a:cxnSpLocks/>
            <a:stCxn id="11" idx="6"/>
            <a:endCxn id="10" idx="2"/>
          </p:cNvCxnSpPr>
          <p:nvPr/>
        </p:nvCxnSpPr>
        <p:spPr>
          <a:xfrm>
            <a:off x="3952241" y="4320251"/>
            <a:ext cx="1265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C706853-F105-9077-F360-C5ECD63D44F4}"/>
              </a:ext>
            </a:extLst>
          </p:cNvPr>
          <p:cNvCxnSpPr>
            <a:cxnSpLocks/>
            <a:stCxn id="12" idx="3"/>
            <a:endCxn id="11" idx="7"/>
          </p:cNvCxnSpPr>
          <p:nvPr/>
        </p:nvCxnSpPr>
        <p:spPr>
          <a:xfrm flipH="1">
            <a:off x="3776076" y="3562605"/>
            <a:ext cx="370623" cy="412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07DB0EF-2D40-ADCD-AF9E-5FDA7177DFE9}"/>
              </a:ext>
            </a:extLst>
          </p:cNvPr>
          <p:cNvSpPr txBox="1"/>
          <p:nvPr/>
        </p:nvSpPr>
        <p:spPr>
          <a:xfrm>
            <a:off x="1916594" y="2683383"/>
            <a:ext cx="1665429" cy="646331"/>
          </a:xfrm>
          <a:prstGeom prst="rect">
            <a:avLst/>
          </a:prstGeom>
          <a:noFill/>
        </p:spPr>
        <p:txBody>
          <a:bodyPr wrap="square" rtlCol="0">
            <a:spAutoFit/>
          </a:bodyPr>
          <a:lstStyle/>
          <a:p>
            <a:pPr algn="l"/>
            <a:r>
              <a:rPr lang="en-US" sz="1200" dirty="0">
                <a:solidFill>
                  <a:schemeClr val="bg1"/>
                </a:solidFill>
                <a:latin typeface="+mj-lt"/>
              </a:rPr>
              <a:t>What if gender influences a patient’s choice of drug?</a:t>
            </a:r>
          </a:p>
        </p:txBody>
      </p:sp>
      <p:cxnSp>
        <p:nvCxnSpPr>
          <p:cNvPr id="25" name="Straight Arrow Connector 24">
            <a:extLst>
              <a:ext uri="{FF2B5EF4-FFF2-40B4-BE49-F238E27FC236}">
                <a16:creationId xmlns:a16="http://schemas.microsoft.com/office/drawing/2014/main" id="{6E74FDD1-2AEF-9ACE-CF79-7B7CD0378692}"/>
              </a:ext>
            </a:extLst>
          </p:cNvPr>
          <p:cNvCxnSpPr/>
          <p:nvPr/>
        </p:nvCxnSpPr>
        <p:spPr>
          <a:xfrm>
            <a:off x="3149600" y="3278293"/>
            <a:ext cx="724747" cy="42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27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30F5-7C9D-1719-4600-05ED09997F72}"/>
              </a:ext>
            </a:extLst>
          </p:cNvPr>
          <p:cNvSpPr>
            <a:spLocks noGrp="1"/>
          </p:cNvSpPr>
          <p:nvPr>
            <p:ph type="title"/>
          </p:nvPr>
        </p:nvSpPr>
        <p:spPr/>
        <p:txBody>
          <a:bodyPr>
            <a:normAutofit fontScale="90000"/>
          </a:bodyPr>
          <a:lstStyle/>
          <a:p>
            <a:r>
              <a:rPr lang="en-US" dirty="0"/>
              <a:t>Confounding Example</a:t>
            </a:r>
          </a:p>
        </p:txBody>
      </p:sp>
      <p:sp>
        <p:nvSpPr>
          <p:cNvPr id="4" name="Text Placeholder 3">
            <a:extLst>
              <a:ext uri="{FF2B5EF4-FFF2-40B4-BE49-F238E27FC236}">
                <a16:creationId xmlns:a16="http://schemas.microsoft.com/office/drawing/2014/main" id="{E3B96DE3-2617-6637-6272-B9500972CC45}"/>
              </a:ext>
            </a:extLst>
          </p:cNvPr>
          <p:cNvSpPr>
            <a:spLocks noGrp="1"/>
          </p:cNvSpPr>
          <p:nvPr>
            <p:ph type="body" sz="quarter" idx="10"/>
          </p:nvPr>
        </p:nvSpPr>
        <p:spPr/>
        <p:txBody>
          <a:bodyPr/>
          <a:lstStyle/>
          <a:p>
            <a:r>
              <a:rPr lang="en-US" dirty="0"/>
              <a:t>Association Between Birth Order and Down Syndrome</a:t>
            </a:r>
          </a:p>
        </p:txBody>
      </p:sp>
      <p:pic>
        <p:nvPicPr>
          <p:cNvPr id="6" name="Picture 5">
            <a:extLst>
              <a:ext uri="{FF2B5EF4-FFF2-40B4-BE49-F238E27FC236}">
                <a16:creationId xmlns:a16="http://schemas.microsoft.com/office/drawing/2014/main" id="{BC80BA6C-E1E8-1AB3-2486-8BB9F663BB4B}"/>
              </a:ext>
            </a:extLst>
          </p:cNvPr>
          <p:cNvPicPr>
            <a:picLocks noChangeAspect="1"/>
          </p:cNvPicPr>
          <p:nvPr/>
        </p:nvPicPr>
        <p:blipFill>
          <a:blip r:embed="rId2"/>
          <a:stretch>
            <a:fillRect/>
          </a:stretch>
        </p:blipFill>
        <p:spPr>
          <a:xfrm>
            <a:off x="2309533" y="1189038"/>
            <a:ext cx="4671609" cy="3833431"/>
          </a:xfrm>
          <a:prstGeom prst="rect">
            <a:avLst/>
          </a:prstGeom>
        </p:spPr>
      </p:pic>
    </p:spTree>
    <p:extLst>
      <p:ext uri="{BB962C8B-B14F-4D97-AF65-F5344CB8AC3E}">
        <p14:creationId xmlns:p14="http://schemas.microsoft.com/office/powerpoint/2010/main" val="276784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30F5-7C9D-1719-4600-05ED09997F72}"/>
              </a:ext>
            </a:extLst>
          </p:cNvPr>
          <p:cNvSpPr>
            <a:spLocks noGrp="1"/>
          </p:cNvSpPr>
          <p:nvPr>
            <p:ph type="title"/>
          </p:nvPr>
        </p:nvSpPr>
        <p:spPr/>
        <p:txBody>
          <a:bodyPr>
            <a:normAutofit fontScale="90000"/>
          </a:bodyPr>
          <a:lstStyle/>
          <a:p>
            <a:r>
              <a:rPr lang="en-US" dirty="0"/>
              <a:t>Confounding Example</a:t>
            </a:r>
          </a:p>
        </p:txBody>
      </p:sp>
      <p:sp>
        <p:nvSpPr>
          <p:cNvPr id="4" name="Text Placeholder 3">
            <a:extLst>
              <a:ext uri="{FF2B5EF4-FFF2-40B4-BE49-F238E27FC236}">
                <a16:creationId xmlns:a16="http://schemas.microsoft.com/office/drawing/2014/main" id="{E3B96DE3-2617-6637-6272-B9500972CC45}"/>
              </a:ext>
            </a:extLst>
          </p:cNvPr>
          <p:cNvSpPr>
            <a:spLocks noGrp="1"/>
          </p:cNvSpPr>
          <p:nvPr>
            <p:ph type="body" sz="quarter" idx="10"/>
          </p:nvPr>
        </p:nvSpPr>
        <p:spPr/>
        <p:txBody>
          <a:bodyPr/>
          <a:lstStyle/>
          <a:p>
            <a:r>
              <a:rPr lang="en-US" dirty="0"/>
              <a:t>Association Between Maternal Age and Down Syndrome</a:t>
            </a:r>
          </a:p>
        </p:txBody>
      </p:sp>
      <p:pic>
        <p:nvPicPr>
          <p:cNvPr id="5" name="Picture 4">
            <a:extLst>
              <a:ext uri="{FF2B5EF4-FFF2-40B4-BE49-F238E27FC236}">
                <a16:creationId xmlns:a16="http://schemas.microsoft.com/office/drawing/2014/main" id="{97DCAFE7-D8F6-F440-678C-D2B2C83889A4}"/>
              </a:ext>
            </a:extLst>
          </p:cNvPr>
          <p:cNvPicPr>
            <a:picLocks noChangeAspect="1"/>
          </p:cNvPicPr>
          <p:nvPr/>
        </p:nvPicPr>
        <p:blipFill>
          <a:blip r:embed="rId2"/>
          <a:stretch>
            <a:fillRect/>
          </a:stretch>
        </p:blipFill>
        <p:spPr>
          <a:xfrm>
            <a:off x="2280255" y="1189038"/>
            <a:ext cx="4583490" cy="3887717"/>
          </a:xfrm>
          <a:prstGeom prst="rect">
            <a:avLst/>
          </a:prstGeom>
        </p:spPr>
      </p:pic>
    </p:spTree>
    <p:extLst>
      <p:ext uri="{BB962C8B-B14F-4D97-AF65-F5344CB8AC3E}">
        <p14:creationId xmlns:p14="http://schemas.microsoft.com/office/powerpoint/2010/main" val="367876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30F5-7C9D-1719-4600-05ED09997F72}"/>
              </a:ext>
            </a:extLst>
          </p:cNvPr>
          <p:cNvSpPr>
            <a:spLocks noGrp="1"/>
          </p:cNvSpPr>
          <p:nvPr>
            <p:ph type="title"/>
          </p:nvPr>
        </p:nvSpPr>
        <p:spPr/>
        <p:txBody>
          <a:bodyPr>
            <a:normAutofit fontScale="90000"/>
          </a:bodyPr>
          <a:lstStyle/>
          <a:p>
            <a:r>
              <a:rPr lang="en-US" dirty="0"/>
              <a:t>Confounding Example</a:t>
            </a:r>
          </a:p>
        </p:txBody>
      </p:sp>
      <p:sp>
        <p:nvSpPr>
          <p:cNvPr id="4" name="Text Placeholder 3">
            <a:extLst>
              <a:ext uri="{FF2B5EF4-FFF2-40B4-BE49-F238E27FC236}">
                <a16:creationId xmlns:a16="http://schemas.microsoft.com/office/drawing/2014/main" id="{E3B96DE3-2617-6637-6272-B9500972CC45}"/>
              </a:ext>
            </a:extLst>
          </p:cNvPr>
          <p:cNvSpPr>
            <a:spLocks noGrp="1"/>
          </p:cNvSpPr>
          <p:nvPr>
            <p:ph type="body" sz="quarter" idx="10"/>
          </p:nvPr>
        </p:nvSpPr>
        <p:spPr/>
        <p:txBody>
          <a:bodyPr/>
          <a:lstStyle/>
          <a:p>
            <a:r>
              <a:rPr lang="en-US" dirty="0"/>
              <a:t>Association Between Birth Order and Down Syndrome</a:t>
            </a:r>
          </a:p>
        </p:txBody>
      </p:sp>
      <p:pic>
        <p:nvPicPr>
          <p:cNvPr id="5" name="Picture 4">
            <a:extLst>
              <a:ext uri="{FF2B5EF4-FFF2-40B4-BE49-F238E27FC236}">
                <a16:creationId xmlns:a16="http://schemas.microsoft.com/office/drawing/2014/main" id="{CA4E8492-A019-4F8B-0EA6-A738604B5A40}"/>
              </a:ext>
            </a:extLst>
          </p:cNvPr>
          <p:cNvPicPr>
            <a:picLocks noChangeAspect="1"/>
          </p:cNvPicPr>
          <p:nvPr/>
        </p:nvPicPr>
        <p:blipFill>
          <a:blip r:embed="rId2"/>
          <a:stretch>
            <a:fillRect/>
          </a:stretch>
        </p:blipFill>
        <p:spPr>
          <a:xfrm>
            <a:off x="2267531" y="1083281"/>
            <a:ext cx="4608937" cy="3857851"/>
          </a:xfrm>
          <a:prstGeom prst="rect">
            <a:avLst/>
          </a:prstGeom>
        </p:spPr>
      </p:pic>
    </p:spTree>
    <p:extLst>
      <p:ext uri="{BB962C8B-B14F-4D97-AF65-F5344CB8AC3E}">
        <p14:creationId xmlns:p14="http://schemas.microsoft.com/office/powerpoint/2010/main" val="303912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A0EF-CC8C-58A6-B479-3E661CCB0AAE}"/>
              </a:ext>
            </a:extLst>
          </p:cNvPr>
          <p:cNvSpPr>
            <a:spLocks noGrp="1"/>
          </p:cNvSpPr>
          <p:nvPr>
            <p:ph type="title"/>
          </p:nvPr>
        </p:nvSpPr>
        <p:spPr/>
        <p:txBody>
          <a:bodyPr>
            <a:normAutofit fontScale="90000"/>
          </a:bodyPr>
          <a:lstStyle/>
          <a:p>
            <a:r>
              <a:rPr lang="en-US" dirty="0"/>
              <a:t>Simpson’s Paradox</a:t>
            </a:r>
          </a:p>
        </p:txBody>
      </p:sp>
      <p:sp>
        <p:nvSpPr>
          <p:cNvPr id="3" name="Content Placeholder 2">
            <a:extLst>
              <a:ext uri="{FF2B5EF4-FFF2-40B4-BE49-F238E27FC236}">
                <a16:creationId xmlns:a16="http://schemas.microsoft.com/office/drawing/2014/main" id="{40FFF3C3-110C-9687-2203-131892AB9B04}"/>
              </a:ext>
            </a:extLst>
          </p:cNvPr>
          <p:cNvSpPr>
            <a:spLocks noGrp="1"/>
          </p:cNvSpPr>
          <p:nvPr>
            <p:ph idx="1"/>
          </p:nvPr>
        </p:nvSpPr>
        <p:spPr>
          <a:xfrm>
            <a:off x="628650" y="1369219"/>
            <a:ext cx="7886700" cy="676328"/>
          </a:xfrm>
        </p:spPr>
        <p:txBody>
          <a:bodyPr/>
          <a:lstStyle/>
          <a:p>
            <a:r>
              <a:rPr lang="en-US" dirty="0"/>
              <a:t>A trend observed in an overall dataset disappears or reverses when the trend is observed by groups</a:t>
            </a:r>
          </a:p>
        </p:txBody>
      </p:sp>
      <p:sp>
        <p:nvSpPr>
          <p:cNvPr id="4" name="Text Placeholder 3">
            <a:extLst>
              <a:ext uri="{FF2B5EF4-FFF2-40B4-BE49-F238E27FC236}">
                <a16:creationId xmlns:a16="http://schemas.microsoft.com/office/drawing/2014/main" id="{76F33C4C-5CA7-5285-0522-A562B0FCF122}"/>
              </a:ext>
            </a:extLst>
          </p:cNvPr>
          <p:cNvSpPr>
            <a:spLocks noGrp="1"/>
          </p:cNvSpPr>
          <p:nvPr>
            <p:ph type="body" sz="quarter" idx="10"/>
          </p:nvPr>
        </p:nvSpPr>
        <p:spPr/>
        <p:txBody>
          <a:bodyPr/>
          <a:lstStyle/>
          <a:p>
            <a:endParaRPr lang="en-US"/>
          </a:p>
        </p:txBody>
      </p:sp>
      <p:pic>
        <p:nvPicPr>
          <p:cNvPr id="6" name="Picture 5" descr="Chart, line chart&#10;&#10;Description automatically generated">
            <a:extLst>
              <a:ext uri="{FF2B5EF4-FFF2-40B4-BE49-F238E27FC236}">
                <a16:creationId xmlns:a16="http://schemas.microsoft.com/office/drawing/2014/main" id="{6FB33D28-7B39-D25A-1006-5AE36B9D5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884" y="2125215"/>
            <a:ext cx="4293007" cy="2860887"/>
          </a:xfrm>
          <a:prstGeom prst="rect">
            <a:avLst/>
          </a:prstGeom>
        </p:spPr>
      </p:pic>
    </p:spTree>
    <p:extLst>
      <p:ext uri="{BB962C8B-B14F-4D97-AF65-F5344CB8AC3E}">
        <p14:creationId xmlns:p14="http://schemas.microsoft.com/office/powerpoint/2010/main" val="359596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2E607-EC08-56CB-BBA6-D91CA788913D}"/>
              </a:ext>
            </a:extLst>
          </p:cNvPr>
          <p:cNvSpPr>
            <a:spLocks noGrp="1"/>
          </p:cNvSpPr>
          <p:nvPr>
            <p:ph type="title"/>
          </p:nvPr>
        </p:nvSpPr>
        <p:spPr/>
        <p:txBody>
          <a:bodyPr>
            <a:normAutofit fontScale="90000"/>
          </a:bodyPr>
          <a:lstStyle/>
          <a:p>
            <a:r>
              <a:rPr lang="en-US" dirty="0"/>
              <a:t>Confounding</a:t>
            </a:r>
          </a:p>
        </p:txBody>
      </p:sp>
      <p:sp>
        <p:nvSpPr>
          <p:cNvPr id="5" name="Content Placeholder 4">
            <a:extLst>
              <a:ext uri="{FF2B5EF4-FFF2-40B4-BE49-F238E27FC236}">
                <a16:creationId xmlns:a16="http://schemas.microsoft.com/office/drawing/2014/main" id="{C8F303DB-8DE7-D86E-9C3A-1376221C0464}"/>
              </a:ext>
            </a:extLst>
          </p:cNvPr>
          <p:cNvSpPr>
            <a:spLocks noGrp="1"/>
          </p:cNvSpPr>
          <p:nvPr>
            <p:ph idx="1"/>
          </p:nvPr>
        </p:nvSpPr>
        <p:spPr/>
        <p:txBody>
          <a:bodyPr/>
          <a:lstStyle/>
          <a:p>
            <a:r>
              <a:rPr lang="en-US" dirty="0"/>
              <a:t>“Confounding, the situation in which an apparent effect of an exposure on risk is explained by its association with other factors, is probably the most important cause of spurious associations in observational epidemiology”</a:t>
            </a:r>
          </a:p>
          <a:p>
            <a:pPr lvl="1"/>
            <a:r>
              <a:rPr lang="en-US" dirty="0"/>
              <a:t>BMJ Editorial:  “The Scandal of Poor Epidemiological Research”, 16 October 2004</a:t>
            </a:r>
          </a:p>
          <a:p>
            <a:r>
              <a:rPr lang="en-US" dirty="0"/>
              <a:t>Randomized clinical trials (RCTs) attempt to avoid or minimize confounding through randomization and matching techniques</a:t>
            </a:r>
          </a:p>
          <a:p>
            <a:pPr lvl="1"/>
            <a:r>
              <a:rPr lang="en-US" dirty="0"/>
              <a:t>As opposed to “observational studies”</a:t>
            </a:r>
          </a:p>
        </p:txBody>
      </p:sp>
      <p:sp>
        <p:nvSpPr>
          <p:cNvPr id="6" name="Text Placeholder 5">
            <a:extLst>
              <a:ext uri="{FF2B5EF4-FFF2-40B4-BE49-F238E27FC236}">
                <a16:creationId xmlns:a16="http://schemas.microsoft.com/office/drawing/2014/main" id="{3AE74AF4-5B8D-B13A-6BDB-2316C44B277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5487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5C73-8506-474A-BB88-B1E565F367EE}"/>
              </a:ext>
            </a:extLst>
          </p:cNvPr>
          <p:cNvSpPr>
            <a:spLocks noGrp="1"/>
          </p:cNvSpPr>
          <p:nvPr>
            <p:ph type="title"/>
          </p:nvPr>
        </p:nvSpPr>
        <p:spPr/>
        <p:txBody>
          <a:bodyPr>
            <a:normAutofit fontScale="90000"/>
          </a:bodyPr>
          <a:lstStyle/>
          <a:p>
            <a:r>
              <a:rPr lang="en-US" dirty="0"/>
              <a:t>Classification Examples</a:t>
            </a:r>
          </a:p>
        </p:txBody>
      </p:sp>
      <p:sp>
        <p:nvSpPr>
          <p:cNvPr id="3" name="Content Placeholder 2">
            <a:extLst>
              <a:ext uri="{FF2B5EF4-FFF2-40B4-BE49-F238E27FC236}">
                <a16:creationId xmlns:a16="http://schemas.microsoft.com/office/drawing/2014/main" id="{D0068673-0CAA-4692-825A-D864B09822AD}"/>
              </a:ext>
            </a:extLst>
          </p:cNvPr>
          <p:cNvSpPr>
            <a:spLocks noGrp="1"/>
          </p:cNvSpPr>
          <p:nvPr>
            <p:ph idx="1"/>
          </p:nvPr>
        </p:nvSpPr>
        <p:spPr/>
        <p:txBody>
          <a:bodyPr>
            <a:normAutofit lnSpcReduction="10000"/>
          </a:bodyPr>
          <a:lstStyle/>
          <a:p>
            <a:pPr marL="0" indent="0">
              <a:buNone/>
            </a:pPr>
            <a:r>
              <a:rPr lang="en-US" dirty="0"/>
              <a:t>Are alcohol and smoking related to heart disease?</a:t>
            </a:r>
          </a:p>
          <a:p>
            <a:pPr marL="0" indent="0">
              <a:buNone/>
            </a:pPr>
            <a:endParaRPr lang="en-US" dirty="0"/>
          </a:p>
          <a:p>
            <a:pPr marL="0" indent="0">
              <a:buNone/>
            </a:pPr>
            <a:r>
              <a:rPr lang="en-US" b="1" dirty="0"/>
              <a:t>Predictor Variables:</a:t>
            </a:r>
          </a:p>
          <a:p>
            <a:r>
              <a:rPr lang="en-US" dirty="0"/>
              <a:t>Alcohol: ounces per day</a:t>
            </a:r>
          </a:p>
          <a:p>
            <a:r>
              <a:rPr lang="en-US" dirty="0"/>
              <a:t>Smoking: cigarettes per day</a:t>
            </a:r>
          </a:p>
          <a:p>
            <a:endParaRPr lang="en-US" dirty="0"/>
          </a:p>
          <a:p>
            <a:pPr marL="0" indent="0">
              <a:spcBef>
                <a:spcPts val="1200"/>
              </a:spcBef>
              <a:buNone/>
            </a:pPr>
            <a:endParaRPr lang="en-US" b="1" dirty="0"/>
          </a:p>
          <a:p>
            <a:pPr marL="0" indent="0">
              <a:spcBef>
                <a:spcPts val="1200"/>
              </a:spcBef>
              <a:buNone/>
            </a:pPr>
            <a:r>
              <a:rPr lang="en-US" b="1" dirty="0"/>
              <a:t>Response Variable:</a:t>
            </a:r>
          </a:p>
          <a:p>
            <a:r>
              <a:rPr lang="en-US" dirty="0"/>
              <a:t>Heart Disease: 1/0</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1EC7D519-2676-486B-A09A-3913352E796E}"/>
              </a:ext>
            </a:extLst>
          </p:cNvPr>
          <p:cNvSpPr>
            <a:spLocks noGrp="1"/>
          </p:cNvSpPr>
          <p:nvPr>
            <p:ph type="body" sz="quarter" idx="10"/>
          </p:nvPr>
        </p:nvSpPr>
        <p:spPr/>
        <p:txBody>
          <a:bodyPr/>
          <a:lstStyle/>
          <a:p>
            <a:r>
              <a:rPr lang="en-US" dirty="0"/>
              <a:t>Biostatistics</a:t>
            </a:r>
          </a:p>
        </p:txBody>
      </p:sp>
      <p:sp>
        <p:nvSpPr>
          <p:cNvPr id="5" name="Down Arrow 5">
            <a:extLst>
              <a:ext uri="{FF2B5EF4-FFF2-40B4-BE49-F238E27FC236}">
                <a16:creationId xmlns:a16="http://schemas.microsoft.com/office/drawing/2014/main" id="{FB0D4CB1-B236-4625-ACFD-430D9E9A03AD}"/>
              </a:ext>
            </a:extLst>
          </p:cNvPr>
          <p:cNvSpPr/>
          <p:nvPr>
            <p:custDataLst>
              <p:tags r:id="rId1"/>
            </p:custDataLst>
          </p:nvPr>
        </p:nvSpPr>
        <p:spPr bwMode="auto">
          <a:xfrm>
            <a:off x="1477061" y="3220427"/>
            <a:ext cx="400556" cy="515867"/>
          </a:xfrm>
          <a:prstGeom prst="downArrow">
            <a:avLst/>
          </a:prstGeom>
          <a:solidFill>
            <a:schemeClr val="bg1"/>
          </a:solidFill>
          <a:ln w="38100" cap="flat" cmpd="sng" algn="ctr">
            <a:solidFill>
              <a:schemeClr val="tx2"/>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a:endParaRPr lang="en-US" dirty="0"/>
          </a:p>
        </p:txBody>
      </p:sp>
      <p:pic>
        <p:nvPicPr>
          <p:cNvPr id="7" name="Picture 6">
            <a:extLst>
              <a:ext uri="{FF2B5EF4-FFF2-40B4-BE49-F238E27FC236}">
                <a16:creationId xmlns:a16="http://schemas.microsoft.com/office/drawing/2014/main" id="{E207D258-139E-468E-B61E-AEA5D5DB55B8}"/>
              </a:ext>
            </a:extLst>
          </p:cNvPr>
          <p:cNvPicPr>
            <a:picLocks noChangeAspect="1"/>
          </p:cNvPicPr>
          <p:nvPr/>
        </p:nvPicPr>
        <p:blipFill>
          <a:blip r:embed="rId3"/>
          <a:stretch>
            <a:fillRect/>
          </a:stretch>
        </p:blipFill>
        <p:spPr>
          <a:xfrm>
            <a:off x="5399663" y="2065135"/>
            <a:ext cx="2914141" cy="2310584"/>
          </a:xfrm>
          <a:prstGeom prst="rect">
            <a:avLst/>
          </a:prstGeom>
        </p:spPr>
      </p:pic>
    </p:spTree>
    <p:extLst>
      <p:ext uri="{BB962C8B-B14F-4D97-AF65-F5344CB8AC3E}">
        <p14:creationId xmlns:p14="http://schemas.microsoft.com/office/powerpoint/2010/main" val="16881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59FC8A1-1A52-46D5-8077-15505B05906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48458F5D-E387-423E-8FED-DFB5C372B556}"/>
              </a:ext>
            </a:extLst>
          </p:cNvPr>
          <p:cNvSpPr>
            <a:spLocks noGrp="1"/>
          </p:cNvSpPr>
          <p:nvPr>
            <p:ph type="body" sz="quarter" idx="10"/>
          </p:nvPr>
        </p:nvSpPr>
        <p:spPr/>
        <p:txBody>
          <a:bodyPr/>
          <a:lstStyle/>
          <a:p>
            <a:r>
              <a:rPr lang="en-US" dirty="0"/>
              <a:t>Model Assessment</a:t>
            </a:r>
          </a:p>
        </p:txBody>
      </p:sp>
    </p:spTree>
    <p:extLst>
      <p:ext uri="{BB962C8B-B14F-4D97-AF65-F5344CB8AC3E}">
        <p14:creationId xmlns:p14="http://schemas.microsoft.com/office/powerpoint/2010/main" val="245908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2"/>
          <p:cNvSpPr>
            <a:spLocks noGrp="1"/>
          </p:cNvSpPr>
          <p:nvPr>
            <p:ph type="title"/>
          </p:nvPr>
        </p:nvSpPr>
        <p:spPr/>
        <p:txBody>
          <a:bodyPr>
            <a:normAutofit fontScale="90000"/>
          </a:bodyPr>
          <a:lstStyle/>
          <a:p>
            <a:pPr eaLnBrk="1" hangingPunct="1"/>
            <a:r>
              <a:rPr lang="en-US" altLang="en-US" dirty="0"/>
              <a:t>Assessment Measures (Fit Statistics)</a:t>
            </a:r>
          </a:p>
        </p:txBody>
      </p:sp>
      <p:sp>
        <p:nvSpPr>
          <p:cNvPr id="2" name="Content Placeholder 1">
            <a:extLst>
              <a:ext uri="{FF2B5EF4-FFF2-40B4-BE49-F238E27FC236}">
                <a16:creationId xmlns:a16="http://schemas.microsoft.com/office/drawing/2014/main" id="{16D1EA2B-B36E-4FF0-AE88-CF4F38FEF92D}"/>
              </a:ext>
            </a:extLst>
          </p:cNvPr>
          <p:cNvSpPr>
            <a:spLocks noGrp="1"/>
          </p:cNvSpPr>
          <p:nvPr>
            <p:ph idx="1"/>
          </p:nvPr>
        </p:nvSpPr>
        <p:spPr>
          <a:xfrm>
            <a:off x="628650" y="1369218"/>
            <a:ext cx="7886700" cy="3571081"/>
          </a:xfrm>
        </p:spPr>
        <p:txBody>
          <a:bodyPr/>
          <a:lstStyle/>
          <a:p>
            <a:pPr marL="0" indent="0">
              <a:buNone/>
            </a:pPr>
            <a:r>
              <a:rPr lang="en-US" dirty="0"/>
              <a:t>The techniques that are used to model fit assessment for regression models do not apply for classification models (why?)</a:t>
            </a:r>
          </a:p>
          <a:p>
            <a:pPr marL="0" indent="0">
              <a:buNone/>
            </a:pPr>
            <a:endParaRPr lang="en-US" dirty="0"/>
          </a:p>
          <a:p>
            <a:pPr marL="0" indent="0">
              <a:buNone/>
            </a:pPr>
            <a:r>
              <a:rPr lang="en-US" dirty="0"/>
              <a:t>Three types of assessment measures for binary classification models:</a:t>
            </a:r>
          </a:p>
          <a:p>
            <a:r>
              <a:rPr lang="en-US" dirty="0"/>
              <a:t>Classification accuracy:  Accuracy in predicting the actual category result (0/1, True/False, Churn/No Churn, etc.)</a:t>
            </a:r>
          </a:p>
          <a:p>
            <a:r>
              <a:rPr lang="en-US" dirty="0"/>
              <a:t>Ranking predictions:  Accuracy of the rankings of the likelihood of the event</a:t>
            </a:r>
          </a:p>
          <a:p>
            <a:r>
              <a:rPr lang="en-US" dirty="0"/>
              <a:t>Estimate predictions:  Accuracy of the actual probability predictions</a:t>
            </a:r>
          </a:p>
        </p:txBody>
      </p:sp>
      <p:sp>
        <p:nvSpPr>
          <p:cNvPr id="5" name="Text Placeholder 4">
            <a:extLst>
              <a:ext uri="{FF2B5EF4-FFF2-40B4-BE49-F238E27FC236}">
                <a16:creationId xmlns:a16="http://schemas.microsoft.com/office/drawing/2014/main" id="{DE55AF0E-5322-4F35-A936-592FA09FF181}"/>
              </a:ext>
            </a:extLst>
          </p:cNvPr>
          <p:cNvSpPr>
            <a:spLocks noGrp="1"/>
          </p:cNvSpPr>
          <p:nvPr>
            <p:ph type="body" sz="quarter" idx="10"/>
          </p:nvPr>
        </p:nvSpPr>
        <p:spPr/>
        <p:txBody>
          <a:bodyPr/>
          <a:lstStyle/>
          <a:p>
            <a:r>
              <a:rPr lang="en-US" dirty="0"/>
              <a:t>Binary Targets</a:t>
            </a:r>
          </a:p>
        </p:txBody>
      </p:sp>
    </p:spTree>
    <p:extLst>
      <p:ext uri="{BB962C8B-B14F-4D97-AF65-F5344CB8AC3E}">
        <p14:creationId xmlns:p14="http://schemas.microsoft.com/office/powerpoint/2010/main" val="149335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7EE98-E079-4544-A762-4A0B6CC571AC}"/>
              </a:ext>
            </a:extLst>
          </p:cNvPr>
          <p:cNvSpPr>
            <a:spLocks noGrp="1"/>
          </p:cNvSpPr>
          <p:nvPr>
            <p:ph type="title"/>
          </p:nvPr>
        </p:nvSpPr>
        <p:spPr/>
        <p:txBody>
          <a:bodyPr>
            <a:normAutofit fontScale="90000"/>
          </a:bodyPr>
          <a:lstStyle/>
          <a:p>
            <a:r>
              <a:rPr lang="en-US" dirty="0"/>
              <a:t>Model Assessment Overview</a:t>
            </a:r>
          </a:p>
        </p:txBody>
      </p:sp>
      <p:sp>
        <p:nvSpPr>
          <p:cNvPr id="5" name="Content Placeholder 4">
            <a:extLst>
              <a:ext uri="{FF2B5EF4-FFF2-40B4-BE49-F238E27FC236}">
                <a16:creationId xmlns:a16="http://schemas.microsoft.com/office/drawing/2014/main" id="{E90A6FA8-1512-436A-B2D4-DE7963BDD5D7}"/>
              </a:ext>
            </a:extLst>
          </p:cNvPr>
          <p:cNvSpPr>
            <a:spLocks noGrp="1"/>
          </p:cNvSpPr>
          <p:nvPr>
            <p:ph idx="1"/>
          </p:nvPr>
        </p:nvSpPr>
        <p:spPr/>
        <p:txBody>
          <a:bodyPr>
            <a:normAutofit/>
          </a:bodyPr>
          <a:lstStyle/>
          <a:p>
            <a:r>
              <a:rPr lang="en-US" dirty="0"/>
              <a:t>Focus is on “misclassification rate” – what percentage of our predictions are wrong?</a:t>
            </a:r>
          </a:p>
          <a:p>
            <a:r>
              <a:rPr lang="en-US" dirty="0"/>
              <a:t>Key statistics</a:t>
            </a:r>
          </a:p>
          <a:p>
            <a:pPr lvl="1"/>
            <a:r>
              <a:rPr lang="en-US" dirty="0"/>
              <a:t>“Confusion matrix”</a:t>
            </a:r>
          </a:p>
          <a:p>
            <a:pPr lvl="1"/>
            <a:r>
              <a:rPr lang="en-US" dirty="0"/>
              <a:t>Sensitivity/specificity</a:t>
            </a:r>
          </a:p>
          <a:p>
            <a:r>
              <a:rPr lang="en-US" dirty="0"/>
              <a:t>Key assessment graphs</a:t>
            </a:r>
          </a:p>
          <a:p>
            <a:pPr lvl="1"/>
            <a:r>
              <a:rPr lang="en-US" dirty="0"/>
              <a:t>Receiver Operating Characteristics (ROC) curves</a:t>
            </a:r>
          </a:p>
          <a:p>
            <a:pPr lvl="1"/>
            <a:r>
              <a:rPr lang="en-US" dirty="0"/>
              <a:t>Lift curves</a:t>
            </a:r>
          </a:p>
          <a:p>
            <a:endParaRPr lang="en-US" dirty="0"/>
          </a:p>
        </p:txBody>
      </p:sp>
      <p:sp>
        <p:nvSpPr>
          <p:cNvPr id="6" name="Text Placeholder 5">
            <a:extLst>
              <a:ext uri="{FF2B5EF4-FFF2-40B4-BE49-F238E27FC236}">
                <a16:creationId xmlns:a16="http://schemas.microsoft.com/office/drawing/2014/main" id="{05A15E39-FBA6-4013-90F3-D1F208FA4DED}"/>
              </a:ext>
            </a:extLst>
          </p:cNvPr>
          <p:cNvSpPr>
            <a:spLocks noGrp="1"/>
          </p:cNvSpPr>
          <p:nvPr>
            <p:ph type="body" sz="quarter" idx="10"/>
          </p:nvPr>
        </p:nvSpPr>
        <p:spPr/>
        <p:txBody>
          <a:bodyPr/>
          <a:lstStyle/>
          <a:p>
            <a:r>
              <a:rPr lang="en-US" dirty="0"/>
              <a:t>Classification Accuracy</a:t>
            </a:r>
          </a:p>
        </p:txBody>
      </p:sp>
    </p:spTree>
    <p:extLst>
      <p:ext uri="{BB962C8B-B14F-4D97-AF65-F5344CB8AC3E}">
        <p14:creationId xmlns:p14="http://schemas.microsoft.com/office/powerpoint/2010/main" val="335942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p:txBody>
          <a:bodyPr>
            <a:normAutofit fontScale="90000"/>
          </a:bodyPr>
          <a:lstStyle/>
          <a:p>
            <a:r>
              <a:rPr lang="en-US" altLang="en-US" dirty="0"/>
              <a:t>Classification Predictions</a:t>
            </a:r>
          </a:p>
        </p:txBody>
      </p:sp>
      <p:sp>
        <p:nvSpPr>
          <p:cNvPr id="11" name="Text Placeholder 10">
            <a:extLst>
              <a:ext uri="{FF2B5EF4-FFF2-40B4-BE49-F238E27FC236}">
                <a16:creationId xmlns:a16="http://schemas.microsoft.com/office/drawing/2014/main" id="{870CBEE6-EC2A-4F2C-B2DC-CE8AEF301742}"/>
              </a:ext>
            </a:extLst>
          </p:cNvPr>
          <p:cNvSpPr>
            <a:spLocks noGrp="1"/>
          </p:cNvSpPr>
          <p:nvPr>
            <p:ph type="body" sz="quarter" idx="10"/>
          </p:nvPr>
        </p:nvSpPr>
        <p:spPr/>
        <p:txBody>
          <a:bodyPr/>
          <a:lstStyle/>
          <a:p>
            <a:r>
              <a:rPr lang="en-US" dirty="0"/>
              <a:t>Confusion Matrix</a:t>
            </a:r>
          </a:p>
        </p:txBody>
      </p:sp>
      <p:graphicFrame>
        <p:nvGraphicFramePr>
          <p:cNvPr id="5" name="Table 4"/>
          <p:cNvGraphicFramePr>
            <a:graphicFrameLocks noGrp="1"/>
          </p:cNvGraphicFramePr>
          <p:nvPr>
            <p:extLst>
              <p:ext uri="{D42A27DB-BD31-4B8C-83A1-F6EECF244321}">
                <p14:modId xmlns:p14="http://schemas.microsoft.com/office/powerpoint/2010/main" val="230411780"/>
              </p:ext>
            </p:extLst>
          </p:nvPr>
        </p:nvGraphicFramePr>
        <p:xfrm>
          <a:off x="1454150" y="1420407"/>
          <a:ext cx="6401410" cy="2302685"/>
        </p:xfrm>
        <a:graphic>
          <a:graphicData uri="http://schemas.openxmlformats.org/drawingml/2006/table">
            <a:tbl>
              <a:tblPr firstRow="1" bandRow="1">
                <a:tableStyleId>{D7AC3CCA-C797-4891-BE02-D94E43425B78}</a:tableStyleId>
              </a:tblPr>
              <a:tblGrid>
                <a:gridCol w="1720850">
                  <a:extLst>
                    <a:ext uri="{9D8B030D-6E8A-4147-A177-3AD203B41FA5}">
                      <a16:colId xmlns:a16="http://schemas.microsoft.com/office/drawing/2014/main" val="20000"/>
                    </a:ext>
                  </a:extLst>
                </a:gridCol>
                <a:gridCol w="790533">
                  <a:extLst>
                    <a:ext uri="{9D8B030D-6E8A-4147-A177-3AD203B41FA5}">
                      <a16:colId xmlns:a16="http://schemas.microsoft.com/office/drawing/2014/main" val="20001"/>
                    </a:ext>
                  </a:extLst>
                </a:gridCol>
                <a:gridCol w="1255691">
                  <a:extLst>
                    <a:ext uri="{9D8B030D-6E8A-4147-A177-3AD203B41FA5}">
                      <a16:colId xmlns:a16="http://schemas.microsoft.com/office/drawing/2014/main" val="20002"/>
                    </a:ext>
                  </a:extLst>
                </a:gridCol>
                <a:gridCol w="1309221">
                  <a:extLst>
                    <a:ext uri="{9D8B030D-6E8A-4147-A177-3AD203B41FA5}">
                      <a16:colId xmlns:a16="http://schemas.microsoft.com/office/drawing/2014/main" val="20003"/>
                    </a:ext>
                  </a:extLst>
                </a:gridCol>
                <a:gridCol w="1325115">
                  <a:extLst>
                    <a:ext uri="{9D8B030D-6E8A-4147-A177-3AD203B41FA5}">
                      <a16:colId xmlns:a16="http://schemas.microsoft.com/office/drawing/2014/main" val="20004"/>
                    </a:ext>
                  </a:extLst>
                </a:gridCol>
              </a:tblGrid>
              <a:tr h="476416">
                <a:tc>
                  <a:txBody>
                    <a:bodyPr/>
                    <a:lstStyle/>
                    <a:p>
                      <a:endParaRPr lang="en-US" sz="1600" dirty="0">
                        <a:solidFill>
                          <a:schemeClr val="tx1"/>
                        </a:solidFill>
                      </a:endParaRPr>
                    </a:p>
                  </a:txBody>
                  <a:tcPr marL="68577" marR="68577" marT="34288" marB="34288" anchor="ctr"/>
                </a:tc>
                <a:tc>
                  <a:txBody>
                    <a:bodyPr/>
                    <a:lstStyle/>
                    <a:p>
                      <a:endParaRPr lang="en-US" sz="1600" dirty="0">
                        <a:solidFill>
                          <a:schemeClr val="tx1"/>
                        </a:solidFill>
                      </a:endParaRPr>
                    </a:p>
                  </a:txBody>
                  <a:tcPr marL="68577" marR="68577" marT="34288" marB="34288" anchor="ctr"/>
                </a:tc>
                <a:tc gridSpan="2">
                  <a:txBody>
                    <a:bodyPr/>
                    <a:lstStyle/>
                    <a:p>
                      <a:pPr algn="ctr"/>
                      <a:r>
                        <a:rPr lang="en-US" sz="1600" b="1" u="none" dirty="0">
                          <a:solidFill>
                            <a:schemeClr val="tx1"/>
                          </a:solidFill>
                        </a:rPr>
                        <a:t>Actual Classification</a:t>
                      </a:r>
                    </a:p>
                  </a:txBody>
                  <a:tcPr marL="68577" marR="68577" marT="34288" marB="34288" anchor="ctr"/>
                </a:tc>
                <a:tc hMerge="1">
                  <a:txBody>
                    <a:bodyPr/>
                    <a:lstStyle/>
                    <a:p>
                      <a:endParaRPr lang="en-US" dirty="0"/>
                    </a:p>
                  </a:txBody>
                  <a:tcPr/>
                </a:tc>
                <a:tc>
                  <a:txBody>
                    <a:bodyPr/>
                    <a:lstStyle/>
                    <a:p>
                      <a:endParaRPr lang="en-US" sz="1600" dirty="0">
                        <a:solidFill>
                          <a:schemeClr val="tx1"/>
                        </a:solidFill>
                      </a:endParaRPr>
                    </a:p>
                  </a:txBody>
                  <a:tcPr marL="68577" marR="68577" marT="34288" marB="34288" anchor="ctr"/>
                </a:tc>
                <a:extLst>
                  <a:ext uri="{0D108BD9-81ED-4DB2-BD59-A6C34878D82A}">
                    <a16:rowId xmlns:a16="http://schemas.microsoft.com/office/drawing/2014/main" val="10000"/>
                  </a:ext>
                </a:extLst>
              </a:tr>
              <a:tr h="476416">
                <a:tc>
                  <a:txBody>
                    <a:bodyPr/>
                    <a:lstStyle/>
                    <a:p>
                      <a:pPr marL="0" algn="l" defTabSz="685800" rtl="0" eaLnBrk="1" latinLnBrk="0" hangingPunct="1"/>
                      <a:endParaRPr lang="en-US" sz="1600" b="1" kern="1200" dirty="0">
                        <a:solidFill>
                          <a:schemeClr val="tx1"/>
                        </a:solidFill>
                        <a:latin typeface="+mn-lt"/>
                        <a:ea typeface="+mn-ea"/>
                        <a:cs typeface="+mn-cs"/>
                      </a:endParaRPr>
                    </a:p>
                  </a:txBody>
                  <a:tcPr marL="68577" marR="68577" marT="34288" marB="34288" anchor="ctr">
                    <a:solidFill>
                      <a:srgbClr val="E7E7E8"/>
                    </a:solidFill>
                  </a:tcPr>
                </a:tc>
                <a:tc>
                  <a:txBody>
                    <a:bodyPr/>
                    <a:lstStyle/>
                    <a:p>
                      <a:endParaRPr lang="en-US" sz="1200" dirty="0">
                        <a:solidFill>
                          <a:schemeClr val="tx1"/>
                        </a:solidFill>
                      </a:endParaRPr>
                    </a:p>
                  </a:txBody>
                  <a:tcPr marL="68577" marR="68577" marT="34288" marB="34288" anchor="ctr"/>
                </a:tc>
                <a:tc>
                  <a:txBody>
                    <a:bodyPr/>
                    <a:lstStyle/>
                    <a:p>
                      <a:pPr algn="ctr"/>
                      <a:r>
                        <a:rPr lang="en-US" sz="1200" dirty="0">
                          <a:solidFill>
                            <a:schemeClr val="tx1"/>
                          </a:solidFill>
                        </a:rPr>
                        <a:t>Negative</a:t>
                      </a:r>
                    </a:p>
                  </a:txBody>
                  <a:tcPr marL="68577" marR="68577" marT="34288" marB="34288" anchor="ctr"/>
                </a:tc>
                <a:tc>
                  <a:txBody>
                    <a:bodyPr/>
                    <a:lstStyle/>
                    <a:p>
                      <a:pPr algn="ctr"/>
                      <a:r>
                        <a:rPr lang="en-US" sz="1200" dirty="0">
                          <a:solidFill>
                            <a:schemeClr val="tx1"/>
                          </a:solidFill>
                        </a:rPr>
                        <a:t>Positive</a:t>
                      </a:r>
                    </a:p>
                  </a:txBody>
                  <a:tcPr marL="68577" marR="68577" marT="34288" marB="34288" anchor="ctr"/>
                </a:tc>
                <a:tc>
                  <a:txBody>
                    <a:bodyPr/>
                    <a:lstStyle/>
                    <a:p>
                      <a:pPr algn="ctr"/>
                      <a:r>
                        <a:rPr lang="en-US" sz="1200" dirty="0">
                          <a:solidFill>
                            <a:schemeClr val="tx1"/>
                          </a:solidFill>
                        </a:rPr>
                        <a:t>Totals</a:t>
                      </a:r>
                    </a:p>
                  </a:txBody>
                  <a:tcPr marL="68577" marR="68577" marT="34288" marB="34288" anchor="ctr"/>
                </a:tc>
                <a:extLst>
                  <a:ext uri="{0D108BD9-81ED-4DB2-BD59-A6C34878D82A}">
                    <a16:rowId xmlns:a16="http://schemas.microsoft.com/office/drawing/2014/main" val="10001"/>
                  </a:ext>
                </a:extLst>
              </a:tr>
              <a:tr h="651545">
                <a:tc rowSpan="2">
                  <a:txBody>
                    <a:bodyPr/>
                    <a:lstStyle/>
                    <a:p>
                      <a:pPr marL="0" algn="l" defTabSz="685800" rtl="0" eaLnBrk="1" latinLnBrk="0" hangingPunct="1"/>
                      <a:r>
                        <a:rPr lang="en-US" sz="1600" b="1" kern="1200" dirty="0">
                          <a:solidFill>
                            <a:schemeClr val="tx1"/>
                          </a:solidFill>
                        </a:rPr>
                        <a:t>Predicted Classification</a:t>
                      </a:r>
                      <a:endParaRPr lang="en-US" sz="1600" b="1" kern="1200" dirty="0">
                        <a:solidFill>
                          <a:schemeClr val="tx1"/>
                        </a:solidFill>
                        <a:latin typeface="+mn-lt"/>
                        <a:ea typeface="+mn-ea"/>
                        <a:cs typeface="+mn-cs"/>
                      </a:endParaRPr>
                    </a:p>
                  </a:txBody>
                  <a:tcPr marL="68577" marR="68577" marT="34288" marB="34288" anchor="ctr"/>
                </a:tc>
                <a:tc>
                  <a:txBody>
                    <a:bodyPr/>
                    <a:lstStyle/>
                    <a:p>
                      <a:pPr algn="r"/>
                      <a:r>
                        <a:rPr lang="en-US" sz="1200" dirty="0">
                          <a:solidFill>
                            <a:schemeClr val="tx1"/>
                          </a:solidFill>
                        </a:rPr>
                        <a:t>Negative</a:t>
                      </a:r>
                    </a:p>
                  </a:txBody>
                  <a:tcPr marL="68577" marR="68577" marT="34288" marB="34288" anchor="ctr">
                    <a:solidFill>
                      <a:srgbClr val="CBCCCE"/>
                    </a:solidFill>
                  </a:tcPr>
                </a:tc>
                <a:tc>
                  <a:txBody>
                    <a:bodyPr/>
                    <a:lstStyle/>
                    <a:p>
                      <a:pPr algn="ctr"/>
                      <a:r>
                        <a:rPr lang="en-US" sz="1200" b="1" dirty="0">
                          <a:solidFill>
                            <a:schemeClr val="tx1"/>
                          </a:solidFill>
                          <a:effectLst/>
                        </a:rPr>
                        <a:t>TN</a:t>
                      </a:r>
                      <a:br>
                        <a:rPr lang="en-US" sz="1200" b="1" dirty="0">
                          <a:solidFill>
                            <a:schemeClr val="tx1"/>
                          </a:solidFill>
                          <a:effectLst/>
                        </a:rPr>
                      </a:br>
                      <a:r>
                        <a:rPr lang="en-US" sz="800" b="0" dirty="0">
                          <a:solidFill>
                            <a:schemeClr val="tx1"/>
                          </a:solidFill>
                          <a:effectLst/>
                        </a:rPr>
                        <a:t>(# true negatives)</a:t>
                      </a:r>
                    </a:p>
                  </a:txBody>
                  <a:tcPr marL="68577" marR="68577" marT="34288" marB="34288" anchor="ctr">
                    <a:solidFill>
                      <a:schemeClr val="bg1"/>
                    </a:solidFill>
                  </a:tcPr>
                </a:tc>
                <a:tc>
                  <a:txBody>
                    <a:bodyPr/>
                    <a:lstStyle/>
                    <a:p>
                      <a:pPr algn="ctr"/>
                      <a:r>
                        <a:rPr lang="en-US" sz="1200" b="1" dirty="0">
                          <a:solidFill>
                            <a:schemeClr val="tx1"/>
                          </a:solidFill>
                          <a:effectLst/>
                        </a:rPr>
                        <a:t>FN</a:t>
                      </a:r>
                      <a:br>
                        <a:rPr lang="en-US" sz="1200" b="1" dirty="0">
                          <a:solidFill>
                            <a:schemeClr val="tx1"/>
                          </a:solidFill>
                          <a:effectLst/>
                        </a:rPr>
                      </a:br>
                      <a:r>
                        <a:rPr lang="en-US" sz="800" b="0" dirty="0">
                          <a:solidFill>
                            <a:schemeClr val="tx1"/>
                          </a:solidFill>
                          <a:effectLst/>
                        </a:rPr>
                        <a:t>(# false negatives)</a:t>
                      </a:r>
                      <a:endParaRPr lang="en-US" sz="800" b="1" dirty="0">
                        <a:solidFill>
                          <a:schemeClr val="tx1"/>
                        </a:solidFill>
                        <a:effectLst/>
                      </a:endParaRPr>
                    </a:p>
                  </a:txBody>
                  <a:tcPr marL="68577" marR="68577" marT="34288" marB="34288" anchor="ctr">
                    <a:solidFill>
                      <a:schemeClr val="bg1"/>
                    </a:solidFill>
                  </a:tcPr>
                </a:tc>
                <a:tc>
                  <a:txBody>
                    <a:bodyPr/>
                    <a:lstStyle/>
                    <a:p>
                      <a:pPr algn="ctr"/>
                      <a:r>
                        <a:rPr lang="en-US" sz="1200" dirty="0">
                          <a:solidFill>
                            <a:schemeClr val="tx1"/>
                          </a:solidFill>
                        </a:rPr>
                        <a:t>N</a:t>
                      </a:r>
                      <a:br>
                        <a:rPr lang="en-US" sz="1200" dirty="0">
                          <a:solidFill>
                            <a:schemeClr val="tx1"/>
                          </a:solidFill>
                        </a:rPr>
                      </a:br>
                      <a:r>
                        <a:rPr lang="en-US" sz="800" b="0" dirty="0">
                          <a:solidFill>
                            <a:schemeClr val="tx1"/>
                          </a:solidFill>
                          <a:effectLst/>
                        </a:rPr>
                        <a:t>(# true negatives)</a:t>
                      </a:r>
                      <a:endParaRPr lang="en-US" sz="800" dirty="0">
                        <a:solidFill>
                          <a:schemeClr val="tx1"/>
                        </a:solidFill>
                      </a:endParaRPr>
                    </a:p>
                  </a:txBody>
                  <a:tcPr marL="68577" marR="68577" marT="34288" marB="34288" anchor="ctr">
                    <a:solidFill>
                      <a:schemeClr val="bg1"/>
                    </a:solidFill>
                  </a:tcPr>
                </a:tc>
                <a:extLst>
                  <a:ext uri="{0D108BD9-81ED-4DB2-BD59-A6C34878D82A}">
                    <a16:rowId xmlns:a16="http://schemas.microsoft.com/office/drawing/2014/main" val="10002"/>
                  </a:ext>
                </a:extLst>
              </a:tr>
              <a:tr h="698308">
                <a:tc vMerge="1">
                  <a:txBody>
                    <a:bodyPr/>
                    <a:lstStyle/>
                    <a:p>
                      <a:endParaRPr lang="en-US" dirty="0"/>
                    </a:p>
                  </a:txBody>
                  <a:tcPr/>
                </a:tc>
                <a:tc>
                  <a:txBody>
                    <a:bodyPr/>
                    <a:lstStyle/>
                    <a:p>
                      <a:pPr algn="r"/>
                      <a:r>
                        <a:rPr lang="en-US" sz="1200" dirty="0">
                          <a:solidFill>
                            <a:schemeClr val="tx1"/>
                          </a:solidFill>
                        </a:rPr>
                        <a:t>Positive</a:t>
                      </a:r>
                    </a:p>
                  </a:txBody>
                  <a:tcPr marL="68577" marR="68577" marT="34288" marB="34288" anchor="ctr"/>
                </a:tc>
                <a:tc>
                  <a:txBody>
                    <a:bodyPr/>
                    <a:lstStyle/>
                    <a:p>
                      <a:pPr algn="ctr"/>
                      <a:r>
                        <a:rPr lang="en-US" sz="1200" b="1" dirty="0">
                          <a:solidFill>
                            <a:schemeClr val="tx1"/>
                          </a:solidFill>
                          <a:effectLst/>
                        </a:rPr>
                        <a:t>FP</a:t>
                      </a:r>
                      <a:br>
                        <a:rPr lang="en-US" sz="1200" b="1" dirty="0">
                          <a:solidFill>
                            <a:schemeClr val="tx1"/>
                          </a:solidFill>
                          <a:effectLst/>
                        </a:rPr>
                      </a:br>
                      <a:r>
                        <a:rPr lang="en-US" sz="800" b="0" dirty="0">
                          <a:solidFill>
                            <a:schemeClr val="tx1"/>
                          </a:solidFill>
                          <a:effectLst/>
                        </a:rPr>
                        <a:t>(# false positives)</a:t>
                      </a:r>
                      <a:endParaRPr lang="en-US" sz="800" b="1" dirty="0">
                        <a:solidFill>
                          <a:schemeClr val="tx1"/>
                        </a:solidFill>
                        <a:effectLst/>
                      </a:endParaRPr>
                    </a:p>
                  </a:txBody>
                  <a:tcPr marL="68577" marR="68577" marT="34288" marB="34288" anchor="ctr">
                    <a:solidFill>
                      <a:schemeClr val="bg1"/>
                    </a:solidFill>
                  </a:tcPr>
                </a:tc>
                <a:tc>
                  <a:txBody>
                    <a:bodyPr/>
                    <a:lstStyle/>
                    <a:p>
                      <a:pPr algn="ctr"/>
                      <a:r>
                        <a:rPr lang="en-US" sz="1200" b="1" dirty="0">
                          <a:solidFill>
                            <a:schemeClr val="tx1"/>
                          </a:solidFill>
                          <a:effectLst/>
                        </a:rPr>
                        <a:t>TP</a:t>
                      </a:r>
                      <a:br>
                        <a:rPr lang="en-US" sz="1200" b="1" dirty="0">
                          <a:solidFill>
                            <a:schemeClr val="tx1"/>
                          </a:solidFill>
                          <a:effectLst/>
                        </a:rPr>
                      </a:br>
                      <a:r>
                        <a:rPr lang="en-US" sz="800" b="0" dirty="0">
                          <a:solidFill>
                            <a:schemeClr val="tx1"/>
                          </a:solidFill>
                          <a:effectLst/>
                        </a:rPr>
                        <a:t>(# true positives)</a:t>
                      </a:r>
                      <a:endParaRPr lang="en-US" sz="800" b="1" dirty="0">
                        <a:solidFill>
                          <a:schemeClr val="tx1"/>
                        </a:solidFill>
                        <a:effectLst/>
                      </a:endParaRPr>
                    </a:p>
                  </a:txBody>
                  <a:tcPr marL="68577" marR="68577" marT="34288" marB="34288" anchor="ctr">
                    <a:solidFill>
                      <a:schemeClr val="bg1"/>
                    </a:solidFill>
                  </a:tcPr>
                </a:tc>
                <a:tc>
                  <a:txBody>
                    <a:bodyPr/>
                    <a:lstStyle/>
                    <a:p>
                      <a:pPr algn="ctr"/>
                      <a:r>
                        <a:rPr lang="en-US" sz="1200" dirty="0">
                          <a:solidFill>
                            <a:schemeClr val="tx1"/>
                          </a:solidFill>
                        </a:rPr>
                        <a:t>P</a:t>
                      </a:r>
                      <a:br>
                        <a:rPr lang="en-US" sz="1200" dirty="0">
                          <a:solidFill>
                            <a:schemeClr val="tx1"/>
                          </a:solidFill>
                        </a:rPr>
                      </a:br>
                      <a:r>
                        <a:rPr lang="en-US" sz="800" b="0" dirty="0">
                          <a:solidFill>
                            <a:schemeClr val="tx1"/>
                          </a:solidFill>
                          <a:effectLst/>
                        </a:rPr>
                        <a:t>(# true positives)</a:t>
                      </a:r>
                      <a:endParaRPr lang="en-US" sz="800" dirty="0">
                        <a:solidFill>
                          <a:schemeClr val="tx1"/>
                        </a:solidFill>
                      </a:endParaRPr>
                    </a:p>
                  </a:txBody>
                  <a:tcPr marL="68577" marR="68577" marT="34288" marB="34288" anchor="ctr">
                    <a:solidFill>
                      <a:schemeClr val="bg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5" name="Object 26">
                <a:extLst>
                  <a:ext uri="{FF2B5EF4-FFF2-40B4-BE49-F238E27FC236}">
                    <a16:creationId xmlns:a16="http://schemas.microsoft.com/office/drawing/2014/main" id="{0F74DDA7-2F66-C19B-51AF-F494EB4C63EF}"/>
                  </a:ext>
                </a:extLst>
              </p:cNvPr>
              <p:cNvSpPr txBox="1"/>
              <p:nvPr/>
            </p:nvSpPr>
            <p:spPr bwMode="auto">
              <a:xfrm>
                <a:off x="1754187" y="3937029"/>
                <a:ext cx="2317750" cy="6350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US" i="0" smtClean="0">
                          <a:solidFill>
                            <a:schemeClr val="bg1"/>
                          </a:solidFill>
                          <a:latin typeface="Cambria Math" panose="02040503050406030204" pitchFamily="18" charset="0"/>
                        </a:rPr>
                        <m:t>Sensitivity</m:t>
                      </m:r>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m:rPr>
                              <m:nor/>
                            </m:rPr>
                            <a:rPr lang="en-US" i="0">
                              <a:solidFill>
                                <a:schemeClr val="bg1"/>
                              </a:solidFill>
                              <a:latin typeface="Cambria Math" panose="02040503050406030204" pitchFamily="18" charset="0"/>
                            </a:rPr>
                            <m:t>TP</m:t>
                          </m:r>
                        </m:num>
                        <m:den>
                          <m:r>
                            <m:rPr>
                              <m:nor/>
                            </m:rPr>
                            <a:rPr lang="en-US" i="0">
                              <a:solidFill>
                                <a:schemeClr val="bg1"/>
                              </a:solidFill>
                              <a:latin typeface="Cambria Math" panose="02040503050406030204" pitchFamily="18" charset="0"/>
                            </a:rPr>
                            <m:t>TP</m:t>
                          </m:r>
                          <m:r>
                            <a:rPr lang="en-US" i="1">
                              <a:solidFill>
                                <a:schemeClr val="bg1"/>
                              </a:solidFill>
                              <a:latin typeface="Cambria Math" panose="02040503050406030204" pitchFamily="18" charset="0"/>
                            </a:rPr>
                            <m:t>+</m:t>
                          </m:r>
                          <m:r>
                            <m:rPr>
                              <m:nor/>
                            </m:rPr>
                            <a:rPr lang="en-US" i="0">
                              <a:solidFill>
                                <a:schemeClr val="bg1"/>
                              </a:solidFill>
                              <a:latin typeface="Cambria Math" panose="02040503050406030204" pitchFamily="18" charset="0"/>
                            </a:rPr>
                            <m:t>FN</m:t>
                          </m:r>
                        </m:den>
                      </m:f>
                    </m:oMath>
                  </m:oMathPara>
                </a14:m>
                <a:endParaRPr lang="en-US" dirty="0"/>
              </a:p>
            </p:txBody>
          </p:sp>
        </mc:Choice>
        <mc:Fallback xmlns="">
          <p:sp>
            <p:nvSpPr>
              <p:cNvPr id="15" name="Object 26">
                <a:extLst>
                  <a:ext uri="{FF2B5EF4-FFF2-40B4-BE49-F238E27FC236}">
                    <a16:creationId xmlns:a16="http://schemas.microsoft.com/office/drawing/2014/main" id="{0F74DDA7-2F66-C19B-51AF-F494EB4C63EF}"/>
                  </a:ext>
                </a:extLst>
              </p:cNvPr>
              <p:cNvSpPr txBox="1">
                <a:spLocks noRot="1" noChangeAspect="1" noMove="1" noResize="1" noEditPoints="1" noAdjustHandles="1" noChangeArrowheads="1" noChangeShapeType="1" noTextEdit="1"/>
              </p:cNvSpPr>
              <p:nvPr/>
            </p:nvSpPr>
            <p:spPr bwMode="auto">
              <a:xfrm>
                <a:off x="1754187" y="3937029"/>
                <a:ext cx="2317750" cy="63500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bject 25">
                <a:extLst>
                  <a:ext uri="{FF2B5EF4-FFF2-40B4-BE49-F238E27FC236}">
                    <a16:creationId xmlns:a16="http://schemas.microsoft.com/office/drawing/2014/main" id="{1ADD56D4-1877-0530-EEE5-BE3A0445ACF7}"/>
                  </a:ext>
                </a:extLst>
              </p:cNvPr>
              <p:cNvSpPr txBox="1"/>
              <p:nvPr/>
            </p:nvSpPr>
            <p:spPr bwMode="auto">
              <a:xfrm>
                <a:off x="5159375" y="3937029"/>
                <a:ext cx="2217738" cy="60166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US" i="0" smtClean="0">
                          <a:solidFill>
                            <a:schemeClr val="bg1"/>
                          </a:solidFill>
                          <a:latin typeface="Cambria Math" panose="02040503050406030204" pitchFamily="18" charset="0"/>
                        </a:rPr>
                        <m:t>Specificity</m:t>
                      </m:r>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m:rPr>
                              <m:nor/>
                            </m:rPr>
                            <a:rPr lang="en-US" i="0">
                              <a:solidFill>
                                <a:schemeClr val="bg1"/>
                              </a:solidFill>
                              <a:latin typeface="Cambria Math" panose="02040503050406030204" pitchFamily="18" charset="0"/>
                            </a:rPr>
                            <m:t>TN</m:t>
                          </m:r>
                        </m:num>
                        <m:den>
                          <m:r>
                            <m:rPr>
                              <m:nor/>
                            </m:rPr>
                            <a:rPr lang="en-US" i="0">
                              <a:solidFill>
                                <a:schemeClr val="bg1"/>
                              </a:solidFill>
                              <a:latin typeface="Cambria Math" panose="02040503050406030204" pitchFamily="18" charset="0"/>
                            </a:rPr>
                            <m:t>TN</m:t>
                          </m:r>
                          <m:r>
                            <a:rPr lang="en-US" i="1">
                              <a:solidFill>
                                <a:schemeClr val="bg1"/>
                              </a:solidFill>
                              <a:latin typeface="Cambria Math" panose="02040503050406030204" pitchFamily="18" charset="0"/>
                            </a:rPr>
                            <m:t>+</m:t>
                          </m:r>
                          <m:r>
                            <m:rPr>
                              <m:nor/>
                            </m:rPr>
                            <a:rPr lang="en-US" i="0">
                              <a:solidFill>
                                <a:schemeClr val="bg1"/>
                              </a:solidFill>
                              <a:latin typeface="Cambria Math" panose="02040503050406030204" pitchFamily="18" charset="0"/>
                            </a:rPr>
                            <m:t>FP</m:t>
                          </m:r>
                        </m:den>
                      </m:f>
                    </m:oMath>
                  </m:oMathPara>
                </a14:m>
                <a:endParaRPr lang="en-US" dirty="0"/>
              </a:p>
            </p:txBody>
          </p:sp>
        </mc:Choice>
        <mc:Fallback xmlns="">
          <p:sp>
            <p:nvSpPr>
              <p:cNvPr id="16" name="Object 25">
                <a:extLst>
                  <a:ext uri="{FF2B5EF4-FFF2-40B4-BE49-F238E27FC236}">
                    <a16:creationId xmlns:a16="http://schemas.microsoft.com/office/drawing/2014/main" id="{1ADD56D4-1877-0530-EEE5-BE3A0445ACF7}"/>
                  </a:ext>
                </a:extLst>
              </p:cNvPr>
              <p:cNvSpPr txBox="1">
                <a:spLocks noRot="1" noChangeAspect="1" noMove="1" noResize="1" noEditPoints="1" noAdjustHandles="1" noChangeArrowheads="1" noChangeShapeType="1" noTextEdit="1"/>
              </p:cNvSpPr>
              <p:nvPr/>
            </p:nvSpPr>
            <p:spPr bwMode="auto">
              <a:xfrm>
                <a:off x="5159375" y="3937029"/>
                <a:ext cx="2217738" cy="601662"/>
              </a:xfrm>
              <a:prstGeom prst="rect">
                <a:avLst/>
              </a:prstGeom>
              <a:blipFill>
                <a:blip r:embed="rId4"/>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73240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5221-FAAF-9004-45A8-4E09F2052B6C}"/>
              </a:ext>
            </a:extLst>
          </p:cNvPr>
          <p:cNvSpPr>
            <a:spLocks noGrp="1"/>
          </p:cNvSpPr>
          <p:nvPr>
            <p:ph type="title"/>
          </p:nvPr>
        </p:nvSpPr>
        <p:spPr/>
        <p:txBody>
          <a:bodyPr>
            <a:normAutofit fontScale="90000"/>
          </a:bodyPr>
          <a:lstStyle/>
          <a:p>
            <a:r>
              <a:rPr lang="en-US" dirty="0"/>
              <a:t>Classification Predictions</a:t>
            </a:r>
          </a:p>
        </p:txBody>
      </p:sp>
      <p:sp>
        <p:nvSpPr>
          <p:cNvPr id="3" name="Content Placeholder 2">
            <a:extLst>
              <a:ext uri="{FF2B5EF4-FFF2-40B4-BE49-F238E27FC236}">
                <a16:creationId xmlns:a16="http://schemas.microsoft.com/office/drawing/2014/main" id="{C4D77426-E269-9703-144D-F1FE0F3A075F}"/>
              </a:ext>
            </a:extLst>
          </p:cNvPr>
          <p:cNvSpPr>
            <a:spLocks noGrp="1"/>
          </p:cNvSpPr>
          <p:nvPr>
            <p:ph idx="1"/>
          </p:nvPr>
        </p:nvSpPr>
        <p:spPr/>
        <p:txBody>
          <a:bodyPr/>
          <a:lstStyle/>
          <a:p>
            <a:r>
              <a:rPr lang="en-US" dirty="0"/>
              <a:t>Sensitivity:  what percentage of the positive outcomes do we correctly identify?</a:t>
            </a:r>
          </a:p>
          <a:p>
            <a:pPr lvl="1"/>
            <a:r>
              <a:rPr lang="en-US" dirty="0"/>
              <a:t>Does the classifier capture most of the important events?</a:t>
            </a:r>
          </a:p>
          <a:p>
            <a:r>
              <a:rPr lang="en-US" dirty="0"/>
              <a:t>Specificity:  what percentage of the negative outcomes do we correctly identify?</a:t>
            </a:r>
          </a:p>
          <a:p>
            <a:pPr lvl="1"/>
            <a:r>
              <a:rPr lang="en-US" dirty="0"/>
              <a:t>Does the classifier “weed out” most of the unimportant events?</a:t>
            </a:r>
          </a:p>
        </p:txBody>
      </p:sp>
      <p:sp>
        <p:nvSpPr>
          <p:cNvPr id="4" name="Text Placeholder 3">
            <a:extLst>
              <a:ext uri="{FF2B5EF4-FFF2-40B4-BE49-F238E27FC236}">
                <a16:creationId xmlns:a16="http://schemas.microsoft.com/office/drawing/2014/main" id="{335EDCB1-3C46-A6E3-E6C2-3FB28A1BBF9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2759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F1312B-D523-4D84-9630-0B530FEB39EC}"/>
              </a:ext>
            </a:extLst>
          </p:cNvPr>
          <p:cNvSpPr>
            <a:spLocks noGrp="1"/>
          </p:cNvSpPr>
          <p:nvPr>
            <p:ph type="title"/>
          </p:nvPr>
        </p:nvSpPr>
        <p:spPr/>
        <p:txBody>
          <a:bodyPr>
            <a:normAutofit fontScale="90000"/>
          </a:bodyPr>
          <a:lstStyle/>
          <a:p>
            <a:r>
              <a:rPr lang="en-US" dirty="0"/>
              <a:t>Classification – Assessment Techniques</a:t>
            </a:r>
          </a:p>
        </p:txBody>
      </p:sp>
      <p:sp>
        <p:nvSpPr>
          <p:cNvPr id="6" name="Text Placeholder 5">
            <a:extLst>
              <a:ext uri="{FF2B5EF4-FFF2-40B4-BE49-F238E27FC236}">
                <a16:creationId xmlns:a16="http://schemas.microsoft.com/office/drawing/2014/main" id="{9A9C27D8-5EC8-4392-A984-89064F501488}"/>
              </a:ext>
            </a:extLst>
          </p:cNvPr>
          <p:cNvSpPr>
            <a:spLocks noGrp="1"/>
          </p:cNvSpPr>
          <p:nvPr>
            <p:ph type="body" sz="quarter" idx="10"/>
          </p:nvPr>
        </p:nvSpPr>
        <p:spPr/>
        <p:txBody>
          <a:bodyPr/>
          <a:lstStyle/>
          <a:p>
            <a:r>
              <a:rPr lang="en-US" dirty="0"/>
              <a:t>Confusion Matrix</a:t>
            </a:r>
          </a:p>
        </p:txBody>
      </p:sp>
      <p:pic>
        <p:nvPicPr>
          <p:cNvPr id="3" name="Picture 2">
            <a:extLst>
              <a:ext uri="{FF2B5EF4-FFF2-40B4-BE49-F238E27FC236}">
                <a16:creationId xmlns:a16="http://schemas.microsoft.com/office/drawing/2014/main" id="{29FA8C2C-0BDD-D805-9E07-B3377FB916EE}"/>
              </a:ext>
            </a:extLst>
          </p:cNvPr>
          <p:cNvPicPr>
            <a:picLocks noChangeAspect="1"/>
          </p:cNvPicPr>
          <p:nvPr/>
        </p:nvPicPr>
        <p:blipFill>
          <a:blip r:embed="rId2"/>
          <a:stretch>
            <a:fillRect/>
          </a:stretch>
        </p:blipFill>
        <p:spPr>
          <a:xfrm>
            <a:off x="2254250" y="1296000"/>
            <a:ext cx="4635500" cy="3288699"/>
          </a:xfrm>
          <a:prstGeom prst="rect">
            <a:avLst/>
          </a:prstGeom>
        </p:spPr>
      </p:pic>
    </p:spTree>
    <p:extLst>
      <p:ext uri="{BB962C8B-B14F-4D97-AF65-F5344CB8AC3E}">
        <p14:creationId xmlns:p14="http://schemas.microsoft.com/office/powerpoint/2010/main" val="197164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A4BD3C7-3692-CE26-0309-6E86F4840C4F}"/>
              </a:ext>
            </a:extLst>
          </p:cNvPr>
          <p:cNvPicPr>
            <a:picLocks noChangeAspect="1"/>
          </p:cNvPicPr>
          <p:nvPr/>
        </p:nvPicPr>
        <p:blipFill>
          <a:blip r:embed="rId2"/>
          <a:stretch>
            <a:fillRect/>
          </a:stretch>
        </p:blipFill>
        <p:spPr>
          <a:xfrm>
            <a:off x="2909887" y="1189038"/>
            <a:ext cx="3324225" cy="3437785"/>
          </a:xfrm>
          <a:prstGeom prst="rect">
            <a:avLst/>
          </a:prstGeom>
        </p:spPr>
      </p:pic>
      <p:sp>
        <p:nvSpPr>
          <p:cNvPr id="2" name="Title 1">
            <a:extLst>
              <a:ext uri="{FF2B5EF4-FFF2-40B4-BE49-F238E27FC236}">
                <a16:creationId xmlns:a16="http://schemas.microsoft.com/office/drawing/2014/main" id="{071898A3-B3F8-1057-687B-D839AB45D91D}"/>
              </a:ext>
            </a:extLst>
          </p:cNvPr>
          <p:cNvSpPr>
            <a:spLocks noGrp="1"/>
          </p:cNvSpPr>
          <p:nvPr>
            <p:ph type="title"/>
          </p:nvPr>
        </p:nvSpPr>
        <p:spPr/>
        <p:txBody>
          <a:bodyPr>
            <a:normAutofit fontScale="90000"/>
          </a:bodyPr>
          <a:lstStyle/>
          <a:p>
            <a:r>
              <a:rPr lang="en-US" dirty="0"/>
              <a:t>Classification – Assessment Techniques</a:t>
            </a:r>
          </a:p>
        </p:txBody>
      </p:sp>
      <p:sp>
        <p:nvSpPr>
          <p:cNvPr id="4" name="Text Placeholder 3">
            <a:extLst>
              <a:ext uri="{FF2B5EF4-FFF2-40B4-BE49-F238E27FC236}">
                <a16:creationId xmlns:a16="http://schemas.microsoft.com/office/drawing/2014/main" id="{F352A58B-61CA-733E-3F59-BF86CB14338D}"/>
              </a:ext>
            </a:extLst>
          </p:cNvPr>
          <p:cNvSpPr>
            <a:spLocks noGrp="1"/>
          </p:cNvSpPr>
          <p:nvPr>
            <p:ph type="body" sz="quarter" idx="10"/>
          </p:nvPr>
        </p:nvSpPr>
        <p:spPr/>
        <p:txBody>
          <a:bodyPr/>
          <a:lstStyle/>
          <a:p>
            <a:r>
              <a:rPr lang="en-US" dirty="0"/>
              <a:t>Metrics</a:t>
            </a:r>
          </a:p>
        </p:txBody>
      </p:sp>
      <p:cxnSp>
        <p:nvCxnSpPr>
          <p:cNvPr id="8" name="Straight Arrow Connector 7">
            <a:extLst>
              <a:ext uri="{FF2B5EF4-FFF2-40B4-BE49-F238E27FC236}">
                <a16:creationId xmlns:a16="http://schemas.microsoft.com/office/drawing/2014/main" id="{F0F94BFE-0F8D-DB4B-6A82-A5FAB65FCFCD}"/>
              </a:ext>
            </a:extLst>
          </p:cNvPr>
          <p:cNvCxnSpPr>
            <a:cxnSpLocks/>
          </p:cNvCxnSpPr>
          <p:nvPr/>
        </p:nvCxnSpPr>
        <p:spPr>
          <a:xfrm flipH="1">
            <a:off x="5346700" y="3954462"/>
            <a:ext cx="1301750" cy="215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991D90-5F01-F963-49DE-1CA9431830D1}"/>
              </a:ext>
            </a:extLst>
          </p:cNvPr>
          <p:cNvSpPr txBox="1"/>
          <p:nvPr/>
        </p:nvSpPr>
        <p:spPr>
          <a:xfrm>
            <a:off x="6699250" y="3739018"/>
            <a:ext cx="1511300" cy="430887"/>
          </a:xfrm>
          <a:prstGeom prst="rect">
            <a:avLst/>
          </a:prstGeom>
          <a:noFill/>
        </p:spPr>
        <p:txBody>
          <a:bodyPr wrap="square" rtlCol="0">
            <a:spAutoFit/>
          </a:bodyPr>
          <a:lstStyle/>
          <a:p>
            <a:pPr algn="l"/>
            <a:r>
              <a:rPr lang="en-US" sz="1100" dirty="0">
                <a:solidFill>
                  <a:schemeClr val="bg1"/>
                </a:solidFill>
                <a:latin typeface="+mj-lt"/>
              </a:rPr>
              <a:t>Is this good performance?</a:t>
            </a:r>
          </a:p>
        </p:txBody>
      </p:sp>
    </p:spTree>
    <p:extLst>
      <p:ext uri="{BB962C8B-B14F-4D97-AF65-F5344CB8AC3E}">
        <p14:creationId xmlns:p14="http://schemas.microsoft.com/office/powerpoint/2010/main" val="186279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6EC8-4A8D-48BD-AA97-252BC497CDD0}"/>
              </a:ext>
            </a:extLst>
          </p:cNvPr>
          <p:cNvSpPr>
            <a:spLocks noGrp="1"/>
          </p:cNvSpPr>
          <p:nvPr>
            <p:ph type="title"/>
          </p:nvPr>
        </p:nvSpPr>
        <p:spPr/>
        <p:txBody>
          <a:bodyPr>
            <a:normAutofit fontScale="90000"/>
          </a:bodyPr>
          <a:lstStyle/>
          <a:p>
            <a:r>
              <a:rPr lang="en-US" dirty="0"/>
              <a:t>Classifier</a:t>
            </a:r>
          </a:p>
        </p:txBody>
      </p:sp>
      <p:sp>
        <p:nvSpPr>
          <p:cNvPr id="4" name="Content Placeholder 3">
            <a:extLst>
              <a:ext uri="{FF2B5EF4-FFF2-40B4-BE49-F238E27FC236}">
                <a16:creationId xmlns:a16="http://schemas.microsoft.com/office/drawing/2014/main" id="{DEA7E5BD-9BB7-432A-9114-29B08CB01E34}"/>
              </a:ext>
            </a:extLst>
          </p:cNvPr>
          <p:cNvSpPr>
            <a:spLocks noGrp="1"/>
          </p:cNvSpPr>
          <p:nvPr>
            <p:ph idx="1"/>
          </p:nvPr>
        </p:nvSpPr>
        <p:spPr/>
        <p:txBody>
          <a:bodyPr>
            <a:normAutofit/>
          </a:bodyPr>
          <a:lstStyle/>
          <a:p>
            <a:r>
              <a:rPr lang="en-US" dirty="0"/>
              <a:t>There is generally a tradeoff between sensitivity and specificity</a:t>
            </a:r>
          </a:p>
          <a:p>
            <a:r>
              <a:rPr lang="en-US" dirty="0"/>
              <a:t>After modeling the probability of an event, we must decide on the “discrimination threshold” we will use</a:t>
            </a:r>
          </a:p>
          <a:p>
            <a:pPr lvl="1"/>
            <a:r>
              <a:rPr lang="en-US" dirty="0"/>
              <a:t>Typically, 50% is used</a:t>
            </a:r>
          </a:p>
          <a:p>
            <a:pPr lvl="1"/>
            <a:r>
              <a:rPr lang="en-US" dirty="0"/>
              <a:t>Why would we want to use anything else?</a:t>
            </a:r>
          </a:p>
          <a:p>
            <a:r>
              <a:rPr lang="en-US" dirty="0"/>
              <a:t>Adjusting the discrimination threshold allows the data scientist to fine tune the model to get the desired balance between sensitivity and specificity</a:t>
            </a:r>
            <a:endParaRPr lang="en-US" dirty="0">
              <a:solidFill>
                <a:schemeClr val="bg1"/>
              </a:solidFill>
            </a:endParaRPr>
          </a:p>
          <a:p>
            <a:pPr lvl="3"/>
            <a:endParaRPr lang="en-US" dirty="0">
              <a:solidFill>
                <a:schemeClr val="bg1"/>
              </a:solidFill>
            </a:endParaRPr>
          </a:p>
          <a:p>
            <a:endParaRPr lang="en-US" dirty="0">
              <a:solidFill>
                <a:schemeClr val="bg1"/>
              </a:solidFill>
            </a:endParaRPr>
          </a:p>
          <a:p>
            <a:endParaRPr lang="en-US" dirty="0"/>
          </a:p>
        </p:txBody>
      </p:sp>
      <p:sp>
        <p:nvSpPr>
          <p:cNvPr id="5" name="Text Placeholder 4">
            <a:extLst>
              <a:ext uri="{FF2B5EF4-FFF2-40B4-BE49-F238E27FC236}">
                <a16:creationId xmlns:a16="http://schemas.microsoft.com/office/drawing/2014/main" id="{308A8E94-972E-62DD-79DB-280A62419E9F}"/>
              </a:ext>
            </a:extLst>
          </p:cNvPr>
          <p:cNvSpPr>
            <a:spLocks noGrp="1"/>
          </p:cNvSpPr>
          <p:nvPr>
            <p:ph type="body" sz="quarter" idx="10"/>
          </p:nvPr>
        </p:nvSpPr>
        <p:spPr/>
        <p:txBody>
          <a:bodyPr/>
          <a:lstStyle/>
          <a:p>
            <a:endParaRPr lang="en-US"/>
          </a:p>
        </p:txBody>
      </p:sp>
      <p:sp>
        <p:nvSpPr>
          <p:cNvPr id="3" name="Slide Number Placeholder 2">
            <a:extLst>
              <a:ext uri="{FF2B5EF4-FFF2-40B4-BE49-F238E27FC236}">
                <a16:creationId xmlns:a16="http://schemas.microsoft.com/office/drawing/2014/main" id="{3A754FD4-FCDA-4DB4-9185-EDB8395C0D78}"/>
              </a:ext>
            </a:extLst>
          </p:cNvPr>
          <p:cNvSpPr>
            <a:spLocks noGrp="1"/>
          </p:cNvSpPr>
          <p:nvPr>
            <p:ph type="sldNum" sz="quarter" idx="4294967295"/>
          </p:nvPr>
        </p:nvSpPr>
        <p:spPr>
          <a:xfrm>
            <a:off x="0" y="0"/>
            <a:ext cx="0" cy="0"/>
          </a:xfrm>
        </p:spPr>
        <p:txBody>
          <a:bodyPr/>
          <a:lstStyle/>
          <a:p>
            <a:fld id="{6E61BB2A-F643-4BC4-A7C3-7339FD5A6B19}" type="slidenum">
              <a:rPr lang="en-US" smtClean="0"/>
              <a:pPr/>
              <a:t>57</a:t>
            </a:fld>
            <a:endParaRPr lang="en-US"/>
          </a:p>
        </p:txBody>
      </p:sp>
    </p:spTree>
    <p:extLst>
      <p:ext uri="{BB962C8B-B14F-4D97-AF65-F5344CB8AC3E}">
        <p14:creationId xmlns:p14="http://schemas.microsoft.com/office/powerpoint/2010/main" val="190075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082A-0B52-85B3-8697-C628333F6A8F}"/>
              </a:ext>
            </a:extLst>
          </p:cNvPr>
          <p:cNvSpPr>
            <a:spLocks noGrp="1"/>
          </p:cNvSpPr>
          <p:nvPr>
            <p:ph type="title"/>
          </p:nvPr>
        </p:nvSpPr>
        <p:spPr/>
        <p:txBody>
          <a:bodyPr>
            <a:normAutofit fontScale="90000"/>
          </a:bodyPr>
          <a:lstStyle/>
          <a:p>
            <a:r>
              <a:rPr lang="en-US" dirty="0"/>
              <a:t>Classifier</a:t>
            </a:r>
          </a:p>
        </p:txBody>
      </p:sp>
      <p:sp>
        <p:nvSpPr>
          <p:cNvPr id="4" name="Text Placeholder 3">
            <a:extLst>
              <a:ext uri="{FF2B5EF4-FFF2-40B4-BE49-F238E27FC236}">
                <a16:creationId xmlns:a16="http://schemas.microsoft.com/office/drawing/2014/main" id="{B38BF63A-8195-8758-051F-C65DB22BD66B}"/>
              </a:ext>
            </a:extLst>
          </p:cNvPr>
          <p:cNvSpPr>
            <a:spLocks noGrp="1"/>
          </p:cNvSpPr>
          <p:nvPr>
            <p:ph type="body" sz="quarter" idx="10"/>
          </p:nvPr>
        </p:nvSpPr>
        <p:spPr/>
        <p:txBody>
          <a:bodyPr/>
          <a:lstStyle/>
          <a:p>
            <a:r>
              <a:rPr lang="en-US" dirty="0"/>
              <a:t>Looking at Prediction Probabilities</a:t>
            </a:r>
          </a:p>
        </p:txBody>
      </p:sp>
      <p:pic>
        <p:nvPicPr>
          <p:cNvPr id="6" name="Picture 5">
            <a:extLst>
              <a:ext uri="{FF2B5EF4-FFF2-40B4-BE49-F238E27FC236}">
                <a16:creationId xmlns:a16="http://schemas.microsoft.com/office/drawing/2014/main" id="{9C85BA0A-EF6E-039C-5206-075589AFEE3C}"/>
              </a:ext>
            </a:extLst>
          </p:cNvPr>
          <p:cNvPicPr>
            <a:picLocks noChangeAspect="1"/>
          </p:cNvPicPr>
          <p:nvPr/>
        </p:nvPicPr>
        <p:blipFill>
          <a:blip r:embed="rId2"/>
          <a:stretch>
            <a:fillRect/>
          </a:stretch>
        </p:blipFill>
        <p:spPr>
          <a:xfrm>
            <a:off x="2203800" y="1404370"/>
            <a:ext cx="4736400" cy="3212742"/>
          </a:xfrm>
          <a:prstGeom prst="rect">
            <a:avLst/>
          </a:prstGeom>
        </p:spPr>
      </p:pic>
    </p:spTree>
    <p:extLst>
      <p:ext uri="{BB962C8B-B14F-4D97-AF65-F5344CB8AC3E}">
        <p14:creationId xmlns:p14="http://schemas.microsoft.com/office/powerpoint/2010/main" val="278650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4DD2-D0AF-C1B0-BBA8-86705118BE87}"/>
              </a:ext>
            </a:extLst>
          </p:cNvPr>
          <p:cNvSpPr>
            <a:spLocks noGrp="1"/>
          </p:cNvSpPr>
          <p:nvPr>
            <p:ph type="title"/>
          </p:nvPr>
        </p:nvSpPr>
        <p:spPr/>
        <p:txBody>
          <a:bodyPr>
            <a:normAutofit fontScale="90000"/>
          </a:bodyPr>
          <a:lstStyle/>
          <a:p>
            <a:r>
              <a:rPr lang="en-US" dirty="0"/>
              <a:t>Classifier</a:t>
            </a:r>
          </a:p>
        </p:txBody>
      </p:sp>
      <p:sp>
        <p:nvSpPr>
          <p:cNvPr id="3" name="Content Placeholder 2">
            <a:extLst>
              <a:ext uri="{FF2B5EF4-FFF2-40B4-BE49-F238E27FC236}">
                <a16:creationId xmlns:a16="http://schemas.microsoft.com/office/drawing/2014/main" id="{6A58347C-8E84-C94A-0E06-6DE43EF3F65E}"/>
              </a:ext>
            </a:extLst>
          </p:cNvPr>
          <p:cNvSpPr>
            <a:spLocks noGrp="1"/>
          </p:cNvSpPr>
          <p:nvPr>
            <p:ph idx="1"/>
          </p:nvPr>
        </p:nvSpPr>
        <p:spPr>
          <a:xfrm>
            <a:off x="628650" y="1369219"/>
            <a:ext cx="7886700" cy="694531"/>
          </a:xfrm>
        </p:spPr>
        <p:txBody>
          <a:bodyPr/>
          <a:lstStyle/>
          <a:p>
            <a:r>
              <a:rPr lang="en-US" dirty="0" err="1"/>
              <a:t>Sklearn</a:t>
            </a:r>
            <a:r>
              <a:rPr lang="en-US" dirty="0"/>
              <a:t> does not have a built-in parameter to specify a discrimination threshold, but it is easy to implement:</a:t>
            </a:r>
          </a:p>
        </p:txBody>
      </p:sp>
      <p:sp>
        <p:nvSpPr>
          <p:cNvPr id="4" name="Text Placeholder 3">
            <a:extLst>
              <a:ext uri="{FF2B5EF4-FFF2-40B4-BE49-F238E27FC236}">
                <a16:creationId xmlns:a16="http://schemas.microsoft.com/office/drawing/2014/main" id="{6C91534B-D4EE-DACE-5151-274A7BF72D67}"/>
              </a:ext>
            </a:extLst>
          </p:cNvPr>
          <p:cNvSpPr>
            <a:spLocks noGrp="1"/>
          </p:cNvSpPr>
          <p:nvPr>
            <p:ph type="body" sz="quarter" idx="10"/>
          </p:nvPr>
        </p:nvSpPr>
        <p:spPr/>
        <p:txBody>
          <a:bodyPr/>
          <a:lstStyle/>
          <a:p>
            <a:r>
              <a:rPr lang="en-US" dirty="0"/>
              <a:t>Adjusting Discrimination Threshold</a:t>
            </a:r>
          </a:p>
        </p:txBody>
      </p:sp>
      <p:pic>
        <p:nvPicPr>
          <p:cNvPr id="6" name="Picture 5">
            <a:extLst>
              <a:ext uri="{FF2B5EF4-FFF2-40B4-BE49-F238E27FC236}">
                <a16:creationId xmlns:a16="http://schemas.microsoft.com/office/drawing/2014/main" id="{CF0B87E3-7FAB-D67E-D158-9CF7B3830663}"/>
              </a:ext>
            </a:extLst>
          </p:cNvPr>
          <p:cNvPicPr>
            <a:picLocks noChangeAspect="1"/>
          </p:cNvPicPr>
          <p:nvPr/>
        </p:nvPicPr>
        <p:blipFill>
          <a:blip r:embed="rId2"/>
          <a:stretch>
            <a:fillRect/>
          </a:stretch>
        </p:blipFill>
        <p:spPr>
          <a:xfrm>
            <a:off x="2238375" y="2110803"/>
            <a:ext cx="4905375" cy="2553271"/>
          </a:xfrm>
          <a:prstGeom prst="rect">
            <a:avLst/>
          </a:prstGeom>
        </p:spPr>
      </p:pic>
    </p:spTree>
    <p:extLst>
      <p:ext uri="{BB962C8B-B14F-4D97-AF65-F5344CB8AC3E}">
        <p14:creationId xmlns:p14="http://schemas.microsoft.com/office/powerpoint/2010/main" val="315800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5C73-8506-474A-BB88-B1E565F367EE}"/>
              </a:ext>
            </a:extLst>
          </p:cNvPr>
          <p:cNvSpPr>
            <a:spLocks noGrp="1"/>
          </p:cNvSpPr>
          <p:nvPr>
            <p:ph type="title"/>
          </p:nvPr>
        </p:nvSpPr>
        <p:spPr/>
        <p:txBody>
          <a:bodyPr>
            <a:normAutofit fontScale="90000"/>
          </a:bodyPr>
          <a:lstStyle/>
          <a:p>
            <a:r>
              <a:rPr lang="en-US" dirty="0"/>
              <a:t>Classification Examples</a:t>
            </a:r>
          </a:p>
        </p:txBody>
      </p:sp>
      <p:sp>
        <p:nvSpPr>
          <p:cNvPr id="3" name="Content Placeholder 2">
            <a:extLst>
              <a:ext uri="{FF2B5EF4-FFF2-40B4-BE49-F238E27FC236}">
                <a16:creationId xmlns:a16="http://schemas.microsoft.com/office/drawing/2014/main" id="{D0068673-0CAA-4692-825A-D864B09822AD}"/>
              </a:ext>
            </a:extLst>
          </p:cNvPr>
          <p:cNvSpPr>
            <a:spLocks noGrp="1"/>
          </p:cNvSpPr>
          <p:nvPr>
            <p:ph idx="1"/>
          </p:nvPr>
        </p:nvSpPr>
        <p:spPr/>
        <p:txBody>
          <a:bodyPr>
            <a:normAutofit fontScale="92500" lnSpcReduction="20000"/>
          </a:bodyPr>
          <a:lstStyle/>
          <a:p>
            <a:pPr marL="0" indent="0">
              <a:buNone/>
            </a:pPr>
            <a:r>
              <a:rPr lang="en-US" dirty="0"/>
              <a:t>Does a customer make a purchase based on past behavior?</a:t>
            </a:r>
          </a:p>
          <a:p>
            <a:pPr marL="0" indent="0">
              <a:buNone/>
            </a:pPr>
            <a:endParaRPr lang="en-US" dirty="0"/>
          </a:p>
          <a:p>
            <a:pPr marL="0" indent="0">
              <a:buNone/>
            </a:pPr>
            <a:r>
              <a:rPr lang="en-US" b="1" dirty="0"/>
              <a:t>Predictor Variables:</a:t>
            </a:r>
          </a:p>
          <a:p>
            <a:r>
              <a:rPr lang="en-US" dirty="0"/>
              <a:t>Purchases: total spent in past 90 days</a:t>
            </a:r>
          </a:p>
          <a:p>
            <a:r>
              <a:rPr lang="en-US" dirty="0"/>
              <a:t>Age Group: four levels</a:t>
            </a:r>
          </a:p>
          <a:p>
            <a:r>
              <a:rPr lang="en-US" dirty="0"/>
              <a:t>Gender: M/F</a:t>
            </a:r>
            <a:endParaRPr lang="en-US" dirty="0">
              <a:latin typeface="Calibri Light" panose="020F0302020204030204" pitchFamily="34" charset="0"/>
            </a:endParaRPr>
          </a:p>
          <a:p>
            <a:endParaRPr lang="en-US" dirty="0"/>
          </a:p>
          <a:p>
            <a:pPr marL="0" indent="0">
              <a:spcBef>
                <a:spcPts val="1200"/>
              </a:spcBef>
              <a:buNone/>
            </a:pPr>
            <a:endParaRPr lang="en-US" b="1" dirty="0"/>
          </a:p>
          <a:p>
            <a:pPr marL="0" indent="0">
              <a:spcBef>
                <a:spcPts val="1200"/>
              </a:spcBef>
              <a:buNone/>
            </a:pPr>
            <a:r>
              <a:rPr lang="en-US" b="1" dirty="0"/>
              <a:t>Response Variable:</a:t>
            </a:r>
          </a:p>
          <a:p>
            <a:r>
              <a:rPr lang="en-US" dirty="0"/>
              <a:t>Campaign: Yes/No</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1EC7D519-2676-486B-A09A-3913352E796E}"/>
              </a:ext>
            </a:extLst>
          </p:cNvPr>
          <p:cNvSpPr>
            <a:spLocks noGrp="1"/>
          </p:cNvSpPr>
          <p:nvPr>
            <p:ph type="body" sz="quarter" idx="10"/>
          </p:nvPr>
        </p:nvSpPr>
        <p:spPr/>
        <p:txBody>
          <a:bodyPr/>
          <a:lstStyle/>
          <a:p>
            <a:r>
              <a:rPr lang="en-US" dirty="0"/>
              <a:t>Campaign Marketing</a:t>
            </a:r>
          </a:p>
        </p:txBody>
      </p:sp>
      <p:sp>
        <p:nvSpPr>
          <p:cNvPr id="5" name="Down Arrow 5">
            <a:extLst>
              <a:ext uri="{FF2B5EF4-FFF2-40B4-BE49-F238E27FC236}">
                <a16:creationId xmlns:a16="http://schemas.microsoft.com/office/drawing/2014/main" id="{FB0D4CB1-B236-4625-ACFD-430D9E9A03AD}"/>
              </a:ext>
            </a:extLst>
          </p:cNvPr>
          <p:cNvSpPr/>
          <p:nvPr>
            <p:custDataLst>
              <p:tags r:id="rId1"/>
            </p:custDataLst>
          </p:nvPr>
        </p:nvSpPr>
        <p:spPr bwMode="auto">
          <a:xfrm>
            <a:off x="1542898" y="3152271"/>
            <a:ext cx="400556" cy="515867"/>
          </a:xfrm>
          <a:prstGeom prst="downArrow">
            <a:avLst/>
          </a:prstGeom>
          <a:solidFill>
            <a:schemeClr val="bg1"/>
          </a:solidFill>
          <a:ln w="38100" cap="flat" cmpd="sng" algn="ctr">
            <a:solidFill>
              <a:schemeClr val="tx2"/>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a:endParaRPr lang="en-US" dirty="0"/>
          </a:p>
        </p:txBody>
      </p:sp>
      <p:pic>
        <p:nvPicPr>
          <p:cNvPr id="8" name="Picture 7">
            <a:extLst>
              <a:ext uri="{FF2B5EF4-FFF2-40B4-BE49-F238E27FC236}">
                <a16:creationId xmlns:a16="http://schemas.microsoft.com/office/drawing/2014/main" id="{1796B2E0-877F-455F-B9A1-4BC87EFAA2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1912" y="1973885"/>
            <a:ext cx="1689644" cy="2356772"/>
          </a:xfrm>
          <a:prstGeom prst="rect">
            <a:avLst/>
          </a:prstGeom>
        </p:spPr>
      </p:pic>
    </p:spTree>
    <p:extLst>
      <p:ext uri="{BB962C8B-B14F-4D97-AF65-F5344CB8AC3E}">
        <p14:creationId xmlns:p14="http://schemas.microsoft.com/office/powerpoint/2010/main" val="211217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6EC8-4A8D-48BD-AA97-252BC497CDD0}"/>
              </a:ext>
            </a:extLst>
          </p:cNvPr>
          <p:cNvSpPr>
            <a:spLocks noGrp="1"/>
          </p:cNvSpPr>
          <p:nvPr>
            <p:ph type="title"/>
          </p:nvPr>
        </p:nvSpPr>
        <p:spPr/>
        <p:txBody>
          <a:bodyPr>
            <a:normAutofit fontScale="90000"/>
          </a:bodyPr>
          <a:lstStyle/>
          <a:p>
            <a:r>
              <a:rPr lang="en-US" dirty="0"/>
              <a:t>Classifier</a:t>
            </a:r>
          </a:p>
        </p:txBody>
      </p:sp>
      <p:sp>
        <p:nvSpPr>
          <p:cNvPr id="3" name="Slide Number Placeholder 2">
            <a:extLst>
              <a:ext uri="{FF2B5EF4-FFF2-40B4-BE49-F238E27FC236}">
                <a16:creationId xmlns:a16="http://schemas.microsoft.com/office/drawing/2014/main" id="{3A754FD4-FCDA-4DB4-9185-EDB8395C0D78}"/>
              </a:ext>
            </a:extLst>
          </p:cNvPr>
          <p:cNvSpPr>
            <a:spLocks noGrp="1"/>
          </p:cNvSpPr>
          <p:nvPr>
            <p:ph type="sldNum" sz="quarter" idx="12"/>
          </p:nvPr>
        </p:nvSpPr>
        <p:spPr/>
        <p:txBody>
          <a:bodyPr/>
          <a:lstStyle/>
          <a:p>
            <a:fld id="{6E61BB2A-F643-4BC4-A7C3-7339FD5A6B19}" type="slidenum">
              <a:rPr lang="en-US" smtClean="0"/>
              <a:pPr/>
              <a:t>60</a:t>
            </a:fld>
            <a:endParaRPr lang="en-US"/>
          </a:p>
        </p:txBody>
      </p:sp>
      <p:sp>
        <p:nvSpPr>
          <p:cNvPr id="4" name="Content Placeholder 3">
            <a:extLst>
              <a:ext uri="{FF2B5EF4-FFF2-40B4-BE49-F238E27FC236}">
                <a16:creationId xmlns:a16="http://schemas.microsoft.com/office/drawing/2014/main" id="{DEA7E5BD-9BB7-432A-9114-29B08CB01E34}"/>
              </a:ext>
            </a:extLst>
          </p:cNvPr>
          <p:cNvSpPr>
            <a:spLocks noGrp="1"/>
          </p:cNvSpPr>
          <p:nvPr>
            <p:ph sz="quarter" idx="1"/>
          </p:nvPr>
        </p:nvSpPr>
        <p:spPr>
          <a:xfrm>
            <a:off x="457200" y="965200"/>
            <a:ext cx="8229600" cy="3955256"/>
          </a:xfrm>
        </p:spPr>
        <p:txBody>
          <a:bodyPr>
            <a:normAutofit/>
          </a:bodyPr>
          <a:lstStyle/>
          <a:p>
            <a:r>
              <a:rPr lang="en-US" dirty="0"/>
              <a:t>There is generally a tradeoff between sensitivity and specificity</a:t>
            </a:r>
          </a:p>
          <a:p>
            <a:r>
              <a:rPr lang="en-US" dirty="0"/>
              <a:t>Adjusting the discrimination threshold allows the data scientist to fine tune the model to get the desired balance between sensitivity and specificity</a:t>
            </a:r>
            <a:endParaRPr lang="en-US" dirty="0">
              <a:solidFill>
                <a:schemeClr val="bg1"/>
              </a:solidFill>
            </a:endParaRPr>
          </a:p>
          <a:p>
            <a:pPr lvl="3"/>
            <a:endParaRPr lang="en-US" dirty="0">
              <a:solidFill>
                <a:schemeClr val="bg1"/>
              </a:solidFill>
            </a:endParaRPr>
          </a:p>
          <a:p>
            <a:endParaRPr lang="en-US" dirty="0">
              <a:solidFill>
                <a:schemeClr val="bg1"/>
              </a:solidFill>
            </a:endParaRPr>
          </a:p>
          <a:p>
            <a:endParaRPr lang="en-US" dirty="0"/>
          </a:p>
        </p:txBody>
      </p:sp>
      <p:sp>
        <p:nvSpPr>
          <p:cNvPr id="7" name="TextBox 6">
            <a:extLst>
              <a:ext uri="{FF2B5EF4-FFF2-40B4-BE49-F238E27FC236}">
                <a16:creationId xmlns:a16="http://schemas.microsoft.com/office/drawing/2014/main" id="{0BF14837-E18F-4047-B96B-EF3F7B1470A5}"/>
              </a:ext>
            </a:extLst>
          </p:cNvPr>
          <p:cNvSpPr txBox="1"/>
          <p:nvPr/>
        </p:nvSpPr>
        <p:spPr>
          <a:xfrm>
            <a:off x="1453356" y="4381540"/>
            <a:ext cx="2489046" cy="430887"/>
          </a:xfrm>
          <a:prstGeom prst="rect">
            <a:avLst/>
          </a:prstGeom>
          <a:noFill/>
        </p:spPr>
        <p:txBody>
          <a:bodyPr wrap="square" rtlCol="0">
            <a:spAutoFit/>
          </a:bodyPr>
          <a:lstStyle/>
          <a:p>
            <a:pPr algn="l"/>
            <a:r>
              <a:rPr lang="en-US" sz="1100" dirty="0">
                <a:solidFill>
                  <a:schemeClr val="bg1"/>
                </a:solidFill>
                <a:latin typeface="+mj-lt"/>
              </a:rPr>
              <a:t>With a 0.5 classification threshold, we "miss" 73 true positives</a:t>
            </a:r>
          </a:p>
        </p:txBody>
      </p:sp>
      <p:sp>
        <p:nvSpPr>
          <p:cNvPr id="8" name="TextBox 7">
            <a:extLst>
              <a:ext uri="{FF2B5EF4-FFF2-40B4-BE49-F238E27FC236}">
                <a16:creationId xmlns:a16="http://schemas.microsoft.com/office/drawing/2014/main" id="{81DB4C14-ECE4-4186-AE08-77D4D44904F5}"/>
              </a:ext>
            </a:extLst>
          </p:cNvPr>
          <p:cNvSpPr txBox="1"/>
          <p:nvPr/>
        </p:nvSpPr>
        <p:spPr>
          <a:xfrm>
            <a:off x="4900459" y="4374059"/>
            <a:ext cx="2368704" cy="769441"/>
          </a:xfrm>
          <a:prstGeom prst="rect">
            <a:avLst/>
          </a:prstGeom>
          <a:noFill/>
        </p:spPr>
        <p:txBody>
          <a:bodyPr wrap="square" rtlCol="0">
            <a:spAutoFit/>
          </a:bodyPr>
          <a:lstStyle/>
          <a:p>
            <a:pPr algn="l"/>
            <a:r>
              <a:rPr lang="en-US" sz="1100" dirty="0">
                <a:solidFill>
                  <a:schemeClr val="bg1"/>
                </a:solidFill>
                <a:latin typeface="+mj-lt"/>
              </a:rPr>
              <a:t>With a 0.1 classification threshold, we capture an additional 40 true positives, but at the cost of having to look at 192 false positives</a:t>
            </a:r>
          </a:p>
        </p:txBody>
      </p:sp>
      <p:pic>
        <p:nvPicPr>
          <p:cNvPr id="12" name="Picture 11">
            <a:extLst>
              <a:ext uri="{FF2B5EF4-FFF2-40B4-BE49-F238E27FC236}">
                <a16:creationId xmlns:a16="http://schemas.microsoft.com/office/drawing/2014/main" id="{771E9B82-F9AA-DDC2-DED4-8BD2BCEAF6D3}"/>
              </a:ext>
            </a:extLst>
          </p:cNvPr>
          <p:cNvPicPr>
            <a:picLocks noChangeAspect="1"/>
          </p:cNvPicPr>
          <p:nvPr/>
        </p:nvPicPr>
        <p:blipFill>
          <a:blip r:embed="rId2"/>
          <a:stretch>
            <a:fillRect/>
          </a:stretch>
        </p:blipFill>
        <p:spPr>
          <a:xfrm>
            <a:off x="1479550" y="2536071"/>
            <a:ext cx="2436658" cy="1845469"/>
          </a:xfrm>
          <a:prstGeom prst="rect">
            <a:avLst/>
          </a:prstGeom>
        </p:spPr>
      </p:pic>
      <p:pic>
        <p:nvPicPr>
          <p:cNvPr id="14" name="Picture 13">
            <a:extLst>
              <a:ext uri="{FF2B5EF4-FFF2-40B4-BE49-F238E27FC236}">
                <a16:creationId xmlns:a16="http://schemas.microsoft.com/office/drawing/2014/main" id="{B3D2EADF-4A18-4A21-486E-67D8FBB910E1}"/>
              </a:ext>
            </a:extLst>
          </p:cNvPr>
          <p:cNvPicPr>
            <a:picLocks noChangeAspect="1"/>
          </p:cNvPicPr>
          <p:nvPr/>
        </p:nvPicPr>
        <p:blipFill>
          <a:blip r:embed="rId3"/>
          <a:stretch>
            <a:fillRect/>
          </a:stretch>
        </p:blipFill>
        <p:spPr>
          <a:xfrm>
            <a:off x="4900459" y="2536444"/>
            <a:ext cx="2368704" cy="1845096"/>
          </a:xfrm>
          <a:prstGeom prst="rect">
            <a:avLst/>
          </a:prstGeom>
        </p:spPr>
      </p:pic>
      <p:sp>
        <p:nvSpPr>
          <p:cNvPr id="16" name="TextBox 15">
            <a:extLst>
              <a:ext uri="{FF2B5EF4-FFF2-40B4-BE49-F238E27FC236}">
                <a16:creationId xmlns:a16="http://schemas.microsoft.com/office/drawing/2014/main" id="{C904D39F-3A9F-6FC5-D873-588DEA758A55}"/>
              </a:ext>
            </a:extLst>
          </p:cNvPr>
          <p:cNvSpPr txBox="1"/>
          <p:nvPr/>
        </p:nvSpPr>
        <p:spPr>
          <a:xfrm>
            <a:off x="1479550" y="2259072"/>
            <a:ext cx="2436658" cy="276999"/>
          </a:xfrm>
          <a:prstGeom prst="rect">
            <a:avLst/>
          </a:prstGeom>
          <a:noFill/>
        </p:spPr>
        <p:txBody>
          <a:bodyPr wrap="square" rtlCol="0">
            <a:spAutoFit/>
          </a:bodyPr>
          <a:lstStyle/>
          <a:p>
            <a:pPr algn="ctr"/>
            <a:r>
              <a:rPr lang="en-US" sz="1200" dirty="0">
                <a:solidFill>
                  <a:schemeClr val="bg1"/>
                </a:solidFill>
                <a:latin typeface="+mj-lt"/>
              </a:rPr>
              <a:t>Threshold = 0.5</a:t>
            </a:r>
          </a:p>
        </p:txBody>
      </p:sp>
      <p:sp>
        <p:nvSpPr>
          <p:cNvPr id="17" name="TextBox 16">
            <a:extLst>
              <a:ext uri="{FF2B5EF4-FFF2-40B4-BE49-F238E27FC236}">
                <a16:creationId xmlns:a16="http://schemas.microsoft.com/office/drawing/2014/main" id="{E35A3742-E2CF-494E-CB90-5DA5EEEB017F}"/>
              </a:ext>
            </a:extLst>
          </p:cNvPr>
          <p:cNvSpPr txBox="1"/>
          <p:nvPr/>
        </p:nvSpPr>
        <p:spPr>
          <a:xfrm>
            <a:off x="4900459" y="2259071"/>
            <a:ext cx="2368704" cy="276999"/>
          </a:xfrm>
          <a:prstGeom prst="rect">
            <a:avLst/>
          </a:prstGeom>
          <a:noFill/>
        </p:spPr>
        <p:txBody>
          <a:bodyPr wrap="square" rtlCol="0">
            <a:spAutoFit/>
          </a:bodyPr>
          <a:lstStyle/>
          <a:p>
            <a:pPr algn="ctr"/>
            <a:r>
              <a:rPr lang="en-US" sz="1200" dirty="0">
                <a:solidFill>
                  <a:schemeClr val="bg1"/>
                </a:solidFill>
                <a:latin typeface="+mj-lt"/>
              </a:rPr>
              <a:t>Threshold = 0.1</a:t>
            </a:r>
          </a:p>
        </p:txBody>
      </p:sp>
    </p:spTree>
    <p:extLst>
      <p:ext uri="{BB962C8B-B14F-4D97-AF65-F5344CB8AC3E}">
        <p14:creationId xmlns:p14="http://schemas.microsoft.com/office/powerpoint/2010/main" val="2899357305"/>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6EC8-4A8D-48BD-AA97-252BC497CDD0}"/>
              </a:ext>
            </a:extLst>
          </p:cNvPr>
          <p:cNvSpPr>
            <a:spLocks noGrp="1"/>
          </p:cNvSpPr>
          <p:nvPr>
            <p:ph type="title"/>
          </p:nvPr>
        </p:nvSpPr>
        <p:spPr/>
        <p:txBody>
          <a:bodyPr>
            <a:normAutofit fontScale="90000"/>
          </a:bodyPr>
          <a:lstStyle/>
          <a:p>
            <a:r>
              <a:rPr lang="en-US" dirty="0"/>
              <a:t>Classifier</a:t>
            </a:r>
          </a:p>
        </p:txBody>
      </p:sp>
      <p:sp>
        <p:nvSpPr>
          <p:cNvPr id="10" name="Text Placeholder 9">
            <a:extLst>
              <a:ext uri="{FF2B5EF4-FFF2-40B4-BE49-F238E27FC236}">
                <a16:creationId xmlns:a16="http://schemas.microsoft.com/office/drawing/2014/main" id="{C68887AD-14D2-9148-A458-B27302B3DAF9}"/>
              </a:ext>
            </a:extLst>
          </p:cNvPr>
          <p:cNvSpPr>
            <a:spLocks noGrp="1"/>
          </p:cNvSpPr>
          <p:nvPr>
            <p:ph type="body" sz="quarter" idx="10"/>
          </p:nvPr>
        </p:nvSpPr>
        <p:spPr/>
        <p:txBody>
          <a:bodyPr/>
          <a:lstStyle/>
          <a:p>
            <a:r>
              <a:rPr lang="en-US" dirty="0"/>
              <a:t>Comparing Thresholds</a:t>
            </a:r>
          </a:p>
        </p:txBody>
      </p:sp>
      <p:sp>
        <p:nvSpPr>
          <p:cNvPr id="3" name="Slide Number Placeholder 2">
            <a:extLst>
              <a:ext uri="{FF2B5EF4-FFF2-40B4-BE49-F238E27FC236}">
                <a16:creationId xmlns:a16="http://schemas.microsoft.com/office/drawing/2014/main" id="{3A754FD4-FCDA-4DB4-9185-EDB8395C0D78}"/>
              </a:ext>
            </a:extLst>
          </p:cNvPr>
          <p:cNvSpPr>
            <a:spLocks noGrp="1"/>
          </p:cNvSpPr>
          <p:nvPr>
            <p:ph type="sldNum" sz="quarter" idx="4294967295"/>
          </p:nvPr>
        </p:nvSpPr>
        <p:spPr>
          <a:xfrm>
            <a:off x="0" y="0"/>
            <a:ext cx="0" cy="0"/>
          </a:xfrm>
        </p:spPr>
        <p:txBody>
          <a:bodyPr/>
          <a:lstStyle/>
          <a:p>
            <a:fld id="{6E61BB2A-F643-4BC4-A7C3-7339FD5A6B19}" type="slidenum">
              <a:rPr lang="en-US" smtClean="0"/>
              <a:pPr/>
              <a:t>61</a:t>
            </a:fld>
            <a:endParaRPr lang="en-US"/>
          </a:p>
        </p:txBody>
      </p:sp>
      <p:sp>
        <p:nvSpPr>
          <p:cNvPr id="7" name="TextBox 6">
            <a:extLst>
              <a:ext uri="{FF2B5EF4-FFF2-40B4-BE49-F238E27FC236}">
                <a16:creationId xmlns:a16="http://schemas.microsoft.com/office/drawing/2014/main" id="{0BF14837-E18F-4047-B96B-EF3F7B1470A5}"/>
              </a:ext>
            </a:extLst>
          </p:cNvPr>
          <p:cNvSpPr txBox="1"/>
          <p:nvPr/>
        </p:nvSpPr>
        <p:spPr>
          <a:xfrm>
            <a:off x="1447006" y="3311507"/>
            <a:ext cx="2489046" cy="430887"/>
          </a:xfrm>
          <a:prstGeom prst="rect">
            <a:avLst/>
          </a:prstGeom>
          <a:noFill/>
        </p:spPr>
        <p:txBody>
          <a:bodyPr wrap="square" rtlCol="0">
            <a:spAutoFit/>
          </a:bodyPr>
          <a:lstStyle/>
          <a:p>
            <a:pPr algn="l"/>
            <a:r>
              <a:rPr lang="en-US" sz="1100" dirty="0">
                <a:solidFill>
                  <a:schemeClr val="bg1"/>
                </a:solidFill>
                <a:latin typeface="+mj-lt"/>
              </a:rPr>
              <a:t>With a 0.5 classification threshold, we "miss" 73 true positives</a:t>
            </a:r>
          </a:p>
        </p:txBody>
      </p:sp>
      <p:sp>
        <p:nvSpPr>
          <p:cNvPr id="8" name="TextBox 7">
            <a:extLst>
              <a:ext uri="{FF2B5EF4-FFF2-40B4-BE49-F238E27FC236}">
                <a16:creationId xmlns:a16="http://schemas.microsoft.com/office/drawing/2014/main" id="{81DB4C14-ECE4-4186-AE08-77D4D44904F5}"/>
              </a:ext>
            </a:extLst>
          </p:cNvPr>
          <p:cNvSpPr txBox="1"/>
          <p:nvPr/>
        </p:nvSpPr>
        <p:spPr>
          <a:xfrm>
            <a:off x="4894109" y="3304026"/>
            <a:ext cx="2368704" cy="769441"/>
          </a:xfrm>
          <a:prstGeom prst="rect">
            <a:avLst/>
          </a:prstGeom>
          <a:noFill/>
        </p:spPr>
        <p:txBody>
          <a:bodyPr wrap="square" rtlCol="0">
            <a:spAutoFit/>
          </a:bodyPr>
          <a:lstStyle/>
          <a:p>
            <a:pPr algn="l"/>
            <a:r>
              <a:rPr lang="en-US" sz="1100" dirty="0">
                <a:solidFill>
                  <a:schemeClr val="bg1"/>
                </a:solidFill>
                <a:latin typeface="+mj-lt"/>
              </a:rPr>
              <a:t>With a 0.1 classification threshold, we capture an additional 40 true positives, but at the cost of having to look at 192 false positives</a:t>
            </a:r>
          </a:p>
        </p:txBody>
      </p:sp>
      <p:pic>
        <p:nvPicPr>
          <p:cNvPr id="12" name="Picture 11">
            <a:extLst>
              <a:ext uri="{FF2B5EF4-FFF2-40B4-BE49-F238E27FC236}">
                <a16:creationId xmlns:a16="http://schemas.microsoft.com/office/drawing/2014/main" id="{771E9B82-F9AA-DDC2-DED4-8BD2BCEAF6D3}"/>
              </a:ext>
            </a:extLst>
          </p:cNvPr>
          <p:cNvPicPr>
            <a:picLocks noChangeAspect="1"/>
          </p:cNvPicPr>
          <p:nvPr/>
        </p:nvPicPr>
        <p:blipFill>
          <a:blip r:embed="rId2"/>
          <a:stretch>
            <a:fillRect/>
          </a:stretch>
        </p:blipFill>
        <p:spPr>
          <a:xfrm>
            <a:off x="1473200" y="1466038"/>
            <a:ext cx="2436658" cy="1845469"/>
          </a:xfrm>
          <a:prstGeom prst="rect">
            <a:avLst/>
          </a:prstGeom>
        </p:spPr>
      </p:pic>
      <p:pic>
        <p:nvPicPr>
          <p:cNvPr id="14" name="Picture 13">
            <a:extLst>
              <a:ext uri="{FF2B5EF4-FFF2-40B4-BE49-F238E27FC236}">
                <a16:creationId xmlns:a16="http://schemas.microsoft.com/office/drawing/2014/main" id="{B3D2EADF-4A18-4A21-486E-67D8FBB910E1}"/>
              </a:ext>
            </a:extLst>
          </p:cNvPr>
          <p:cNvPicPr>
            <a:picLocks noChangeAspect="1"/>
          </p:cNvPicPr>
          <p:nvPr/>
        </p:nvPicPr>
        <p:blipFill>
          <a:blip r:embed="rId3"/>
          <a:stretch>
            <a:fillRect/>
          </a:stretch>
        </p:blipFill>
        <p:spPr>
          <a:xfrm>
            <a:off x="4894109" y="1466411"/>
            <a:ext cx="2368704" cy="1845096"/>
          </a:xfrm>
          <a:prstGeom prst="rect">
            <a:avLst/>
          </a:prstGeom>
        </p:spPr>
      </p:pic>
      <p:sp>
        <p:nvSpPr>
          <p:cNvPr id="16" name="TextBox 15">
            <a:extLst>
              <a:ext uri="{FF2B5EF4-FFF2-40B4-BE49-F238E27FC236}">
                <a16:creationId xmlns:a16="http://schemas.microsoft.com/office/drawing/2014/main" id="{C904D39F-3A9F-6FC5-D873-588DEA758A55}"/>
              </a:ext>
            </a:extLst>
          </p:cNvPr>
          <p:cNvSpPr txBox="1"/>
          <p:nvPr/>
        </p:nvSpPr>
        <p:spPr>
          <a:xfrm>
            <a:off x="1473200" y="1189039"/>
            <a:ext cx="2436658" cy="276999"/>
          </a:xfrm>
          <a:prstGeom prst="rect">
            <a:avLst/>
          </a:prstGeom>
          <a:noFill/>
        </p:spPr>
        <p:txBody>
          <a:bodyPr wrap="square" rtlCol="0">
            <a:spAutoFit/>
          </a:bodyPr>
          <a:lstStyle/>
          <a:p>
            <a:pPr algn="ctr"/>
            <a:r>
              <a:rPr lang="en-US" sz="1200" dirty="0">
                <a:solidFill>
                  <a:schemeClr val="bg1"/>
                </a:solidFill>
                <a:latin typeface="+mj-lt"/>
              </a:rPr>
              <a:t>Threshold = 0.5</a:t>
            </a:r>
          </a:p>
        </p:txBody>
      </p:sp>
      <p:sp>
        <p:nvSpPr>
          <p:cNvPr id="17" name="TextBox 16">
            <a:extLst>
              <a:ext uri="{FF2B5EF4-FFF2-40B4-BE49-F238E27FC236}">
                <a16:creationId xmlns:a16="http://schemas.microsoft.com/office/drawing/2014/main" id="{E35A3742-E2CF-494E-CB90-5DA5EEEB017F}"/>
              </a:ext>
            </a:extLst>
          </p:cNvPr>
          <p:cNvSpPr txBox="1"/>
          <p:nvPr/>
        </p:nvSpPr>
        <p:spPr>
          <a:xfrm>
            <a:off x="4894109" y="1189038"/>
            <a:ext cx="2368704" cy="276999"/>
          </a:xfrm>
          <a:prstGeom prst="rect">
            <a:avLst/>
          </a:prstGeom>
          <a:noFill/>
        </p:spPr>
        <p:txBody>
          <a:bodyPr wrap="square" rtlCol="0">
            <a:spAutoFit/>
          </a:bodyPr>
          <a:lstStyle/>
          <a:p>
            <a:pPr algn="ctr"/>
            <a:r>
              <a:rPr lang="en-US" sz="1200" dirty="0">
                <a:solidFill>
                  <a:schemeClr val="bg1"/>
                </a:solidFill>
                <a:latin typeface="+mj-lt"/>
              </a:rPr>
              <a:t>Threshold = 0.1</a:t>
            </a:r>
          </a:p>
        </p:txBody>
      </p:sp>
      <p:pic>
        <p:nvPicPr>
          <p:cNvPr id="13" name="Picture 12">
            <a:extLst>
              <a:ext uri="{FF2B5EF4-FFF2-40B4-BE49-F238E27FC236}">
                <a16:creationId xmlns:a16="http://schemas.microsoft.com/office/drawing/2014/main" id="{A134531E-40F8-BCD1-3A48-6CAFAE252653}"/>
              </a:ext>
            </a:extLst>
          </p:cNvPr>
          <p:cNvPicPr>
            <a:picLocks noChangeAspect="1"/>
          </p:cNvPicPr>
          <p:nvPr/>
        </p:nvPicPr>
        <p:blipFill>
          <a:blip r:embed="rId4"/>
          <a:stretch>
            <a:fillRect/>
          </a:stretch>
        </p:blipFill>
        <p:spPr>
          <a:xfrm>
            <a:off x="1457171" y="4197349"/>
            <a:ext cx="2409825" cy="428625"/>
          </a:xfrm>
          <a:prstGeom prst="rect">
            <a:avLst/>
          </a:prstGeom>
        </p:spPr>
      </p:pic>
      <p:pic>
        <p:nvPicPr>
          <p:cNvPr id="20" name="Picture 19">
            <a:extLst>
              <a:ext uri="{FF2B5EF4-FFF2-40B4-BE49-F238E27FC236}">
                <a16:creationId xmlns:a16="http://schemas.microsoft.com/office/drawing/2014/main" id="{878D2927-3988-70D6-10C9-7CEC93A666FC}"/>
              </a:ext>
            </a:extLst>
          </p:cNvPr>
          <p:cNvPicPr>
            <a:picLocks noChangeAspect="1"/>
          </p:cNvPicPr>
          <p:nvPr/>
        </p:nvPicPr>
        <p:blipFill>
          <a:blip r:embed="rId5"/>
          <a:stretch>
            <a:fillRect/>
          </a:stretch>
        </p:blipFill>
        <p:spPr>
          <a:xfrm>
            <a:off x="4978323" y="4197348"/>
            <a:ext cx="2605589" cy="428625"/>
          </a:xfrm>
          <a:prstGeom prst="rect">
            <a:avLst/>
          </a:prstGeom>
        </p:spPr>
      </p:pic>
    </p:spTree>
    <p:extLst>
      <p:ext uri="{BB962C8B-B14F-4D97-AF65-F5344CB8AC3E}">
        <p14:creationId xmlns:p14="http://schemas.microsoft.com/office/powerpoint/2010/main" val="155483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5C2D-CF38-3F1A-15B9-04597B2FD228}"/>
              </a:ext>
            </a:extLst>
          </p:cNvPr>
          <p:cNvSpPr>
            <a:spLocks noGrp="1"/>
          </p:cNvSpPr>
          <p:nvPr>
            <p:ph type="title"/>
          </p:nvPr>
        </p:nvSpPr>
        <p:spPr/>
        <p:txBody>
          <a:bodyPr>
            <a:normAutofit fontScale="90000"/>
          </a:bodyPr>
          <a:lstStyle/>
          <a:p>
            <a:r>
              <a:rPr lang="en-US" dirty="0"/>
              <a:t>Classification Assessment Visualizations</a:t>
            </a:r>
          </a:p>
        </p:txBody>
      </p:sp>
      <p:sp>
        <p:nvSpPr>
          <p:cNvPr id="3" name="Content Placeholder 2">
            <a:extLst>
              <a:ext uri="{FF2B5EF4-FFF2-40B4-BE49-F238E27FC236}">
                <a16:creationId xmlns:a16="http://schemas.microsoft.com/office/drawing/2014/main" id="{481812D5-5075-5BE3-17B5-C9BAC7BEA1D5}"/>
              </a:ext>
            </a:extLst>
          </p:cNvPr>
          <p:cNvSpPr>
            <a:spLocks noGrp="1"/>
          </p:cNvSpPr>
          <p:nvPr>
            <p:ph idx="1"/>
          </p:nvPr>
        </p:nvSpPr>
        <p:spPr/>
        <p:txBody>
          <a:bodyPr/>
          <a:lstStyle/>
          <a:p>
            <a:r>
              <a:rPr lang="en-US" dirty="0"/>
              <a:t>Graphical plot to assist in optimizing the sensitivity/specificity tradeoff</a:t>
            </a:r>
          </a:p>
          <a:p>
            <a:r>
              <a:rPr lang="en-US" dirty="0"/>
              <a:t>Plots the True Positive Rate (sensitivity) against the False Positive Rate (1-specificity) at each possible value of the discrimination threshold.</a:t>
            </a:r>
          </a:p>
          <a:p>
            <a:endParaRPr lang="en-US" dirty="0"/>
          </a:p>
        </p:txBody>
      </p:sp>
      <p:sp>
        <p:nvSpPr>
          <p:cNvPr id="4" name="Text Placeholder 3">
            <a:extLst>
              <a:ext uri="{FF2B5EF4-FFF2-40B4-BE49-F238E27FC236}">
                <a16:creationId xmlns:a16="http://schemas.microsoft.com/office/drawing/2014/main" id="{8880BD38-19A3-A804-3354-D850AC80A25D}"/>
              </a:ext>
            </a:extLst>
          </p:cNvPr>
          <p:cNvSpPr>
            <a:spLocks noGrp="1"/>
          </p:cNvSpPr>
          <p:nvPr>
            <p:ph type="body" sz="quarter" idx="10"/>
          </p:nvPr>
        </p:nvSpPr>
        <p:spPr/>
        <p:txBody>
          <a:bodyPr/>
          <a:lstStyle/>
          <a:p>
            <a:r>
              <a:rPr lang="en-US" dirty="0"/>
              <a:t>ROC Chart</a:t>
            </a:r>
          </a:p>
        </p:txBody>
      </p:sp>
    </p:spTree>
    <p:extLst>
      <p:ext uri="{BB962C8B-B14F-4D97-AF65-F5344CB8AC3E}">
        <p14:creationId xmlns:p14="http://schemas.microsoft.com/office/powerpoint/2010/main" val="359215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0143353-435F-47E8-8078-F602E5AEF31F}"/>
              </a:ext>
            </a:extLst>
          </p:cNvPr>
          <p:cNvSpPr/>
          <p:nvPr/>
        </p:nvSpPr>
        <p:spPr>
          <a:xfrm>
            <a:off x="1103086" y="805543"/>
            <a:ext cx="6937828" cy="42236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7C11C-411F-4478-AFDC-BD8AA53C4D27}"/>
              </a:ext>
            </a:extLst>
          </p:cNvPr>
          <p:cNvSpPr>
            <a:spLocks noGrp="1"/>
          </p:cNvSpPr>
          <p:nvPr>
            <p:ph type="title"/>
          </p:nvPr>
        </p:nvSpPr>
        <p:spPr/>
        <p:txBody>
          <a:bodyPr>
            <a:normAutofit fontScale="90000"/>
          </a:bodyPr>
          <a:lstStyle/>
          <a:p>
            <a:r>
              <a:rPr lang="en-US" dirty="0"/>
              <a:t>ROC Curve</a:t>
            </a:r>
          </a:p>
        </p:txBody>
      </p:sp>
      <p:pic>
        <p:nvPicPr>
          <p:cNvPr id="5" name="Picture 4">
            <a:extLst>
              <a:ext uri="{FF2B5EF4-FFF2-40B4-BE49-F238E27FC236}">
                <a16:creationId xmlns:a16="http://schemas.microsoft.com/office/drawing/2014/main" id="{5D04C882-D6E0-4192-BD1B-5C3E8D0320F9}"/>
              </a:ext>
            </a:extLst>
          </p:cNvPr>
          <p:cNvPicPr>
            <a:picLocks noChangeAspect="1"/>
          </p:cNvPicPr>
          <p:nvPr/>
        </p:nvPicPr>
        <p:blipFill>
          <a:blip r:embed="rId2"/>
          <a:stretch>
            <a:fillRect/>
          </a:stretch>
        </p:blipFill>
        <p:spPr>
          <a:xfrm>
            <a:off x="2556129" y="845112"/>
            <a:ext cx="4031742" cy="4144518"/>
          </a:xfrm>
          <a:prstGeom prst="rect">
            <a:avLst/>
          </a:prstGeom>
        </p:spPr>
      </p:pic>
    </p:spTree>
    <p:extLst>
      <p:ext uri="{BB962C8B-B14F-4D97-AF65-F5344CB8AC3E}">
        <p14:creationId xmlns:p14="http://schemas.microsoft.com/office/powerpoint/2010/main" val="1145457849"/>
      </p:ext>
    </p:extLst>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0143353-435F-47E8-8078-F602E5AEF31F}"/>
              </a:ext>
            </a:extLst>
          </p:cNvPr>
          <p:cNvSpPr/>
          <p:nvPr/>
        </p:nvSpPr>
        <p:spPr>
          <a:xfrm>
            <a:off x="1103086" y="805543"/>
            <a:ext cx="6937828" cy="42236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7C11C-411F-4478-AFDC-BD8AA53C4D27}"/>
              </a:ext>
            </a:extLst>
          </p:cNvPr>
          <p:cNvSpPr>
            <a:spLocks noGrp="1"/>
          </p:cNvSpPr>
          <p:nvPr>
            <p:ph type="title"/>
          </p:nvPr>
        </p:nvSpPr>
        <p:spPr/>
        <p:txBody>
          <a:bodyPr>
            <a:normAutofit fontScale="90000"/>
          </a:bodyPr>
          <a:lstStyle/>
          <a:p>
            <a:r>
              <a:rPr lang="en-US" dirty="0"/>
              <a:t>ROC Curve</a:t>
            </a:r>
          </a:p>
        </p:txBody>
      </p:sp>
      <p:pic>
        <p:nvPicPr>
          <p:cNvPr id="4" name="Picture 3">
            <a:extLst>
              <a:ext uri="{FF2B5EF4-FFF2-40B4-BE49-F238E27FC236}">
                <a16:creationId xmlns:a16="http://schemas.microsoft.com/office/drawing/2014/main" id="{774C059D-CC84-47C2-93DA-C1352652ED3D}"/>
              </a:ext>
            </a:extLst>
          </p:cNvPr>
          <p:cNvPicPr>
            <a:picLocks noChangeAspect="1"/>
          </p:cNvPicPr>
          <p:nvPr/>
        </p:nvPicPr>
        <p:blipFill>
          <a:blip r:embed="rId2"/>
          <a:stretch>
            <a:fillRect/>
          </a:stretch>
        </p:blipFill>
        <p:spPr>
          <a:xfrm>
            <a:off x="2556129" y="845112"/>
            <a:ext cx="4031742" cy="4144518"/>
          </a:xfrm>
          <a:prstGeom prst="rect">
            <a:avLst/>
          </a:prstGeom>
        </p:spPr>
      </p:pic>
    </p:spTree>
    <p:extLst>
      <p:ext uri="{BB962C8B-B14F-4D97-AF65-F5344CB8AC3E}">
        <p14:creationId xmlns:p14="http://schemas.microsoft.com/office/powerpoint/2010/main" val="3356065929"/>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0143353-435F-47E8-8078-F602E5AEF31F}"/>
              </a:ext>
            </a:extLst>
          </p:cNvPr>
          <p:cNvSpPr/>
          <p:nvPr/>
        </p:nvSpPr>
        <p:spPr>
          <a:xfrm>
            <a:off x="1103086" y="805543"/>
            <a:ext cx="6937828" cy="42236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7C11C-411F-4478-AFDC-BD8AA53C4D27}"/>
              </a:ext>
            </a:extLst>
          </p:cNvPr>
          <p:cNvSpPr>
            <a:spLocks noGrp="1"/>
          </p:cNvSpPr>
          <p:nvPr>
            <p:ph type="title"/>
          </p:nvPr>
        </p:nvSpPr>
        <p:spPr/>
        <p:txBody>
          <a:bodyPr>
            <a:normAutofit fontScale="90000"/>
          </a:bodyPr>
          <a:lstStyle/>
          <a:p>
            <a:r>
              <a:rPr lang="en-US" dirty="0"/>
              <a:t>ROC Curve</a:t>
            </a:r>
          </a:p>
        </p:txBody>
      </p:sp>
      <p:pic>
        <p:nvPicPr>
          <p:cNvPr id="6" name="Picture 5">
            <a:extLst>
              <a:ext uri="{FF2B5EF4-FFF2-40B4-BE49-F238E27FC236}">
                <a16:creationId xmlns:a16="http://schemas.microsoft.com/office/drawing/2014/main" id="{EC9CB559-B6F3-4146-A789-C710B9D2DC29}"/>
              </a:ext>
            </a:extLst>
          </p:cNvPr>
          <p:cNvPicPr>
            <a:picLocks noChangeAspect="1"/>
          </p:cNvPicPr>
          <p:nvPr/>
        </p:nvPicPr>
        <p:blipFill>
          <a:blip r:embed="rId2"/>
          <a:stretch>
            <a:fillRect/>
          </a:stretch>
        </p:blipFill>
        <p:spPr>
          <a:xfrm>
            <a:off x="2569274" y="858625"/>
            <a:ext cx="4005451" cy="4117491"/>
          </a:xfrm>
          <a:prstGeom prst="rect">
            <a:avLst/>
          </a:prstGeom>
        </p:spPr>
      </p:pic>
    </p:spTree>
    <p:extLst>
      <p:ext uri="{BB962C8B-B14F-4D97-AF65-F5344CB8AC3E}">
        <p14:creationId xmlns:p14="http://schemas.microsoft.com/office/powerpoint/2010/main" val="1766358479"/>
      </p:ext>
    </p:extLst>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4C6FF-9E94-5055-6C66-A2BC00711524}"/>
              </a:ext>
            </a:extLst>
          </p:cNvPr>
          <p:cNvSpPr>
            <a:spLocks noGrp="1"/>
          </p:cNvSpPr>
          <p:nvPr>
            <p:ph type="title"/>
          </p:nvPr>
        </p:nvSpPr>
        <p:spPr/>
        <p:txBody>
          <a:bodyPr>
            <a:normAutofit fontScale="90000"/>
          </a:bodyPr>
          <a:lstStyle/>
          <a:p>
            <a:r>
              <a:rPr lang="en-US" dirty="0"/>
              <a:t>ROC Curve</a:t>
            </a:r>
          </a:p>
        </p:txBody>
      </p:sp>
      <p:sp>
        <p:nvSpPr>
          <p:cNvPr id="6" name="Text Placeholder 5">
            <a:extLst>
              <a:ext uri="{FF2B5EF4-FFF2-40B4-BE49-F238E27FC236}">
                <a16:creationId xmlns:a16="http://schemas.microsoft.com/office/drawing/2014/main" id="{B4464E8F-00A4-EE7D-0A21-F34DF4E9F755}"/>
              </a:ext>
            </a:extLst>
          </p:cNvPr>
          <p:cNvSpPr>
            <a:spLocks noGrp="1"/>
          </p:cNvSpPr>
          <p:nvPr>
            <p:ph type="body" sz="quarter" idx="10"/>
          </p:nvPr>
        </p:nvSpPr>
        <p:spPr/>
        <p:txBody>
          <a:bodyPr/>
          <a:lstStyle/>
          <a:p>
            <a:r>
              <a:rPr lang="en-US" dirty="0"/>
              <a:t>Loan Default Example</a:t>
            </a:r>
          </a:p>
        </p:txBody>
      </p:sp>
      <p:pic>
        <p:nvPicPr>
          <p:cNvPr id="8" name="Picture 7">
            <a:extLst>
              <a:ext uri="{FF2B5EF4-FFF2-40B4-BE49-F238E27FC236}">
                <a16:creationId xmlns:a16="http://schemas.microsoft.com/office/drawing/2014/main" id="{F3727605-B8D0-3FE7-C612-184AE3974F27}"/>
              </a:ext>
            </a:extLst>
          </p:cNvPr>
          <p:cNvPicPr>
            <a:picLocks noChangeAspect="1"/>
          </p:cNvPicPr>
          <p:nvPr/>
        </p:nvPicPr>
        <p:blipFill>
          <a:blip r:embed="rId2"/>
          <a:stretch>
            <a:fillRect/>
          </a:stretch>
        </p:blipFill>
        <p:spPr>
          <a:xfrm>
            <a:off x="1781175" y="1320800"/>
            <a:ext cx="5581650" cy="2895600"/>
          </a:xfrm>
          <a:prstGeom prst="rect">
            <a:avLst/>
          </a:prstGeom>
        </p:spPr>
      </p:pic>
    </p:spTree>
    <p:extLst>
      <p:ext uri="{BB962C8B-B14F-4D97-AF65-F5344CB8AC3E}">
        <p14:creationId xmlns:p14="http://schemas.microsoft.com/office/powerpoint/2010/main" val="183706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CC7936C-0CF7-4E6B-B097-20D909362641}"/>
              </a:ext>
            </a:extLst>
          </p:cNvPr>
          <p:cNvGrpSpPr/>
          <p:nvPr/>
        </p:nvGrpSpPr>
        <p:grpSpPr>
          <a:xfrm>
            <a:off x="3438144" y="2095672"/>
            <a:ext cx="2267712" cy="1628603"/>
            <a:chOff x="3427630" y="1600372"/>
            <a:chExt cx="2267712" cy="1628603"/>
          </a:xfrm>
          <a:solidFill>
            <a:schemeClr val="accent3">
              <a:lumMod val="25000"/>
              <a:lumOff val="75000"/>
            </a:schemeClr>
          </a:solidFill>
        </p:grpSpPr>
        <p:pic>
          <p:nvPicPr>
            <p:cNvPr id="26" name="Picture 25">
              <a:extLst>
                <a:ext uri="{FF2B5EF4-FFF2-40B4-BE49-F238E27FC236}">
                  <a16:creationId xmlns:a16="http://schemas.microsoft.com/office/drawing/2014/main" id="{42BDCB8C-F79A-49EA-A4B9-82A408228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122" y="1600372"/>
              <a:ext cx="1735304" cy="1628603"/>
            </a:xfrm>
            <a:prstGeom prst="rect">
              <a:avLst/>
            </a:prstGeom>
            <a:grpFill/>
          </p:spPr>
        </p:pic>
        <p:sp>
          <p:nvSpPr>
            <p:cNvPr id="17" name="Freeform: Shape 16">
              <a:extLst>
                <a:ext uri="{FF2B5EF4-FFF2-40B4-BE49-F238E27FC236}">
                  <a16:creationId xmlns:a16="http://schemas.microsoft.com/office/drawing/2014/main" id="{9FF867C5-AA04-4266-9615-E778C56E9270}"/>
                </a:ext>
              </a:extLst>
            </p:cNvPr>
            <p:cNvSpPr/>
            <p:nvPr/>
          </p:nvSpPr>
          <p:spPr>
            <a:xfrm>
              <a:off x="3705225" y="1609725"/>
              <a:ext cx="1724025" cy="1590675"/>
            </a:xfrm>
            <a:custGeom>
              <a:avLst/>
              <a:gdLst>
                <a:gd name="connsiteX0" fmla="*/ 0 w 1724025"/>
                <a:gd name="connsiteY0" fmla="*/ 1590675 h 1590675"/>
                <a:gd name="connsiteX1" fmla="*/ 1724025 w 1724025"/>
                <a:gd name="connsiteY1" fmla="*/ 0 h 1590675"/>
                <a:gd name="connsiteX0" fmla="*/ 0 w 1724025"/>
                <a:gd name="connsiteY0" fmla="*/ 1590675 h 1590675"/>
                <a:gd name="connsiteX1" fmla="*/ 295275 w 1724025"/>
                <a:gd name="connsiteY1" fmla="*/ 1000125 h 1590675"/>
                <a:gd name="connsiteX2" fmla="*/ 1724025 w 1724025"/>
                <a:gd name="connsiteY2" fmla="*/ 0 h 1590675"/>
                <a:gd name="connsiteX0" fmla="*/ 0 w 1724025"/>
                <a:gd name="connsiteY0" fmla="*/ 1590675 h 1590675"/>
                <a:gd name="connsiteX1" fmla="*/ 295275 w 1724025"/>
                <a:gd name="connsiteY1" fmla="*/ 1000125 h 1590675"/>
                <a:gd name="connsiteX2" fmla="*/ 1724025 w 1724025"/>
                <a:gd name="connsiteY2" fmla="*/ 0 h 1590675"/>
                <a:gd name="connsiteX0" fmla="*/ 0 w 1724025"/>
                <a:gd name="connsiteY0" fmla="*/ 1590675 h 1590675"/>
                <a:gd name="connsiteX1" fmla="*/ 295275 w 1724025"/>
                <a:gd name="connsiteY1" fmla="*/ 1000125 h 1590675"/>
                <a:gd name="connsiteX2" fmla="*/ 1123950 w 1724025"/>
                <a:gd name="connsiteY2" fmla="*/ 304800 h 1590675"/>
                <a:gd name="connsiteX3" fmla="*/ 1724025 w 1724025"/>
                <a:gd name="connsiteY3" fmla="*/ 0 h 1590675"/>
                <a:gd name="connsiteX0" fmla="*/ 0 w 1724025"/>
                <a:gd name="connsiteY0" fmla="*/ 1590675 h 1590675"/>
                <a:gd name="connsiteX1" fmla="*/ 114300 w 1724025"/>
                <a:gd name="connsiteY1" fmla="*/ 1295400 h 1590675"/>
                <a:gd name="connsiteX2" fmla="*/ 295275 w 1724025"/>
                <a:gd name="connsiteY2" fmla="*/ 1000125 h 1590675"/>
                <a:gd name="connsiteX3" fmla="*/ 1123950 w 1724025"/>
                <a:gd name="connsiteY3" fmla="*/ 304800 h 1590675"/>
                <a:gd name="connsiteX4" fmla="*/ 1724025 w 1724025"/>
                <a:gd name="connsiteY4" fmla="*/ 0 h 1590675"/>
                <a:gd name="connsiteX0" fmla="*/ 0 w 1724025"/>
                <a:gd name="connsiteY0" fmla="*/ 1590675 h 1590675"/>
                <a:gd name="connsiteX1" fmla="*/ 47625 w 1724025"/>
                <a:gd name="connsiteY1" fmla="*/ 1428750 h 1590675"/>
                <a:gd name="connsiteX2" fmla="*/ 114300 w 1724025"/>
                <a:gd name="connsiteY2" fmla="*/ 1295400 h 1590675"/>
                <a:gd name="connsiteX3" fmla="*/ 295275 w 1724025"/>
                <a:gd name="connsiteY3" fmla="*/ 1000125 h 1590675"/>
                <a:gd name="connsiteX4" fmla="*/ 1123950 w 1724025"/>
                <a:gd name="connsiteY4" fmla="*/ 304800 h 1590675"/>
                <a:gd name="connsiteX5" fmla="*/ 1724025 w 1724025"/>
                <a:gd name="connsiteY5" fmla="*/ 0 h 1590675"/>
                <a:gd name="connsiteX0" fmla="*/ 0 w 1724025"/>
                <a:gd name="connsiteY0" fmla="*/ 1590675 h 1590675"/>
                <a:gd name="connsiteX1" fmla="*/ 47625 w 1724025"/>
                <a:gd name="connsiteY1" fmla="*/ 1428750 h 1590675"/>
                <a:gd name="connsiteX2" fmla="*/ 152400 w 1724025"/>
                <a:gd name="connsiteY2" fmla="*/ 1209675 h 1590675"/>
                <a:gd name="connsiteX3" fmla="*/ 295275 w 1724025"/>
                <a:gd name="connsiteY3" fmla="*/ 1000125 h 1590675"/>
                <a:gd name="connsiteX4" fmla="*/ 1123950 w 1724025"/>
                <a:gd name="connsiteY4" fmla="*/ 304800 h 1590675"/>
                <a:gd name="connsiteX5" fmla="*/ 1724025 w 1724025"/>
                <a:gd name="connsiteY5" fmla="*/ 0 h 1590675"/>
                <a:gd name="connsiteX0" fmla="*/ 0 w 1724025"/>
                <a:gd name="connsiteY0" fmla="*/ 1590675 h 1590675"/>
                <a:gd name="connsiteX1" fmla="*/ 47625 w 1724025"/>
                <a:gd name="connsiteY1" fmla="*/ 1428750 h 1590675"/>
                <a:gd name="connsiteX2" fmla="*/ 133350 w 1724025"/>
                <a:gd name="connsiteY2" fmla="*/ 1219200 h 1590675"/>
                <a:gd name="connsiteX3" fmla="*/ 295275 w 1724025"/>
                <a:gd name="connsiteY3" fmla="*/ 1000125 h 1590675"/>
                <a:gd name="connsiteX4" fmla="*/ 1123950 w 1724025"/>
                <a:gd name="connsiteY4" fmla="*/ 304800 h 1590675"/>
                <a:gd name="connsiteX5" fmla="*/ 1724025 w 1724025"/>
                <a:gd name="connsiteY5" fmla="*/ 0 h 1590675"/>
                <a:gd name="connsiteX0" fmla="*/ 0 w 1724025"/>
                <a:gd name="connsiteY0" fmla="*/ 1590675 h 1590675"/>
                <a:gd name="connsiteX1" fmla="*/ 47625 w 1724025"/>
                <a:gd name="connsiteY1" fmla="*/ 1428750 h 1590675"/>
                <a:gd name="connsiteX2" fmla="*/ 133350 w 1724025"/>
                <a:gd name="connsiteY2" fmla="*/ 1219200 h 1590675"/>
                <a:gd name="connsiteX3" fmla="*/ 295275 w 1724025"/>
                <a:gd name="connsiteY3" fmla="*/ 1000125 h 1590675"/>
                <a:gd name="connsiteX4" fmla="*/ 676275 w 1724025"/>
                <a:gd name="connsiteY4" fmla="*/ 638175 h 1590675"/>
                <a:gd name="connsiteX5" fmla="*/ 1123950 w 1724025"/>
                <a:gd name="connsiteY5" fmla="*/ 304800 h 1590675"/>
                <a:gd name="connsiteX6" fmla="*/ 1724025 w 1724025"/>
                <a:gd name="connsiteY6" fmla="*/ 0 h 1590675"/>
                <a:gd name="connsiteX0" fmla="*/ 0 w 1724025"/>
                <a:gd name="connsiteY0" fmla="*/ 1590675 h 1590675"/>
                <a:gd name="connsiteX1" fmla="*/ 47625 w 1724025"/>
                <a:gd name="connsiteY1" fmla="*/ 1428750 h 1590675"/>
                <a:gd name="connsiteX2" fmla="*/ 133350 w 1724025"/>
                <a:gd name="connsiteY2" fmla="*/ 1219200 h 1590675"/>
                <a:gd name="connsiteX3" fmla="*/ 295275 w 1724025"/>
                <a:gd name="connsiteY3" fmla="*/ 1000125 h 1590675"/>
                <a:gd name="connsiteX4" fmla="*/ 657225 w 1724025"/>
                <a:gd name="connsiteY4" fmla="*/ 609600 h 1590675"/>
                <a:gd name="connsiteX5" fmla="*/ 1123950 w 1724025"/>
                <a:gd name="connsiteY5" fmla="*/ 304800 h 1590675"/>
                <a:gd name="connsiteX6" fmla="*/ 1724025 w 1724025"/>
                <a:gd name="connsiteY6" fmla="*/ 0 h 1590675"/>
                <a:gd name="connsiteX0" fmla="*/ 0 w 1724025"/>
                <a:gd name="connsiteY0" fmla="*/ 1590675 h 1590675"/>
                <a:gd name="connsiteX1" fmla="*/ 47625 w 1724025"/>
                <a:gd name="connsiteY1" fmla="*/ 1428750 h 1590675"/>
                <a:gd name="connsiteX2" fmla="*/ 133350 w 1724025"/>
                <a:gd name="connsiteY2" fmla="*/ 1219200 h 1590675"/>
                <a:gd name="connsiteX3" fmla="*/ 295275 w 1724025"/>
                <a:gd name="connsiteY3" fmla="*/ 1000125 h 1590675"/>
                <a:gd name="connsiteX4" fmla="*/ 657225 w 1724025"/>
                <a:gd name="connsiteY4" fmla="*/ 609600 h 1590675"/>
                <a:gd name="connsiteX5" fmla="*/ 1123950 w 1724025"/>
                <a:gd name="connsiteY5" fmla="*/ 304800 h 1590675"/>
                <a:gd name="connsiteX6" fmla="*/ 1724025 w 1724025"/>
                <a:gd name="connsiteY6" fmla="*/ 0 h 1590675"/>
                <a:gd name="connsiteX0" fmla="*/ 0 w 1724025"/>
                <a:gd name="connsiteY0" fmla="*/ 1590675 h 1590675"/>
                <a:gd name="connsiteX1" fmla="*/ 47625 w 1724025"/>
                <a:gd name="connsiteY1" fmla="*/ 1428750 h 1590675"/>
                <a:gd name="connsiteX2" fmla="*/ 133350 w 1724025"/>
                <a:gd name="connsiteY2" fmla="*/ 1219200 h 1590675"/>
                <a:gd name="connsiteX3" fmla="*/ 295275 w 1724025"/>
                <a:gd name="connsiteY3" fmla="*/ 1000125 h 1590675"/>
                <a:gd name="connsiteX4" fmla="*/ 657225 w 1724025"/>
                <a:gd name="connsiteY4" fmla="*/ 609600 h 1590675"/>
                <a:gd name="connsiteX5" fmla="*/ 1123950 w 1724025"/>
                <a:gd name="connsiteY5" fmla="*/ 304800 h 1590675"/>
                <a:gd name="connsiteX6" fmla="*/ 1724025 w 1724025"/>
                <a:gd name="connsiteY6" fmla="*/ 0 h 1590675"/>
                <a:gd name="connsiteX0" fmla="*/ 0 w 1724025"/>
                <a:gd name="connsiteY0" fmla="*/ 1590675 h 1590675"/>
                <a:gd name="connsiteX1" fmla="*/ 47625 w 1724025"/>
                <a:gd name="connsiteY1" fmla="*/ 1428750 h 1590675"/>
                <a:gd name="connsiteX2" fmla="*/ 133350 w 1724025"/>
                <a:gd name="connsiteY2" fmla="*/ 1219200 h 1590675"/>
                <a:gd name="connsiteX3" fmla="*/ 295275 w 1724025"/>
                <a:gd name="connsiteY3" fmla="*/ 1000125 h 1590675"/>
                <a:gd name="connsiteX4" fmla="*/ 657225 w 1724025"/>
                <a:gd name="connsiteY4" fmla="*/ 609600 h 1590675"/>
                <a:gd name="connsiteX5" fmla="*/ 1143000 w 1724025"/>
                <a:gd name="connsiteY5" fmla="*/ 285750 h 1590675"/>
                <a:gd name="connsiteX6" fmla="*/ 1724025 w 1724025"/>
                <a:gd name="connsiteY6" fmla="*/ 0 h 1590675"/>
                <a:gd name="connsiteX0" fmla="*/ 0 w 1724025"/>
                <a:gd name="connsiteY0" fmla="*/ 1590675 h 1590675"/>
                <a:gd name="connsiteX1" fmla="*/ 47625 w 1724025"/>
                <a:gd name="connsiteY1" fmla="*/ 1428750 h 1590675"/>
                <a:gd name="connsiteX2" fmla="*/ 152400 w 1724025"/>
                <a:gd name="connsiteY2" fmla="*/ 1219200 h 1590675"/>
                <a:gd name="connsiteX3" fmla="*/ 295275 w 1724025"/>
                <a:gd name="connsiteY3" fmla="*/ 1000125 h 1590675"/>
                <a:gd name="connsiteX4" fmla="*/ 657225 w 1724025"/>
                <a:gd name="connsiteY4" fmla="*/ 609600 h 1590675"/>
                <a:gd name="connsiteX5" fmla="*/ 1143000 w 1724025"/>
                <a:gd name="connsiteY5" fmla="*/ 285750 h 1590675"/>
                <a:gd name="connsiteX6" fmla="*/ 1724025 w 1724025"/>
                <a:gd name="connsiteY6" fmla="*/ 0 h 159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4025" h="1590675">
                  <a:moveTo>
                    <a:pt x="0" y="1590675"/>
                  </a:moveTo>
                  <a:cubicBezTo>
                    <a:pt x="9525" y="1563688"/>
                    <a:pt x="28575" y="1477963"/>
                    <a:pt x="47625" y="1428750"/>
                  </a:cubicBezTo>
                  <a:cubicBezTo>
                    <a:pt x="66675" y="1379538"/>
                    <a:pt x="112712" y="1290638"/>
                    <a:pt x="152400" y="1219200"/>
                  </a:cubicBezTo>
                  <a:cubicBezTo>
                    <a:pt x="192088" y="1147762"/>
                    <a:pt x="206375" y="1096962"/>
                    <a:pt x="295275" y="1000125"/>
                  </a:cubicBezTo>
                  <a:cubicBezTo>
                    <a:pt x="384175" y="903288"/>
                    <a:pt x="500063" y="754062"/>
                    <a:pt x="657225" y="609600"/>
                  </a:cubicBezTo>
                  <a:cubicBezTo>
                    <a:pt x="881062" y="427038"/>
                    <a:pt x="966788" y="392112"/>
                    <a:pt x="1143000" y="285750"/>
                  </a:cubicBezTo>
                  <a:cubicBezTo>
                    <a:pt x="1381125" y="119063"/>
                    <a:pt x="1627188" y="60325"/>
                    <a:pt x="1724025" y="0"/>
                  </a:cubicBezTo>
                </a:path>
              </a:pathLst>
            </a:custGeom>
            <a:grpFill/>
            <a:ln w="38100" cap="flat" cmpd="sng" algn="ctr">
              <a:solidFill>
                <a:schemeClr val="accent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B80E1DB-98DB-4B28-9309-24F3886C1B58}"/>
                </a:ext>
              </a:extLst>
            </p:cNvPr>
            <p:cNvSpPr/>
            <p:nvPr/>
          </p:nvSpPr>
          <p:spPr>
            <a:xfrm rot="19048099">
              <a:off x="3427630" y="2393914"/>
              <a:ext cx="2267712" cy="45720"/>
            </a:xfrm>
            <a:prstGeom prst="rect">
              <a:avLst/>
            </a:prstGeom>
            <a:grp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sp>
        <p:nvSpPr>
          <p:cNvPr id="22" name="Isosceles Triangle 21">
            <a:extLst>
              <a:ext uri="{FF2B5EF4-FFF2-40B4-BE49-F238E27FC236}">
                <a16:creationId xmlns:a16="http://schemas.microsoft.com/office/drawing/2014/main" id="{75DCD635-D9EC-43F6-B93D-1757C26DE344}"/>
              </a:ext>
            </a:extLst>
          </p:cNvPr>
          <p:cNvSpPr/>
          <p:nvPr/>
        </p:nvSpPr>
        <p:spPr>
          <a:xfrm rot="8247636">
            <a:off x="3800089" y="2765133"/>
            <a:ext cx="2325172" cy="1159933"/>
          </a:xfrm>
          <a:prstGeom prst="triangle">
            <a:avLst>
              <a:gd name="adj" fmla="val 46035"/>
            </a:avLst>
          </a:prstGeom>
          <a:solidFill>
            <a:schemeClr val="accent3">
              <a:lumMod val="25000"/>
              <a:lumOff val="75000"/>
            </a:schemeClr>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11" name="Group 10">
            <a:extLst>
              <a:ext uri="{FF2B5EF4-FFF2-40B4-BE49-F238E27FC236}">
                <a16:creationId xmlns:a16="http://schemas.microsoft.com/office/drawing/2014/main" id="{F3739C61-26B5-44A4-9E6E-A7CEB9178C68}"/>
              </a:ext>
            </a:extLst>
          </p:cNvPr>
          <p:cNvGrpSpPr/>
          <p:nvPr/>
        </p:nvGrpSpPr>
        <p:grpSpPr>
          <a:xfrm>
            <a:off x="5933941" y="2095672"/>
            <a:ext cx="2240280" cy="1628603"/>
            <a:chOff x="5923427" y="1524172"/>
            <a:chExt cx="2240280" cy="1628603"/>
          </a:xfrm>
          <a:solidFill>
            <a:schemeClr val="accent3">
              <a:lumMod val="25000"/>
              <a:lumOff val="75000"/>
            </a:schemeClr>
          </a:solidFill>
        </p:grpSpPr>
        <p:pic>
          <p:nvPicPr>
            <p:cNvPr id="28" name="Picture 27">
              <a:extLst>
                <a:ext uri="{FF2B5EF4-FFF2-40B4-BE49-F238E27FC236}">
                  <a16:creationId xmlns:a16="http://schemas.microsoft.com/office/drawing/2014/main" id="{AF28E482-26EC-4515-BCB8-1188178CE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840" y="1524172"/>
              <a:ext cx="1735304" cy="1628603"/>
            </a:xfrm>
            <a:prstGeom prst="rect">
              <a:avLst/>
            </a:prstGeom>
            <a:grpFill/>
          </p:spPr>
        </p:pic>
        <p:sp>
          <p:nvSpPr>
            <p:cNvPr id="18" name="Freeform: Shape 17">
              <a:extLst>
                <a:ext uri="{FF2B5EF4-FFF2-40B4-BE49-F238E27FC236}">
                  <a16:creationId xmlns:a16="http://schemas.microsoft.com/office/drawing/2014/main" id="{90AA804B-842C-4355-818B-10BE2E659BAC}"/>
                </a:ext>
              </a:extLst>
            </p:cNvPr>
            <p:cNvSpPr/>
            <p:nvPr/>
          </p:nvSpPr>
          <p:spPr>
            <a:xfrm>
              <a:off x="6175993" y="1533525"/>
              <a:ext cx="1695450" cy="1590675"/>
            </a:xfrm>
            <a:custGeom>
              <a:avLst/>
              <a:gdLst>
                <a:gd name="connsiteX0" fmla="*/ 0 w 1695450"/>
                <a:gd name="connsiteY0" fmla="*/ 1590675 h 1590675"/>
                <a:gd name="connsiteX1" fmla="*/ 1695450 w 1695450"/>
                <a:gd name="connsiteY1" fmla="*/ 0 h 1590675"/>
                <a:gd name="connsiteX0" fmla="*/ 0 w 1695450"/>
                <a:gd name="connsiteY0" fmla="*/ 1590675 h 1590675"/>
                <a:gd name="connsiteX1" fmla="*/ 400050 w 1695450"/>
                <a:gd name="connsiteY1" fmla="*/ 381000 h 1590675"/>
                <a:gd name="connsiteX2" fmla="*/ 1695450 w 1695450"/>
                <a:gd name="connsiteY2" fmla="*/ 0 h 1590675"/>
                <a:gd name="connsiteX0" fmla="*/ 0 w 1695450"/>
                <a:gd name="connsiteY0" fmla="*/ 1590675 h 1590675"/>
                <a:gd name="connsiteX1" fmla="*/ 400050 w 1695450"/>
                <a:gd name="connsiteY1" fmla="*/ 381000 h 1590675"/>
                <a:gd name="connsiteX2" fmla="*/ 1695450 w 1695450"/>
                <a:gd name="connsiteY2" fmla="*/ 0 h 1590675"/>
                <a:gd name="connsiteX0" fmla="*/ 0 w 1695450"/>
                <a:gd name="connsiteY0" fmla="*/ 1590675 h 1590675"/>
                <a:gd name="connsiteX1" fmla="*/ 400050 w 1695450"/>
                <a:gd name="connsiteY1" fmla="*/ 381000 h 1590675"/>
                <a:gd name="connsiteX2" fmla="*/ 1047750 w 1695450"/>
                <a:gd name="connsiteY2" fmla="*/ 104775 h 1590675"/>
                <a:gd name="connsiteX3" fmla="*/ 1695450 w 1695450"/>
                <a:gd name="connsiteY3" fmla="*/ 0 h 1590675"/>
                <a:gd name="connsiteX0" fmla="*/ 0 w 1695450"/>
                <a:gd name="connsiteY0" fmla="*/ 1590675 h 1590675"/>
                <a:gd name="connsiteX1" fmla="*/ 400050 w 1695450"/>
                <a:gd name="connsiteY1" fmla="*/ 381000 h 1590675"/>
                <a:gd name="connsiteX2" fmla="*/ 1047750 w 1695450"/>
                <a:gd name="connsiteY2" fmla="*/ 104775 h 1590675"/>
                <a:gd name="connsiteX3" fmla="*/ 1695450 w 1695450"/>
                <a:gd name="connsiteY3" fmla="*/ 0 h 1590675"/>
                <a:gd name="connsiteX0" fmla="*/ 0 w 1695450"/>
                <a:gd name="connsiteY0" fmla="*/ 1590675 h 1590675"/>
                <a:gd name="connsiteX1" fmla="*/ 400050 w 1695450"/>
                <a:gd name="connsiteY1" fmla="*/ 381000 h 1590675"/>
                <a:gd name="connsiteX2" fmla="*/ 1047750 w 1695450"/>
                <a:gd name="connsiteY2" fmla="*/ 104775 h 1590675"/>
                <a:gd name="connsiteX3" fmla="*/ 1695450 w 1695450"/>
                <a:gd name="connsiteY3" fmla="*/ 0 h 1590675"/>
                <a:gd name="connsiteX0" fmla="*/ 0 w 1695450"/>
                <a:gd name="connsiteY0" fmla="*/ 1590675 h 1590675"/>
                <a:gd name="connsiteX1" fmla="*/ 400050 w 1695450"/>
                <a:gd name="connsiteY1" fmla="*/ 381000 h 1590675"/>
                <a:gd name="connsiteX2" fmla="*/ 1047750 w 1695450"/>
                <a:gd name="connsiteY2" fmla="*/ 104775 h 1590675"/>
                <a:gd name="connsiteX3" fmla="*/ 1695450 w 1695450"/>
                <a:gd name="connsiteY3" fmla="*/ 0 h 1590675"/>
                <a:gd name="connsiteX0" fmla="*/ 0 w 1695450"/>
                <a:gd name="connsiteY0" fmla="*/ 1590675 h 1590675"/>
                <a:gd name="connsiteX1" fmla="*/ 114300 w 1695450"/>
                <a:gd name="connsiteY1" fmla="*/ 1038225 h 1590675"/>
                <a:gd name="connsiteX2" fmla="*/ 400050 w 1695450"/>
                <a:gd name="connsiteY2" fmla="*/ 381000 h 1590675"/>
                <a:gd name="connsiteX3" fmla="*/ 1047750 w 1695450"/>
                <a:gd name="connsiteY3" fmla="*/ 104775 h 1590675"/>
                <a:gd name="connsiteX4" fmla="*/ 1695450 w 1695450"/>
                <a:gd name="connsiteY4" fmla="*/ 0 h 1590675"/>
                <a:gd name="connsiteX0" fmla="*/ 0 w 1695450"/>
                <a:gd name="connsiteY0" fmla="*/ 1590675 h 1590675"/>
                <a:gd name="connsiteX1" fmla="*/ 114300 w 1695450"/>
                <a:gd name="connsiteY1" fmla="*/ 1038225 h 1590675"/>
                <a:gd name="connsiteX2" fmla="*/ 400050 w 1695450"/>
                <a:gd name="connsiteY2" fmla="*/ 381000 h 1590675"/>
                <a:gd name="connsiteX3" fmla="*/ 1047750 w 1695450"/>
                <a:gd name="connsiteY3" fmla="*/ 104775 h 1590675"/>
                <a:gd name="connsiteX4" fmla="*/ 1695450 w 1695450"/>
                <a:gd name="connsiteY4" fmla="*/ 0 h 1590675"/>
                <a:gd name="connsiteX0" fmla="*/ 0 w 1695450"/>
                <a:gd name="connsiteY0" fmla="*/ 1590675 h 1590675"/>
                <a:gd name="connsiteX1" fmla="*/ 114300 w 1695450"/>
                <a:gd name="connsiteY1" fmla="*/ 1038225 h 1590675"/>
                <a:gd name="connsiteX2" fmla="*/ 400050 w 1695450"/>
                <a:gd name="connsiteY2" fmla="*/ 381000 h 1590675"/>
                <a:gd name="connsiteX3" fmla="*/ 1047750 w 1695450"/>
                <a:gd name="connsiteY3" fmla="*/ 104775 h 1590675"/>
                <a:gd name="connsiteX4" fmla="*/ 1695450 w 1695450"/>
                <a:gd name="connsiteY4" fmla="*/ 0 h 1590675"/>
                <a:gd name="connsiteX0" fmla="*/ 0 w 1695450"/>
                <a:gd name="connsiteY0" fmla="*/ 1590675 h 1590675"/>
                <a:gd name="connsiteX1" fmla="*/ 114300 w 1695450"/>
                <a:gd name="connsiteY1" fmla="*/ 1038225 h 1590675"/>
                <a:gd name="connsiteX2" fmla="*/ 400050 w 1695450"/>
                <a:gd name="connsiteY2" fmla="*/ 381000 h 1590675"/>
                <a:gd name="connsiteX3" fmla="*/ 1047750 w 1695450"/>
                <a:gd name="connsiteY3" fmla="*/ 104775 h 1590675"/>
                <a:gd name="connsiteX4" fmla="*/ 1695450 w 1695450"/>
                <a:gd name="connsiteY4" fmla="*/ 0 h 1590675"/>
                <a:gd name="connsiteX0" fmla="*/ 0 w 1695450"/>
                <a:gd name="connsiteY0" fmla="*/ 1590675 h 1590675"/>
                <a:gd name="connsiteX1" fmla="*/ 114300 w 1695450"/>
                <a:gd name="connsiteY1" fmla="*/ 1038225 h 1590675"/>
                <a:gd name="connsiteX2" fmla="*/ 409575 w 1695450"/>
                <a:gd name="connsiteY2" fmla="*/ 381000 h 1590675"/>
                <a:gd name="connsiteX3" fmla="*/ 1047750 w 1695450"/>
                <a:gd name="connsiteY3" fmla="*/ 104775 h 1590675"/>
                <a:gd name="connsiteX4" fmla="*/ 1695450 w 1695450"/>
                <a:gd name="connsiteY4" fmla="*/ 0 h 1590675"/>
                <a:gd name="connsiteX0" fmla="*/ 0 w 1695450"/>
                <a:gd name="connsiteY0" fmla="*/ 1590675 h 1590675"/>
                <a:gd name="connsiteX1" fmla="*/ 114300 w 1695450"/>
                <a:gd name="connsiteY1" fmla="*/ 1038225 h 1590675"/>
                <a:gd name="connsiteX2" fmla="*/ 409575 w 1695450"/>
                <a:gd name="connsiteY2" fmla="*/ 381000 h 1590675"/>
                <a:gd name="connsiteX3" fmla="*/ 1047750 w 1695450"/>
                <a:gd name="connsiteY3" fmla="*/ 104775 h 1590675"/>
                <a:gd name="connsiteX4" fmla="*/ 1695450 w 1695450"/>
                <a:gd name="connsiteY4" fmla="*/ 0 h 1590675"/>
                <a:gd name="connsiteX0" fmla="*/ 0 w 1695450"/>
                <a:gd name="connsiteY0" fmla="*/ 1590675 h 1590675"/>
                <a:gd name="connsiteX1" fmla="*/ 114300 w 1695450"/>
                <a:gd name="connsiteY1" fmla="*/ 1038225 h 1590675"/>
                <a:gd name="connsiteX2" fmla="*/ 409575 w 1695450"/>
                <a:gd name="connsiteY2" fmla="*/ 381000 h 1590675"/>
                <a:gd name="connsiteX3" fmla="*/ 1047750 w 1695450"/>
                <a:gd name="connsiteY3" fmla="*/ 104775 h 1590675"/>
                <a:gd name="connsiteX4" fmla="*/ 1695450 w 1695450"/>
                <a:gd name="connsiteY4" fmla="*/ 0 h 1590675"/>
                <a:gd name="connsiteX0" fmla="*/ 0 w 1695450"/>
                <a:gd name="connsiteY0" fmla="*/ 1590675 h 1590675"/>
                <a:gd name="connsiteX1" fmla="*/ 114300 w 1695450"/>
                <a:gd name="connsiteY1" fmla="*/ 1038225 h 1590675"/>
                <a:gd name="connsiteX2" fmla="*/ 409575 w 1695450"/>
                <a:gd name="connsiteY2" fmla="*/ 381000 h 1590675"/>
                <a:gd name="connsiteX3" fmla="*/ 1047750 w 1695450"/>
                <a:gd name="connsiteY3" fmla="*/ 104775 h 1590675"/>
                <a:gd name="connsiteX4" fmla="*/ 1695450 w 1695450"/>
                <a:gd name="connsiteY4" fmla="*/ 0 h 1590675"/>
                <a:gd name="connsiteX0" fmla="*/ 0 w 1695450"/>
                <a:gd name="connsiteY0" fmla="*/ 1590675 h 1590675"/>
                <a:gd name="connsiteX1" fmla="*/ 123825 w 1695450"/>
                <a:gd name="connsiteY1" fmla="*/ 981075 h 1590675"/>
                <a:gd name="connsiteX2" fmla="*/ 409575 w 1695450"/>
                <a:gd name="connsiteY2" fmla="*/ 381000 h 1590675"/>
                <a:gd name="connsiteX3" fmla="*/ 1047750 w 1695450"/>
                <a:gd name="connsiteY3" fmla="*/ 104775 h 1590675"/>
                <a:gd name="connsiteX4" fmla="*/ 1695450 w 1695450"/>
                <a:gd name="connsiteY4" fmla="*/ 0 h 1590675"/>
                <a:gd name="connsiteX0" fmla="*/ 0 w 1695450"/>
                <a:gd name="connsiteY0" fmla="*/ 1590675 h 1590675"/>
                <a:gd name="connsiteX1" fmla="*/ 123825 w 1695450"/>
                <a:gd name="connsiteY1" fmla="*/ 981075 h 1590675"/>
                <a:gd name="connsiteX2" fmla="*/ 409575 w 1695450"/>
                <a:gd name="connsiteY2" fmla="*/ 381000 h 1590675"/>
                <a:gd name="connsiteX3" fmla="*/ 558182 w 1695450"/>
                <a:gd name="connsiteY3" fmla="*/ 257175 h 1590675"/>
                <a:gd name="connsiteX4" fmla="*/ 1047750 w 1695450"/>
                <a:gd name="connsiteY4" fmla="*/ 104775 h 1590675"/>
                <a:gd name="connsiteX5" fmla="*/ 1695450 w 1695450"/>
                <a:gd name="connsiteY5" fmla="*/ 0 h 1590675"/>
                <a:gd name="connsiteX0" fmla="*/ 0 w 1695450"/>
                <a:gd name="connsiteY0" fmla="*/ 1590675 h 1590675"/>
                <a:gd name="connsiteX1" fmla="*/ 123825 w 1695450"/>
                <a:gd name="connsiteY1" fmla="*/ 981075 h 1590675"/>
                <a:gd name="connsiteX2" fmla="*/ 409575 w 1695450"/>
                <a:gd name="connsiteY2" fmla="*/ 381000 h 1590675"/>
                <a:gd name="connsiteX3" fmla="*/ 558182 w 1695450"/>
                <a:gd name="connsiteY3" fmla="*/ 257175 h 1590675"/>
                <a:gd name="connsiteX4" fmla="*/ 1047750 w 1695450"/>
                <a:gd name="connsiteY4" fmla="*/ 104775 h 1590675"/>
                <a:gd name="connsiteX5" fmla="*/ 1695450 w 1695450"/>
                <a:gd name="connsiteY5" fmla="*/ 0 h 1590675"/>
                <a:gd name="connsiteX0" fmla="*/ 0 w 1695450"/>
                <a:gd name="connsiteY0" fmla="*/ 1590675 h 1590675"/>
                <a:gd name="connsiteX1" fmla="*/ 123825 w 1695450"/>
                <a:gd name="connsiteY1" fmla="*/ 981075 h 1590675"/>
                <a:gd name="connsiteX2" fmla="*/ 409575 w 1695450"/>
                <a:gd name="connsiteY2" fmla="*/ 381000 h 1590675"/>
                <a:gd name="connsiteX3" fmla="*/ 624857 w 1695450"/>
                <a:gd name="connsiteY3" fmla="*/ 238125 h 1590675"/>
                <a:gd name="connsiteX4" fmla="*/ 1047750 w 1695450"/>
                <a:gd name="connsiteY4" fmla="*/ 104775 h 1590675"/>
                <a:gd name="connsiteX5" fmla="*/ 1695450 w 1695450"/>
                <a:gd name="connsiteY5" fmla="*/ 0 h 1590675"/>
                <a:gd name="connsiteX0" fmla="*/ 0 w 1695450"/>
                <a:gd name="connsiteY0" fmla="*/ 1590675 h 1590675"/>
                <a:gd name="connsiteX1" fmla="*/ 123825 w 1695450"/>
                <a:gd name="connsiteY1" fmla="*/ 981075 h 1590675"/>
                <a:gd name="connsiteX2" fmla="*/ 409575 w 1695450"/>
                <a:gd name="connsiteY2" fmla="*/ 381000 h 1590675"/>
                <a:gd name="connsiteX3" fmla="*/ 624857 w 1695450"/>
                <a:gd name="connsiteY3" fmla="*/ 209550 h 1590675"/>
                <a:gd name="connsiteX4" fmla="*/ 1047750 w 1695450"/>
                <a:gd name="connsiteY4" fmla="*/ 104775 h 1590675"/>
                <a:gd name="connsiteX5" fmla="*/ 1695450 w 1695450"/>
                <a:gd name="connsiteY5" fmla="*/ 0 h 1590675"/>
                <a:gd name="connsiteX0" fmla="*/ 0 w 1695450"/>
                <a:gd name="connsiteY0" fmla="*/ 1590675 h 1590675"/>
                <a:gd name="connsiteX1" fmla="*/ 123825 w 1695450"/>
                <a:gd name="connsiteY1" fmla="*/ 981075 h 1590675"/>
                <a:gd name="connsiteX2" fmla="*/ 381000 w 1695450"/>
                <a:gd name="connsiteY2" fmla="*/ 400050 h 1590675"/>
                <a:gd name="connsiteX3" fmla="*/ 624857 w 1695450"/>
                <a:gd name="connsiteY3" fmla="*/ 209550 h 1590675"/>
                <a:gd name="connsiteX4" fmla="*/ 1047750 w 1695450"/>
                <a:gd name="connsiteY4" fmla="*/ 104775 h 1590675"/>
                <a:gd name="connsiteX5" fmla="*/ 1695450 w 1695450"/>
                <a:gd name="connsiteY5" fmla="*/ 0 h 159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5450" h="1590675">
                  <a:moveTo>
                    <a:pt x="0" y="1590675"/>
                  </a:moveTo>
                  <a:cubicBezTo>
                    <a:pt x="34925" y="1503363"/>
                    <a:pt x="76200" y="1182688"/>
                    <a:pt x="123825" y="981075"/>
                  </a:cubicBezTo>
                  <a:cubicBezTo>
                    <a:pt x="219075" y="674688"/>
                    <a:pt x="269875" y="560388"/>
                    <a:pt x="381000" y="400050"/>
                  </a:cubicBezTo>
                  <a:cubicBezTo>
                    <a:pt x="453393" y="282575"/>
                    <a:pt x="537544" y="265113"/>
                    <a:pt x="624857" y="209550"/>
                  </a:cubicBezTo>
                  <a:cubicBezTo>
                    <a:pt x="731220" y="163512"/>
                    <a:pt x="858205" y="150813"/>
                    <a:pt x="1047750" y="104775"/>
                  </a:cubicBezTo>
                  <a:cubicBezTo>
                    <a:pt x="1330325" y="41275"/>
                    <a:pt x="1582738" y="28575"/>
                    <a:pt x="1695450" y="0"/>
                  </a:cubicBezTo>
                </a:path>
              </a:pathLst>
            </a:custGeom>
            <a:grpFill/>
            <a:ln w="38100" cap="flat" cmpd="sng" algn="ctr">
              <a:solidFill>
                <a:schemeClr val="accent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9E174CF-A4BC-4BED-91EF-462D1B47ED09}"/>
                </a:ext>
              </a:extLst>
            </p:cNvPr>
            <p:cNvSpPr/>
            <p:nvPr/>
          </p:nvSpPr>
          <p:spPr>
            <a:xfrm rot="19048099">
              <a:off x="5923427" y="2290006"/>
              <a:ext cx="2240280" cy="45720"/>
            </a:xfrm>
            <a:prstGeom prst="rect">
              <a:avLst/>
            </a:prstGeom>
            <a:grp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sp>
        <p:nvSpPr>
          <p:cNvPr id="23" name="Isosceles Triangle 22">
            <a:extLst>
              <a:ext uri="{FF2B5EF4-FFF2-40B4-BE49-F238E27FC236}">
                <a16:creationId xmlns:a16="http://schemas.microsoft.com/office/drawing/2014/main" id="{5C145782-F7F2-40AD-93C7-86BA10DFFC6F}"/>
              </a:ext>
            </a:extLst>
          </p:cNvPr>
          <p:cNvSpPr/>
          <p:nvPr/>
        </p:nvSpPr>
        <p:spPr>
          <a:xfrm rot="8201408">
            <a:off x="6254300" y="2750967"/>
            <a:ext cx="2340051" cy="1159933"/>
          </a:xfrm>
          <a:prstGeom prst="triangle">
            <a:avLst>
              <a:gd name="adj" fmla="val 47071"/>
            </a:avLst>
          </a:prstGeom>
          <a:solidFill>
            <a:schemeClr val="accent3">
              <a:lumMod val="25000"/>
              <a:lumOff val="75000"/>
            </a:schemeClr>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1" name="Arrow: Right 30">
            <a:extLst>
              <a:ext uri="{FF2B5EF4-FFF2-40B4-BE49-F238E27FC236}">
                <a16:creationId xmlns:a16="http://schemas.microsoft.com/office/drawing/2014/main" id="{57831FFF-EE18-4F07-B8E0-16CBF49D4DF4}"/>
              </a:ext>
            </a:extLst>
          </p:cNvPr>
          <p:cNvSpPr/>
          <p:nvPr/>
        </p:nvSpPr>
        <p:spPr>
          <a:xfrm>
            <a:off x="3004725" y="4219890"/>
            <a:ext cx="3191435" cy="329938"/>
          </a:xfrm>
          <a:prstGeom prst="rightArrow">
            <a:avLst>
              <a:gd name="adj1" fmla="val 50000"/>
              <a:gd name="adj2" fmla="val 87354"/>
            </a:avLst>
          </a:prstGeom>
          <a:solidFill>
            <a:schemeClr val="tx1">
              <a:lumMod val="10000"/>
              <a:lumOff val="90000"/>
            </a:schemeClr>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32" name="Group 31">
            <a:extLst>
              <a:ext uri="{FF2B5EF4-FFF2-40B4-BE49-F238E27FC236}">
                <a16:creationId xmlns:a16="http://schemas.microsoft.com/office/drawing/2014/main" id="{7BFBA4BB-BDFD-463C-9CB7-704044933620}"/>
              </a:ext>
            </a:extLst>
          </p:cNvPr>
          <p:cNvGrpSpPr/>
          <p:nvPr/>
        </p:nvGrpSpPr>
        <p:grpSpPr>
          <a:xfrm>
            <a:off x="1291437" y="2095672"/>
            <a:ext cx="1885954" cy="1687349"/>
            <a:chOff x="1280923" y="1524172"/>
            <a:chExt cx="1885954" cy="1687349"/>
          </a:xfrm>
          <a:solidFill>
            <a:schemeClr val="accent3">
              <a:lumMod val="25000"/>
              <a:lumOff val="75000"/>
            </a:schemeClr>
          </a:solidFill>
        </p:grpSpPr>
        <p:grpSp>
          <p:nvGrpSpPr>
            <p:cNvPr id="6" name="Group 5">
              <a:extLst>
                <a:ext uri="{FF2B5EF4-FFF2-40B4-BE49-F238E27FC236}">
                  <a16:creationId xmlns:a16="http://schemas.microsoft.com/office/drawing/2014/main" id="{544AF7A9-D20F-4128-A691-366CFF9E7FDD}"/>
                </a:ext>
              </a:extLst>
            </p:cNvPr>
            <p:cNvGrpSpPr/>
            <p:nvPr/>
          </p:nvGrpSpPr>
          <p:grpSpPr>
            <a:xfrm>
              <a:off x="1280923" y="1524172"/>
              <a:ext cx="1735304" cy="1687349"/>
              <a:chOff x="1280923" y="1600372"/>
              <a:chExt cx="1735304" cy="1687349"/>
            </a:xfrm>
            <a:grpFill/>
          </p:grpSpPr>
          <p:pic>
            <p:nvPicPr>
              <p:cNvPr id="14" name="Picture 13">
                <a:extLst>
                  <a:ext uri="{FF2B5EF4-FFF2-40B4-BE49-F238E27FC236}">
                    <a16:creationId xmlns:a16="http://schemas.microsoft.com/office/drawing/2014/main" id="{FCBD4AA2-66F3-496C-9888-65AC869EA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923" y="1600372"/>
                <a:ext cx="1735304" cy="1628603"/>
              </a:xfrm>
              <a:prstGeom prst="rect">
                <a:avLst/>
              </a:prstGeom>
              <a:grpFill/>
            </p:spPr>
          </p:pic>
          <p:sp>
            <p:nvSpPr>
              <p:cNvPr id="25" name="Freeform: Shape 24">
                <a:extLst>
                  <a:ext uri="{FF2B5EF4-FFF2-40B4-BE49-F238E27FC236}">
                    <a16:creationId xmlns:a16="http://schemas.microsoft.com/office/drawing/2014/main" id="{D040CE9D-905E-458C-8914-5BC17FFA25E3}"/>
                  </a:ext>
                </a:extLst>
              </p:cNvPr>
              <p:cNvSpPr/>
              <p:nvPr/>
            </p:nvSpPr>
            <p:spPr>
              <a:xfrm>
                <a:off x="1314076" y="1609725"/>
                <a:ext cx="1695450" cy="1600200"/>
              </a:xfrm>
              <a:custGeom>
                <a:avLst/>
                <a:gdLst>
                  <a:gd name="connsiteX0" fmla="*/ 0 w 3390472"/>
                  <a:gd name="connsiteY0" fmla="*/ 2979506 h 2979506"/>
                  <a:gd name="connsiteX1" fmla="*/ 1027416 w 3390472"/>
                  <a:gd name="connsiteY1" fmla="*/ 1058238 h 2979506"/>
                  <a:gd name="connsiteX2" fmla="*/ 3390472 w 3390472"/>
                  <a:gd name="connsiteY2" fmla="*/ 0 h 2979506"/>
                  <a:gd name="connsiteX0" fmla="*/ 0 w 3390472"/>
                  <a:gd name="connsiteY0" fmla="*/ 2979506 h 2979506"/>
                  <a:gd name="connsiteX1" fmla="*/ 1522654 w 3390472"/>
                  <a:gd name="connsiteY1" fmla="*/ 1093709 h 2979506"/>
                  <a:gd name="connsiteX2" fmla="*/ 3390472 w 3390472"/>
                  <a:gd name="connsiteY2" fmla="*/ 0 h 2979506"/>
                  <a:gd name="connsiteX0" fmla="*/ 0 w 3390472"/>
                  <a:gd name="connsiteY0" fmla="*/ 2979506 h 2979506"/>
                  <a:gd name="connsiteX1" fmla="*/ 1522654 w 3390472"/>
                  <a:gd name="connsiteY1" fmla="*/ 1093709 h 2979506"/>
                  <a:gd name="connsiteX2" fmla="*/ 3390472 w 3390472"/>
                  <a:gd name="connsiteY2" fmla="*/ 0 h 2979506"/>
                  <a:gd name="connsiteX0" fmla="*/ 0 w 3390472"/>
                  <a:gd name="connsiteY0" fmla="*/ 2979506 h 2979506"/>
                  <a:gd name="connsiteX1" fmla="*/ 1713130 w 3390472"/>
                  <a:gd name="connsiteY1" fmla="*/ 1129179 h 2979506"/>
                  <a:gd name="connsiteX2" fmla="*/ 3390472 w 3390472"/>
                  <a:gd name="connsiteY2" fmla="*/ 0 h 2979506"/>
                  <a:gd name="connsiteX0" fmla="*/ 0 w 3390472"/>
                  <a:gd name="connsiteY0" fmla="*/ 2979506 h 2979506"/>
                  <a:gd name="connsiteX1" fmla="*/ 1713130 w 3390472"/>
                  <a:gd name="connsiteY1" fmla="*/ 1129179 h 2979506"/>
                  <a:gd name="connsiteX2" fmla="*/ 3390472 w 3390472"/>
                  <a:gd name="connsiteY2" fmla="*/ 0 h 2979506"/>
                  <a:gd name="connsiteX0" fmla="*/ 0 w 3390472"/>
                  <a:gd name="connsiteY0" fmla="*/ 2979506 h 2979506"/>
                  <a:gd name="connsiteX1" fmla="*/ 1713130 w 3390472"/>
                  <a:gd name="connsiteY1" fmla="*/ 1129179 h 2979506"/>
                  <a:gd name="connsiteX2" fmla="*/ 3390472 w 3390472"/>
                  <a:gd name="connsiteY2" fmla="*/ 0 h 2979506"/>
                  <a:gd name="connsiteX0" fmla="*/ 0 w 3390472"/>
                  <a:gd name="connsiteY0" fmla="*/ 2979506 h 2979506"/>
                  <a:gd name="connsiteX1" fmla="*/ 1314284 w 3390472"/>
                  <a:gd name="connsiteY1" fmla="*/ 1507488 h 2979506"/>
                  <a:gd name="connsiteX2" fmla="*/ 1713130 w 3390472"/>
                  <a:gd name="connsiteY2" fmla="*/ 1129179 h 2979506"/>
                  <a:gd name="connsiteX3" fmla="*/ 3390472 w 3390472"/>
                  <a:gd name="connsiteY3" fmla="*/ 0 h 2979506"/>
                  <a:gd name="connsiteX0" fmla="*/ 0 w 3390472"/>
                  <a:gd name="connsiteY0" fmla="*/ 2979506 h 2979506"/>
                  <a:gd name="connsiteX1" fmla="*/ 1314284 w 3390472"/>
                  <a:gd name="connsiteY1" fmla="*/ 1507488 h 2979506"/>
                  <a:gd name="connsiteX2" fmla="*/ 1713130 w 3390472"/>
                  <a:gd name="connsiteY2" fmla="*/ 1129179 h 2979506"/>
                  <a:gd name="connsiteX3" fmla="*/ 2476187 w 3390472"/>
                  <a:gd name="connsiteY3" fmla="*/ 514319 h 2979506"/>
                  <a:gd name="connsiteX4" fmla="*/ 3390472 w 3390472"/>
                  <a:gd name="connsiteY4" fmla="*/ 0 h 2979506"/>
                  <a:gd name="connsiteX0" fmla="*/ 0 w 3390472"/>
                  <a:gd name="connsiteY0" fmla="*/ 2979506 h 2979506"/>
                  <a:gd name="connsiteX1" fmla="*/ 1314284 w 3390472"/>
                  <a:gd name="connsiteY1" fmla="*/ 1507488 h 2979506"/>
                  <a:gd name="connsiteX2" fmla="*/ 1713130 w 3390472"/>
                  <a:gd name="connsiteY2" fmla="*/ 1129179 h 2979506"/>
                  <a:gd name="connsiteX3" fmla="*/ 2095236 w 3390472"/>
                  <a:gd name="connsiteY3" fmla="*/ 851287 h 2979506"/>
                  <a:gd name="connsiteX4" fmla="*/ 2476187 w 3390472"/>
                  <a:gd name="connsiteY4" fmla="*/ 514319 h 2979506"/>
                  <a:gd name="connsiteX5" fmla="*/ 3390472 w 3390472"/>
                  <a:gd name="connsiteY5" fmla="*/ 0 h 2979506"/>
                  <a:gd name="connsiteX0" fmla="*/ 0 w 3390472"/>
                  <a:gd name="connsiteY0" fmla="*/ 2979506 h 2979506"/>
                  <a:gd name="connsiteX1" fmla="*/ 1314284 w 3390472"/>
                  <a:gd name="connsiteY1" fmla="*/ 1507488 h 2979506"/>
                  <a:gd name="connsiteX2" fmla="*/ 1713130 w 3390472"/>
                  <a:gd name="connsiteY2" fmla="*/ 1129179 h 2979506"/>
                  <a:gd name="connsiteX3" fmla="*/ 2057140 w 3390472"/>
                  <a:gd name="connsiteY3" fmla="*/ 833552 h 2979506"/>
                  <a:gd name="connsiteX4" fmla="*/ 2476187 w 3390472"/>
                  <a:gd name="connsiteY4" fmla="*/ 514319 h 2979506"/>
                  <a:gd name="connsiteX5" fmla="*/ 3390472 w 3390472"/>
                  <a:gd name="connsiteY5" fmla="*/ 0 h 2979506"/>
                  <a:gd name="connsiteX0" fmla="*/ 0 w 3390472"/>
                  <a:gd name="connsiteY0" fmla="*/ 2979506 h 2979506"/>
                  <a:gd name="connsiteX1" fmla="*/ 1428570 w 3390472"/>
                  <a:gd name="connsiteY1" fmla="*/ 1507488 h 2979506"/>
                  <a:gd name="connsiteX2" fmla="*/ 1713130 w 3390472"/>
                  <a:gd name="connsiteY2" fmla="*/ 1129179 h 2979506"/>
                  <a:gd name="connsiteX3" fmla="*/ 2057140 w 3390472"/>
                  <a:gd name="connsiteY3" fmla="*/ 833552 h 2979506"/>
                  <a:gd name="connsiteX4" fmla="*/ 2476187 w 3390472"/>
                  <a:gd name="connsiteY4" fmla="*/ 514319 h 2979506"/>
                  <a:gd name="connsiteX5" fmla="*/ 3390472 w 3390472"/>
                  <a:gd name="connsiteY5" fmla="*/ 0 h 2979506"/>
                  <a:gd name="connsiteX0" fmla="*/ 0 w 3390472"/>
                  <a:gd name="connsiteY0" fmla="*/ 2979506 h 2979506"/>
                  <a:gd name="connsiteX1" fmla="*/ 1428570 w 3390472"/>
                  <a:gd name="connsiteY1" fmla="*/ 1507488 h 2979506"/>
                  <a:gd name="connsiteX2" fmla="*/ 1713130 w 3390472"/>
                  <a:gd name="connsiteY2" fmla="*/ 1129179 h 2979506"/>
                  <a:gd name="connsiteX3" fmla="*/ 2171426 w 3390472"/>
                  <a:gd name="connsiteY3" fmla="*/ 833552 h 2979506"/>
                  <a:gd name="connsiteX4" fmla="*/ 2476187 w 3390472"/>
                  <a:gd name="connsiteY4" fmla="*/ 514319 h 2979506"/>
                  <a:gd name="connsiteX5" fmla="*/ 3390472 w 3390472"/>
                  <a:gd name="connsiteY5" fmla="*/ 0 h 2979506"/>
                  <a:gd name="connsiteX0" fmla="*/ 0 w 3390472"/>
                  <a:gd name="connsiteY0" fmla="*/ 2979506 h 2979506"/>
                  <a:gd name="connsiteX1" fmla="*/ 1428570 w 3390472"/>
                  <a:gd name="connsiteY1" fmla="*/ 1507488 h 2979506"/>
                  <a:gd name="connsiteX2" fmla="*/ 1808368 w 3390472"/>
                  <a:gd name="connsiteY2" fmla="*/ 1146914 h 2979506"/>
                  <a:gd name="connsiteX3" fmla="*/ 2171426 w 3390472"/>
                  <a:gd name="connsiteY3" fmla="*/ 833552 h 2979506"/>
                  <a:gd name="connsiteX4" fmla="*/ 2476187 w 3390472"/>
                  <a:gd name="connsiteY4" fmla="*/ 514319 h 2979506"/>
                  <a:gd name="connsiteX5" fmla="*/ 3390472 w 3390472"/>
                  <a:gd name="connsiteY5" fmla="*/ 0 h 2979506"/>
                  <a:gd name="connsiteX0" fmla="*/ 0 w 3390472"/>
                  <a:gd name="connsiteY0" fmla="*/ 2979506 h 2979506"/>
                  <a:gd name="connsiteX1" fmla="*/ 1428570 w 3390472"/>
                  <a:gd name="connsiteY1" fmla="*/ 1507488 h 2979506"/>
                  <a:gd name="connsiteX2" fmla="*/ 1808368 w 3390472"/>
                  <a:gd name="connsiteY2" fmla="*/ 1146914 h 2979506"/>
                  <a:gd name="connsiteX3" fmla="*/ 2171426 w 3390472"/>
                  <a:gd name="connsiteY3" fmla="*/ 833552 h 2979506"/>
                  <a:gd name="connsiteX4" fmla="*/ 2590473 w 3390472"/>
                  <a:gd name="connsiteY4" fmla="*/ 532055 h 2979506"/>
                  <a:gd name="connsiteX5" fmla="*/ 3390472 w 3390472"/>
                  <a:gd name="connsiteY5" fmla="*/ 0 h 2979506"/>
                  <a:gd name="connsiteX0" fmla="*/ 0 w 3390472"/>
                  <a:gd name="connsiteY0" fmla="*/ 2979506 h 2979506"/>
                  <a:gd name="connsiteX1" fmla="*/ 647618 w 3390472"/>
                  <a:gd name="connsiteY1" fmla="*/ 2234630 h 2979506"/>
                  <a:gd name="connsiteX2" fmla="*/ 1428570 w 3390472"/>
                  <a:gd name="connsiteY2" fmla="*/ 1507488 h 2979506"/>
                  <a:gd name="connsiteX3" fmla="*/ 1808368 w 3390472"/>
                  <a:gd name="connsiteY3" fmla="*/ 1146914 h 2979506"/>
                  <a:gd name="connsiteX4" fmla="*/ 2171426 w 3390472"/>
                  <a:gd name="connsiteY4" fmla="*/ 833552 h 2979506"/>
                  <a:gd name="connsiteX5" fmla="*/ 2590473 w 3390472"/>
                  <a:gd name="connsiteY5" fmla="*/ 532055 h 2979506"/>
                  <a:gd name="connsiteX6" fmla="*/ 3390472 w 3390472"/>
                  <a:gd name="connsiteY6" fmla="*/ 0 h 2979506"/>
                  <a:gd name="connsiteX0" fmla="*/ 0 w 3390472"/>
                  <a:gd name="connsiteY0" fmla="*/ 2979506 h 2979506"/>
                  <a:gd name="connsiteX1" fmla="*/ 647618 w 3390472"/>
                  <a:gd name="connsiteY1" fmla="*/ 2234630 h 2979506"/>
                  <a:gd name="connsiteX2" fmla="*/ 1066665 w 3390472"/>
                  <a:gd name="connsiteY2" fmla="*/ 1808986 h 2979506"/>
                  <a:gd name="connsiteX3" fmla="*/ 1428570 w 3390472"/>
                  <a:gd name="connsiteY3" fmla="*/ 1507488 h 2979506"/>
                  <a:gd name="connsiteX4" fmla="*/ 1808368 w 3390472"/>
                  <a:gd name="connsiteY4" fmla="*/ 1146914 h 2979506"/>
                  <a:gd name="connsiteX5" fmla="*/ 2171426 w 3390472"/>
                  <a:gd name="connsiteY5" fmla="*/ 833552 h 2979506"/>
                  <a:gd name="connsiteX6" fmla="*/ 2590473 w 3390472"/>
                  <a:gd name="connsiteY6" fmla="*/ 532055 h 2979506"/>
                  <a:gd name="connsiteX7" fmla="*/ 3390472 w 3390472"/>
                  <a:gd name="connsiteY7" fmla="*/ 0 h 2979506"/>
                  <a:gd name="connsiteX0" fmla="*/ 0 w 3390472"/>
                  <a:gd name="connsiteY0" fmla="*/ 2979506 h 2979506"/>
                  <a:gd name="connsiteX1" fmla="*/ 647618 w 3390472"/>
                  <a:gd name="connsiteY1" fmla="*/ 2234630 h 2979506"/>
                  <a:gd name="connsiteX2" fmla="*/ 1066665 w 3390472"/>
                  <a:gd name="connsiteY2" fmla="*/ 1808986 h 2979506"/>
                  <a:gd name="connsiteX3" fmla="*/ 1466665 w 3390472"/>
                  <a:gd name="connsiteY3" fmla="*/ 1454283 h 2979506"/>
                  <a:gd name="connsiteX4" fmla="*/ 1808368 w 3390472"/>
                  <a:gd name="connsiteY4" fmla="*/ 1146914 h 2979506"/>
                  <a:gd name="connsiteX5" fmla="*/ 2171426 w 3390472"/>
                  <a:gd name="connsiteY5" fmla="*/ 833552 h 2979506"/>
                  <a:gd name="connsiteX6" fmla="*/ 2590473 w 3390472"/>
                  <a:gd name="connsiteY6" fmla="*/ 532055 h 2979506"/>
                  <a:gd name="connsiteX7" fmla="*/ 3390472 w 3390472"/>
                  <a:gd name="connsiteY7" fmla="*/ 0 h 2979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0472" h="2979506">
                    <a:moveTo>
                      <a:pt x="0" y="2979506"/>
                    </a:moveTo>
                    <a:cubicBezTo>
                      <a:pt x="117460" y="2858316"/>
                      <a:pt x="409523" y="2479966"/>
                      <a:pt x="647618" y="2234630"/>
                    </a:cubicBezTo>
                    <a:cubicBezTo>
                      <a:pt x="825395" y="2042499"/>
                      <a:pt x="936506" y="1930176"/>
                      <a:pt x="1066665" y="1808986"/>
                    </a:cubicBezTo>
                    <a:cubicBezTo>
                      <a:pt x="1196824" y="1687796"/>
                      <a:pt x="1343048" y="1567584"/>
                      <a:pt x="1466665" y="1454283"/>
                    </a:cubicBezTo>
                    <a:cubicBezTo>
                      <a:pt x="1590282" y="1340982"/>
                      <a:pt x="1687733" y="1256281"/>
                      <a:pt x="1808368" y="1146914"/>
                    </a:cubicBezTo>
                    <a:cubicBezTo>
                      <a:pt x="1929003" y="1037547"/>
                      <a:pt x="2044250" y="936029"/>
                      <a:pt x="2171426" y="833552"/>
                    </a:cubicBezTo>
                    <a:cubicBezTo>
                      <a:pt x="2298602" y="731075"/>
                      <a:pt x="2365077" y="673936"/>
                      <a:pt x="2590473" y="532055"/>
                    </a:cubicBezTo>
                    <a:cubicBezTo>
                      <a:pt x="2870030" y="343859"/>
                      <a:pt x="3228568" y="79808"/>
                      <a:pt x="3390472" y="0"/>
                    </a:cubicBezTo>
                  </a:path>
                </a:pathLst>
              </a:custGeom>
              <a:grpFill/>
              <a:ln w="38100" cap="flat" cmpd="sng" algn="ctr">
                <a:solidFill>
                  <a:schemeClr val="accent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A7F0C9A-4E5B-43AD-84CA-52F322FBB47B}"/>
                  </a:ext>
                </a:extLst>
              </p:cNvPr>
              <p:cNvSpPr/>
              <p:nvPr/>
            </p:nvSpPr>
            <p:spPr>
              <a:xfrm rot="2496262">
                <a:off x="2095500" y="1866900"/>
                <a:ext cx="152400" cy="1247775"/>
              </a:xfrm>
              <a:prstGeom prst="rect">
                <a:avLst/>
              </a:prstGeom>
              <a:grp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Rectangle 14">
                <a:extLst>
                  <a:ext uri="{FF2B5EF4-FFF2-40B4-BE49-F238E27FC236}">
                    <a16:creationId xmlns:a16="http://schemas.microsoft.com/office/drawing/2014/main" id="{CD15BCF9-3D70-45E2-9AC0-145B382AE4C4}"/>
                  </a:ext>
                </a:extLst>
              </p:cNvPr>
              <p:cNvSpPr/>
              <p:nvPr/>
            </p:nvSpPr>
            <p:spPr>
              <a:xfrm rot="2496262">
                <a:off x="1734064" y="2281881"/>
                <a:ext cx="105457" cy="1005840"/>
              </a:xfrm>
              <a:prstGeom prst="rect">
                <a:avLst/>
              </a:prstGeom>
              <a:grp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sp>
          <p:nvSpPr>
            <p:cNvPr id="12" name="Isosceles Triangle 11">
              <a:extLst>
                <a:ext uri="{FF2B5EF4-FFF2-40B4-BE49-F238E27FC236}">
                  <a16:creationId xmlns:a16="http://schemas.microsoft.com/office/drawing/2014/main" id="{9FB2D73A-2065-4985-9DF5-AA9C08F6E3B7}"/>
                </a:ext>
              </a:extLst>
            </p:cNvPr>
            <p:cNvSpPr/>
            <p:nvPr/>
          </p:nvSpPr>
          <p:spPr>
            <a:xfrm rot="8309775">
              <a:off x="2454321" y="1756399"/>
              <a:ext cx="712556" cy="314036"/>
            </a:xfrm>
            <a:prstGeom prst="triangle">
              <a:avLst/>
            </a:prstGeom>
            <a:grp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3" name="Isosceles Triangle 32">
              <a:extLst>
                <a:ext uri="{FF2B5EF4-FFF2-40B4-BE49-F238E27FC236}">
                  <a16:creationId xmlns:a16="http://schemas.microsoft.com/office/drawing/2014/main" id="{93D55EC8-F53A-411F-A14C-159D81B9B5F2}"/>
                </a:ext>
              </a:extLst>
            </p:cNvPr>
            <p:cNvSpPr/>
            <p:nvPr/>
          </p:nvSpPr>
          <p:spPr>
            <a:xfrm>
              <a:off x="1330037" y="2823199"/>
              <a:ext cx="1634836" cy="314036"/>
            </a:xfrm>
            <a:prstGeom prst="triangle">
              <a:avLst>
                <a:gd name="adj" fmla="val 15957"/>
              </a:avLst>
            </a:prstGeom>
            <a:grp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sp>
        <p:nvSpPr>
          <p:cNvPr id="2" name="Isosceles Triangle 1">
            <a:extLst>
              <a:ext uri="{FF2B5EF4-FFF2-40B4-BE49-F238E27FC236}">
                <a16:creationId xmlns:a16="http://schemas.microsoft.com/office/drawing/2014/main" id="{354982F0-E966-4763-A620-23D75405A47A}"/>
              </a:ext>
            </a:extLst>
          </p:cNvPr>
          <p:cNvSpPr/>
          <p:nvPr/>
        </p:nvSpPr>
        <p:spPr>
          <a:xfrm rot="8183913">
            <a:off x="1492420" y="2734004"/>
            <a:ext cx="2218967" cy="1140488"/>
          </a:xfrm>
          <a:prstGeom prst="triangle">
            <a:avLst>
              <a:gd name="adj" fmla="val 49006"/>
            </a:avLst>
          </a:prstGeom>
          <a:solidFill>
            <a:schemeClr val="accent3">
              <a:lumMod val="25000"/>
              <a:lumOff val="75000"/>
            </a:schemeClr>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4" name="Rectangle 58">
            <a:extLst>
              <a:ext uri="{FF2B5EF4-FFF2-40B4-BE49-F238E27FC236}">
                <a16:creationId xmlns:a16="http://schemas.microsoft.com/office/drawing/2014/main" id="{DB356E6E-88DA-46A9-8365-8E71B5AD81CD}"/>
              </a:ext>
            </a:extLst>
          </p:cNvPr>
          <p:cNvSpPr>
            <a:spLocks noChangeArrowheads="1"/>
          </p:cNvSpPr>
          <p:nvPr/>
        </p:nvSpPr>
        <p:spPr bwMode="auto">
          <a:xfrm>
            <a:off x="1237545" y="4080293"/>
            <a:ext cx="18430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dirty="0">
                <a:solidFill>
                  <a:schemeClr val="bg1"/>
                </a:solidFill>
                <a:latin typeface="+mn-lt"/>
              </a:rPr>
              <a:t>weak model</a:t>
            </a:r>
          </a:p>
          <a:p>
            <a:pPr algn="ctr"/>
            <a:r>
              <a:rPr lang="en-US" altLang="en-US" sz="1800" dirty="0">
                <a:solidFill>
                  <a:schemeClr val="bg1"/>
                </a:solidFill>
                <a:latin typeface="+mn-lt"/>
              </a:rPr>
              <a:t>C-statistic &lt; 0.6</a:t>
            </a:r>
          </a:p>
        </p:txBody>
      </p:sp>
      <p:sp>
        <p:nvSpPr>
          <p:cNvPr id="35" name="Rectangle 58">
            <a:extLst>
              <a:ext uri="{FF2B5EF4-FFF2-40B4-BE49-F238E27FC236}">
                <a16:creationId xmlns:a16="http://schemas.microsoft.com/office/drawing/2014/main" id="{829FE396-A365-4AB5-AE1E-112F182A5F79}"/>
              </a:ext>
            </a:extLst>
          </p:cNvPr>
          <p:cNvSpPr>
            <a:spLocks noChangeArrowheads="1"/>
          </p:cNvSpPr>
          <p:nvPr/>
        </p:nvSpPr>
        <p:spPr bwMode="auto">
          <a:xfrm>
            <a:off x="6099462" y="4081484"/>
            <a:ext cx="18430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sz="1800" dirty="0">
                <a:solidFill>
                  <a:schemeClr val="bg1"/>
                </a:solidFill>
                <a:latin typeface="+mn-lt"/>
              </a:rPr>
              <a:t>strong model</a:t>
            </a:r>
          </a:p>
          <a:p>
            <a:pPr algn="ctr"/>
            <a:r>
              <a:rPr lang="en-US" altLang="en-US" sz="1800" dirty="0">
                <a:solidFill>
                  <a:schemeClr val="bg1"/>
                </a:solidFill>
                <a:latin typeface="+mn-lt"/>
              </a:rPr>
              <a:t>C-statistic &gt; 0.7</a:t>
            </a:r>
          </a:p>
        </p:txBody>
      </p:sp>
      <p:sp>
        <p:nvSpPr>
          <p:cNvPr id="27" name="Rectangle 2">
            <a:extLst>
              <a:ext uri="{FF2B5EF4-FFF2-40B4-BE49-F238E27FC236}">
                <a16:creationId xmlns:a16="http://schemas.microsoft.com/office/drawing/2014/main" id="{6D6C8730-4A7A-4285-B6E5-A7B2D0C7665B}"/>
              </a:ext>
            </a:extLst>
          </p:cNvPr>
          <p:cNvSpPr txBox="1">
            <a:spLocks noChangeArrowheads="1"/>
          </p:cNvSpPr>
          <p:nvPr/>
        </p:nvSpPr>
        <p:spPr>
          <a:xfrm>
            <a:off x="626364" y="192024"/>
            <a:ext cx="7891272" cy="457200"/>
          </a:xfrm>
          <a:prstGeom prst="rect">
            <a:avLst/>
          </a:prstGeom>
        </p:spPr>
        <p:txBody>
          <a:bodyPr/>
          <a:lst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a:lstStyle>
          <a:p>
            <a:r>
              <a:rPr lang="en-US" altLang="en-US" dirty="0">
                <a:solidFill>
                  <a:schemeClr val="bg1"/>
                </a:solidFill>
              </a:rPr>
              <a:t>Ranking Predictions</a:t>
            </a:r>
          </a:p>
        </p:txBody>
      </p:sp>
      <p:sp>
        <p:nvSpPr>
          <p:cNvPr id="29" name="Oval 28">
            <a:extLst>
              <a:ext uri="{FF2B5EF4-FFF2-40B4-BE49-F238E27FC236}">
                <a16:creationId xmlns:a16="http://schemas.microsoft.com/office/drawing/2014/main" id="{7E7F05A7-71D1-499C-9B05-296B8F87038B}"/>
              </a:ext>
            </a:extLst>
          </p:cNvPr>
          <p:cNvSpPr/>
          <p:nvPr/>
        </p:nvSpPr>
        <p:spPr>
          <a:xfrm rot="2700000">
            <a:off x="3630452" y="2024544"/>
            <a:ext cx="173042" cy="168943"/>
          </a:xfrm>
          <a:prstGeom prst="ellipse">
            <a:avLst/>
          </a:prstGeom>
          <a:noFill/>
          <a:ln w="57150" cap="flat" cmpd="sng" algn="ctr">
            <a:solidFill>
              <a:srgbClr val="FFCC32"/>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Aft>
                <a:spcPts val="600"/>
              </a:spcAft>
            </a:pPr>
            <a:endParaRPr lang="en-US" dirty="0">
              <a:solidFill>
                <a:schemeClr val="tx1"/>
              </a:solidFill>
            </a:endParaRPr>
          </a:p>
        </p:txBody>
      </p:sp>
      <p:sp>
        <p:nvSpPr>
          <p:cNvPr id="30" name="Oval 29">
            <a:extLst>
              <a:ext uri="{FF2B5EF4-FFF2-40B4-BE49-F238E27FC236}">
                <a16:creationId xmlns:a16="http://schemas.microsoft.com/office/drawing/2014/main" id="{73124E0E-FF5A-4C8E-9392-CE479DF3B24A}"/>
              </a:ext>
            </a:extLst>
          </p:cNvPr>
          <p:cNvSpPr/>
          <p:nvPr/>
        </p:nvSpPr>
        <p:spPr>
          <a:xfrm rot="2700000">
            <a:off x="1224124" y="2018814"/>
            <a:ext cx="173042" cy="168943"/>
          </a:xfrm>
          <a:prstGeom prst="ellipse">
            <a:avLst/>
          </a:prstGeom>
          <a:noFill/>
          <a:ln w="57150" cap="flat" cmpd="sng" algn="ctr">
            <a:solidFill>
              <a:srgbClr val="FFCC32"/>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Aft>
                <a:spcPts val="600"/>
              </a:spcAft>
            </a:pPr>
            <a:endParaRPr lang="en-US" dirty="0">
              <a:solidFill>
                <a:schemeClr val="tx1"/>
              </a:solidFill>
            </a:endParaRPr>
          </a:p>
        </p:txBody>
      </p:sp>
      <p:sp>
        <p:nvSpPr>
          <p:cNvPr id="36" name="Oval 35">
            <a:extLst>
              <a:ext uri="{FF2B5EF4-FFF2-40B4-BE49-F238E27FC236}">
                <a16:creationId xmlns:a16="http://schemas.microsoft.com/office/drawing/2014/main" id="{5EEDBE4C-699B-4968-B416-0B5F6ACA878A}"/>
              </a:ext>
            </a:extLst>
          </p:cNvPr>
          <p:cNvSpPr/>
          <p:nvPr/>
        </p:nvSpPr>
        <p:spPr>
          <a:xfrm rot="2700000">
            <a:off x="6096494" y="2024544"/>
            <a:ext cx="173042" cy="168943"/>
          </a:xfrm>
          <a:prstGeom prst="ellipse">
            <a:avLst/>
          </a:prstGeom>
          <a:noFill/>
          <a:ln w="57150" cap="flat" cmpd="sng" algn="ctr">
            <a:solidFill>
              <a:srgbClr val="FFCC32"/>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Aft>
                <a:spcPts val="600"/>
              </a:spcAft>
            </a:pPr>
            <a:endParaRPr lang="en-US" dirty="0">
              <a:solidFill>
                <a:schemeClr val="tx1"/>
              </a:solidFill>
            </a:endParaRPr>
          </a:p>
        </p:txBody>
      </p:sp>
      <p:sp>
        <p:nvSpPr>
          <p:cNvPr id="7" name="Text Placeholder 6">
            <a:extLst>
              <a:ext uri="{FF2B5EF4-FFF2-40B4-BE49-F238E27FC236}">
                <a16:creationId xmlns:a16="http://schemas.microsoft.com/office/drawing/2014/main" id="{1EEF1B71-8719-4732-AF99-87ED9B7A1BA7}"/>
              </a:ext>
            </a:extLst>
          </p:cNvPr>
          <p:cNvSpPr>
            <a:spLocks noGrp="1"/>
          </p:cNvSpPr>
          <p:nvPr>
            <p:ph type="body" sz="quarter" idx="10"/>
          </p:nvPr>
        </p:nvSpPr>
        <p:spPr/>
        <p:txBody>
          <a:bodyPr/>
          <a:lstStyle/>
          <a:p>
            <a:r>
              <a:rPr lang="en-US" dirty="0"/>
              <a:t>ROC Index / C Statistic</a:t>
            </a:r>
          </a:p>
        </p:txBody>
      </p:sp>
    </p:spTree>
    <p:extLst>
      <p:ext uri="{BB962C8B-B14F-4D97-AF65-F5344CB8AC3E}">
        <p14:creationId xmlns:p14="http://schemas.microsoft.com/office/powerpoint/2010/main" val="89569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8923-115C-4345-A0B5-38D8BD697417}"/>
              </a:ext>
            </a:extLst>
          </p:cNvPr>
          <p:cNvSpPr>
            <a:spLocks noGrp="1"/>
          </p:cNvSpPr>
          <p:nvPr>
            <p:ph type="title"/>
          </p:nvPr>
        </p:nvSpPr>
        <p:spPr/>
        <p:txBody>
          <a:bodyPr>
            <a:normAutofit fontScale="90000"/>
          </a:bodyPr>
          <a:lstStyle/>
          <a:p>
            <a:r>
              <a:rPr lang="en-US" dirty="0"/>
              <a:t>Lift</a:t>
            </a:r>
          </a:p>
        </p:txBody>
      </p:sp>
      <p:sp>
        <p:nvSpPr>
          <p:cNvPr id="3" name="Content Placeholder 2">
            <a:extLst>
              <a:ext uri="{FF2B5EF4-FFF2-40B4-BE49-F238E27FC236}">
                <a16:creationId xmlns:a16="http://schemas.microsoft.com/office/drawing/2014/main" id="{BF063A65-DB8D-436A-8023-0A4F398ACEED}"/>
              </a:ext>
            </a:extLst>
          </p:cNvPr>
          <p:cNvSpPr>
            <a:spLocks noGrp="1"/>
          </p:cNvSpPr>
          <p:nvPr>
            <p:ph sz="quarter" idx="1"/>
          </p:nvPr>
        </p:nvSpPr>
        <p:spPr/>
        <p:txBody>
          <a:bodyPr>
            <a:normAutofit/>
          </a:bodyPr>
          <a:lstStyle/>
          <a:p>
            <a:r>
              <a:rPr lang="en-US" dirty="0"/>
              <a:t>Background:  many classification applications involve looking for relatively low probability, but important events, for example:</a:t>
            </a:r>
          </a:p>
          <a:p>
            <a:pPr lvl="1"/>
            <a:r>
              <a:rPr lang="en-US" dirty="0"/>
              <a:t>Fraudulent tax returns</a:t>
            </a:r>
          </a:p>
          <a:p>
            <a:pPr lvl="1"/>
            <a:r>
              <a:rPr lang="en-US" dirty="0"/>
              <a:t>Diseases</a:t>
            </a:r>
          </a:p>
          <a:p>
            <a:pPr lvl="1"/>
            <a:r>
              <a:rPr lang="en-US" dirty="0"/>
              <a:t>People likely to default on a loan</a:t>
            </a:r>
          </a:p>
          <a:p>
            <a:r>
              <a:rPr lang="en-US" dirty="0"/>
              <a:t>We want to identify a group of cases for more in-depth investigation, but we are limited in our ability to perform a large number of investigations.  Therefore, we want our classifier to select a group with a high number of "true positive" outcomes</a:t>
            </a:r>
          </a:p>
        </p:txBody>
      </p:sp>
    </p:spTree>
    <p:extLst>
      <p:ext uri="{BB962C8B-B14F-4D97-AF65-F5344CB8AC3E}">
        <p14:creationId xmlns:p14="http://schemas.microsoft.com/office/powerpoint/2010/main" val="2027656281"/>
      </p:ext>
    </p:extLst>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8923-115C-4345-A0B5-38D8BD697417}"/>
              </a:ext>
            </a:extLst>
          </p:cNvPr>
          <p:cNvSpPr>
            <a:spLocks noGrp="1"/>
          </p:cNvSpPr>
          <p:nvPr>
            <p:ph type="title"/>
          </p:nvPr>
        </p:nvSpPr>
        <p:spPr/>
        <p:txBody>
          <a:bodyPr>
            <a:normAutofit fontScale="90000"/>
          </a:bodyPr>
          <a:lstStyle/>
          <a:p>
            <a:r>
              <a:rPr lang="en-US" dirty="0"/>
              <a:t>Model Lift</a:t>
            </a:r>
          </a:p>
        </p:txBody>
      </p:sp>
      <p:sp>
        <p:nvSpPr>
          <p:cNvPr id="3" name="Content Placeholder 2">
            <a:extLst>
              <a:ext uri="{FF2B5EF4-FFF2-40B4-BE49-F238E27FC236}">
                <a16:creationId xmlns:a16="http://schemas.microsoft.com/office/drawing/2014/main" id="{BF063A65-DB8D-436A-8023-0A4F398ACEED}"/>
              </a:ext>
            </a:extLst>
          </p:cNvPr>
          <p:cNvSpPr>
            <a:spLocks noGrp="1"/>
          </p:cNvSpPr>
          <p:nvPr>
            <p:ph sz="quarter" idx="1"/>
          </p:nvPr>
        </p:nvSpPr>
        <p:spPr/>
        <p:txBody>
          <a:bodyPr>
            <a:normAutofit/>
          </a:bodyPr>
          <a:lstStyle/>
          <a:p>
            <a:r>
              <a:rPr lang="en-US" dirty="0"/>
              <a:t>Another measure of the performance of a classification model (or an association rule model) that measures the "lift" or "improvement" a model provides over randomly selecting observations.</a:t>
            </a:r>
          </a:p>
          <a:p>
            <a:r>
              <a:rPr lang="en-US" dirty="0"/>
              <a:t>Example:</a:t>
            </a:r>
          </a:p>
          <a:p>
            <a:pPr lvl="1"/>
            <a:r>
              <a:rPr lang="en-US" dirty="0"/>
              <a:t>Your dataset of 1000 cases has 100 "true positives"</a:t>
            </a:r>
          </a:p>
          <a:p>
            <a:pPr lvl="1"/>
            <a:r>
              <a:rPr lang="en-US" dirty="0"/>
              <a:t>Randomly selecting 100 cases could thus be expected to return 10 positives</a:t>
            </a:r>
          </a:p>
          <a:p>
            <a:pPr lvl="1"/>
            <a:r>
              <a:rPr lang="en-US" dirty="0"/>
              <a:t>If your classifier takes its 100 "highest probability" cases and returns 40 positives, the lift would be 4.</a:t>
            </a:r>
          </a:p>
          <a:p>
            <a:r>
              <a:rPr lang="en-US" dirty="0"/>
              <a:t>Lift curves display a curve of the performance of a classifier for increasing size "bins" – your top 5%, 10%,  of cases, etc.</a:t>
            </a:r>
          </a:p>
        </p:txBody>
      </p:sp>
    </p:spTree>
    <p:extLst>
      <p:ext uri="{BB962C8B-B14F-4D97-AF65-F5344CB8AC3E}">
        <p14:creationId xmlns:p14="http://schemas.microsoft.com/office/powerpoint/2010/main" val="33305850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8596-3D4D-48F1-AF65-CE2A310B68BF}"/>
              </a:ext>
            </a:extLst>
          </p:cNvPr>
          <p:cNvSpPr>
            <a:spLocks noGrp="1"/>
          </p:cNvSpPr>
          <p:nvPr>
            <p:ph type="title"/>
          </p:nvPr>
        </p:nvSpPr>
        <p:spPr/>
        <p:txBody>
          <a:bodyPr>
            <a:normAutofit fontScale="90000"/>
          </a:bodyPr>
          <a:lstStyle/>
          <a:p>
            <a:r>
              <a:rPr lang="en-US" dirty="0"/>
              <a:t>Classification</a:t>
            </a:r>
          </a:p>
        </p:txBody>
      </p:sp>
      <p:sp>
        <p:nvSpPr>
          <p:cNvPr id="3" name="Slide Number Placeholder 2">
            <a:extLst>
              <a:ext uri="{FF2B5EF4-FFF2-40B4-BE49-F238E27FC236}">
                <a16:creationId xmlns:a16="http://schemas.microsoft.com/office/drawing/2014/main" id="{4EC89CA7-7CEF-4734-8BD5-74F4A9449344}"/>
              </a:ext>
            </a:extLst>
          </p:cNvPr>
          <p:cNvSpPr>
            <a:spLocks noGrp="1"/>
          </p:cNvSpPr>
          <p:nvPr>
            <p:ph type="sldNum" sz="quarter" idx="12"/>
          </p:nvPr>
        </p:nvSpPr>
        <p:spPr/>
        <p:txBody>
          <a:bodyPr/>
          <a:lstStyle/>
          <a:p>
            <a:fld id="{6E61BB2A-F643-4BC4-A7C3-7339FD5A6B19}" type="slidenum">
              <a:rPr lang="en-US" smtClean="0"/>
              <a:pPr/>
              <a:t>7</a:t>
            </a:fld>
            <a:endParaRPr lang="en-US"/>
          </a:p>
        </p:txBody>
      </p:sp>
      <p:sp>
        <p:nvSpPr>
          <p:cNvPr id="4" name="Content Placeholder 3">
            <a:extLst>
              <a:ext uri="{FF2B5EF4-FFF2-40B4-BE49-F238E27FC236}">
                <a16:creationId xmlns:a16="http://schemas.microsoft.com/office/drawing/2014/main" id="{29FE7078-DA13-47F3-BAE1-2D8574833BA9}"/>
              </a:ext>
            </a:extLst>
          </p:cNvPr>
          <p:cNvSpPr>
            <a:spLocks noGrp="1"/>
          </p:cNvSpPr>
          <p:nvPr>
            <p:ph sz="quarter" idx="1"/>
          </p:nvPr>
        </p:nvSpPr>
        <p:spPr>
          <a:xfrm>
            <a:off x="457200" y="1060450"/>
            <a:ext cx="8229600" cy="3703320"/>
          </a:xfrm>
        </p:spPr>
        <p:txBody>
          <a:bodyPr/>
          <a:lstStyle/>
          <a:p>
            <a:pPr lvl="1"/>
            <a:r>
              <a:rPr lang="en-US" dirty="0"/>
              <a:t>Similar to regression, objective is to develop a mathematical model of the relationship of one or more </a:t>
            </a:r>
            <a:r>
              <a:rPr lang="en-US" b="1" dirty="0"/>
              <a:t>independent variables </a:t>
            </a:r>
            <a:r>
              <a:rPr lang="en-US" dirty="0"/>
              <a:t>(or </a:t>
            </a:r>
            <a:r>
              <a:rPr lang="en-US" b="1" dirty="0"/>
              <a:t>predictors</a:t>
            </a:r>
            <a:r>
              <a:rPr lang="en-US" dirty="0"/>
              <a:t> or </a:t>
            </a:r>
            <a:r>
              <a:rPr lang="en-US" b="1" dirty="0"/>
              <a:t>regressors</a:t>
            </a:r>
            <a:r>
              <a:rPr lang="en-US" dirty="0"/>
              <a:t> or </a:t>
            </a:r>
            <a:r>
              <a:rPr lang="en-US" b="1" dirty="0"/>
              <a:t>explanatory variables</a:t>
            </a:r>
            <a:r>
              <a:rPr lang="en-US" dirty="0"/>
              <a:t>) to one </a:t>
            </a:r>
            <a:r>
              <a:rPr lang="en-US" b="1" dirty="0"/>
              <a:t>dependent variable </a:t>
            </a:r>
            <a:r>
              <a:rPr lang="en-US" dirty="0"/>
              <a:t>(or </a:t>
            </a:r>
            <a:r>
              <a:rPr lang="en-US" b="1" dirty="0"/>
              <a:t>response variable</a:t>
            </a:r>
            <a:r>
              <a:rPr lang="en-US" dirty="0"/>
              <a:t>).</a:t>
            </a:r>
          </a:p>
          <a:p>
            <a:pPr lvl="1"/>
            <a:r>
              <a:rPr lang="en-US" dirty="0"/>
              <a:t>However, in classification problems the </a:t>
            </a:r>
            <a:r>
              <a:rPr lang="en-US" b="1" dirty="0"/>
              <a:t>dependent variable </a:t>
            </a:r>
            <a:r>
              <a:rPr lang="en-US" dirty="0"/>
              <a:t>is a categorical attribute.  </a:t>
            </a:r>
          </a:p>
          <a:p>
            <a:pPr lvl="1"/>
            <a:r>
              <a:rPr lang="en-US" dirty="0"/>
              <a:t>Common special case is where the dependent variable takes one of two possible values (true/false, pass/fail, sick/healthy, etc.) – referred to as </a:t>
            </a:r>
            <a:r>
              <a:rPr lang="en-US" b="1" dirty="0"/>
              <a:t>binary classification</a:t>
            </a:r>
          </a:p>
          <a:p>
            <a:pPr lvl="1"/>
            <a:r>
              <a:rPr lang="en-US" dirty="0"/>
              <a:t>Generally, we are more interested in estimating the probabilities that the output belongs into each category level.</a:t>
            </a:r>
          </a:p>
          <a:p>
            <a:pPr lvl="2"/>
            <a:r>
              <a:rPr lang="en-US" dirty="0"/>
              <a:t>For example, it is more valuable to have an estimate of the probability that an insurance claim is fraudulent than just a classification of “Fraudulent”</a:t>
            </a:r>
          </a:p>
          <a:p>
            <a:pPr lvl="1"/>
            <a:endParaRPr lang="en-US" b="1" dirty="0"/>
          </a:p>
        </p:txBody>
      </p:sp>
    </p:spTree>
    <p:extLst>
      <p:ext uri="{BB962C8B-B14F-4D97-AF65-F5344CB8AC3E}">
        <p14:creationId xmlns:p14="http://schemas.microsoft.com/office/powerpoint/2010/main" val="56410505"/>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219AB6-D2A3-43CB-9167-A8ADFE0E4A42}"/>
              </a:ext>
            </a:extLst>
          </p:cNvPr>
          <p:cNvSpPr>
            <a:spLocks noGrp="1"/>
          </p:cNvSpPr>
          <p:nvPr>
            <p:ph type="title"/>
          </p:nvPr>
        </p:nvSpPr>
        <p:spPr>
          <a:xfrm>
            <a:off x="628650" y="274638"/>
            <a:ext cx="7886700" cy="457200"/>
          </a:xfrm>
        </p:spPr>
        <p:txBody>
          <a:bodyPr>
            <a:normAutofit fontScale="90000"/>
          </a:bodyPr>
          <a:lstStyle/>
          <a:p>
            <a:r>
              <a:rPr lang="en-US" dirty="0"/>
              <a:t>Lift Curve – Model Lift</a:t>
            </a:r>
          </a:p>
        </p:txBody>
      </p:sp>
      <p:pic>
        <p:nvPicPr>
          <p:cNvPr id="6" name="Picture 5">
            <a:extLst>
              <a:ext uri="{FF2B5EF4-FFF2-40B4-BE49-F238E27FC236}">
                <a16:creationId xmlns:a16="http://schemas.microsoft.com/office/drawing/2014/main" id="{C6214CD5-7D79-486B-8F58-A8C5CD8BE2E4}"/>
              </a:ext>
            </a:extLst>
          </p:cNvPr>
          <p:cNvPicPr>
            <a:picLocks noChangeAspect="1"/>
          </p:cNvPicPr>
          <p:nvPr/>
        </p:nvPicPr>
        <p:blipFill>
          <a:blip r:embed="rId2"/>
          <a:stretch>
            <a:fillRect/>
          </a:stretch>
        </p:blipFill>
        <p:spPr>
          <a:xfrm>
            <a:off x="470907" y="863503"/>
            <a:ext cx="2453722" cy="4061149"/>
          </a:xfrm>
          <a:prstGeom prst="rect">
            <a:avLst/>
          </a:prstGeom>
        </p:spPr>
      </p:pic>
      <p:pic>
        <p:nvPicPr>
          <p:cNvPr id="8" name="Picture 7">
            <a:extLst>
              <a:ext uri="{FF2B5EF4-FFF2-40B4-BE49-F238E27FC236}">
                <a16:creationId xmlns:a16="http://schemas.microsoft.com/office/drawing/2014/main" id="{9BC17EFC-34DB-40DA-9EF8-616B29C4FC53}"/>
              </a:ext>
            </a:extLst>
          </p:cNvPr>
          <p:cNvPicPr>
            <a:picLocks noChangeAspect="1"/>
          </p:cNvPicPr>
          <p:nvPr/>
        </p:nvPicPr>
        <p:blipFill>
          <a:blip r:embed="rId3"/>
          <a:stretch>
            <a:fillRect/>
          </a:stretch>
        </p:blipFill>
        <p:spPr>
          <a:xfrm>
            <a:off x="5013025" y="863502"/>
            <a:ext cx="793069" cy="4061149"/>
          </a:xfrm>
          <a:prstGeom prst="rect">
            <a:avLst/>
          </a:prstGeom>
        </p:spPr>
      </p:pic>
      <p:sp>
        <p:nvSpPr>
          <p:cNvPr id="9" name="TextBox 8">
            <a:extLst>
              <a:ext uri="{FF2B5EF4-FFF2-40B4-BE49-F238E27FC236}">
                <a16:creationId xmlns:a16="http://schemas.microsoft.com/office/drawing/2014/main" id="{BDC1375E-CD55-4F85-897F-2485C9B72F4C}"/>
              </a:ext>
            </a:extLst>
          </p:cNvPr>
          <p:cNvSpPr txBox="1"/>
          <p:nvPr/>
        </p:nvSpPr>
        <p:spPr>
          <a:xfrm>
            <a:off x="3492417" y="1029660"/>
            <a:ext cx="952820" cy="830997"/>
          </a:xfrm>
          <a:prstGeom prst="rect">
            <a:avLst/>
          </a:prstGeom>
          <a:noFill/>
        </p:spPr>
        <p:txBody>
          <a:bodyPr wrap="square" rtlCol="0">
            <a:spAutoFit/>
          </a:bodyPr>
          <a:lstStyle/>
          <a:p>
            <a:pPr algn="l"/>
            <a:r>
              <a:rPr lang="en-US" sz="1200" dirty="0">
                <a:solidFill>
                  <a:schemeClr val="bg1"/>
                </a:solidFill>
                <a:latin typeface="+mj-lt"/>
              </a:rPr>
              <a:t>Sort by decreasing model probability</a:t>
            </a:r>
          </a:p>
        </p:txBody>
      </p:sp>
      <p:sp>
        <p:nvSpPr>
          <p:cNvPr id="10" name="Right Brace 9">
            <a:extLst>
              <a:ext uri="{FF2B5EF4-FFF2-40B4-BE49-F238E27FC236}">
                <a16:creationId xmlns:a16="http://schemas.microsoft.com/office/drawing/2014/main" id="{F2737A1D-1C66-4BE8-972B-521B59A71B5E}"/>
              </a:ext>
            </a:extLst>
          </p:cNvPr>
          <p:cNvSpPr/>
          <p:nvPr/>
        </p:nvSpPr>
        <p:spPr>
          <a:xfrm>
            <a:off x="5806094" y="1121869"/>
            <a:ext cx="225872"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E7D96E0-2A1B-4039-BFF8-2D7C5F47B904}"/>
              </a:ext>
            </a:extLst>
          </p:cNvPr>
          <p:cNvSpPr txBox="1"/>
          <p:nvPr/>
        </p:nvSpPr>
        <p:spPr>
          <a:xfrm>
            <a:off x="6342743" y="1135025"/>
            <a:ext cx="2330350" cy="430887"/>
          </a:xfrm>
          <a:prstGeom prst="rect">
            <a:avLst/>
          </a:prstGeom>
          <a:noFill/>
        </p:spPr>
        <p:txBody>
          <a:bodyPr wrap="square" rtlCol="0">
            <a:spAutoFit/>
          </a:bodyPr>
          <a:lstStyle/>
          <a:p>
            <a:pPr algn="l"/>
            <a:r>
              <a:rPr lang="en-US" sz="1100" dirty="0">
                <a:solidFill>
                  <a:schemeClr val="bg1"/>
                </a:solidFill>
                <a:latin typeface="+mj-lt"/>
              </a:rPr>
              <a:t># of events in top 5% high probability observations:  5</a:t>
            </a:r>
          </a:p>
        </p:txBody>
      </p:sp>
      <p:sp>
        <p:nvSpPr>
          <p:cNvPr id="13" name="TextBox 12">
            <a:extLst>
              <a:ext uri="{FF2B5EF4-FFF2-40B4-BE49-F238E27FC236}">
                <a16:creationId xmlns:a16="http://schemas.microsoft.com/office/drawing/2014/main" id="{07DF4B9F-79AC-482F-A2BA-C06589281CB8}"/>
              </a:ext>
            </a:extLst>
          </p:cNvPr>
          <p:cNvSpPr txBox="1"/>
          <p:nvPr/>
        </p:nvSpPr>
        <p:spPr>
          <a:xfrm>
            <a:off x="6373882" y="1969099"/>
            <a:ext cx="2330350" cy="430887"/>
          </a:xfrm>
          <a:prstGeom prst="rect">
            <a:avLst/>
          </a:prstGeom>
          <a:noFill/>
        </p:spPr>
        <p:txBody>
          <a:bodyPr wrap="square" rtlCol="0">
            <a:spAutoFit/>
          </a:bodyPr>
          <a:lstStyle/>
          <a:p>
            <a:pPr algn="l"/>
            <a:r>
              <a:rPr lang="en-US" sz="1100" dirty="0">
                <a:solidFill>
                  <a:schemeClr val="bg1"/>
                </a:solidFill>
                <a:latin typeface="+mj-lt"/>
              </a:rPr>
              <a:t># of events (on average) in a random sample of 5% of observations?</a:t>
            </a:r>
          </a:p>
        </p:txBody>
      </p:sp>
      <p:sp>
        <p:nvSpPr>
          <p:cNvPr id="14" name="TextBox 13">
            <a:extLst>
              <a:ext uri="{FF2B5EF4-FFF2-40B4-BE49-F238E27FC236}">
                <a16:creationId xmlns:a16="http://schemas.microsoft.com/office/drawing/2014/main" id="{4700837B-8786-498F-8FBD-EEDEEFBE0E49}"/>
              </a:ext>
            </a:extLst>
          </p:cNvPr>
          <p:cNvSpPr txBox="1"/>
          <p:nvPr/>
        </p:nvSpPr>
        <p:spPr>
          <a:xfrm>
            <a:off x="8272236" y="2141000"/>
            <a:ext cx="486228" cy="261610"/>
          </a:xfrm>
          <a:prstGeom prst="rect">
            <a:avLst/>
          </a:prstGeom>
          <a:noFill/>
        </p:spPr>
        <p:txBody>
          <a:bodyPr wrap="square" rtlCol="0">
            <a:spAutoFit/>
          </a:bodyPr>
          <a:lstStyle/>
          <a:p>
            <a:pPr algn="l"/>
            <a:r>
              <a:rPr lang="en-US" sz="1100" dirty="0">
                <a:solidFill>
                  <a:schemeClr val="bg1"/>
                </a:solidFill>
                <a:latin typeface="+mj-lt"/>
              </a:rPr>
              <a:t>1.25</a:t>
            </a:r>
          </a:p>
        </p:txBody>
      </p:sp>
      <p:sp>
        <p:nvSpPr>
          <p:cNvPr id="15" name="TextBox 14">
            <a:extLst>
              <a:ext uri="{FF2B5EF4-FFF2-40B4-BE49-F238E27FC236}">
                <a16:creationId xmlns:a16="http://schemas.microsoft.com/office/drawing/2014/main" id="{DCE5959A-A92C-436F-AE40-D8CCE093FD9F}"/>
              </a:ext>
            </a:extLst>
          </p:cNvPr>
          <p:cNvSpPr txBox="1"/>
          <p:nvPr/>
        </p:nvSpPr>
        <p:spPr>
          <a:xfrm>
            <a:off x="6428114" y="2678632"/>
            <a:ext cx="1133829" cy="261610"/>
          </a:xfrm>
          <a:prstGeom prst="rect">
            <a:avLst/>
          </a:prstGeom>
          <a:noFill/>
        </p:spPr>
        <p:txBody>
          <a:bodyPr wrap="square" rtlCol="0">
            <a:spAutoFit/>
          </a:bodyPr>
          <a:lstStyle/>
          <a:p>
            <a:pPr algn="l"/>
            <a:r>
              <a:rPr lang="en-US" sz="1100" dirty="0">
                <a:solidFill>
                  <a:schemeClr val="bg1"/>
                </a:solidFill>
                <a:latin typeface="+mj-lt"/>
              </a:rPr>
              <a:t>Model lift at 5%:</a:t>
            </a:r>
          </a:p>
        </p:txBody>
      </p:sp>
      <p:sp>
        <p:nvSpPr>
          <p:cNvPr id="16" name="TextBox 15">
            <a:extLst>
              <a:ext uri="{FF2B5EF4-FFF2-40B4-BE49-F238E27FC236}">
                <a16:creationId xmlns:a16="http://schemas.microsoft.com/office/drawing/2014/main" id="{C9F0F123-49AD-4434-8259-D2AD8ADFA0E2}"/>
              </a:ext>
            </a:extLst>
          </p:cNvPr>
          <p:cNvSpPr txBox="1"/>
          <p:nvPr/>
        </p:nvSpPr>
        <p:spPr>
          <a:xfrm>
            <a:off x="7651376" y="2672368"/>
            <a:ext cx="1253138" cy="261610"/>
          </a:xfrm>
          <a:prstGeom prst="rect">
            <a:avLst/>
          </a:prstGeom>
          <a:noFill/>
        </p:spPr>
        <p:txBody>
          <a:bodyPr wrap="square" rtlCol="0">
            <a:spAutoFit/>
          </a:bodyPr>
          <a:lstStyle/>
          <a:p>
            <a:pPr algn="l"/>
            <a:r>
              <a:rPr lang="en-US" sz="1100" dirty="0">
                <a:solidFill>
                  <a:schemeClr val="bg1"/>
                </a:solidFill>
                <a:latin typeface="+mj-lt"/>
              </a:rPr>
              <a:t>5/1.25 = 4</a:t>
            </a:r>
          </a:p>
        </p:txBody>
      </p:sp>
    </p:spTree>
    <p:extLst>
      <p:ext uri="{BB962C8B-B14F-4D97-AF65-F5344CB8AC3E}">
        <p14:creationId xmlns:p14="http://schemas.microsoft.com/office/powerpoint/2010/main" val="380008312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p:bldP spid="14" grpId="0"/>
      <p:bldP spid="15"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219AB6-D2A3-43CB-9167-A8ADFE0E4A42}"/>
              </a:ext>
            </a:extLst>
          </p:cNvPr>
          <p:cNvSpPr>
            <a:spLocks noGrp="1"/>
          </p:cNvSpPr>
          <p:nvPr>
            <p:ph type="title"/>
          </p:nvPr>
        </p:nvSpPr>
        <p:spPr>
          <a:xfrm>
            <a:off x="628650" y="274638"/>
            <a:ext cx="7886700" cy="457200"/>
          </a:xfrm>
        </p:spPr>
        <p:txBody>
          <a:bodyPr>
            <a:normAutofit fontScale="90000"/>
          </a:bodyPr>
          <a:lstStyle/>
          <a:p>
            <a:r>
              <a:rPr lang="en-US" dirty="0"/>
              <a:t>Lift Curve – Model Lift</a:t>
            </a:r>
          </a:p>
        </p:txBody>
      </p:sp>
      <p:pic>
        <p:nvPicPr>
          <p:cNvPr id="6" name="Picture 5">
            <a:extLst>
              <a:ext uri="{FF2B5EF4-FFF2-40B4-BE49-F238E27FC236}">
                <a16:creationId xmlns:a16="http://schemas.microsoft.com/office/drawing/2014/main" id="{C6214CD5-7D79-486B-8F58-A8C5CD8BE2E4}"/>
              </a:ext>
            </a:extLst>
          </p:cNvPr>
          <p:cNvPicPr>
            <a:picLocks noChangeAspect="1"/>
          </p:cNvPicPr>
          <p:nvPr/>
        </p:nvPicPr>
        <p:blipFill>
          <a:blip r:embed="rId2"/>
          <a:stretch>
            <a:fillRect/>
          </a:stretch>
        </p:blipFill>
        <p:spPr>
          <a:xfrm>
            <a:off x="470907" y="863503"/>
            <a:ext cx="2453722" cy="4061149"/>
          </a:xfrm>
          <a:prstGeom prst="rect">
            <a:avLst/>
          </a:prstGeom>
        </p:spPr>
      </p:pic>
      <p:pic>
        <p:nvPicPr>
          <p:cNvPr id="8" name="Picture 7">
            <a:extLst>
              <a:ext uri="{FF2B5EF4-FFF2-40B4-BE49-F238E27FC236}">
                <a16:creationId xmlns:a16="http://schemas.microsoft.com/office/drawing/2014/main" id="{9BC17EFC-34DB-40DA-9EF8-616B29C4FC53}"/>
              </a:ext>
            </a:extLst>
          </p:cNvPr>
          <p:cNvPicPr>
            <a:picLocks noChangeAspect="1"/>
          </p:cNvPicPr>
          <p:nvPr/>
        </p:nvPicPr>
        <p:blipFill>
          <a:blip r:embed="rId3"/>
          <a:stretch>
            <a:fillRect/>
          </a:stretch>
        </p:blipFill>
        <p:spPr>
          <a:xfrm>
            <a:off x="5013025" y="863502"/>
            <a:ext cx="793069" cy="4061149"/>
          </a:xfrm>
          <a:prstGeom prst="rect">
            <a:avLst/>
          </a:prstGeom>
        </p:spPr>
      </p:pic>
      <p:sp>
        <p:nvSpPr>
          <p:cNvPr id="9" name="TextBox 8">
            <a:extLst>
              <a:ext uri="{FF2B5EF4-FFF2-40B4-BE49-F238E27FC236}">
                <a16:creationId xmlns:a16="http://schemas.microsoft.com/office/drawing/2014/main" id="{BDC1375E-CD55-4F85-897F-2485C9B72F4C}"/>
              </a:ext>
            </a:extLst>
          </p:cNvPr>
          <p:cNvSpPr txBox="1"/>
          <p:nvPr/>
        </p:nvSpPr>
        <p:spPr>
          <a:xfrm>
            <a:off x="3492417" y="1029660"/>
            <a:ext cx="952820" cy="830997"/>
          </a:xfrm>
          <a:prstGeom prst="rect">
            <a:avLst/>
          </a:prstGeom>
          <a:noFill/>
        </p:spPr>
        <p:txBody>
          <a:bodyPr wrap="square" rtlCol="0">
            <a:spAutoFit/>
          </a:bodyPr>
          <a:lstStyle/>
          <a:p>
            <a:pPr algn="l"/>
            <a:r>
              <a:rPr lang="en-US" sz="1200" dirty="0">
                <a:solidFill>
                  <a:schemeClr val="bg1"/>
                </a:solidFill>
                <a:latin typeface="+mj-lt"/>
              </a:rPr>
              <a:t>Sort by decreasing model probability</a:t>
            </a:r>
          </a:p>
        </p:txBody>
      </p:sp>
      <p:sp>
        <p:nvSpPr>
          <p:cNvPr id="10" name="Right Brace 9">
            <a:extLst>
              <a:ext uri="{FF2B5EF4-FFF2-40B4-BE49-F238E27FC236}">
                <a16:creationId xmlns:a16="http://schemas.microsoft.com/office/drawing/2014/main" id="{F2737A1D-1C66-4BE8-972B-521B59A71B5E}"/>
              </a:ext>
            </a:extLst>
          </p:cNvPr>
          <p:cNvSpPr/>
          <p:nvPr/>
        </p:nvSpPr>
        <p:spPr>
          <a:xfrm>
            <a:off x="5806093" y="1121868"/>
            <a:ext cx="217336" cy="10191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E7D96E0-2A1B-4039-BFF8-2D7C5F47B904}"/>
              </a:ext>
            </a:extLst>
          </p:cNvPr>
          <p:cNvSpPr txBox="1"/>
          <p:nvPr/>
        </p:nvSpPr>
        <p:spPr>
          <a:xfrm>
            <a:off x="6342743" y="1135025"/>
            <a:ext cx="2330350" cy="430887"/>
          </a:xfrm>
          <a:prstGeom prst="rect">
            <a:avLst/>
          </a:prstGeom>
          <a:noFill/>
        </p:spPr>
        <p:txBody>
          <a:bodyPr wrap="square" rtlCol="0">
            <a:spAutoFit/>
          </a:bodyPr>
          <a:lstStyle/>
          <a:p>
            <a:pPr algn="l"/>
            <a:r>
              <a:rPr lang="en-US" sz="1100" dirty="0">
                <a:solidFill>
                  <a:schemeClr val="bg1"/>
                </a:solidFill>
                <a:latin typeface="+mj-lt"/>
              </a:rPr>
              <a:t># of events in top 10% high probability observations:  9</a:t>
            </a:r>
          </a:p>
        </p:txBody>
      </p:sp>
      <p:sp>
        <p:nvSpPr>
          <p:cNvPr id="13" name="TextBox 12">
            <a:extLst>
              <a:ext uri="{FF2B5EF4-FFF2-40B4-BE49-F238E27FC236}">
                <a16:creationId xmlns:a16="http://schemas.microsoft.com/office/drawing/2014/main" id="{07DF4B9F-79AC-482F-A2BA-C06589281CB8}"/>
              </a:ext>
            </a:extLst>
          </p:cNvPr>
          <p:cNvSpPr txBox="1"/>
          <p:nvPr/>
        </p:nvSpPr>
        <p:spPr>
          <a:xfrm>
            <a:off x="6373882" y="1969099"/>
            <a:ext cx="2330350" cy="430887"/>
          </a:xfrm>
          <a:prstGeom prst="rect">
            <a:avLst/>
          </a:prstGeom>
          <a:noFill/>
        </p:spPr>
        <p:txBody>
          <a:bodyPr wrap="square" rtlCol="0">
            <a:spAutoFit/>
          </a:bodyPr>
          <a:lstStyle/>
          <a:p>
            <a:pPr algn="l"/>
            <a:r>
              <a:rPr lang="en-US" sz="1100" dirty="0">
                <a:solidFill>
                  <a:schemeClr val="bg1"/>
                </a:solidFill>
                <a:latin typeface="+mj-lt"/>
              </a:rPr>
              <a:t># of events (on average) in a random sample of 5% of observations?</a:t>
            </a:r>
          </a:p>
        </p:txBody>
      </p:sp>
      <p:sp>
        <p:nvSpPr>
          <p:cNvPr id="14" name="TextBox 13">
            <a:extLst>
              <a:ext uri="{FF2B5EF4-FFF2-40B4-BE49-F238E27FC236}">
                <a16:creationId xmlns:a16="http://schemas.microsoft.com/office/drawing/2014/main" id="{4700837B-8786-498F-8FBD-EEDEEFBE0E49}"/>
              </a:ext>
            </a:extLst>
          </p:cNvPr>
          <p:cNvSpPr txBox="1"/>
          <p:nvPr/>
        </p:nvSpPr>
        <p:spPr>
          <a:xfrm>
            <a:off x="8272236" y="2141000"/>
            <a:ext cx="486228" cy="261610"/>
          </a:xfrm>
          <a:prstGeom prst="rect">
            <a:avLst/>
          </a:prstGeom>
          <a:noFill/>
        </p:spPr>
        <p:txBody>
          <a:bodyPr wrap="square" rtlCol="0">
            <a:spAutoFit/>
          </a:bodyPr>
          <a:lstStyle/>
          <a:p>
            <a:pPr algn="l"/>
            <a:r>
              <a:rPr lang="en-US" sz="1100" dirty="0">
                <a:solidFill>
                  <a:schemeClr val="bg1"/>
                </a:solidFill>
                <a:latin typeface="+mj-lt"/>
              </a:rPr>
              <a:t>2.5</a:t>
            </a:r>
          </a:p>
        </p:txBody>
      </p:sp>
      <p:sp>
        <p:nvSpPr>
          <p:cNvPr id="15" name="TextBox 14">
            <a:extLst>
              <a:ext uri="{FF2B5EF4-FFF2-40B4-BE49-F238E27FC236}">
                <a16:creationId xmlns:a16="http://schemas.microsoft.com/office/drawing/2014/main" id="{DCE5959A-A92C-436F-AE40-D8CCE093FD9F}"/>
              </a:ext>
            </a:extLst>
          </p:cNvPr>
          <p:cNvSpPr txBox="1"/>
          <p:nvPr/>
        </p:nvSpPr>
        <p:spPr>
          <a:xfrm>
            <a:off x="6428114" y="2678632"/>
            <a:ext cx="1133829" cy="261610"/>
          </a:xfrm>
          <a:prstGeom prst="rect">
            <a:avLst/>
          </a:prstGeom>
          <a:noFill/>
        </p:spPr>
        <p:txBody>
          <a:bodyPr wrap="square" rtlCol="0">
            <a:spAutoFit/>
          </a:bodyPr>
          <a:lstStyle/>
          <a:p>
            <a:pPr algn="l"/>
            <a:r>
              <a:rPr lang="en-US" sz="1100" dirty="0">
                <a:solidFill>
                  <a:schemeClr val="bg1"/>
                </a:solidFill>
                <a:latin typeface="+mj-lt"/>
              </a:rPr>
              <a:t>Model lift at 5%:</a:t>
            </a:r>
          </a:p>
        </p:txBody>
      </p:sp>
      <p:sp>
        <p:nvSpPr>
          <p:cNvPr id="16" name="TextBox 15">
            <a:extLst>
              <a:ext uri="{FF2B5EF4-FFF2-40B4-BE49-F238E27FC236}">
                <a16:creationId xmlns:a16="http://schemas.microsoft.com/office/drawing/2014/main" id="{C9F0F123-49AD-4434-8259-D2AD8ADFA0E2}"/>
              </a:ext>
            </a:extLst>
          </p:cNvPr>
          <p:cNvSpPr txBox="1"/>
          <p:nvPr/>
        </p:nvSpPr>
        <p:spPr>
          <a:xfrm>
            <a:off x="7651376" y="2672368"/>
            <a:ext cx="1253138" cy="261610"/>
          </a:xfrm>
          <a:prstGeom prst="rect">
            <a:avLst/>
          </a:prstGeom>
          <a:noFill/>
        </p:spPr>
        <p:txBody>
          <a:bodyPr wrap="square" rtlCol="0">
            <a:spAutoFit/>
          </a:bodyPr>
          <a:lstStyle/>
          <a:p>
            <a:pPr algn="l"/>
            <a:r>
              <a:rPr lang="en-US" sz="1100" dirty="0">
                <a:solidFill>
                  <a:schemeClr val="bg1"/>
                </a:solidFill>
                <a:latin typeface="+mj-lt"/>
              </a:rPr>
              <a:t>9/2.5 = 3.6</a:t>
            </a:r>
          </a:p>
        </p:txBody>
      </p:sp>
    </p:spTree>
    <p:extLst>
      <p:ext uri="{BB962C8B-B14F-4D97-AF65-F5344CB8AC3E}">
        <p14:creationId xmlns:p14="http://schemas.microsoft.com/office/powerpoint/2010/main" val="4125422413"/>
      </p:ext>
    </p:extLst>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8923-115C-4345-A0B5-38D8BD697417}"/>
              </a:ext>
            </a:extLst>
          </p:cNvPr>
          <p:cNvSpPr>
            <a:spLocks noGrp="1"/>
          </p:cNvSpPr>
          <p:nvPr>
            <p:ph type="title"/>
          </p:nvPr>
        </p:nvSpPr>
        <p:spPr/>
        <p:txBody>
          <a:bodyPr>
            <a:normAutofit fontScale="90000"/>
          </a:bodyPr>
          <a:lstStyle/>
          <a:p>
            <a:r>
              <a:rPr lang="en-US" dirty="0"/>
              <a:t>“Best” Lift</a:t>
            </a:r>
          </a:p>
        </p:txBody>
      </p:sp>
      <p:sp>
        <p:nvSpPr>
          <p:cNvPr id="3" name="Content Placeholder 2">
            <a:extLst>
              <a:ext uri="{FF2B5EF4-FFF2-40B4-BE49-F238E27FC236}">
                <a16:creationId xmlns:a16="http://schemas.microsoft.com/office/drawing/2014/main" id="{BF063A65-DB8D-436A-8023-0A4F398ACEED}"/>
              </a:ext>
            </a:extLst>
          </p:cNvPr>
          <p:cNvSpPr>
            <a:spLocks noGrp="1"/>
          </p:cNvSpPr>
          <p:nvPr>
            <p:ph sz="quarter" idx="1"/>
          </p:nvPr>
        </p:nvSpPr>
        <p:spPr/>
        <p:txBody>
          <a:bodyPr>
            <a:normAutofit/>
          </a:bodyPr>
          <a:lstStyle/>
          <a:p>
            <a:r>
              <a:rPr lang="en-US" dirty="0"/>
              <a:t>Performs the same calculation, as model lift except that it is calculated as though a sorting by probability ends up with all the positives (1s) on the top and all the negatives (0s) on the bottom </a:t>
            </a:r>
          </a:p>
        </p:txBody>
      </p:sp>
    </p:spTree>
    <p:extLst>
      <p:ext uri="{BB962C8B-B14F-4D97-AF65-F5344CB8AC3E}">
        <p14:creationId xmlns:p14="http://schemas.microsoft.com/office/powerpoint/2010/main" val="2459664415"/>
      </p:ext>
    </p:extLst>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219AB6-D2A3-43CB-9167-A8ADFE0E4A42}"/>
              </a:ext>
            </a:extLst>
          </p:cNvPr>
          <p:cNvSpPr>
            <a:spLocks noGrp="1"/>
          </p:cNvSpPr>
          <p:nvPr>
            <p:ph type="title"/>
          </p:nvPr>
        </p:nvSpPr>
        <p:spPr>
          <a:xfrm>
            <a:off x="628650" y="274638"/>
            <a:ext cx="7886700" cy="457200"/>
          </a:xfrm>
        </p:spPr>
        <p:txBody>
          <a:bodyPr>
            <a:normAutofit fontScale="90000"/>
          </a:bodyPr>
          <a:lstStyle/>
          <a:p>
            <a:r>
              <a:rPr lang="en-US" dirty="0"/>
              <a:t>Lift Curve – Best Lift</a:t>
            </a:r>
          </a:p>
        </p:txBody>
      </p:sp>
      <p:sp>
        <p:nvSpPr>
          <p:cNvPr id="10" name="Right Brace 9">
            <a:extLst>
              <a:ext uri="{FF2B5EF4-FFF2-40B4-BE49-F238E27FC236}">
                <a16:creationId xmlns:a16="http://schemas.microsoft.com/office/drawing/2014/main" id="{F2737A1D-1C66-4BE8-972B-521B59A71B5E}"/>
              </a:ext>
            </a:extLst>
          </p:cNvPr>
          <p:cNvSpPr/>
          <p:nvPr/>
        </p:nvSpPr>
        <p:spPr>
          <a:xfrm>
            <a:off x="2213517" y="964208"/>
            <a:ext cx="225872"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E7D96E0-2A1B-4039-BFF8-2D7C5F47B904}"/>
              </a:ext>
            </a:extLst>
          </p:cNvPr>
          <p:cNvSpPr txBox="1"/>
          <p:nvPr/>
        </p:nvSpPr>
        <p:spPr>
          <a:xfrm>
            <a:off x="2439389" y="990521"/>
            <a:ext cx="2330350" cy="261610"/>
          </a:xfrm>
          <a:prstGeom prst="rect">
            <a:avLst/>
          </a:prstGeom>
          <a:noFill/>
        </p:spPr>
        <p:txBody>
          <a:bodyPr wrap="square" rtlCol="0">
            <a:spAutoFit/>
          </a:bodyPr>
          <a:lstStyle/>
          <a:p>
            <a:pPr algn="l"/>
            <a:r>
              <a:rPr lang="en-US" sz="1100" dirty="0">
                <a:solidFill>
                  <a:schemeClr val="bg1"/>
                </a:solidFill>
                <a:latin typeface="+mj-lt"/>
              </a:rPr>
              <a:t># of events in first 5% observations:  5</a:t>
            </a:r>
          </a:p>
        </p:txBody>
      </p:sp>
      <p:sp>
        <p:nvSpPr>
          <p:cNvPr id="13" name="TextBox 12">
            <a:extLst>
              <a:ext uri="{FF2B5EF4-FFF2-40B4-BE49-F238E27FC236}">
                <a16:creationId xmlns:a16="http://schemas.microsoft.com/office/drawing/2014/main" id="{07DF4B9F-79AC-482F-A2BA-C06589281CB8}"/>
              </a:ext>
            </a:extLst>
          </p:cNvPr>
          <p:cNvSpPr txBox="1"/>
          <p:nvPr/>
        </p:nvSpPr>
        <p:spPr>
          <a:xfrm>
            <a:off x="2439389" y="1510814"/>
            <a:ext cx="2330350" cy="430887"/>
          </a:xfrm>
          <a:prstGeom prst="rect">
            <a:avLst/>
          </a:prstGeom>
          <a:noFill/>
        </p:spPr>
        <p:txBody>
          <a:bodyPr wrap="square" rtlCol="0">
            <a:spAutoFit/>
          </a:bodyPr>
          <a:lstStyle/>
          <a:p>
            <a:pPr algn="l"/>
            <a:r>
              <a:rPr lang="en-US" sz="1100" dirty="0">
                <a:solidFill>
                  <a:schemeClr val="bg1"/>
                </a:solidFill>
                <a:latin typeface="+mj-lt"/>
              </a:rPr>
              <a:t># of events (on average) in a random sample of 5% of observations?</a:t>
            </a:r>
          </a:p>
        </p:txBody>
      </p:sp>
      <p:sp>
        <p:nvSpPr>
          <p:cNvPr id="14" name="TextBox 13">
            <a:extLst>
              <a:ext uri="{FF2B5EF4-FFF2-40B4-BE49-F238E27FC236}">
                <a16:creationId xmlns:a16="http://schemas.microsoft.com/office/drawing/2014/main" id="{4700837B-8786-498F-8FBD-EEDEEFBE0E49}"/>
              </a:ext>
            </a:extLst>
          </p:cNvPr>
          <p:cNvSpPr txBox="1"/>
          <p:nvPr/>
        </p:nvSpPr>
        <p:spPr>
          <a:xfrm>
            <a:off x="4420774" y="1680091"/>
            <a:ext cx="486228" cy="261610"/>
          </a:xfrm>
          <a:prstGeom prst="rect">
            <a:avLst/>
          </a:prstGeom>
          <a:noFill/>
        </p:spPr>
        <p:txBody>
          <a:bodyPr wrap="square" rtlCol="0">
            <a:spAutoFit/>
          </a:bodyPr>
          <a:lstStyle/>
          <a:p>
            <a:pPr algn="l"/>
            <a:r>
              <a:rPr lang="en-US" sz="1100" dirty="0">
                <a:solidFill>
                  <a:schemeClr val="bg1"/>
                </a:solidFill>
                <a:latin typeface="+mj-lt"/>
              </a:rPr>
              <a:t>1.25</a:t>
            </a:r>
          </a:p>
        </p:txBody>
      </p:sp>
      <p:sp>
        <p:nvSpPr>
          <p:cNvPr id="15" name="TextBox 14">
            <a:extLst>
              <a:ext uri="{FF2B5EF4-FFF2-40B4-BE49-F238E27FC236}">
                <a16:creationId xmlns:a16="http://schemas.microsoft.com/office/drawing/2014/main" id="{DCE5959A-A92C-436F-AE40-D8CCE093FD9F}"/>
              </a:ext>
            </a:extLst>
          </p:cNvPr>
          <p:cNvSpPr txBox="1"/>
          <p:nvPr/>
        </p:nvSpPr>
        <p:spPr>
          <a:xfrm>
            <a:off x="2504702" y="2206648"/>
            <a:ext cx="1133829" cy="261610"/>
          </a:xfrm>
          <a:prstGeom prst="rect">
            <a:avLst/>
          </a:prstGeom>
          <a:noFill/>
        </p:spPr>
        <p:txBody>
          <a:bodyPr wrap="square" rtlCol="0">
            <a:spAutoFit/>
          </a:bodyPr>
          <a:lstStyle/>
          <a:p>
            <a:pPr algn="l"/>
            <a:r>
              <a:rPr lang="en-US" sz="1100" dirty="0">
                <a:solidFill>
                  <a:schemeClr val="bg1"/>
                </a:solidFill>
                <a:latin typeface="+mj-lt"/>
              </a:rPr>
              <a:t>Best lift at 5%:</a:t>
            </a:r>
          </a:p>
        </p:txBody>
      </p:sp>
      <p:sp>
        <p:nvSpPr>
          <p:cNvPr id="16" name="TextBox 15">
            <a:extLst>
              <a:ext uri="{FF2B5EF4-FFF2-40B4-BE49-F238E27FC236}">
                <a16:creationId xmlns:a16="http://schemas.microsoft.com/office/drawing/2014/main" id="{C9F0F123-49AD-4434-8259-D2AD8ADFA0E2}"/>
              </a:ext>
            </a:extLst>
          </p:cNvPr>
          <p:cNvSpPr txBox="1"/>
          <p:nvPr/>
        </p:nvSpPr>
        <p:spPr>
          <a:xfrm>
            <a:off x="3662651" y="2200384"/>
            <a:ext cx="1253138" cy="261610"/>
          </a:xfrm>
          <a:prstGeom prst="rect">
            <a:avLst/>
          </a:prstGeom>
          <a:noFill/>
        </p:spPr>
        <p:txBody>
          <a:bodyPr wrap="square" rtlCol="0">
            <a:spAutoFit/>
          </a:bodyPr>
          <a:lstStyle/>
          <a:p>
            <a:pPr algn="l"/>
            <a:r>
              <a:rPr lang="en-US" sz="1100" dirty="0">
                <a:solidFill>
                  <a:schemeClr val="bg1"/>
                </a:solidFill>
                <a:latin typeface="+mj-lt"/>
              </a:rPr>
              <a:t>5/1.25 = 4</a:t>
            </a:r>
          </a:p>
        </p:txBody>
      </p:sp>
      <p:pic>
        <p:nvPicPr>
          <p:cNvPr id="3" name="Picture 2">
            <a:extLst>
              <a:ext uri="{FF2B5EF4-FFF2-40B4-BE49-F238E27FC236}">
                <a16:creationId xmlns:a16="http://schemas.microsoft.com/office/drawing/2014/main" id="{9CC55E77-6347-4F42-8F66-04BCB8094AE0}"/>
              </a:ext>
            </a:extLst>
          </p:cNvPr>
          <p:cNvPicPr>
            <a:picLocks noChangeAspect="1"/>
          </p:cNvPicPr>
          <p:nvPr/>
        </p:nvPicPr>
        <p:blipFill>
          <a:blip r:embed="rId2"/>
          <a:stretch>
            <a:fillRect/>
          </a:stretch>
        </p:blipFill>
        <p:spPr>
          <a:xfrm>
            <a:off x="792475" y="695551"/>
            <a:ext cx="1370153" cy="4270979"/>
          </a:xfrm>
          <a:prstGeom prst="rect">
            <a:avLst/>
          </a:prstGeom>
        </p:spPr>
      </p:pic>
    </p:spTree>
    <p:extLst>
      <p:ext uri="{BB962C8B-B14F-4D97-AF65-F5344CB8AC3E}">
        <p14:creationId xmlns:p14="http://schemas.microsoft.com/office/powerpoint/2010/main" val="1208234889"/>
      </p:ext>
    </p:extLst>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219AB6-D2A3-43CB-9167-A8ADFE0E4A42}"/>
              </a:ext>
            </a:extLst>
          </p:cNvPr>
          <p:cNvSpPr>
            <a:spLocks noGrp="1"/>
          </p:cNvSpPr>
          <p:nvPr>
            <p:ph type="title"/>
          </p:nvPr>
        </p:nvSpPr>
        <p:spPr>
          <a:xfrm>
            <a:off x="628650" y="274638"/>
            <a:ext cx="7886700" cy="457200"/>
          </a:xfrm>
        </p:spPr>
        <p:txBody>
          <a:bodyPr>
            <a:normAutofit fontScale="90000"/>
          </a:bodyPr>
          <a:lstStyle/>
          <a:p>
            <a:r>
              <a:rPr lang="en-US" dirty="0"/>
              <a:t>Lift Curve – Best Lift</a:t>
            </a:r>
          </a:p>
        </p:txBody>
      </p:sp>
      <p:sp>
        <p:nvSpPr>
          <p:cNvPr id="10" name="Right Brace 9">
            <a:extLst>
              <a:ext uri="{FF2B5EF4-FFF2-40B4-BE49-F238E27FC236}">
                <a16:creationId xmlns:a16="http://schemas.microsoft.com/office/drawing/2014/main" id="{F2737A1D-1C66-4BE8-972B-521B59A71B5E}"/>
              </a:ext>
            </a:extLst>
          </p:cNvPr>
          <p:cNvSpPr/>
          <p:nvPr/>
        </p:nvSpPr>
        <p:spPr>
          <a:xfrm>
            <a:off x="2213517" y="964208"/>
            <a:ext cx="225871" cy="8645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E7D96E0-2A1B-4039-BFF8-2D7C5F47B904}"/>
              </a:ext>
            </a:extLst>
          </p:cNvPr>
          <p:cNvSpPr txBox="1"/>
          <p:nvPr/>
        </p:nvSpPr>
        <p:spPr>
          <a:xfrm>
            <a:off x="2490277" y="1177559"/>
            <a:ext cx="2640611" cy="261610"/>
          </a:xfrm>
          <a:prstGeom prst="rect">
            <a:avLst/>
          </a:prstGeom>
          <a:noFill/>
        </p:spPr>
        <p:txBody>
          <a:bodyPr wrap="square" rtlCol="0">
            <a:spAutoFit/>
          </a:bodyPr>
          <a:lstStyle/>
          <a:p>
            <a:pPr algn="l"/>
            <a:r>
              <a:rPr lang="en-US" sz="1100" dirty="0">
                <a:solidFill>
                  <a:schemeClr val="bg1"/>
                </a:solidFill>
                <a:latin typeface="+mj-lt"/>
              </a:rPr>
              <a:t># of events in first 10% observations:  10</a:t>
            </a:r>
          </a:p>
        </p:txBody>
      </p:sp>
      <p:sp>
        <p:nvSpPr>
          <p:cNvPr id="13" name="TextBox 12">
            <a:extLst>
              <a:ext uri="{FF2B5EF4-FFF2-40B4-BE49-F238E27FC236}">
                <a16:creationId xmlns:a16="http://schemas.microsoft.com/office/drawing/2014/main" id="{07DF4B9F-79AC-482F-A2BA-C06589281CB8}"/>
              </a:ext>
            </a:extLst>
          </p:cNvPr>
          <p:cNvSpPr txBox="1"/>
          <p:nvPr/>
        </p:nvSpPr>
        <p:spPr>
          <a:xfrm>
            <a:off x="2490277" y="1576053"/>
            <a:ext cx="2330350" cy="430887"/>
          </a:xfrm>
          <a:prstGeom prst="rect">
            <a:avLst/>
          </a:prstGeom>
          <a:noFill/>
        </p:spPr>
        <p:txBody>
          <a:bodyPr wrap="square" rtlCol="0">
            <a:spAutoFit/>
          </a:bodyPr>
          <a:lstStyle/>
          <a:p>
            <a:pPr algn="l"/>
            <a:r>
              <a:rPr lang="en-US" sz="1100" dirty="0">
                <a:solidFill>
                  <a:schemeClr val="bg1"/>
                </a:solidFill>
                <a:latin typeface="+mj-lt"/>
              </a:rPr>
              <a:t># of events (on average) in a random sample of 10% of observations?</a:t>
            </a:r>
          </a:p>
        </p:txBody>
      </p:sp>
      <p:sp>
        <p:nvSpPr>
          <p:cNvPr id="14" name="TextBox 13">
            <a:extLst>
              <a:ext uri="{FF2B5EF4-FFF2-40B4-BE49-F238E27FC236}">
                <a16:creationId xmlns:a16="http://schemas.microsoft.com/office/drawing/2014/main" id="{4700837B-8786-498F-8FBD-EEDEEFBE0E49}"/>
              </a:ext>
            </a:extLst>
          </p:cNvPr>
          <p:cNvSpPr txBox="1"/>
          <p:nvPr/>
        </p:nvSpPr>
        <p:spPr>
          <a:xfrm>
            <a:off x="4471662" y="1745330"/>
            <a:ext cx="486228" cy="261610"/>
          </a:xfrm>
          <a:prstGeom prst="rect">
            <a:avLst/>
          </a:prstGeom>
          <a:noFill/>
        </p:spPr>
        <p:txBody>
          <a:bodyPr wrap="square" rtlCol="0">
            <a:spAutoFit/>
          </a:bodyPr>
          <a:lstStyle/>
          <a:p>
            <a:pPr algn="l"/>
            <a:r>
              <a:rPr lang="en-US" sz="1100" dirty="0">
                <a:solidFill>
                  <a:schemeClr val="bg1"/>
                </a:solidFill>
                <a:latin typeface="+mj-lt"/>
              </a:rPr>
              <a:t>2.5</a:t>
            </a:r>
          </a:p>
        </p:txBody>
      </p:sp>
      <p:sp>
        <p:nvSpPr>
          <p:cNvPr id="15" name="TextBox 14">
            <a:extLst>
              <a:ext uri="{FF2B5EF4-FFF2-40B4-BE49-F238E27FC236}">
                <a16:creationId xmlns:a16="http://schemas.microsoft.com/office/drawing/2014/main" id="{DCE5959A-A92C-436F-AE40-D8CCE093FD9F}"/>
              </a:ext>
            </a:extLst>
          </p:cNvPr>
          <p:cNvSpPr txBox="1"/>
          <p:nvPr/>
        </p:nvSpPr>
        <p:spPr>
          <a:xfrm>
            <a:off x="2555590" y="2271887"/>
            <a:ext cx="1133829" cy="261610"/>
          </a:xfrm>
          <a:prstGeom prst="rect">
            <a:avLst/>
          </a:prstGeom>
          <a:noFill/>
        </p:spPr>
        <p:txBody>
          <a:bodyPr wrap="square" rtlCol="0">
            <a:spAutoFit/>
          </a:bodyPr>
          <a:lstStyle/>
          <a:p>
            <a:pPr algn="l"/>
            <a:r>
              <a:rPr lang="en-US" sz="1100" dirty="0">
                <a:solidFill>
                  <a:schemeClr val="bg1"/>
                </a:solidFill>
                <a:latin typeface="+mj-lt"/>
              </a:rPr>
              <a:t>Best lift at 10%:</a:t>
            </a:r>
          </a:p>
        </p:txBody>
      </p:sp>
      <p:sp>
        <p:nvSpPr>
          <p:cNvPr id="16" name="TextBox 15">
            <a:extLst>
              <a:ext uri="{FF2B5EF4-FFF2-40B4-BE49-F238E27FC236}">
                <a16:creationId xmlns:a16="http://schemas.microsoft.com/office/drawing/2014/main" id="{C9F0F123-49AD-4434-8259-D2AD8ADFA0E2}"/>
              </a:ext>
            </a:extLst>
          </p:cNvPr>
          <p:cNvSpPr txBox="1"/>
          <p:nvPr/>
        </p:nvSpPr>
        <p:spPr>
          <a:xfrm>
            <a:off x="3713539" y="2265623"/>
            <a:ext cx="1253138" cy="261610"/>
          </a:xfrm>
          <a:prstGeom prst="rect">
            <a:avLst/>
          </a:prstGeom>
          <a:noFill/>
        </p:spPr>
        <p:txBody>
          <a:bodyPr wrap="square" rtlCol="0">
            <a:spAutoFit/>
          </a:bodyPr>
          <a:lstStyle/>
          <a:p>
            <a:pPr algn="l"/>
            <a:r>
              <a:rPr lang="en-US" sz="1100" dirty="0">
                <a:solidFill>
                  <a:schemeClr val="bg1"/>
                </a:solidFill>
                <a:latin typeface="+mj-lt"/>
              </a:rPr>
              <a:t>10/2.5 = 4</a:t>
            </a:r>
          </a:p>
        </p:txBody>
      </p:sp>
      <p:pic>
        <p:nvPicPr>
          <p:cNvPr id="3" name="Picture 2">
            <a:extLst>
              <a:ext uri="{FF2B5EF4-FFF2-40B4-BE49-F238E27FC236}">
                <a16:creationId xmlns:a16="http://schemas.microsoft.com/office/drawing/2014/main" id="{9CC55E77-6347-4F42-8F66-04BCB8094AE0}"/>
              </a:ext>
            </a:extLst>
          </p:cNvPr>
          <p:cNvPicPr>
            <a:picLocks noChangeAspect="1"/>
          </p:cNvPicPr>
          <p:nvPr/>
        </p:nvPicPr>
        <p:blipFill>
          <a:blip r:embed="rId2"/>
          <a:stretch>
            <a:fillRect/>
          </a:stretch>
        </p:blipFill>
        <p:spPr>
          <a:xfrm>
            <a:off x="792475" y="695551"/>
            <a:ext cx="1370153" cy="4270979"/>
          </a:xfrm>
          <a:prstGeom prst="rect">
            <a:avLst/>
          </a:prstGeom>
        </p:spPr>
      </p:pic>
    </p:spTree>
    <p:extLst>
      <p:ext uri="{BB962C8B-B14F-4D97-AF65-F5344CB8AC3E}">
        <p14:creationId xmlns:p14="http://schemas.microsoft.com/office/powerpoint/2010/main" val="2359037489"/>
      </p:ext>
    </p:extLst>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CE8B-33E4-43D7-A8D3-B0C024D4255B}"/>
              </a:ext>
            </a:extLst>
          </p:cNvPr>
          <p:cNvSpPr>
            <a:spLocks noGrp="1"/>
          </p:cNvSpPr>
          <p:nvPr>
            <p:ph type="title"/>
          </p:nvPr>
        </p:nvSpPr>
        <p:spPr/>
        <p:txBody>
          <a:bodyPr>
            <a:normAutofit fontScale="90000"/>
          </a:bodyPr>
          <a:lstStyle/>
          <a:p>
            <a:r>
              <a:rPr lang="en-US" dirty="0"/>
              <a:t>Lift Curve – Credit Card Default Model</a:t>
            </a:r>
          </a:p>
        </p:txBody>
      </p:sp>
      <p:pic>
        <p:nvPicPr>
          <p:cNvPr id="5" name="Picture 4">
            <a:extLst>
              <a:ext uri="{FF2B5EF4-FFF2-40B4-BE49-F238E27FC236}">
                <a16:creationId xmlns:a16="http://schemas.microsoft.com/office/drawing/2014/main" id="{2B72BC0D-3BFF-4B85-A74A-8BC98F767A7B}"/>
              </a:ext>
            </a:extLst>
          </p:cNvPr>
          <p:cNvPicPr>
            <a:picLocks noChangeAspect="1"/>
          </p:cNvPicPr>
          <p:nvPr/>
        </p:nvPicPr>
        <p:blipFill>
          <a:blip r:embed="rId2"/>
          <a:stretch>
            <a:fillRect/>
          </a:stretch>
        </p:blipFill>
        <p:spPr>
          <a:xfrm>
            <a:off x="4902582" y="1085077"/>
            <a:ext cx="3876353" cy="2333038"/>
          </a:xfrm>
          <a:prstGeom prst="rect">
            <a:avLst/>
          </a:prstGeom>
        </p:spPr>
      </p:pic>
      <p:graphicFrame>
        <p:nvGraphicFramePr>
          <p:cNvPr id="6" name="Table 5">
            <a:extLst>
              <a:ext uri="{FF2B5EF4-FFF2-40B4-BE49-F238E27FC236}">
                <a16:creationId xmlns:a16="http://schemas.microsoft.com/office/drawing/2014/main" id="{7C31B18D-2B85-48AA-8CB0-F388A6A7B300}"/>
              </a:ext>
            </a:extLst>
          </p:cNvPr>
          <p:cNvGraphicFramePr>
            <a:graphicFrameLocks noGrp="1"/>
          </p:cNvGraphicFramePr>
          <p:nvPr/>
        </p:nvGraphicFramePr>
        <p:xfrm>
          <a:off x="301413" y="1085077"/>
          <a:ext cx="4174982" cy="3250593"/>
        </p:xfrm>
        <a:graphic>
          <a:graphicData uri="http://schemas.openxmlformats.org/drawingml/2006/table">
            <a:tbl>
              <a:tblPr>
                <a:tableStyleId>{5C22544A-7EE6-4342-B048-85BDC9FD1C3A}</a:tableStyleId>
              </a:tblPr>
              <a:tblGrid>
                <a:gridCol w="722801">
                  <a:extLst>
                    <a:ext uri="{9D8B030D-6E8A-4147-A177-3AD203B41FA5}">
                      <a16:colId xmlns:a16="http://schemas.microsoft.com/office/drawing/2014/main" val="4112851973"/>
                    </a:ext>
                  </a:extLst>
                </a:gridCol>
                <a:gridCol w="690436">
                  <a:extLst>
                    <a:ext uri="{9D8B030D-6E8A-4147-A177-3AD203B41FA5}">
                      <a16:colId xmlns:a16="http://schemas.microsoft.com/office/drawing/2014/main" val="182942885"/>
                    </a:ext>
                  </a:extLst>
                </a:gridCol>
                <a:gridCol w="679648">
                  <a:extLst>
                    <a:ext uri="{9D8B030D-6E8A-4147-A177-3AD203B41FA5}">
                      <a16:colId xmlns:a16="http://schemas.microsoft.com/office/drawing/2014/main" val="1831221339"/>
                    </a:ext>
                  </a:extLst>
                </a:gridCol>
                <a:gridCol w="668860">
                  <a:extLst>
                    <a:ext uri="{9D8B030D-6E8A-4147-A177-3AD203B41FA5}">
                      <a16:colId xmlns:a16="http://schemas.microsoft.com/office/drawing/2014/main" val="704275378"/>
                    </a:ext>
                  </a:extLst>
                </a:gridCol>
                <a:gridCol w="895410">
                  <a:extLst>
                    <a:ext uri="{9D8B030D-6E8A-4147-A177-3AD203B41FA5}">
                      <a16:colId xmlns:a16="http://schemas.microsoft.com/office/drawing/2014/main" val="4001119948"/>
                    </a:ext>
                  </a:extLst>
                </a:gridCol>
                <a:gridCol w="517827">
                  <a:extLst>
                    <a:ext uri="{9D8B030D-6E8A-4147-A177-3AD203B41FA5}">
                      <a16:colId xmlns:a16="http://schemas.microsoft.com/office/drawing/2014/main" val="2682269926"/>
                    </a:ext>
                  </a:extLst>
                </a:gridCol>
              </a:tblGrid>
              <a:tr h="61005">
                <a:tc>
                  <a:txBody>
                    <a:bodyPr/>
                    <a:lstStyle/>
                    <a:p>
                      <a:pPr algn="l" fontAlgn="b"/>
                      <a:r>
                        <a:rPr lang="en-US" sz="900" u="none" strike="noStrike">
                          <a:effectLst/>
                        </a:rPr>
                        <a:t> Percentile </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a:effectLst/>
                        </a:rPr>
                        <a:t> Random </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a:effectLst/>
                        </a:rPr>
                        <a:t> Model </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a:effectLst/>
                        </a:rPr>
                        <a:t> Model Lift </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a:effectLst/>
                        </a:rPr>
                        <a:t> Perfect Model </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a:effectLst/>
                        </a:rPr>
                        <a:t> Baseline </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1029520676"/>
                  </a:ext>
                </a:extLst>
              </a:tr>
              <a:tr h="155348">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16.65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204</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12.252</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2040796315"/>
                  </a:ext>
                </a:extLst>
              </a:tr>
              <a:tr h="155348">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269</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8.078</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1597304293"/>
                  </a:ext>
                </a:extLst>
              </a:tr>
              <a:tr h="155348">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49.95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270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5.405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6.666666667</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4102289485"/>
                  </a:ext>
                </a:extLst>
              </a:tr>
              <a:tr h="155348">
                <a:tc>
                  <a:txBody>
                    <a:bodyPr/>
                    <a:lstStyle/>
                    <a:p>
                      <a:pPr algn="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66.6</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307</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4.610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1692039802"/>
                  </a:ext>
                </a:extLst>
              </a:tr>
              <a:tr h="155348">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83.25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308</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3.700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2925328505"/>
                  </a:ext>
                </a:extLst>
              </a:tr>
              <a:tr h="155348">
                <a:tc>
                  <a:txBody>
                    <a:bodyPr/>
                    <a:lstStyle/>
                    <a:p>
                      <a:pPr algn="r" fontAlgn="b"/>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99.9</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323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3.233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3.333333333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3845616629"/>
                  </a:ext>
                </a:extLst>
              </a:tr>
              <a:tr h="155348">
                <a:tc>
                  <a:txBody>
                    <a:bodyPr/>
                    <a:lstStyle/>
                    <a:p>
                      <a:pPr algn="r" fontAlgn="b"/>
                      <a:r>
                        <a:rPr lang="en-US" sz="900" u="none" strike="noStrike">
                          <a:effectLst/>
                        </a:rPr>
                        <a:t>35%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116.55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323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2.771</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2.857142857</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1768190558"/>
                  </a:ext>
                </a:extLst>
              </a:tr>
              <a:tr h="155348">
                <a:tc>
                  <a:txBody>
                    <a:bodyPr/>
                    <a:lstStyle/>
                    <a:p>
                      <a:pPr algn="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133.2</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2.477</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1946664118"/>
                  </a:ext>
                </a:extLst>
              </a:tr>
              <a:tr h="155348">
                <a:tc>
                  <a:txBody>
                    <a:bodyPr/>
                    <a:lstStyle/>
                    <a:p>
                      <a:pPr algn="r" fontAlgn="b"/>
                      <a:r>
                        <a:rPr lang="en-US" sz="900" u="none" strike="noStrike">
                          <a:effectLst/>
                        </a:rPr>
                        <a:t>45%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149.85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2.202</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2.222222222</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1324776602"/>
                  </a:ext>
                </a:extLst>
              </a:tr>
              <a:tr h="155348">
                <a:tc>
                  <a:txBody>
                    <a:bodyPr/>
                    <a:lstStyle/>
                    <a:p>
                      <a:pPr algn="r" fontAlgn="b"/>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166.5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1.982</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1227446490"/>
                  </a:ext>
                </a:extLst>
              </a:tr>
              <a:tr h="155348">
                <a:tc>
                  <a:txBody>
                    <a:bodyPr/>
                    <a:lstStyle/>
                    <a:p>
                      <a:pPr algn="r" fontAlgn="b"/>
                      <a:r>
                        <a:rPr lang="en-US" sz="900" u="none" strike="noStrike">
                          <a:effectLst/>
                        </a:rPr>
                        <a:t>55%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183.15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1.802</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1.818181818</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3184731804"/>
                  </a:ext>
                </a:extLst>
              </a:tr>
              <a:tr h="155348">
                <a:tc>
                  <a:txBody>
                    <a:bodyPr/>
                    <a:lstStyle/>
                    <a:p>
                      <a:pPr algn="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199.8</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332</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1.662</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1.666666667</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660013418"/>
                  </a:ext>
                </a:extLst>
              </a:tr>
              <a:tr h="155348">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216.45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332</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1.534</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1.538461538</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3302398230"/>
                  </a:ext>
                </a:extLst>
              </a:tr>
              <a:tr h="155348">
                <a:tc>
                  <a:txBody>
                    <a:bodyPr/>
                    <a:lstStyle/>
                    <a:p>
                      <a:pPr algn="r" fontAlgn="b"/>
                      <a:r>
                        <a:rPr lang="en-US" sz="900" u="none" strike="noStrike">
                          <a:effectLst/>
                        </a:rPr>
                        <a:t>70%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233.1</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1.429</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1.428571429</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3747982004"/>
                  </a:ext>
                </a:extLst>
              </a:tr>
              <a:tr h="155348">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249.75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1.333333333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674037365"/>
                  </a:ext>
                </a:extLst>
              </a:tr>
              <a:tr h="155348">
                <a:tc>
                  <a:txBody>
                    <a:bodyPr/>
                    <a:lstStyle/>
                    <a:p>
                      <a:pPr algn="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266.4</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1.250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1.25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3332116085"/>
                  </a:ext>
                </a:extLst>
              </a:tr>
              <a:tr h="155348">
                <a:tc>
                  <a:txBody>
                    <a:bodyPr/>
                    <a:lstStyle/>
                    <a:p>
                      <a:pPr algn="r" fontAlgn="b"/>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283.05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1.176</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1.176470588</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69980353"/>
                  </a:ext>
                </a:extLst>
              </a:tr>
              <a:tr h="155348">
                <a:tc>
                  <a:txBody>
                    <a:bodyPr/>
                    <a:lstStyle/>
                    <a:p>
                      <a:pPr algn="r" fontAlgn="b"/>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299.7</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1.111</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1.111111111</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3519633336"/>
                  </a:ext>
                </a:extLst>
              </a:tr>
              <a:tr h="155348">
                <a:tc>
                  <a:txBody>
                    <a:bodyPr/>
                    <a:lstStyle/>
                    <a:p>
                      <a:pPr algn="r" fontAlgn="b"/>
                      <a:r>
                        <a:rPr lang="en-US" sz="900" u="none" strike="noStrike">
                          <a:effectLst/>
                        </a:rPr>
                        <a:t>95%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316.35</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1.053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1.052631579</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1773036508"/>
                  </a:ext>
                </a:extLst>
              </a:tr>
              <a:tr h="155348">
                <a:tc>
                  <a:txBody>
                    <a:bodyPr/>
                    <a:lstStyle/>
                    <a:p>
                      <a:pPr algn="r"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333</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1.000</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6473" marR="6473" marT="6473" marB="0" anchor="b"/>
                </a:tc>
                <a:extLst>
                  <a:ext uri="{0D108BD9-81ED-4DB2-BD59-A6C34878D82A}">
                    <a16:rowId xmlns:a16="http://schemas.microsoft.com/office/drawing/2014/main" val="974181795"/>
                  </a:ext>
                </a:extLst>
              </a:tr>
            </a:tbl>
          </a:graphicData>
        </a:graphic>
      </p:graphicFrame>
    </p:spTree>
    <p:extLst>
      <p:ext uri="{BB962C8B-B14F-4D97-AF65-F5344CB8AC3E}">
        <p14:creationId xmlns:p14="http://schemas.microsoft.com/office/powerpoint/2010/main" val="2688010014"/>
      </p:ext>
    </p:extLst>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612773" y="405072"/>
            <a:ext cx="5918454" cy="342900"/>
          </a:xfrm>
        </p:spPr>
        <p:txBody>
          <a:bodyPr/>
          <a:lstStyle/>
          <a:p>
            <a:r>
              <a:rPr lang="en-US" dirty="0">
                <a:solidFill>
                  <a:schemeClr val="bg1"/>
                </a:solidFill>
              </a:rPr>
              <a:t>Logistic Regression Results: Lift</a:t>
            </a:r>
          </a:p>
        </p:txBody>
      </p:sp>
      <p:pic>
        <p:nvPicPr>
          <p:cNvPr id="5" name="Picture 4">
            <a:extLst>
              <a:ext uri="{FF2B5EF4-FFF2-40B4-BE49-F238E27FC236}">
                <a16:creationId xmlns:a16="http://schemas.microsoft.com/office/drawing/2014/main" id="{ED73DA7C-FFB9-42A7-9980-CCE9127C0F85}"/>
              </a:ext>
            </a:extLst>
          </p:cNvPr>
          <p:cNvPicPr>
            <a:picLocks noChangeAspect="1"/>
          </p:cNvPicPr>
          <p:nvPr/>
        </p:nvPicPr>
        <p:blipFill>
          <a:blip r:embed="rId4"/>
          <a:stretch>
            <a:fillRect/>
          </a:stretch>
        </p:blipFill>
        <p:spPr>
          <a:xfrm>
            <a:off x="1408299" y="892684"/>
            <a:ext cx="6635417" cy="3061366"/>
          </a:xfrm>
          <a:prstGeom prst="rect">
            <a:avLst/>
          </a:prstGeom>
        </p:spPr>
      </p:pic>
      <p:sp>
        <p:nvSpPr>
          <p:cNvPr id="6" name="TextBox 5">
            <a:extLst>
              <a:ext uri="{FF2B5EF4-FFF2-40B4-BE49-F238E27FC236}">
                <a16:creationId xmlns:a16="http://schemas.microsoft.com/office/drawing/2014/main" id="{4EB0BEE1-7317-4FB5-94C2-674E8E176320}"/>
              </a:ext>
            </a:extLst>
          </p:cNvPr>
          <p:cNvSpPr txBox="1"/>
          <p:nvPr/>
        </p:nvSpPr>
        <p:spPr>
          <a:xfrm>
            <a:off x="1485900" y="4035283"/>
            <a:ext cx="2971800" cy="981038"/>
          </a:xfrm>
          <a:prstGeom prst="rect">
            <a:avLst/>
          </a:prstGeom>
          <a:noFill/>
        </p:spPr>
        <p:txBody>
          <a:bodyPr wrap="square" rtlCol="0">
            <a:spAutoFit/>
          </a:bodyPr>
          <a:lstStyle/>
          <a:p>
            <a:r>
              <a:rPr lang="en-US" sz="825" dirty="0">
                <a:solidFill>
                  <a:schemeClr val="bg1"/>
                </a:solidFill>
                <a:latin typeface="Cambria Math" pitchFamily="18" charset="0"/>
                <a:ea typeface="Cambria Math" pitchFamily="18" charset="0"/>
              </a:rPr>
              <a:t>In this example in the first bin of 53002 observations which the model assigned the highest probability to:</a:t>
            </a:r>
          </a:p>
          <a:p>
            <a:pPr marL="128588" indent="-128588">
              <a:buFont typeface="Arial" panose="020B0604020202020204" pitchFamily="34" charset="0"/>
              <a:buChar char="•"/>
            </a:pPr>
            <a:r>
              <a:rPr lang="en-US" sz="825" dirty="0">
                <a:solidFill>
                  <a:schemeClr val="bg1"/>
                </a:solidFill>
                <a:latin typeface="Cambria Math" pitchFamily="18" charset="0"/>
                <a:ea typeface="Cambria Math" pitchFamily="18" charset="0"/>
              </a:rPr>
              <a:t>38,741 of the 53,002 observations contained the event</a:t>
            </a:r>
          </a:p>
          <a:p>
            <a:pPr marL="128588" indent="-128588">
              <a:buFont typeface="Arial" panose="020B0604020202020204" pitchFamily="34" charset="0"/>
              <a:buChar char="•"/>
            </a:pPr>
            <a:r>
              <a:rPr lang="en-US" sz="825" dirty="0">
                <a:solidFill>
                  <a:schemeClr val="bg1"/>
                </a:solidFill>
                <a:latin typeface="Cambria Math" pitchFamily="18" charset="0"/>
                <a:ea typeface="Cambria Math" pitchFamily="18" charset="0"/>
              </a:rPr>
              <a:t>In a random draw of 53,002 observations, 10,575 observations would have contained the event (based </a:t>
            </a:r>
            <a:r>
              <a:rPr lang="en-US" sz="825" dirty="0">
                <a:latin typeface="Cambria Math" pitchFamily="18" charset="0"/>
                <a:ea typeface="Cambria Math" pitchFamily="18" charset="0"/>
              </a:rPr>
              <a:t>on overall response profile)</a:t>
            </a:r>
          </a:p>
          <a:p>
            <a:pPr marL="128588" indent="-128588">
              <a:buFont typeface="Arial" panose="020B0604020202020204" pitchFamily="34" charset="0"/>
              <a:buChar char="•"/>
            </a:pPr>
            <a:r>
              <a:rPr lang="en-US" sz="825" dirty="0">
                <a:latin typeface="Cambria Math" pitchFamily="18" charset="0"/>
                <a:ea typeface="Cambria Math" pitchFamily="18" charset="0"/>
              </a:rPr>
              <a:t>Thus, model lift at 5% = 38,741/10,575 = 3.7</a:t>
            </a:r>
          </a:p>
        </p:txBody>
      </p:sp>
      <p:sp>
        <p:nvSpPr>
          <p:cNvPr id="7" name="TextBox 6">
            <a:extLst>
              <a:ext uri="{FF2B5EF4-FFF2-40B4-BE49-F238E27FC236}">
                <a16:creationId xmlns:a16="http://schemas.microsoft.com/office/drawing/2014/main" id="{E881F7DF-CF23-4FA7-B159-6325C6211505}"/>
              </a:ext>
            </a:extLst>
          </p:cNvPr>
          <p:cNvSpPr txBox="1"/>
          <p:nvPr/>
        </p:nvSpPr>
        <p:spPr>
          <a:xfrm>
            <a:off x="5029200" y="1026809"/>
            <a:ext cx="2057400" cy="854080"/>
          </a:xfrm>
          <a:prstGeom prst="rect">
            <a:avLst/>
          </a:prstGeom>
          <a:noFill/>
        </p:spPr>
        <p:txBody>
          <a:bodyPr wrap="square" rtlCol="0">
            <a:spAutoFit/>
          </a:bodyPr>
          <a:lstStyle/>
          <a:p>
            <a:r>
              <a:rPr lang="en-US" sz="825" dirty="0">
                <a:latin typeface="Cambria Math" pitchFamily="18" charset="0"/>
                <a:ea typeface="Cambria Math" pitchFamily="18" charset="0"/>
              </a:rPr>
              <a:t>“Model” lift – ratio between the number of “events” identified in the model versus the number that would have been in a random drawing.</a:t>
            </a:r>
          </a:p>
          <a:p>
            <a:endParaRPr lang="en-US" sz="825" dirty="0">
              <a:latin typeface="Cambria Math" pitchFamily="18" charset="0"/>
              <a:ea typeface="Cambria Math" pitchFamily="18" charset="0"/>
            </a:endParaRPr>
          </a:p>
          <a:p>
            <a:r>
              <a:rPr lang="en-US" sz="825" dirty="0">
                <a:latin typeface="Cambria Math" pitchFamily="18" charset="0"/>
                <a:ea typeface="Cambria Math" pitchFamily="18" charset="0"/>
              </a:rPr>
              <a:t>“Best” – ratio for a perfect model</a:t>
            </a:r>
          </a:p>
        </p:txBody>
      </p:sp>
      <p:sp>
        <p:nvSpPr>
          <p:cNvPr id="8" name="TextBox 7">
            <a:extLst>
              <a:ext uri="{FF2B5EF4-FFF2-40B4-BE49-F238E27FC236}">
                <a16:creationId xmlns:a16="http://schemas.microsoft.com/office/drawing/2014/main" id="{6D44E380-E699-47E3-A0D1-083E3FC86B61}"/>
              </a:ext>
            </a:extLst>
          </p:cNvPr>
          <p:cNvSpPr txBox="1"/>
          <p:nvPr/>
        </p:nvSpPr>
        <p:spPr>
          <a:xfrm>
            <a:off x="4829634" y="4098762"/>
            <a:ext cx="2971800" cy="854080"/>
          </a:xfrm>
          <a:prstGeom prst="rect">
            <a:avLst/>
          </a:prstGeom>
          <a:noFill/>
        </p:spPr>
        <p:txBody>
          <a:bodyPr wrap="square" rtlCol="0">
            <a:spAutoFit/>
          </a:bodyPr>
          <a:lstStyle/>
          <a:p>
            <a:r>
              <a:rPr lang="en-US" sz="825" dirty="0">
                <a:solidFill>
                  <a:schemeClr val="bg1"/>
                </a:solidFill>
                <a:latin typeface="Cambria Math" pitchFamily="18" charset="0"/>
                <a:ea typeface="Cambria Math" pitchFamily="18" charset="0"/>
              </a:rPr>
              <a:t>In the second bin (10%) of 53002 observations which the model assigned the highest probability to:</a:t>
            </a:r>
          </a:p>
          <a:p>
            <a:pPr marL="128588" indent="-128588">
              <a:buFont typeface="Arial" panose="020B0604020202020204" pitchFamily="34" charset="0"/>
              <a:buChar char="•"/>
            </a:pPr>
            <a:r>
              <a:rPr lang="en-US" sz="825" dirty="0">
                <a:solidFill>
                  <a:schemeClr val="bg1"/>
                </a:solidFill>
                <a:latin typeface="Cambria Math" pitchFamily="18" charset="0"/>
                <a:ea typeface="Cambria Math" pitchFamily="18" charset="0"/>
              </a:rPr>
              <a:t>33,413 of the 53,002 observations contained the event</a:t>
            </a:r>
          </a:p>
          <a:p>
            <a:pPr marL="128588" indent="-128588">
              <a:buFont typeface="Arial" panose="020B0604020202020204" pitchFamily="34" charset="0"/>
              <a:buChar char="•"/>
            </a:pPr>
            <a:r>
              <a:rPr lang="en-US" sz="825" dirty="0">
                <a:solidFill>
                  <a:schemeClr val="bg1"/>
                </a:solidFill>
                <a:latin typeface="Cambria Math" pitchFamily="18" charset="0"/>
                <a:ea typeface="Cambria Math" pitchFamily="18" charset="0"/>
              </a:rPr>
              <a:t>Thus, in the first two bins cumulatively, 72,154 observations would have contained the event</a:t>
            </a:r>
          </a:p>
          <a:p>
            <a:pPr marL="128588" indent="-128588">
              <a:buFont typeface="Arial" panose="020B0604020202020204" pitchFamily="34" charset="0"/>
              <a:buChar char="•"/>
            </a:pPr>
            <a:r>
              <a:rPr lang="en-US" sz="825" dirty="0">
                <a:latin typeface="Cambria Math" pitchFamily="18" charset="0"/>
                <a:ea typeface="Cambria Math" pitchFamily="18" charset="0"/>
              </a:rPr>
              <a:t>Thus, model lift at 10% = 72,154/21,150 = 3.4</a:t>
            </a:r>
          </a:p>
        </p:txBody>
      </p:sp>
    </p:spTree>
    <p:extLst>
      <p:ext uri="{BB962C8B-B14F-4D97-AF65-F5344CB8AC3E}">
        <p14:creationId xmlns:p14="http://schemas.microsoft.com/office/powerpoint/2010/main" val="26358224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445EAD-D8F7-BF5F-7506-E22E2B96ACB0}"/>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5C8883E-9FAA-1FF7-3CD5-F8F511796A72}"/>
              </a:ext>
            </a:extLst>
          </p:cNvPr>
          <p:cNvSpPr>
            <a:spLocks noGrp="1"/>
          </p:cNvSpPr>
          <p:nvPr>
            <p:ph type="body" sz="quarter" idx="10"/>
          </p:nvPr>
        </p:nvSpPr>
        <p:spPr/>
        <p:txBody>
          <a:bodyPr/>
          <a:lstStyle/>
          <a:p>
            <a:r>
              <a:rPr lang="en-US" dirty="0"/>
              <a:t>Other Classification Model Assessment Statistics</a:t>
            </a:r>
          </a:p>
        </p:txBody>
      </p:sp>
    </p:spTree>
    <p:extLst>
      <p:ext uri="{BB962C8B-B14F-4D97-AF65-F5344CB8AC3E}">
        <p14:creationId xmlns:p14="http://schemas.microsoft.com/office/powerpoint/2010/main" val="217497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2"/>
          <p:cNvSpPr>
            <a:spLocks noGrp="1"/>
          </p:cNvSpPr>
          <p:nvPr>
            <p:ph type="title"/>
          </p:nvPr>
        </p:nvSpPr>
        <p:spPr/>
        <p:txBody>
          <a:bodyPr>
            <a:normAutofit fontScale="90000"/>
          </a:bodyPr>
          <a:lstStyle/>
          <a:p>
            <a:pPr eaLnBrk="1" hangingPunct="1"/>
            <a:r>
              <a:rPr lang="en-US" altLang="en-US" dirty="0"/>
              <a:t>Assessment Measures (Fit Statistics)</a:t>
            </a:r>
          </a:p>
        </p:txBody>
      </p:sp>
      <p:sp>
        <p:nvSpPr>
          <p:cNvPr id="5" name="Text Placeholder 4">
            <a:extLst>
              <a:ext uri="{FF2B5EF4-FFF2-40B4-BE49-F238E27FC236}">
                <a16:creationId xmlns:a16="http://schemas.microsoft.com/office/drawing/2014/main" id="{DE55AF0E-5322-4F35-A936-592FA09FF181}"/>
              </a:ext>
            </a:extLst>
          </p:cNvPr>
          <p:cNvSpPr>
            <a:spLocks noGrp="1"/>
          </p:cNvSpPr>
          <p:nvPr>
            <p:ph type="body" sz="quarter" idx="10"/>
          </p:nvPr>
        </p:nvSpPr>
        <p:spPr/>
        <p:txBody>
          <a:bodyPr/>
          <a:lstStyle/>
          <a:p>
            <a:r>
              <a:rPr lang="en-US" dirty="0"/>
              <a:t>Binary Targets</a:t>
            </a:r>
          </a:p>
        </p:txBody>
      </p:sp>
      <p:sp>
        <p:nvSpPr>
          <p:cNvPr id="127" name="Isosceles Triangle 34"/>
          <p:cNvSpPr>
            <a:spLocks noChangeArrowheads="1"/>
          </p:cNvSpPr>
          <p:nvPr>
            <p:custDataLst>
              <p:tags r:id="rId1"/>
            </p:custDataLst>
          </p:nvPr>
        </p:nvSpPr>
        <p:spPr bwMode="auto">
          <a:xfrm rot="5400000">
            <a:off x="511288" y="2431894"/>
            <a:ext cx="365760" cy="274320"/>
          </a:xfrm>
          <a:prstGeom prst="triangle">
            <a:avLst>
              <a:gd name="adj" fmla="val 50000"/>
            </a:avLst>
          </a:prstGeom>
          <a:solidFill>
            <a:schemeClr val="accent2"/>
          </a:solidFill>
          <a:ln w="38100" algn="ctr">
            <a:noFill/>
            <a:round/>
            <a:headEnd/>
            <a:tailEnd/>
          </a:ln>
          <a:effectLst>
            <a:outerShdw blurRad="50800" dist="38100" dir="2700000" algn="tl" rotWithShape="0">
              <a:prstClr val="black">
                <a:alpha val="40000"/>
              </a:prstClr>
            </a:outerShdw>
          </a:effectLst>
        </p:spPr>
        <p:txBody>
          <a:bodyPr lIns="66675" tIns="66675" rIns="66675" bIns="66675"/>
          <a:lstStyle/>
          <a:p>
            <a:pPr algn="ctr">
              <a:defRPr/>
            </a:pPr>
            <a:endParaRPr lang="en-US" sz="1500" dirty="0">
              <a:latin typeface="+mn-lt"/>
            </a:endParaRPr>
          </a:p>
        </p:txBody>
      </p:sp>
      <p:sp>
        <p:nvSpPr>
          <p:cNvPr id="128" name="Rectangle 36"/>
          <p:cNvSpPr>
            <a:spLocks noChangeArrowheads="1"/>
          </p:cNvSpPr>
          <p:nvPr/>
        </p:nvSpPr>
        <p:spPr bwMode="auto">
          <a:xfrm>
            <a:off x="1011351" y="2368999"/>
            <a:ext cx="11689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dirty="0">
                <a:solidFill>
                  <a:schemeClr val="bg1"/>
                </a:solidFill>
                <a:latin typeface="+mn-lt"/>
              </a:rPr>
              <a:t>Decisions</a:t>
            </a:r>
          </a:p>
        </p:txBody>
      </p:sp>
      <p:sp>
        <p:nvSpPr>
          <p:cNvPr id="129" name="Isosceles Triangle 128"/>
          <p:cNvSpPr>
            <a:spLocks noChangeArrowheads="1"/>
          </p:cNvSpPr>
          <p:nvPr>
            <p:custDataLst>
              <p:tags r:id="rId2"/>
            </p:custDataLst>
          </p:nvPr>
        </p:nvSpPr>
        <p:spPr bwMode="auto">
          <a:xfrm rot="5400000">
            <a:off x="511288" y="3303075"/>
            <a:ext cx="365760" cy="274320"/>
          </a:xfrm>
          <a:prstGeom prst="triangle">
            <a:avLst>
              <a:gd name="adj" fmla="val 50000"/>
            </a:avLst>
          </a:prstGeom>
          <a:solidFill>
            <a:schemeClr val="accent2"/>
          </a:solidFill>
          <a:ln w="38100" algn="ctr">
            <a:noFill/>
            <a:round/>
            <a:headEnd/>
            <a:tailEnd/>
          </a:ln>
          <a:effectLst>
            <a:outerShdw blurRad="50800" dist="38100" dir="2700000" algn="tl" rotWithShape="0">
              <a:prstClr val="black">
                <a:alpha val="40000"/>
              </a:prstClr>
            </a:outerShdw>
          </a:effectLst>
        </p:spPr>
        <p:txBody>
          <a:bodyPr lIns="66675" tIns="66675" rIns="66675" bIns="66675"/>
          <a:lstStyle/>
          <a:p>
            <a:pPr algn="ctr">
              <a:defRPr/>
            </a:pPr>
            <a:endParaRPr lang="en-US" sz="1500" dirty="0">
              <a:latin typeface="+mn-lt"/>
            </a:endParaRPr>
          </a:p>
        </p:txBody>
      </p:sp>
      <p:sp>
        <p:nvSpPr>
          <p:cNvPr id="130" name="Rectangle 129"/>
          <p:cNvSpPr>
            <a:spLocks noChangeArrowheads="1"/>
          </p:cNvSpPr>
          <p:nvPr/>
        </p:nvSpPr>
        <p:spPr bwMode="auto">
          <a:xfrm>
            <a:off x="1011351" y="3238833"/>
            <a:ext cx="11144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dirty="0">
                <a:solidFill>
                  <a:schemeClr val="bg1"/>
                </a:solidFill>
                <a:latin typeface="+mn-lt"/>
              </a:rPr>
              <a:t>Rankings</a:t>
            </a:r>
          </a:p>
        </p:txBody>
      </p:sp>
      <p:sp>
        <p:nvSpPr>
          <p:cNvPr id="131" name="Isosceles Triangle 130"/>
          <p:cNvSpPr>
            <a:spLocks noChangeArrowheads="1"/>
          </p:cNvSpPr>
          <p:nvPr>
            <p:custDataLst>
              <p:tags r:id="rId3"/>
            </p:custDataLst>
          </p:nvPr>
        </p:nvSpPr>
        <p:spPr bwMode="auto">
          <a:xfrm rot="5400000">
            <a:off x="511288" y="4174255"/>
            <a:ext cx="365760" cy="274320"/>
          </a:xfrm>
          <a:prstGeom prst="triangle">
            <a:avLst>
              <a:gd name="adj" fmla="val 50000"/>
            </a:avLst>
          </a:prstGeom>
          <a:solidFill>
            <a:schemeClr val="accent2"/>
          </a:solidFill>
          <a:ln w="38100" algn="ctr">
            <a:noFill/>
            <a:round/>
            <a:headEnd/>
            <a:tailEnd/>
          </a:ln>
          <a:effectLst>
            <a:outerShdw blurRad="50800" dist="38100" dir="2700000" algn="tl" rotWithShape="0">
              <a:prstClr val="black">
                <a:alpha val="40000"/>
              </a:prstClr>
            </a:outerShdw>
          </a:effectLst>
        </p:spPr>
        <p:txBody>
          <a:bodyPr lIns="66675" tIns="66675" rIns="66675" bIns="66675"/>
          <a:lstStyle/>
          <a:p>
            <a:pPr algn="ctr">
              <a:defRPr/>
            </a:pPr>
            <a:endParaRPr lang="en-US" sz="1500" dirty="0">
              <a:latin typeface="+mn-lt"/>
            </a:endParaRPr>
          </a:p>
        </p:txBody>
      </p:sp>
      <p:sp>
        <p:nvSpPr>
          <p:cNvPr id="132" name="Rectangle 131"/>
          <p:cNvSpPr>
            <a:spLocks noChangeArrowheads="1"/>
          </p:cNvSpPr>
          <p:nvPr/>
        </p:nvSpPr>
        <p:spPr bwMode="auto">
          <a:xfrm>
            <a:off x="1011351" y="4108668"/>
            <a:ext cx="11929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dirty="0">
                <a:solidFill>
                  <a:schemeClr val="bg1"/>
                </a:solidFill>
                <a:latin typeface="+mn-lt"/>
              </a:rPr>
              <a:t>Estimates</a:t>
            </a:r>
          </a:p>
        </p:txBody>
      </p:sp>
      <p:sp>
        <p:nvSpPr>
          <p:cNvPr id="136" name="Rectangle 3"/>
          <p:cNvSpPr>
            <a:spLocks noChangeArrowheads="1"/>
          </p:cNvSpPr>
          <p:nvPr/>
        </p:nvSpPr>
        <p:spPr bwMode="auto">
          <a:xfrm>
            <a:off x="3175359" y="2180531"/>
            <a:ext cx="2793281" cy="750094"/>
          </a:xfrm>
          <a:prstGeom prst="rect">
            <a:avLst/>
          </a:prstGeom>
          <a:solidFill>
            <a:schemeClr val="bg2"/>
          </a:solidFill>
          <a:ln>
            <a:noFill/>
            <a:headEnd/>
            <a:tailEnd type="none" w="med" len="lg"/>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dirty="0">
                <a:solidFill>
                  <a:schemeClr val="bg1"/>
                </a:solidFill>
              </a:rPr>
              <a:t>Accuracy/Misclassification</a:t>
            </a:r>
            <a:endParaRPr lang="en-US" dirty="0">
              <a:solidFill>
                <a:schemeClr val="bg1"/>
              </a:solidFill>
              <a:latin typeface="Calibri Light" panose="020F0302020204030204" pitchFamily="34" charset="0"/>
            </a:endParaRPr>
          </a:p>
          <a:p>
            <a:pPr algn="ctr">
              <a:defRPr/>
            </a:pPr>
            <a:r>
              <a:rPr lang="en-US" dirty="0">
                <a:solidFill>
                  <a:schemeClr val="bg1"/>
                </a:solidFill>
              </a:rPr>
              <a:t>KS Youden</a:t>
            </a:r>
          </a:p>
        </p:txBody>
      </p:sp>
      <p:sp>
        <p:nvSpPr>
          <p:cNvPr id="140" name="Rectangle 3"/>
          <p:cNvSpPr>
            <a:spLocks noChangeArrowheads="1"/>
          </p:cNvSpPr>
          <p:nvPr/>
        </p:nvSpPr>
        <p:spPr bwMode="auto">
          <a:xfrm>
            <a:off x="3175359" y="3049017"/>
            <a:ext cx="2793281" cy="750094"/>
          </a:xfrm>
          <a:prstGeom prst="rect">
            <a:avLst/>
          </a:prstGeom>
          <a:solidFill>
            <a:schemeClr val="bg2"/>
          </a:solidFill>
          <a:ln>
            <a:noFill/>
            <a:headEnd/>
            <a:tailEnd type="none" w="med" len="lg"/>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dirty="0">
                <a:solidFill>
                  <a:schemeClr val="bg1"/>
                </a:solidFill>
              </a:rPr>
              <a:t>ROC Index</a:t>
            </a:r>
          </a:p>
          <a:p>
            <a:pPr algn="ctr">
              <a:defRPr/>
            </a:pPr>
            <a:r>
              <a:rPr lang="en-US" dirty="0">
                <a:solidFill>
                  <a:schemeClr val="bg1"/>
                </a:solidFill>
              </a:rPr>
              <a:t>Gini Coefficient</a:t>
            </a:r>
          </a:p>
        </p:txBody>
      </p:sp>
      <p:sp>
        <p:nvSpPr>
          <p:cNvPr id="144" name="Rectangle 3"/>
          <p:cNvSpPr>
            <a:spLocks noChangeArrowheads="1"/>
          </p:cNvSpPr>
          <p:nvPr/>
        </p:nvSpPr>
        <p:spPr bwMode="auto">
          <a:xfrm>
            <a:off x="3175359" y="3917504"/>
            <a:ext cx="2793281" cy="750094"/>
          </a:xfrm>
          <a:prstGeom prst="rect">
            <a:avLst/>
          </a:prstGeom>
          <a:solidFill>
            <a:schemeClr val="bg2"/>
          </a:solidFill>
          <a:ln>
            <a:noFill/>
            <a:headEnd/>
            <a:tailEnd type="none" w="med" len="lg"/>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dirty="0">
                <a:solidFill>
                  <a:schemeClr val="bg1"/>
                </a:solidFill>
              </a:rPr>
              <a:t>Average Squared Error</a:t>
            </a:r>
          </a:p>
          <a:p>
            <a:pPr algn="ctr">
              <a:defRPr/>
            </a:pPr>
            <a:r>
              <a:rPr lang="en-US" dirty="0">
                <a:solidFill>
                  <a:schemeClr val="bg1"/>
                </a:solidFill>
              </a:rPr>
              <a:t>RMSE/SBC/AIC/Likelihood</a:t>
            </a:r>
          </a:p>
        </p:txBody>
      </p:sp>
      <p:sp>
        <p:nvSpPr>
          <p:cNvPr id="12" name="Rectangle 36"/>
          <p:cNvSpPr>
            <a:spLocks noChangeArrowheads="1"/>
          </p:cNvSpPr>
          <p:nvPr/>
        </p:nvSpPr>
        <p:spPr bwMode="auto">
          <a:xfrm>
            <a:off x="662577" y="1477566"/>
            <a:ext cx="1839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dirty="0">
                <a:solidFill>
                  <a:schemeClr val="bg1"/>
                </a:solidFill>
                <a:latin typeface="+mj-lt"/>
              </a:rPr>
              <a:t>Prediction Type</a:t>
            </a:r>
          </a:p>
        </p:txBody>
      </p:sp>
      <p:sp>
        <p:nvSpPr>
          <p:cNvPr id="13" name="Rectangle 36"/>
          <p:cNvSpPr>
            <a:spLocks noChangeArrowheads="1"/>
          </p:cNvSpPr>
          <p:nvPr/>
        </p:nvSpPr>
        <p:spPr bwMode="auto">
          <a:xfrm>
            <a:off x="3776621" y="1477566"/>
            <a:ext cx="13503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dirty="0">
                <a:solidFill>
                  <a:schemeClr val="bg1"/>
                </a:solidFill>
                <a:latin typeface="+mj-lt"/>
              </a:rPr>
              <a:t>Fit Statistic</a:t>
            </a:r>
          </a:p>
        </p:txBody>
      </p:sp>
      <p:sp>
        <p:nvSpPr>
          <p:cNvPr id="2" name="TextBox 1">
            <a:extLst>
              <a:ext uri="{FF2B5EF4-FFF2-40B4-BE49-F238E27FC236}">
                <a16:creationId xmlns:a16="http://schemas.microsoft.com/office/drawing/2014/main" id="{75A6956D-281A-4499-9C22-4AFE9236C334}"/>
              </a:ext>
            </a:extLst>
          </p:cNvPr>
          <p:cNvSpPr txBox="1"/>
          <p:nvPr/>
        </p:nvSpPr>
        <p:spPr>
          <a:xfrm>
            <a:off x="5968640" y="2386174"/>
            <a:ext cx="3175360" cy="276999"/>
          </a:xfrm>
          <a:prstGeom prst="rect">
            <a:avLst/>
          </a:prstGeom>
          <a:noFill/>
        </p:spPr>
        <p:txBody>
          <a:bodyPr wrap="square" rtlCol="0">
            <a:spAutoFit/>
          </a:bodyPr>
          <a:lstStyle/>
          <a:p>
            <a:pPr algn="l"/>
            <a:r>
              <a:rPr lang="en-US" sz="1200" dirty="0">
                <a:solidFill>
                  <a:schemeClr val="bg1"/>
                </a:solidFill>
                <a:latin typeface="+mj-lt"/>
              </a:rPr>
              <a:t>Maximum distance from ROC curve to diagonal</a:t>
            </a:r>
          </a:p>
        </p:txBody>
      </p:sp>
      <p:sp>
        <p:nvSpPr>
          <p:cNvPr id="16" name="TextBox 15">
            <a:extLst>
              <a:ext uri="{FF2B5EF4-FFF2-40B4-BE49-F238E27FC236}">
                <a16:creationId xmlns:a16="http://schemas.microsoft.com/office/drawing/2014/main" id="{49CE110B-1FC4-4AF3-8EE0-DDC1F5169A38}"/>
              </a:ext>
            </a:extLst>
          </p:cNvPr>
          <p:cNvSpPr txBox="1"/>
          <p:nvPr/>
        </p:nvSpPr>
        <p:spPr>
          <a:xfrm>
            <a:off x="5968640" y="3147065"/>
            <a:ext cx="3175360" cy="276999"/>
          </a:xfrm>
          <a:prstGeom prst="rect">
            <a:avLst/>
          </a:prstGeom>
          <a:noFill/>
        </p:spPr>
        <p:txBody>
          <a:bodyPr wrap="square" rtlCol="0">
            <a:spAutoFit/>
          </a:bodyPr>
          <a:lstStyle/>
          <a:p>
            <a:pPr algn="l"/>
            <a:r>
              <a:rPr lang="en-US" sz="1200" dirty="0">
                <a:solidFill>
                  <a:schemeClr val="bg1"/>
                </a:solidFill>
                <a:latin typeface="+mj-lt"/>
              </a:rPr>
              <a:t>Area under ROC curve</a:t>
            </a:r>
          </a:p>
        </p:txBody>
      </p:sp>
      <p:sp>
        <p:nvSpPr>
          <p:cNvPr id="17" name="TextBox 16">
            <a:extLst>
              <a:ext uri="{FF2B5EF4-FFF2-40B4-BE49-F238E27FC236}">
                <a16:creationId xmlns:a16="http://schemas.microsoft.com/office/drawing/2014/main" id="{A6848813-0B88-422E-A806-5264759325CF}"/>
              </a:ext>
            </a:extLst>
          </p:cNvPr>
          <p:cNvSpPr txBox="1"/>
          <p:nvPr/>
        </p:nvSpPr>
        <p:spPr>
          <a:xfrm>
            <a:off x="5968640" y="3424829"/>
            <a:ext cx="3175360" cy="276999"/>
          </a:xfrm>
          <a:prstGeom prst="rect">
            <a:avLst/>
          </a:prstGeom>
          <a:noFill/>
        </p:spPr>
        <p:txBody>
          <a:bodyPr wrap="square" rtlCol="0">
            <a:spAutoFit/>
          </a:bodyPr>
          <a:lstStyle/>
          <a:p>
            <a:pPr algn="l"/>
            <a:r>
              <a:rPr lang="en-US" sz="1200" dirty="0">
                <a:solidFill>
                  <a:schemeClr val="bg1"/>
                </a:solidFill>
                <a:latin typeface="+mj-lt"/>
              </a:rPr>
              <a:t>Concordance statistic</a:t>
            </a:r>
          </a:p>
        </p:txBody>
      </p:sp>
    </p:spTree>
    <p:extLst>
      <p:ext uri="{BB962C8B-B14F-4D97-AF65-F5344CB8AC3E}">
        <p14:creationId xmlns:p14="http://schemas.microsoft.com/office/powerpoint/2010/main" val="89795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7480-4B54-4ED0-9739-2FFD62F30735}"/>
              </a:ext>
            </a:extLst>
          </p:cNvPr>
          <p:cNvSpPr>
            <a:spLocks noGrp="1"/>
          </p:cNvSpPr>
          <p:nvPr>
            <p:ph type="title"/>
          </p:nvPr>
        </p:nvSpPr>
        <p:spPr/>
        <p:txBody>
          <a:bodyPr>
            <a:normAutofit fontScale="90000"/>
          </a:bodyPr>
          <a:lstStyle/>
          <a:p>
            <a:r>
              <a:rPr lang="en-US" dirty="0"/>
              <a:t>Ranking Predictions</a:t>
            </a:r>
          </a:p>
        </p:txBody>
      </p:sp>
      <p:sp>
        <p:nvSpPr>
          <p:cNvPr id="4" name="Content Placeholder 3">
            <a:extLst>
              <a:ext uri="{FF2B5EF4-FFF2-40B4-BE49-F238E27FC236}">
                <a16:creationId xmlns:a16="http://schemas.microsoft.com/office/drawing/2014/main" id="{E74FCB6F-D6B0-41E6-809B-C603415CCFA7}"/>
              </a:ext>
            </a:extLst>
          </p:cNvPr>
          <p:cNvSpPr>
            <a:spLocks noGrp="1"/>
          </p:cNvSpPr>
          <p:nvPr>
            <p:ph idx="1"/>
          </p:nvPr>
        </p:nvSpPr>
        <p:spPr/>
        <p:txBody>
          <a:bodyPr/>
          <a:lstStyle/>
          <a:p>
            <a:r>
              <a:rPr lang="en-US" dirty="0"/>
              <a:t>Essentially a correlation coefficient between the predicted and actual order</a:t>
            </a:r>
          </a:p>
          <a:p>
            <a:pPr lvl="1"/>
            <a:r>
              <a:rPr lang="en-US" dirty="0"/>
              <a:t>Not always able to determine the actual order</a:t>
            </a:r>
          </a:p>
        </p:txBody>
      </p:sp>
      <p:sp>
        <p:nvSpPr>
          <p:cNvPr id="3" name="Text Placeholder 2">
            <a:extLst>
              <a:ext uri="{FF2B5EF4-FFF2-40B4-BE49-F238E27FC236}">
                <a16:creationId xmlns:a16="http://schemas.microsoft.com/office/drawing/2014/main" id="{F9F3E08F-1CCB-432F-AD73-7EC3B428C9DE}"/>
              </a:ext>
            </a:extLst>
          </p:cNvPr>
          <p:cNvSpPr>
            <a:spLocks noGrp="1"/>
          </p:cNvSpPr>
          <p:nvPr>
            <p:ph type="body" sz="quarter" idx="10"/>
          </p:nvPr>
        </p:nvSpPr>
        <p:spPr/>
        <p:txBody>
          <a:bodyPr/>
          <a:lstStyle/>
          <a:p>
            <a:r>
              <a:rPr lang="en-US" dirty="0"/>
              <a:t>Concordance Statistic / Gini Index</a:t>
            </a:r>
          </a:p>
        </p:txBody>
      </p:sp>
    </p:spTree>
    <p:extLst>
      <p:ext uri="{BB962C8B-B14F-4D97-AF65-F5344CB8AC3E}">
        <p14:creationId xmlns:p14="http://schemas.microsoft.com/office/powerpoint/2010/main" val="260683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CCE0-17DE-43D8-B213-F4286C0D5665}"/>
              </a:ext>
            </a:extLst>
          </p:cNvPr>
          <p:cNvSpPr>
            <a:spLocks noGrp="1"/>
          </p:cNvSpPr>
          <p:nvPr>
            <p:ph type="title"/>
          </p:nvPr>
        </p:nvSpPr>
        <p:spPr/>
        <p:txBody>
          <a:bodyPr>
            <a:normAutofit fontScale="90000"/>
          </a:bodyPr>
          <a:lstStyle/>
          <a:p>
            <a:r>
              <a:rPr lang="en-US" dirty="0"/>
              <a:t>Classification Example</a:t>
            </a:r>
          </a:p>
        </p:txBody>
      </p:sp>
      <p:sp>
        <p:nvSpPr>
          <p:cNvPr id="4" name="Text Placeholder 3">
            <a:extLst>
              <a:ext uri="{FF2B5EF4-FFF2-40B4-BE49-F238E27FC236}">
                <a16:creationId xmlns:a16="http://schemas.microsoft.com/office/drawing/2014/main" id="{F91FBAEF-5660-40F6-99EC-027784BC95AF}"/>
              </a:ext>
            </a:extLst>
          </p:cNvPr>
          <p:cNvSpPr>
            <a:spLocks noGrp="1"/>
          </p:cNvSpPr>
          <p:nvPr>
            <p:ph type="body" sz="quarter" idx="10"/>
          </p:nvPr>
        </p:nvSpPr>
        <p:spPr/>
        <p:txBody>
          <a:bodyPr/>
          <a:lstStyle/>
          <a:p>
            <a:r>
              <a:rPr lang="en-US" dirty="0"/>
              <a:t>Credit Card Default</a:t>
            </a:r>
          </a:p>
        </p:txBody>
      </p:sp>
      <p:pic>
        <p:nvPicPr>
          <p:cNvPr id="5" name="Picture 4">
            <a:extLst>
              <a:ext uri="{FF2B5EF4-FFF2-40B4-BE49-F238E27FC236}">
                <a16:creationId xmlns:a16="http://schemas.microsoft.com/office/drawing/2014/main" id="{8D7A2E5B-D362-4FB0-8762-0C9AFC1C32ED}"/>
              </a:ext>
            </a:extLst>
          </p:cNvPr>
          <p:cNvPicPr>
            <a:picLocks noChangeAspect="1"/>
          </p:cNvPicPr>
          <p:nvPr/>
        </p:nvPicPr>
        <p:blipFill>
          <a:blip r:embed="rId2"/>
          <a:stretch>
            <a:fillRect/>
          </a:stretch>
        </p:blipFill>
        <p:spPr>
          <a:xfrm>
            <a:off x="2832305" y="1189038"/>
            <a:ext cx="3219245" cy="3801508"/>
          </a:xfrm>
          <a:prstGeom prst="rect">
            <a:avLst/>
          </a:prstGeom>
        </p:spPr>
      </p:pic>
    </p:spTree>
    <p:extLst>
      <p:ext uri="{BB962C8B-B14F-4D97-AF65-F5344CB8AC3E}">
        <p14:creationId xmlns:p14="http://schemas.microsoft.com/office/powerpoint/2010/main" val="177553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37CD-B986-4002-8863-C63DBEB7530E}"/>
              </a:ext>
            </a:extLst>
          </p:cNvPr>
          <p:cNvSpPr>
            <a:spLocks noGrp="1"/>
          </p:cNvSpPr>
          <p:nvPr>
            <p:ph type="title"/>
          </p:nvPr>
        </p:nvSpPr>
        <p:spPr/>
        <p:txBody>
          <a:bodyPr>
            <a:normAutofit fontScale="90000"/>
          </a:bodyPr>
          <a:lstStyle/>
          <a:p>
            <a:r>
              <a:rPr lang="en-US" dirty="0"/>
              <a:t>Estimate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159E2C-4DD0-4B24-A0ED-3C99E9F74659}"/>
                  </a:ext>
                </a:extLst>
              </p:cNvPr>
              <p:cNvSpPr>
                <a:spLocks noGrp="1"/>
              </p:cNvSpPr>
              <p:nvPr>
                <p:ph idx="1"/>
              </p:nvPr>
            </p:nvSpPr>
            <p:spPr>
              <a:xfrm>
                <a:off x="468993" y="1361962"/>
                <a:ext cx="7886700" cy="3263504"/>
              </a:xfrm>
            </p:spPr>
            <p:txBody>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𝐴𝑆𝐸</m:t>
                          </m:r>
                        </m:e>
                        <m:sub>
                          <m:r>
                            <a:rPr lang="en-US" b="0" i="1" smtClean="0">
                              <a:latin typeface="Cambria Math" panose="02040503050406030204" pitchFamily="18" charset="0"/>
                            </a:rPr>
                            <m:t>𝑐𝑎𝑡</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𝑖𝑗</m:t>
                                          </m:r>
                                        </m:sub>
                                      </m:sSub>
                                      <m:r>
                                        <a:rPr lang="en-US" i="1">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𝐽𝑁</m:t>
                                  </m:r>
                                </m:den>
                              </m:f>
                            </m:e>
                          </m:nary>
                        </m:e>
                      </m:nary>
                    </m:oMath>
                  </m:oMathPara>
                </a14:m>
                <a:endParaRPr lang="en-US" dirty="0"/>
              </a:p>
            </p:txBody>
          </p:sp>
        </mc:Choice>
        <mc:Fallback xmlns="">
          <p:sp>
            <p:nvSpPr>
              <p:cNvPr id="3" name="Content Placeholder 2">
                <a:extLst>
                  <a:ext uri="{FF2B5EF4-FFF2-40B4-BE49-F238E27FC236}">
                    <a16:creationId xmlns:a16="http://schemas.microsoft.com/office/drawing/2014/main" id="{58159E2C-4DD0-4B24-A0ED-3C99E9F74659}"/>
                  </a:ext>
                </a:extLst>
              </p:cNvPr>
              <p:cNvSpPr>
                <a:spLocks noGrp="1" noRot="1" noChangeAspect="1" noMove="1" noResize="1" noEditPoints="1" noAdjustHandles="1" noChangeArrowheads="1" noChangeShapeType="1" noTextEdit="1"/>
              </p:cNvSpPr>
              <p:nvPr>
                <p:ph idx="1"/>
              </p:nvPr>
            </p:nvSpPr>
            <p:spPr>
              <a:xfrm>
                <a:off x="468993" y="1361962"/>
                <a:ext cx="7886700" cy="3263504"/>
              </a:xfrm>
              <a:blipFill>
                <a:blip r:embed="rId2"/>
                <a:stretch>
                  <a:fillRect t="-93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13627702-4700-4C0F-AB8C-979F534E25C3}"/>
              </a:ext>
            </a:extLst>
          </p:cNvPr>
          <p:cNvSpPr>
            <a:spLocks noGrp="1"/>
          </p:cNvSpPr>
          <p:nvPr>
            <p:ph type="body" sz="quarter" idx="10"/>
          </p:nvPr>
        </p:nvSpPr>
        <p:spPr/>
        <p:txBody>
          <a:bodyPr/>
          <a:lstStyle/>
          <a:p>
            <a:r>
              <a:rPr lang="en-US" dirty="0"/>
              <a:t>Average Squared Error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F09DD27-F007-444F-8B1E-3F838D1E5DB3}"/>
                  </a:ext>
                </a:extLst>
              </p:cNvPr>
              <p:cNvSpPr txBox="1"/>
              <p:nvPr/>
            </p:nvSpPr>
            <p:spPr>
              <a:xfrm>
                <a:off x="1966685" y="2744674"/>
                <a:ext cx="5747657" cy="1244956"/>
              </a:xfrm>
              <a:prstGeom prst="rect">
                <a:avLst/>
              </a:prstGeom>
              <a:noFill/>
            </p:spPr>
            <p:txBody>
              <a:bodyPr wrap="square" rtlCol="0">
                <a:spAutoFit/>
              </a:bodyPr>
              <a:lstStyle/>
              <a:p>
                <a:pPr algn="l"/>
                <a14:m>
                  <m:oMath xmlns:m="http://schemas.openxmlformats.org/officeDocument/2006/math">
                    <m:r>
                      <m:rPr>
                        <m:sty m:val="p"/>
                      </m:rPr>
                      <a:rPr lang="en-US" b="0" i="0" smtClean="0">
                        <a:solidFill>
                          <a:schemeClr val="bg1"/>
                        </a:solidFill>
                        <a:latin typeface="Cambria Math" panose="02040503050406030204" pitchFamily="18" charset="0"/>
                      </a:rPr>
                      <m:t>J</m:t>
                    </m:r>
                    <m:r>
                      <a:rPr lang="en-US" b="0" i="0" smtClean="0">
                        <a:solidFill>
                          <a:schemeClr val="bg1"/>
                        </a:solidFill>
                        <a:latin typeface="Cambria Math" panose="02040503050406030204" pitchFamily="18" charset="0"/>
                      </a:rPr>
                      <m:t>:</m:t>
                    </m:r>
                  </m:oMath>
                </a14:m>
                <a:r>
                  <a:rPr lang="en-US" dirty="0">
                    <a:solidFill>
                      <a:schemeClr val="bg1"/>
                    </a:solidFill>
                    <a:latin typeface="+mj-lt"/>
                  </a:rPr>
                  <a:t>  Number of target values (classes)</a:t>
                </a:r>
              </a:p>
              <a:p>
                <a:pPr algn="l"/>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𝛿</m:t>
                        </m:r>
                      </m:e>
                      <m:sub>
                        <m:r>
                          <a:rPr lang="en-US" i="1">
                            <a:solidFill>
                              <a:schemeClr val="bg1"/>
                            </a:solidFill>
                            <a:latin typeface="Cambria Math" panose="02040503050406030204" pitchFamily="18" charset="0"/>
                          </a:rPr>
                          <m:t>𝑖𝑗</m:t>
                        </m:r>
                      </m:sub>
                    </m:sSub>
                  </m:oMath>
                </a14:m>
                <a:r>
                  <a:rPr lang="en-US" dirty="0">
                    <a:solidFill>
                      <a:schemeClr val="bg1"/>
                    </a:solidFill>
                    <a:latin typeface="+mj-lt"/>
                  </a:rPr>
                  <a:t>:  Equals 1 if value </a:t>
                </a:r>
                <a14:m>
                  <m:oMath xmlns:m="http://schemas.openxmlformats.org/officeDocument/2006/math">
                    <m:r>
                      <a:rPr lang="en-US" b="0" i="1" smtClean="0">
                        <a:solidFill>
                          <a:schemeClr val="bg1"/>
                        </a:solidFill>
                        <a:latin typeface="Cambria Math" panose="02040503050406030204" pitchFamily="18" charset="0"/>
                      </a:rPr>
                      <m:t>𝑗</m:t>
                    </m:r>
                  </m:oMath>
                </a14:m>
                <a:r>
                  <a:rPr lang="en-US" dirty="0">
                    <a:solidFill>
                      <a:schemeClr val="bg1"/>
                    </a:solidFill>
                    <a:latin typeface="+mj-lt"/>
                  </a:rPr>
                  <a:t> occurs in observation </a:t>
                </a:r>
                <a14:m>
                  <m:oMath xmlns:m="http://schemas.openxmlformats.org/officeDocument/2006/math">
                    <m:r>
                      <a:rPr lang="en-US" b="0" i="1" smtClean="0">
                        <a:solidFill>
                          <a:schemeClr val="bg1"/>
                        </a:solidFill>
                        <a:latin typeface="Cambria Math" panose="02040503050406030204" pitchFamily="18" charset="0"/>
                      </a:rPr>
                      <m:t>𝑖</m:t>
                    </m:r>
                  </m:oMath>
                </a14:m>
                <a:r>
                  <a:rPr lang="en-US" dirty="0">
                    <a:solidFill>
                      <a:schemeClr val="bg1"/>
                    </a:solidFill>
                    <a:latin typeface="+mj-lt"/>
                  </a:rPr>
                  <a:t>, 0 if not</a:t>
                </a:r>
              </a:p>
              <a:p>
                <a:pPr algn="l"/>
                <a14:m>
                  <m:oMath xmlns:m="http://schemas.openxmlformats.org/officeDocument/2006/math">
                    <m:sSub>
                      <m:sSubPr>
                        <m:ctrlPr>
                          <a:rPr lang="en-US" i="1" smtClean="0">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𝑝</m:t>
                            </m:r>
                          </m:e>
                        </m:acc>
                      </m:e>
                      <m:sub>
                        <m:r>
                          <a:rPr lang="en-US" i="1">
                            <a:solidFill>
                              <a:schemeClr val="bg1"/>
                            </a:solidFill>
                            <a:latin typeface="Cambria Math" panose="02040503050406030204" pitchFamily="18" charset="0"/>
                          </a:rPr>
                          <m:t>𝑖𝑗</m:t>
                        </m:r>
                      </m:sub>
                    </m:sSub>
                  </m:oMath>
                </a14:m>
                <a:r>
                  <a:rPr lang="en-US" dirty="0">
                    <a:solidFill>
                      <a:schemeClr val="bg1"/>
                    </a:solidFill>
                    <a:latin typeface="+mj-lt"/>
                  </a:rPr>
                  <a:t>:  Predicted probability of nominal target value </a:t>
                </a:r>
                <a14:m>
                  <m:oMath xmlns:m="http://schemas.openxmlformats.org/officeDocument/2006/math">
                    <m:r>
                      <a:rPr lang="en-US" b="0" i="1" smtClean="0">
                        <a:solidFill>
                          <a:schemeClr val="bg1"/>
                        </a:solidFill>
                        <a:latin typeface="Cambria Math" panose="02040503050406030204" pitchFamily="18" charset="0"/>
                      </a:rPr>
                      <m:t>𝑗</m:t>
                    </m:r>
                  </m:oMath>
                </a14:m>
                <a:r>
                  <a:rPr lang="en-US" dirty="0">
                    <a:solidFill>
                      <a:schemeClr val="bg1"/>
                    </a:solidFill>
                    <a:latin typeface="+mj-lt"/>
                  </a:rPr>
                  <a:t> for observation </a:t>
                </a:r>
                <a14:m>
                  <m:oMath xmlns:m="http://schemas.openxmlformats.org/officeDocument/2006/math">
                    <m:r>
                      <a:rPr lang="en-US" b="0" i="1" smtClean="0">
                        <a:solidFill>
                          <a:schemeClr val="bg1"/>
                        </a:solidFill>
                        <a:latin typeface="Cambria Math" panose="02040503050406030204" pitchFamily="18" charset="0"/>
                      </a:rPr>
                      <m:t>𝑖</m:t>
                    </m:r>
                  </m:oMath>
                </a14:m>
                <a:endParaRPr lang="en-US" dirty="0">
                  <a:solidFill>
                    <a:schemeClr val="bg1"/>
                  </a:solidFill>
                  <a:latin typeface="+mj-lt"/>
                </a:endParaRPr>
              </a:p>
            </p:txBody>
          </p:sp>
        </mc:Choice>
        <mc:Fallback xmlns="">
          <p:sp>
            <p:nvSpPr>
              <p:cNvPr id="7" name="TextBox 6">
                <a:extLst>
                  <a:ext uri="{FF2B5EF4-FFF2-40B4-BE49-F238E27FC236}">
                    <a16:creationId xmlns:a16="http://schemas.microsoft.com/office/drawing/2014/main" id="{CF09DD27-F007-444F-8B1E-3F838D1E5DB3}"/>
                  </a:ext>
                </a:extLst>
              </p:cNvPr>
              <p:cNvSpPr txBox="1">
                <a:spLocks noRot="1" noChangeAspect="1" noMove="1" noResize="1" noEditPoints="1" noAdjustHandles="1" noChangeArrowheads="1" noChangeShapeType="1" noTextEdit="1"/>
              </p:cNvSpPr>
              <p:nvPr/>
            </p:nvSpPr>
            <p:spPr>
              <a:xfrm>
                <a:off x="1966685" y="2744674"/>
                <a:ext cx="5747657" cy="1244956"/>
              </a:xfrm>
              <a:prstGeom prst="rect">
                <a:avLst/>
              </a:prstGeom>
              <a:blipFill>
                <a:blip r:embed="rId3"/>
                <a:stretch>
                  <a:fillRect l="-955" t="-2451" b="-6863"/>
                </a:stretch>
              </a:blipFill>
            </p:spPr>
            <p:txBody>
              <a:bodyPr/>
              <a:lstStyle/>
              <a:p>
                <a:r>
                  <a:rPr lang="en-US">
                    <a:noFill/>
                  </a:rPr>
                  <a:t> </a:t>
                </a:r>
              </a:p>
            </p:txBody>
          </p:sp>
        </mc:Fallback>
      </mc:AlternateContent>
    </p:spTree>
    <p:extLst>
      <p:ext uri="{BB962C8B-B14F-4D97-AF65-F5344CB8AC3E}">
        <p14:creationId xmlns:p14="http://schemas.microsoft.com/office/powerpoint/2010/main" val="350357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C57D70E-0EF8-4EDB-A361-181D7A7A65C0}"/>
              </a:ext>
            </a:extLst>
          </p:cNvPr>
          <p:cNvSpPr/>
          <p:nvPr/>
        </p:nvSpPr>
        <p:spPr>
          <a:xfrm>
            <a:off x="4510585" y="4769893"/>
            <a:ext cx="136478" cy="181583"/>
          </a:xfrm>
          <a:prstGeom prst="rect">
            <a:avLst/>
          </a:prstGeom>
          <a:solidFill>
            <a:schemeClr val="bg1"/>
          </a:solidFill>
          <a:ln w="12700" cap="flat" cmpd="sng" algn="ctr">
            <a:no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solidFill>
                <a:srgbClr val="000000"/>
              </a:solidFill>
            </a:endParaRPr>
          </a:p>
        </p:txBody>
      </p:sp>
      <p:sp>
        <p:nvSpPr>
          <p:cNvPr id="2" name="Title 1">
            <a:extLst>
              <a:ext uri="{FF2B5EF4-FFF2-40B4-BE49-F238E27FC236}">
                <a16:creationId xmlns:a16="http://schemas.microsoft.com/office/drawing/2014/main" id="{26F87E25-5747-4A0D-86F4-40B7CD2F3655}"/>
              </a:ext>
            </a:extLst>
          </p:cNvPr>
          <p:cNvSpPr>
            <a:spLocks noGrp="1"/>
          </p:cNvSpPr>
          <p:nvPr>
            <p:ph type="title"/>
          </p:nvPr>
        </p:nvSpPr>
        <p:spPr/>
        <p:txBody>
          <a:bodyPr/>
          <a:lstStyle/>
          <a:p>
            <a:r>
              <a:rPr lang="en-US" dirty="0">
                <a:solidFill>
                  <a:schemeClr val="bg1"/>
                </a:solidFill>
              </a:rPr>
              <a:t>Which Assessment Measure Should You Use?</a:t>
            </a:r>
          </a:p>
        </p:txBody>
      </p:sp>
      <p:sp>
        <p:nvSpPr>
          <p:cNvPr id="4" name="Arrow: Right 3">
            <a:extLst>
              <a:ext uri="{FF2B5EF4-FFF2-40B4-BE49-F238E27FC236}">
                <a16:creationId xmlns:a16="http://schemas.microsoft.com/office/drawing/2014/main" id="{B660B2A2-35C2-462E-BB54-230864DDC6F2}"/>
              </a:ext>
            </a:extLst>
          </p:cNvPr>
          <p:cNvSpPr/>
          <p:nvPr/>
        </p:nvSpPr>
        <p:spPr>
          <a:xfrm>
            <a:off x="5147680" y="2361852"/>
            <a:ext cx="556476" cy="329938"/>
          </a:xfrm>
          <a:prstGeom prst="rightArrow">
            <a:avLst>
              <a:gd name="adj1" fmla="val 50000"/>
              <a:gd name="adj2" fmla="val 87354"/>
            </a:avLst>
          </a:prstGeom>
          <a:solidFill>
            <a:schemeClr val="tx2"/>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aphicFrame>
        <p:nvGraphicFramePr>
          <p:cNvPr id="5" name="Table 4">
            <a:extLst>
              <a:ext uri="{FF2B5EF4-FFF2-40B4-BE49-F238E27FC236}">
                <a16:creationId xmlns:a16="http://schemas.microsoft.com/office/drawing/2014/main" id="{AE0CB875-2B6D-45DA-B6A8-B86CCFAE0A5B}"/>
              </a:ext>
            </a:extLst>
          </p:cNvPr>
          <p:cNvGraphicFramePr>
            <a:graphicFrameLocks noGrp="1"/>
          </p:cNvGraphicFramePr>
          <p:nvPr/>
        </p:nvGraphicFramePr>
        <p:xfrm>
          <a:off x="2221922" y="1627820"/>
          <a:ext cx="2832088" cy="1504315"/>
        </p:xfrm>
        <a:graphic>
          <a:graphicData uri="http://schemas.openxmlformats.org/drawingml/2006/table">
            <a:tbl>
              <a:tblPr firstRow="1" bandRow="1">
                <a:tableStyleId>{5C22544A-7EE6-4342-B048-85BDC9FD1C3A}</a:tableStyleId>
              </a:tblPr>
              <a:tblGrid>
                <a:gridCol w="521182">
                  <a:extLst>
                    <a:ext uri="{9D8B030D-6E8A-4147-A177-3AD203B41FA5}">
                      <a16:colId xmlns:a16="http://schemas.microsoft.com/office/drawing/2014/main" val="20000"/>
                    </a:ext>
                  </a:extLst>
                </a:gridCol>
                <a:gridCol w="531017">
                  <a:extLst>
                    <a:ext uri="{9D8B030D-6E8A-4147-A177-3AD203B41FA5}">
                      <a16:colId xmlns:a16="http://schemas.microsoft.com/office/drawing/2014/main" val="3726897833"/>
                    </a:ext>
                  </a:extLst>
                </a:gridCol>
                <a:gridCol w="521183">
                  <a:extLst>
                    <a:ext uri="{9D8B030D-6E8A-4147-A177-3AD203B41FA5}">
                      <a16:colId xmlns:a16="http://schemas.microsoft.com/office/drawing/2014/main" val="3952468349"/>
                    </a:ext>
                  </a:extLst>
                </a:gridCol>
                <a:gridCol w="540850">
                  <a:extLst>
                    <a:ext uri="{9D8B030D-6E8A-4147-A177-3AD203B41FA5}">
                      <a16:colId xmlns:a16="http://schemas.microsoft.com/office/drawing/2014/main" val="2922009219"/>
                    </a:ext>
                  </a:extLst>
                </a:gridCol>
                <a:gridCol w="717856">
                  <a:extLst>
                    <a:ext uri="{9D8B030D-6E8A-4147-A177-3AD203B41FA5}">
                      <a16:colId xmlns:a16="http://schemas.microsoft.com/office/drawing/2014/main" val="20001"/>
                    </a:ext>
                  </a:extLst>
                </a:gridCol>
              </a:tblGrid>
              <a:tr h="346075">
                <a:tc gridSpan="4">
                  <a:txBody>
                    <a:bodyPr/>
                    <a:lstStyle/>
                    <a:p>
                      <a:pPr algn="ctr"/>
                      <a:r>
                        <a:rPr lang="en-US" sz="1600" b="1" i="0" dirty="0">
                          <a:solidFill>
                            <a:schemeClr val="tx1"/>
                          </a:solidFill>
                          <a:latin typeface="+mn-lt"/>
                        </a:rPr>
                        <a:t>Inputs</a:t>
                      </a:r>
                    </a:p>
                  </a:txBody>
                  <a:tcPr marT="0" marB="0" anchor="ctr">
                    <a:lnL w="12700" cmpd="sng">
                      <a:solidFill>
                        <a:srgbClr val="000000"/>
                      </a:solid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hMerge="1">
                  <a:txBody>
                    <a:bodyPr/>
                    <a:lstStyle/>
                    <a:p>
                      <a:pPr algn="ctr"/>
                      <a:endParaRPr lang="en-US" sz="1800" b="1" i="0" dirty="0">
                        <a:solidFill>
                          <a:srgbClr val="000000"/>
                        </a:solidFill>
                        <a:latin typeface="+mn-lt"/>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8F8"/>
                    </a:solidFill>
                  </a:tcPr>
                </a:tc>
                <a:tc hMerge="1">
                  <a:txBody>
                    <a:bodyPr/>
                    <a:lstStyle/>
                    <a:p>
                      <a:pPr algn="ctr"/>
                      <a:endParaRPr lang="en-US" sz="1800" b="1" i="0" dirty="0">
                        <a:solidFill>
                          <a:srgbClr val="000000"/>
                        </a:solidFill>
                        <a:latin typeface="+mn-lt"/>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8F8"/>
                    </a:solidFill>
                  </a:tcPr>
                </a:tc>
                <a:tc hMerge="1">
                  <a:txBody>
                    <a:bodyPr/>
                    <a:lstStyle/>
                    <a:p>
                      <a:pPr algn="ctr"/>
                      <a:endParaRPr lang="en-US" sz="1800" b="1" i="0" dirty="0">
                        <a:solidFill>
                          <a:srgbClr val="000000"/>
                        </a:solidFill>
                        <a:latin typeface="+mn-lt"/>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8F8"/>
                    </a:solidFill>
                  </a:tcPr>
                </a:tc>
                <a:tc>
                  <a:txBody>
                    <a:bodyPr/>
                    <a:lstStyle/>
                    <a:p>
                      <a:pPr algn="ctr"/>
                      <a:r>
                        <a:rPr lang="en-US" sz="1600" b="1" i="0" dirty="0">
                          <a:solidFill>
                            <a:srgbClr val="000000"/>
                          </a:solidFill>
                          <a:latin typeface="+mn-lt"/>
                        </a:rPr>
                        <a:t>Target</a:t>
                      </a:r>
                    </a:p>
                  </a:txBody>
                  <a:tcPr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solidFill>
                      <a:schemeClr val="bg2"/>
                    </a:solidFill>
                  </a:tcPr>
                </a:tc>
                <a:extLst>
                  <a:ext uri="{0D108BD9-81ED-4DB2-BD59-A6C34878D82A}">
                    <a16:rowId xmlns:a16="http://schemas.microsoft.com/office/drawing/2014/main" val="10001"/>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extLst>
                  <a:ext uri="{0D108BD9-81ED-4DB2-BD59-A6C34878D82A}">
                    <a16:rowId xmlns:a16="http://schemas.microsoft.com/office/drawing/2014/main" val="10002"/>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chemeClr val="bg1">
                        <a:lumMod val="85000"/>
                      </a:schemeClr>
                    </a:solidFill>
                  </a:tcPr>
                </a:tc>
                <a:extLst>
                  <a:ext uri="{0D108BD9-81ED-4DB2-BD59-A6C34878D82A}">
                    <a16:rowId xmlns:a16="http://schemas.microsoft.com/office/drawing/2014/main" val="10003"/>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2768308"/>
                  </a:ext>
                </a:extLst>
              </a:tr>
            </a:tbl>
          </a:graphicData>
        </a:graphic>
      </p:graphicFrame>
      <p:graphicFrame>
        <p:nvGraphicFramePr>
          <p:cNvPr id="6" name="Table 5">
            <a:extLst>
              <a:ext uri="{FF2B5EF4-FFF2-40B4-BE49-F238E27FC236}">
                <a16:creationId xmlns:a16="http://schemas.microsoft.com/office/drawing/2014/main" id="{CD675A46-7124-44E9-AE63-496AE99CF4DE}"/>
              </a:ext>
            </a:extLst>
          </p:cNvPr>
          <p:cNvGraphicFramePr>
            <a:graphicFrameLocks noGrp="1"/>
          </p:cNvGraphicFramePr>
          <p:nvPr/>
        </p:nvGraphicFramePr>
        <p:xfrm>
          <a:off x="5797826" y="1627820"/>
          <a:ext cx="1150672" cy="1504315"/>
        </p:xfrm>
        <a:graphic>
          <a:graphicData uri="http://schemas.openxmlformats.org/drawingml/2006/table">
            <a:tbl>
              <a:tblPr firstRow="1" bandRow="1">
                <a:tableStyleId>{5C22544A-7EE6-4342-B048-85BDC9FD1C3A}</a:tableStyleId>
              </a:tblPr>
              <a:tblGrid>
                <a:gridCol w="1150672">
                  <a:extLst>
                    <a:ext uri="{9D8B030D-6E8A-4147-A177-3AD203B41FA5}">
                      <a16:colId xmlns:a16="http://schemas.microsoft.com/office/drawing/2014/main" val="20001"/>
                    </a:ext>
                  </a:extLst>
                </a:gridCol>
              </a:tblGrid>
              <a:tr h="346075">
                <a:tc>
                  <a:txBody>
                    <a:bodyPr/>
                    <a:lstStyle/>
                    <a:p>
                      <a:pPr algn="ctr"/>
                      <a:r>
                        <a:rPr lang="en-US" sz="1600" b="1" i="0" dirty="0">
                          <a:solidFill>
                            <a:srgbClr val="000000"/>
                          </a:solidFill>
                          <a:latin typeface="+mn-lt"/>
                        </a:rPr>
                        <a:t>Predictions</a:t>
                      </a:r>
                    </a:p>
                  </a:txBody>
                  <a:tcPr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chemeClr val="accent1">
                              <a:lumMod val="60000"/>
                              <a:lumOff val="40000"/>
                            </a:schemeClr>
                          </a:solidFill>
                          <a:latin typeface="+mn-lt"/>
                          <a:sym typeface="Wingdings" panose="05000000000000000000" pitchFamily="2" charset="2"/>
                        </a:rPr>
                        <a:t></a:t>
                      </a:r>
                      <a:endParaRPr lang="en-US" sz="1600" b="1" i="0" dirty="0">
                        <a:solidFill>
                          <a:schemeClr val="accent1">
                            <a:lumMod val="60000"/>
                            <a:lumOff val="40000"/>
                          </a:schemeClr>
                        </a:solidFill>
                        <a:latin typeface="+mn-lt"/>
                      </a:endParaRPr>
                    </a:p>
                  </a:txBody>
                  <a:tcPr marL="0" marR="0" marB="0"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2768308"/>
                  </a:ext>
                </a:extLst>
              </a:tr>
            </a:tbl>
          </a:graphicData>
        </a:graphic>
      </p:graphicFrame>
      <p:sp>
        <p:nvSpPr>
          <p:cNvPr id="7" name="Speech Bubble: Rectangle with Corners Rounded 6">
            <a:extLst>
              <a:ext uri="{FF2B5EF4-FFF2-40B4-BE49-F238E27FC236}">
                <a16:creationId xmlns:a16="http://schemas.microsoft.com/office/drawing/2014/main" id="{34FBFA40-DCA4-450B-8DD2-3BFE4F4D27D8}"/>
              </a:ext>
            </a:extLst>
          </p:cNvPr>
          <p:cNvSpPr/>
          <p:nvPr/>
        </p:nvSpPr>
        <p:spPr>
          <a:xfrm>
            <a:off x="2095558" y="817237"/>
            <a:ext cx="2656229" cy="542124"/>
          </a:xfrm>
          <a:prstGeom prst="wedgeRoundRectCallout">
            <a:avLst>
              <a:gd name="adj1" fmla="val 40428"/>
              <a:gd name="adj2" fmla="val 89527"/>
              <a:gd name="adj3" fmla="val 16667"/>
            </a:avLst>
          </a:prstGeom>
          <a:solidFill>
            <a:schemeClr val="accent5">
              <a:lumMod val="40000"/>
              <a:lumOff val="60000"/>
            </a:schemeClr>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chemeClr val="tx1"/>
                </a:solidFill>
              </a:rPr>
              <a:t>target measurement scale</a:t>
            </a:r>
          </a:p>
        </p:txBody>
      </p:sp>
      <p:sp>
        <p:nvSpPr>
          <p:cNvPr id="8" name="Speech Bubble: Rectangle with Corners Rounded 7">
            <a:extLst>
              <a:ext uri="{FF2B5EF4-FFF2-40B4-BE49-F238E27FC236}">
                <a16:creationId xmlns:a16="http://schemas.microsoft.com/office/drawing/2014/main" id="{BA280090-8F9E-468F-8985-C3966719CC2B}"/>
              </a:ext>
            </a:extLst>
          </p:cNvPr>
          <p:cNvSpPr/>
          <p:nvPr/>
        </p:nvSpPr>
        <p:spPr>
          <a:xfrm>
            <a:off x="5326615" y="817237"/>
            <a:ext cx="1826214" cy="539496"/>
          </a:xfrm>
          <a:prstGeom prst="wedgeRoundRectCallout">
            <a:avLst>
              <a:gd name="adj1" fmla="val -583"/>
              <a:gd name="adj2" fmla="val 89757"/>
              <a:gd name="adj3" fmla="val 16667"/>
            </a:avLst>
          </a:prstGeom>
          <a:solidFill>
            <a:schemeClr val="accent5">
              <a:lumMod val="40000"/>
              <a:lumOff val="60000"/>
            </a:schemeClr>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chemeClr val="tx1"/>
                </a:solidFill>
              </a:rPr>
              <a:t>prediction type</a:t>
            </a:r>
          </a:p>
        </p:txBody>
      </p:sp>
      <p:grpSp>
        <p:nvGrpSpPr>
          <p:cNvPr id="9" name="Group 8">
            <a:extLst>
              <a:ext uri="{FF2B5EF4-FFF2-40B4-BE49-F238E27FC236}">
                <a16:creationId xmlns:a16="http://schemas.microsoft.com/office/drawing/2014/main" id="{2F36144C-97DF-47E6-A60B-14BBBEA14C72}"/>
              </a:ext>
            </a:extLst>
          </p:cNvPr>
          <p:cNvGrpSpPr/>
          <p:nvPr/>
        </p:nvGrpSpPr>
        <p:grpSpPr>
          <a:xfrm>
            <a:off x="3423673" y="3516601"/>
            <a:ext cx="2298200" cy="1432440"/>
            <a:chOff x="1168988" y="3008437"/>
            <a:chExt cx="1854225" cy="1155716"/>
          </a:xfrm>
        </p:grpSpPr>
        <p:pic>
          <p:nvPicPr>
            <p:cNvPr id="10" name="Picture 9">
              <a:extLst>
                <a:ext uri="{FF2B5EF4-FFF2-40B4-BE49-F238E27FC236}">
                  <a16:creationId xmlns:a16="http://schemas.microsoft.com/office/drawing/2014/main" id="{F9EBB913-2CC0-41F8-B308-982C3904FE2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68988" y="3008437"/>
              <a:ext cx="1854225" cy="1155716"/>
            </a:xfrm>
            <a:prstGeom prst="rect">
              <a:avLst/>
            </a:prstGeom>
          </p:spPr>
        </p:pic>
        <p:sp>
          <p:nvSpPr>
            <p:cNvPr id="11" name="TextBox 10">
              <a:extLst>
                <a:ext uri="{FF2B5EF4-FFF2-40B4-BE49-F238E27FC236}">
                  <a16:creationId xmlns:a16="http://schemas.microsoft.com/office/drawing/2014/main" id="{244048BD-4B4C-42E9-9E50-CB4538F9F154}"/>
                </a:ext>
              </a:extLst>
            </p:cNvPr>
            <p:cNvSpPr txBox="1"/>
            <p:nvPr/>
          </p:nvSpPr>
          <p:spPr>
            <a:xfrm>
              <a:off x="1527789" y="3202126"/>
              <a:ext cx="1086340" cy="638176"/>
            </a:xfrm>
            <a:prstGeom prst="rect">
              <a:avLst/>
            </a:prstGeom>
            <a:solidFill>
              <a:srgbClr val="E0EBF0"/>
            </a:solidFill>
          </p:spPr>
          <p:txBody>
            <a:bodyPr wrap="square" rtlCol="0" anchor="ctr">
              <a:noAutofit/>
            </a:bodyPr>
            <a:lstStyle/>
            <a:p>
              <a:pPr algn="ctr"/>
              <a:endParaRPr lang="en-US" dirty="0"/>
            </a:p>
          </p:txBody>
        </p:sp>
      </p:grpSp>
      <p:sp>
        <p:nvSpPr>
          <p:cNvPr id="12" name="Rectangle: Rounded Corners 11">
            <a:extLst>
              <a:ext uri="{FF2B5EF4-FFF2-40B4-BE49-F238E27FC236}">
                <a16:creationId xmlns:a16="http://schemas.microsoft.com/office/drawing/2014/main" id="{E2393F5D-9F99-4868-A404-33FC12F6B632}"/>
              </a:ext>
            </a:extLst>
          </p:cNvPr>
          <p:cNvSpPr/>
          <p:nvPr/>
        </p:nvSpPr>
        <p:spPr>
          <a:xfrm>
            <a:off x="3878322" y="3778599"/>
            <a:ext cx="1336516" cy="740567"/>
          </a:xfrm>
          <a:prstGeom prst="roundRect">
            <a:avLst/>
          </a:prstGeom>
          <a:solidFill>
            <a:schemeClr val="bg1"/>
          </a:solidFill>
          <a:ln w="38100" cap="flat" cmpd="sng" algn="ctr">
            <a:solidFill>
              <a:schemeClr val="accent5">
                <a:lumMod val="60000"/>
                <a:lumOff val="40000"/>
              </a:schemeClr>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chemeClr val="tx1"/>
                </a:solidFill>
              </a:rPr>
              <a:t>assessment</a:t>
            </a:r>
          </a:p>
          <a:p>
            <a:pPr algn="ctr">
              <a:spcAft>
                <a:spcPts val="600"/>
              </a:spcAft>
            </a:pPr>
            <a:r>
              <a:rPr lang="en-US" dirty="0">
                <a:solidFill>
                  <a:schemeClr val="tx1"/>
                </a:solidFill>
              </a:rPr>
              <a:t>measure</a:t>
            </a:r>
            <a:endParaRPr lang="en-US" dirty="0">
              <a:solidFill>
                <a:srgbClr val="000000"/>
              </a:solidFill>
            </a:endParaRPr>
          </a:p>
        </p:txBody>
      </p:sp>
    </p:spTree>
    <p:extLst>
      <p:ext uri="{BB962C8B-B14F-4D97-AF65-F5344CB8AC3E}">
        <p14:creationId xmlns:p14="http://schemas.microsoft.com/office/powerpoint/2010/main" val="22815493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E8BABE-2EA0-4992-920F-9D5B0D6E867D}"/>
              </a:ext>
            </a:extLst>
          </p:cNvPr>
          <p:cNvSpPr/>
          <p:nvPr/>
        </p:nvSpPr>
        <p:spPr>
          <a:xfrm>
            <a:off x="4510585" y="4769893"/>
            <a:ext cx="136478" cy="181583"/>
          </a:xfrm>
          <a:prstGeom prst="rect">
            <a:avLst/>
          </a:prstGeom>
          <a:solidFill>
            <a:schemeClr val="bg1"/>
          </a:solidFill>
          <a:ln w="12700" cap="flat" cmpd="sng" algn="ctr">
            <a:no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solidFill>
                <a:srgbClr val="000000"/>
              </a:solidFill>
            </a:endParaRPr>
          </a:p>
        </p:txBody>
      </p:sp>
      <p:sp>
        <p:nvSpPr>
          <p:cNvPr id="2" name="Title 1">
            <a:extLst>
              <a:ext uri="{FF2B5EF4-FFF2-40B4-BE49-F238E27FC236}">
                <a16:creationId xmlns:a16="http://schemas.microsoft.com/office/drawing/2014/main" id="{803F59A1-B28F-4F70-9D3F-FDA4E50EA42B}"/>
              </a:ext>
            </a:extLst>
          </p:cNvPr>
          <p:cNvSpPr>
            <a:spLocks noGrp="1"/>
          </p:cNvSpPr>
          <p:nvPr>
            <p:ph type="title"/>
          </p:nvPr>
        </p:nvSpPr>
        <p:spPr/>
        <p:txBody>
          <a:bodyPr/>
          <a:lstStyle/>
          <a:p>
            <a:r>
              <a:rPr lang="en-US" altLang="zh-TW" dirty="0">
                <a:solidFill>
                  <a:schemeClr val="bg1"/>
                </a:solidFill>
              </a:rPr>
              <a:t>Evaluation of Model Performance</a:t>
            </a:r>
            <a:endParaRPr lang="en-US" dirty="0">
              <a:solidFill>
                <a:schemeClr val="bg1"/>
              </a:solidFill>
            </a:endParaRPr>
          </a:p>
        </p:txBody>
      </p:sp>
      <p:grpSp>
        <p:nvGrpSpPr>
          <p:cNvPr id="4" name="Group 3">
            <a:extLst>
              <a:ext uri="{FF2B5EF4-FFF2-40B4-BE49-F238E27FC236}">
                <a16:creationId xmlns:a16="http://schemas.microsoft.com/office/drawing/2014/main" id="{A00CF461-1FFE-401E-88F1-2067E76A6B77}"/>
              </a:ext>
            </a:extLst>
          </p:cNvPr>
          <p:cNvGrpSpPr/>
          <p:nvPr/>
        </p:nvGrpSpPr>
        <p:grpSpPr>
          <a:xfrm>
            <a:off x="1228280" y="2340957"/>
            <a:ext cx="1637987" cy="1048833"/>
            <a:chOff x="1168988" y="3008437"/>
            <a:chExt cx="1854225" cy="1155716"/>
          </a:xfrm>
        </p:grpSpPr>
        <p:pic>
          <p:nvPicPr>
            <p:cNvPr id="5" name="Picture 4">
              <a:extLst>
                <a:ext uri="{FF2B5EF4-FFF2-40B4-BE49-F238E27FC236}">
                  <a16:creationId xmlns:a16="http://schemas.microsoft.com/office/drawing/2014/main" id="{6E0B48B6-D27F-42CB-9E40-5B817F00EA12}"/>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68988" y="3008437"/>
              <a:ext cx="1854225" cy="1155716"/>
            </a:xfrm>
            <a:prstGeom prst="rect">
              <a:avLst/>
            </a:prstGeom>
          </p:spPr>
        </p:pic>
        <p:sp>
          <p:nvSpPr>
            <p:cNvPr id="6" name="TextBox 5">
              <a:extLst>
                <a:ext uri="{FF2B5EF4-FFF2-40B4-BE49-F238E27FC236}">
                  <a16:creationId xmlns:a16="http://schemas.microsoft.com/office/drawing/2014/main" id="{77E5AB53-FE01-44D1-B53E-BD037A5647AA}"/>
                </a:ext>
              </a:extLst>
            </p:cNvPr>
            <p:cNvSpPr txBox="1"/>
            <p:nvPr/>
          </p:nvSpPr>
          <p:spPr>
            <a:xfrm>
              <a:off x="1527789" y="3202126"/>
              <a:ext cx="1086340" cy="638176"/>
            </a:xfrm>
            <a:prstGeom prst="rect">
              <a:avLst/>
            </a:prstGeom>
            <a:solidFill>
              <a:srgbClr val="E0EBF0"/>
            </a:solidFill>
          </p:spPr>
          <p:txBody>
            <a:bodyPr wrap="square" rtlCol="0" anchor="ctr">
              <a:noAutofit/>
            </a:bodyPr>
            <a:lstStyle/>
            <a:p>
              <a:pPr algn="ctr"/>
              <a:endParaRPr lang="en-US" dirty="0"/>
            </a:p>
          </p:txBody>
        </p:sp>
      </p:grpSp>
      <p:sp>
        <p:nvSpPr>
          <p:cNvPr id="7" name="Rectangle 6">
            <a:extLst>
              <a:ext uri="{FF2B5EF4-FFF2-40B4-BE49-F238E27FC236}">
                <a16:creationId xmlns:a16="http://schemas.microsoft.com/office/drawing/2014/main" id="{767B1A13-4B95-4B6C-B453-930CA7CA3DFB}"/>
              </a:ext>
            </a:extLst>
          </p:cNvPr>
          <p:cNvSpPr/>
          <p:nvPr/>
        </p:nvSpPr>
        <p:spPr>
          <a:xfrm>
            <a:off x="5934370" y="1562258"/>
            <a:ext cx="2752724" cy="1743075"/>
          </a:xfrm>
          <a:prstGeom prst="rect">
            <a:avLst/>
          </a:prstGeom>
          <a:no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pPr marL="169863" indent="-169863">
              <a:buFont typeface="Arial" panose="020B0604020202020204" pitchFamily="34" charset="0"/>
              <a:buChar char="•"/>
            </a:pPr>
            <a:r>
              <a:rPr lang="en-US" dirty="0">
                <a:solidFill>
                  <a:schemeClr val="bg1"/>
                </a:solidFill>
              </a:rPr>
              <a:t>Speed of training</a:t>
            </a:r>
          </a:p>
          <a:p>
            <a:pPr marL="169863" indent="-169863">
              <a:buFont typeface="Arial" panose="020B0604020202020204" pitchFamily="34" charset="0"/>
              <a:buChar char="•"/>
            </a:pPr>
            <a:r>
              <a:rPr lang="en-US" dirty="0">
                <a:solidFill>
                  <a:schemeClr val="bg1"/>
                </a:solidFill>
              </a:rPr>
              <a:t>Speed of scoring</a:t>
            </a:r>
          </a:p>
          <a:p>
            <a:pPr marL="169863" indent="-169863">
              <a:buFont typeface="Arial" panose="020B0604020202020204" pitchFamily="34" charset="0"/>
              <a:buChar char="•"/>
            </a:pPr>
            <a:r>
              <a:rPr lang="en-US" dirty="0">
                <a:solidFill>
                  <a:schemeClr val="bg1"/>
                </a:solidFill>
              </a:rPr>
              <a:t>Feasibility of deployment</a:t>
            </a:r>
          </a:p>
          <a:p>
            <a:pPr marL="169863" indent="-169863">
              <a:buFont typeface="Arial" panose="020B0604020202020204" pitchFamily="34" charset="0"/>
              <a:buChar char="•"/>
            </a:pPr>
            <a:r>
              <a:rPr lang="en-US" dirty="0">
                <a:solidFill>
                  <a:schemeClr val="bg1"/>
                </a:solidFill>
              </a:rPr>
              <a:t>Noise tolerance</a:t>
            </a:r>
          </a:p>
          <a:p>
            <a:pPr marL="169863" indent="-169863">
              <a:buFont typeface="Arial" panose="020B0604020202020204" pitchFamily="34" charset="0"/>
              <a:buChar char="•"/>
            </a:pPr>
            <a:r>
              <a:rPr lang="en-US" dirty="0">
                <a:solidFill>
                  <a:schemeClr val="bg1"/>
                </a:solidFill>
              </a:rPr>
              <a:t>Interpretability</a:t>
            </a:r>
          </a:p>
        </p:txBody>
      </p:sp>
      <p:pic>
        <p:nvPicPr>
          <p:cNvPr id="8" name="Picture 7">
            <a:extLst>
              <a:ext uri="{FF2B5EF4-FFF2-40B4-BE49-F238E27FC236}">
                <a16:creationId xmlns:a16="http://schemas.microsoft.com/office/drawing/2014/main" id="{A46AC5E8-CA3B-4080-95A2-B1D7C8B054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3145" y="3433825"/>
            <a:ext cx="597587" cy="1215640"/>
          </a:xfrm>
          <a:prstGeom prst="rect">
            <a:avLst/>
          </a:prstGeom>
          <a:solidFill>
            <a:schemeClr val="bg1">
              <a:lumMod val="95000"/>
            </a:schemeClr>
          </a:solidFill>
          <a:ln>
            <a:noFill/>
          </a:ln>
        </p:spPr>
      </p:pic>
      <p:sp>
        <p:nvSpPr>
          <p:cNvPr id="9" name="Rectangle: Rounded Corners 8">
            <a:extLst>
              <a:ext uri="{FF2B5EF4-FFF2-40B4-BE49-F238E27FC236}">
                <a16:creationId xmlns:a16="http://schemas.microsoft.com/office/drawing/2014/main" id="{20AD6220-249C-4A83-944A-8FE7B0FD67D6}"/>
              </a:ext>
            </a:extLst>
          </p:cNvPr>
          <p:cNvSpPr/>
          <p:nvPr/>
        </p:nvSpPr>
        <p:spPr>
          <a:xfrm>
            <a:off x="846025" y="962183"/>
            <a:ext cx="2405699" cy="1127489"/>
          </a:xfrm>
          <a:prstGeom prst="roundRect">
            <a:avLst/>
          </a:prstGeom>
          <a:solidFill>
            <a:schemeClr val="accent5">
              <a:lumMod val="40000"/>
              <a:lumOff val="60000"/>
            </a:schemeClr>
          </a:solidFill>
          <a:ln w="38100" cap="flat" cmpd="sng" algn="ctr">
            <a:no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Aft>
                <a:spcPts val="600"/>
              </a:spcAft>
            </a:pPr>
            <a:r>
              <a:rPr lang="en-US" dirty="0">
                <a:solidFill>
                  <a:schemeClr val="tx1"/>
                </a:solidFill>
              </a:rPr>
              <a:t>Assessment measures and statistical graphics of performance</a:t>
            </a:r>
          </a:p>
        </p:txBody>
      </p:sp>
      <p:sp>
        <p:nvSpPr>
          <p:cNvPr id="10" name="Rectangle: Rounded Corners 9">
            <a:extLst>
              <a:ext uri="{FF2B5EF4-FFF2-40B4-BE49-F238E27FC236}">
                <a16:creationId xmlns:a16="http://schemas.microsoft.com/office/drawing/2014/main" id="{F1D2673A-74DD-49DC-BFB4-2EC33CE1D90F}"/>
              </a:ext>
            </a:extLst>
          </p:cNvPr>
          <p:cNvSpPr/>
          <p:nvPr/>
        </p:nvSpPr>
        <p:spPr>
          <a:xfrm>
            <a:off x="6001045" y="962183"/>
            <a:ext cx="1914524" cy="542925"/>
          </a:xfrm>
          <a:prstGeom prst="roundRect">
            <a:avLst/>
          </a:prstGeom>
          <a:solidFill>
            <a:schemeClr val="accent5">
              <a:lumMod val="40000"/>
              <a:lumOff val="60000"/>
            </a:schemeClr>
          </a:solidFill>
          <a:ln w="38100" cap="flat" cmpd="sng" algn="ctr">
            <a:no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Aft>
                <a:spcPts val="600"/>
              </a:spcAft>
            </a:pPr>
            <a:r>
              <a:rPr lang="en-US" dirty="0">
                <a:solidFill>
                  <a:schemeClr val="tx1"/>
                </a:solidFill>
              </a:rPr>
              <a:t>Business needs</a:t>
            </a:r>
          </a:p>
        </p:txBody>
      </p:sp>
      <p:grpSp>
        <p:nvGrpSpPr>
          <p:cNvPr id="11" name="Group 10">
            <a:extLst>
              <a:ext uri="{FF2B5EF4-FFF2-40B4-BE49-F238E27FC236}">
                <a16:creationId xmlns:a16="http://schemas.microsoft.com/office/drawing/2014/main" id="{E07DAA05-08C5-4FEC-9176-3414FAE30E5A}"/>
              </a:ext>
            </a:extLst>
          </p:cNvPr>
          <p:cNvGrpSpPr/>
          <p:nvPr/>
        </p:nvGrpSpPr>
        <p:grpSpPr>
          <a:xfrm>
            <a:off x="3931148" y="649224"/>
            <a:ext cx="1512165" cy="4303934"/>
            <a:chOff x="3843029" y="439516"/>
            <a:chExt cx="1512165" cy="4303934"/>
          </a:xfrm>
        </p:grpSpPr>
        <p:grpSp>
          <p:nvGrpSpPr>
            <p:cNvPr id="12" name="Group 11">
              <a:extLst>
                <a:ext uri="{FF2B5EF4-FFF2-40B4-BE49-F238E27FC236}">
                  <a16:creationId xmlns:a16="http://schemas.microsoft.com/office/drawing/2014/main" id="{8E1734FA-AB0F-4A7C-9920-E22FFF1E9B57}"/>
                </a:ext>
              </a:extLst>
            </p:cNvPr>
            <p:cNvGrpSpPr/>
            <p:nvPr/>
          </p:nvGrpSpPr>
          <p:grpSpPr>
            <a:xfrm>
              <a:off x="3843029" y="439516"/>
              <a:ext cx="853845" cy="4303934"/>
              <a:chOff x="4218134" y="439516"/>
              <a:chExt cx="853845" cy="4303934"/>
            </a:xfrm>
          </p:grpSpPr>
          <p:sp>
            <p:nvSpPr>
              <p:cNvPr id="17" name="Oval 16">
                <a:extLst>
                  <a:ext uri="{FF2B5EF4-FFF2-40B4-BE49-F238E27FC236}">
                    <a16:creationId xmlns:a16="http://schemas.microsoft.com/office/drawing/2014/main" id="{985D1CF9-2244-4514-886B-92227CB6C04C}"/>
                  </a:ext>
                </a:extLst>
              </p:cNvPr>
              <p:cNvSpPr/>
              <p:nvPr/>
            </p:nvSpPr>
            <p:spPr>
              <a:xfrm>
                <a:off x="4311719" y="1615787"/>
                <a:ext cx="670419" cy="670418"/>
              </a:xfrm>
              <a:prstGeom prst="ellipse">
                <a:avLst/>
              </a:prstGeom>
              <a:solidFill>
                <a:schemeClr val="bg1">
                  <a:lumMod val="85000"/>
                </a:schemeClr>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0" numCol="1" spcCol="0" rtlCol="0" fromWordArt="0" anchor="b" anchorCtr="0" forceAA="0" compatLnSpc="1">
                <a:prstTxWarp prst="textNoShape">
                  <a:avLst/>
                </a:prstTxWarp>
                <a:noAutofit/>
              </a:bodyPr>
              <a:lstStyle/>
              <a:p>
                <a:pPr algn="ctr"/>
                <a:r>
                  <a:rPr lang="en-US" dirty="0">
                    <a:solidFill>
                      <a:schemeClr val="tx1"/>
                    </a:solidFill>
                  </a:rPr>
                  <a:t> </a:t>
                </a:r>
              </a:p>
            </p:txBody>
          </p:sp>
          <p:pic>
            <p:nvPicPr>
              <p:cNvPr id="18" name="Picture 17">
                <a:extLst>
                  <a:ext uri="{FF2B5EF4-FFF2-40B4-BE49-F238E27FC236}">
                    <a16:creationId xmlns:a16="http://schemas.microsoft.com/office/drawing/2014/main" id="{2A14F8C1-CFB4-480D-A2A6-6CE11CFBA8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4108" y="1763307"/>
                <a:ext cx="445557" cy="461584"/>
              </a:xfrm>
              <a:prstGeom prst="rect">
                <a:avLst/>
              </a:prstGeom>
            </p:spPr>
          </p:pic>
          <p:pic>
            <p:nvPicPr>
              <p:cNvPr id="19" name="Picture 18">
                <a:extLst>
                  <a:ext uri="{FF2B5EF4-FFF2-40B4-BE49-F238E27FC236}">
                    <a16:creationId xmlns:a16="http://schemas.microsoft.com/office/drawing/2014/main" id="{A6CC3334-8A24-4193-B43A-4389B0059B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18134" y="1547591"/>
                <a:ext cx="853845" cy="979709"/>
              </a:xfrm>
              <a:prstGeom prst="rect">
                <a:avLst/>
              </a:prstGeom>
            </p:spPr>
          </p:pic>
          <p:grpSp>
            <p:nvGrpSpPr>
              <p:cNvPr id="20" name="Group 19">
                <a:extLst>
                  <a:ext uri="{FF2B5EF4-FFF2-40B4-BE49-F238E27FC236}">
                    <a16:creationId xmlns:a16="http://schemas.microsoft.com/office/drawing/2014/main" id="{E4BAC963-305F-49B5-B0B2-55EB3F9AFB59}"/>
                  </a:ext>
                </a:extLst>
              </p:cNvPr>
              <p:cNvGrpSpPr/>
              <p:nvPr/>
            </p:nvGrpSpPr>
            <p:grpSpPr>
              <a:xfrm>
                <a:off x="4218134" y="439516"/>
                <a:ext cx="853845" cy="979709"/>
                <a:chOff x="2801855" y="439516"/>
                <a:chExt cx="853845" cy="979709"/>
              </a:xfrm>
            </p:grpSpPr>
            <p:sp>
              <p:nvSpPr>
                <p:cNvPr id="31" name="Oval 30">
                  <a:extLst>
                    <a:ext uri="{FF2B5EF4-FFF2-40B4-BE49-F238E27FC236}">
                      <a16:creationId xmlns:a16="http://schemas.microsoft.com/office/drawing/2014/main" id="{BCD1C363-8B01-4A28-899B-8DD9740D8C9E}"/>
                    </a:ext>
                  </a:extLst>
                </p:cNvPr>
                <p:cNvSpPr/>
                <p:nvPr/>
              </p:nvSpPr>
              <p:spPr>
                <a:xfrm>
                  <a:off x="2895440" y="507712"/>
                  <a:ext cx="670419" cy="670418"/>
                </a:xfrm>
                <a:prstGeom prst="ellipse">
                  <a:avLst/>
                </a:prstGeom>
                <a:solidFill>
                  <a:schemeClr val="bg1">
                    <a:lumMod val="85000"/>
                  </a:schemeClr>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0" numCol="1" spcCol="0" rtlCol="0" fromWordArt="0" anchor="b" anchorCtr="0" forceAA="0" compatLnSpc="1">
                  <a:prstTxWarp prst="textNoShape">
                    <a:avLst/>
                  </a:prstTxWarp>
                  <a:noAutofit/>
                </a:bodyPr>
                <a:lstStyle/>
                <a:p>
                  <a:pPr algn="ctr"/>
                  <a:r>
                    <a:rPr lang="en-US" dirty="0">
                      <a:solidFill>
                        <a:schemeClr val="tx1"/>
                      </a:solidFill>
                    </a:rPr>
                    <a:t> </a:t>
                  </a:r>
                </a:p>
              </p:txBody>
            </p:sp>
            <p:grpSp>
              <p:nvGrpSpPr>
                <p:cNvPr id="32" name="Group 31">
                  <a:extLst>
                    <a:ext uri="{FF2B5EF4-FFF2-40B4-BE49-F238E27FC236}">
                      <a16:creationId xmlns:a16="http://schemas.microsoft.com/office/drawing/2014/main" id="{23BCC4D0-F7C6-4C95-874C-0D0C896AC87E}"/>
                    </a:ext>
                  </a:extLst>
                </p:cNvPr>
                <p:cNvGrpSpPr/>
                <p:nvPr/>
              </p:nvGrpSpPr>
              <p:grpSpPr>
                <a:xfrm>
                  <a:off x="2801855" y="439516"/>
                  <a:ext cx="853845" cy="979709"/>
                  <a:chOff x="4868460" y="1940790"/>
                  <a:chExt cx="1230587" cy="1411988"/>
                </a:xfrm>
              </p:grpSpPr>
              <p:pic>
                <p:nvPicPr>
                  <p:cNvPr id="33" name="Picture 32">
                    <a:extLst>
                      <a:ext uri="{FF2B5EF4-FFF2-40B4-BE49-F238E27FC236}">
                        <a16:creationId xmlns:a16="http://schemas.microsoft.com/office/drawing/2014/main" id="{259334F1-9AE1-4967-A90B-3654C04718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6492" y="2251687"/>
                    <a:ext cx="642150" cy="665249"/>
                  </a:xfrm>
                  <a:prstGeom prst="rect">
                    <a:avLst/>
                  </a:prstGeom>
                </p:spPr>
              </p:pic>
              <p:pic>
                <p:nvPicPr>
                  <p:cNvPr id="34" name="Picture 33">
                    <a:extLst>
                      <a:ext uri="{FF2B5EF4-FFF2-40B4-BE49-F238E27FC236}">
                        <a16:creationId xmlns:a16="http://schemas.microsoft.com/office/drawing/2014/main" id="{13D4F9B3-E2DC-4468-A517-24F88773BD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8460" y="1940790"/>
                    <a:ext cx="1230587" cy="1411988"/>
                  </a:xfrm>
                  <a:prstGeom prst="rect">
                    <a:avLst/>
                  </a:prstGeom>
                </p:spPr>
              </p:pic>
            </p:grpSp>
          </p:grpSp>
          <p:grpSp>
            <p:nvGrpSpPr>
              <p:cNvPr id="21" name="Group 20">
                <a:extLst>
                  <a:ext uri="{FF2B5EF4-FFF2-40B4-BE49-F238E27FC236}">
                    <a16:creationId xmlns:a16="http://schemas.microsoft.com/office/drawing/2014/main" id="{C66A4D90-F2A5-4DED-AAA3-D57F34BE5D08}"/>
                  </a:ext>
                </a:extLst>
              </p:cNvPr>
              <p:cNvGrpSpPr/>
              <p:nvPr/>
            </p:nvGrpSpPr>
            <p:grpSpPr>
              <a:xfrm>
                <a:off x="4218134" y="2655666"/>
                <a:ext cx="853845" cy="979709"/>
                <a:chOff x="2801855" y="2655666"/>
                <a:chExt cx="853845" cy="979709"/>
              </a:xfrm>
            </p:grpSpPr>
            <p:sp>
              <p:nvSpPr>
                <p:cNvPr id="27" name="Oval 26">
                  <a:extLst>
                    <a:ext uri="{FF2B5EF4-FFF2-40B4-BE49-F238E27FC236}">
                      <a16:creationId xmlns:a16="http://schemas.microsoft.com/office/drawing/2014/main" id="{362186AF-AD29-4418-83E3-6F1A37E24F03}"/>
                    </a:ext>
                  </a:extLst>
                </p:cNvPr>
                <p:cNvSpPr/>
                <p:nvPr/>
              </p:nvSpPr>
              <p:spPr>
                <a:xfrm>
                  <a:off x="2895440" y="2723862"/>
                  <a:ext cx="670419" cy="670418"/>
                </a:xfrm>
                <a:prstGeom prst="ellipse">
                  <a:avLst/>
                </a:prstGeom>
                <a:solidFill>
                  <a:schemeClr val="bg1">
                    <a:lumMod val="85000"/>
                  </a:schemeClr>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0" numCol="1" spcCol="0" rtlCol="0" fromWordArt="0" anchor="b" anchorCtr="0" forceAA="0" compatLnSpc="1">
                  <a:prstTxWarp prst="textNoShape">
                    <a:avLst/>
                  </a:prstTxWarp>
                  <a:noAutofit/>
                </a:bodyPr>
                <a:lstStyle/>
                <a:p>
                  <a:pPr algn="ctr"/>
                  <a:r>
                    <a:rPr lang="en-US" dirty="0">
                      <a:solidFill>
                        <a:schemeClr val="tx1"/>
                      </a:solidFill>
                    </a:rPr>
                    <a:t> </a:t>
                  </a:r>
                </a:p>
              </p:txBody>
            </p:sp>
            <p:grpSp>
              <p:nvGrpSpPr>
                <p:cNvPr id="28" name="Group 27">
                  <a:extLst>
                    <a:ext uri="{FF2B5EF4-FFF2-40B4-BE49-F238E27FC236}">
                      <a16:creationId xmlns:a16="http://schemas.microsoft.com/office/drawing/2014/main" id="{5122B2EA-2F44-4691-B30B-F4D65BBED52C}"/>
                    </a:ext>
                  </a:extLst>
                </p:cNvPr>
                <p:cNvGrpSpPr/>
                <p:nvPr/>
              </p:nvGrpSpPr>
              <p:grpSpPr>
                <a:xfrm>
                  <a:off x="2801855" y="2655666"/>
                  <a:ext cx="853845" cy="979709"/>
                  <a:chOff x="4868460" y="1940790"/>
                  <a:chExt cx="1230587" cy="1411988"/>
                </a:xfrm>
              </p:grpSpPr>
              <p:pic>
                <p:nvPicPr>
                  <p:cNvPr id="29" name="Picture 28">
                    <a:extLst>
                      <a:ext uri="{FF2B5EF4-FFF2-40B4-BE49-F238E27FC236}">
                        <a16:creationId xmlns:a16="http://schemas.microsoft.com/office/drawing/2014/main" id="{179B9219-5C62-4A0A-9707-92CDDF9016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6492" y="2251687"/>
                    <a:ext cx="642150" cy="665249"/>
                  </a:xfrm>
                  <a:prstGeom prst="rect">
                    <a:avLst/>
                  </a:prstGeom>
                </p:spPr>
              </p:pic>
              <p:pic>
                <p:nvPicPr>
                  <p:cNvPr id="30" name="Picture 29">
                    <a:extLst>
                      <a:ext uri="{FF2B5EF4-FFF2-40B4-BE49-F238E27FC236}">
                        <a16:creationId xmlns:a16="http://schemas.microsoft.com/office/drawing/2014/main" id="{5FC977A6-4BAA-4591-8F0A-4A50D1992E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8460" y="1940790"/>
                    <a:ext cx="1230587" cy="1411988"/>
                  </a:xfrm>
                  <a:prstGeom prst="rect">
                    <a:avLst/>
                  </a:prstGeom>
                </p:spPr>
              </p:pic>
            </p:grpSp>
          </p:grpSp>
          <p:grpSp>
            <p:nvGrpSpPr>
              <p:cNvPr id="22" name="Group 21">
                <a:extLst>
                  <a:ext uri="{FF2B5EF4-FFF2-40B4-BE49-F238E27FC236}">
                    <a16:creationId xmlns:a16="http://schemas.microsoft.com/office/drawing/2014/main" id="{9019F44F-EA3C-497C-A500-20A9F4038A27}"/>
                  </a:ext>
                </a:extLst>
              </p:cNvPr>
              <p:cNvGrpSpPr/>
              <p:nvPr/>
            </p:nvGrpSpPr>
            <p:grpSpPr>
              <a:xfrm>
                <a:off x="4218134" y="3763741"/>
                <a:ext cx="853845" cy="979709"/>
                <a:chOff x="2801855" y="3763741"/>
                <a:chExt cx="853845" cy="979709"/>
              </a:xfrm>
            </p:grpSpPr>
            <p:sp>
              <p:nvSpPr>
                <p:cNvPr id="23" name="Oval 22">
                  <a:extLst>
                    <a:ext uri="{FF2B5EF4-FFF2-40B4-BE49-F238E27FC236}">
                      <a16:creationId xmlns:a16="http://schemas.microsoft.com/office/drawing/2014/main" id="{D583C882-35D0-4903-909A-4AEED28F3B5F}"/>
                    </a:ext>
                  </a:extLst>
                </p:cNvPr>
                <p:cNvSpPr/>
                <p:nvPr/>
              </p:nvSpPr>
              <p:spPr>
                <a:xfrm>
                  <a:off x="2895440" y="3831937"/>
                  <a:ext cx="670419" cy="670418"/>
                </a:xfrm>
                <a:prstGeom prst="ellipse">
                  <a:avLst/>
                </a:prstGeom>
                <a:solidFill>
                  <a:schemeClr val="bg1">
                    <a:lumMod val="85000"/>
                  </a:schemeClr>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0" numCol="1" spcCol="0" rtlCol="0" fromWordArt="0" anchor="b" anchorCtr="0" forceAA="0" compatLnSpc="1">
                  <a:prstTxWarp prst="textNoShape">
                    <a:avLst/>
                  </a:prstTxWarp>
                  <a:noAutofit/>
                </a:bodyPr>
                <a:lstStyle/>
                <a:p>
                  <a:pPr algn="ctr"/>
                  <a:r>
                    <a:rPr lang="en-US" dirty="0">
                      <a:solidFill>
                        <a:schemeClr val="tx1"/>
                      </a:solidFill>
                    </a:rPr>
                    <a:t> </a:t>
                  </a:r>
                </a:p>
              </p:txBody>
            </p:sp>
            <p:grpSp>
              <p:nvGrpSpPr>
                <p:cNvPr id="24" name="Group 23">
                  <a:extLst>
                    <a:ext uri="{FF2B5EF4-FFF2-40B4-BE49-F238E27FC236}">
                      <a16:creationId xmlns:a16="http://schemas.microsoft.com/office/drawing/2014/main" id="{82E3E092-354C-4E59-A103-2360C0BBA30B}"/>
                    </a:ext>
                  </a:extLst>
                </p:cNvPr>
                <p:cNvGrpSpPr/>
                <p:nvPr/>
              </p:nvGrpSpPr>
              <p:grpSpPr>
                <a:xfrm>
                  <a:off x="2801855" y="3763741"/>
                  <a:ext cx="853845" cy="979709"/>
                  <a:chOff x="4868460" y="1940790"/>
                  <a:chExt cx="1230587" cy="1411988"/>
                </a:xfrm>
              </p:grpSpPr>
              <p:pic>
                <p:nvPicPr>
                  <p:cNvPr id="25" name="Picture 24">
                    <a:extLst>
                      <a:ext uri="{FF2B5EF4-FFF2-40B4-BE49-F238E27FC236}">
                        <a16:creationId xmlns:a16="http://schemas.microsoft.com/office/drawing/2014/main" id="{EA3937A7-B376-4A01-83E3-36E81FB022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6492" y="2251687"/>
                    <a:ext cx="642150" cy="665249"/>
                  </a:xfrm>
                  <a:prstGeom prst="rect">
                    <a:avLst/>
                  </a:prstGeom>
                </p:spPr>
              </p:pic>
              <p:pic>
                <p:nvPicPr>
                  <p:cNvPr id="26" name="Picture 25">
                    <a:extLst>
                      <a:ext uri="{FF2B5EF4-FFF2-40B4-BE49-F238E27FC236}">
                        <a16:creationId xmlns:a16="http://schemas.microsoft.com/office/drawing/2014/main" id="{8225FD54-5213-464A-BA3F-000BAEC764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8460" y="1940790"/>
                    <a:ext cx="1230587" cy="1411988"/>
                  </a:xfrm>
                  <a:prstGeom prst="rect">
                    <a:avLst/>
                  </a:prstGeom>
                </p:spPr>
              </p:pic>
            </p:grpSp>
          </p:grpSp>
        </p:grpSp>
        <p:sp>
          <p:nvSpPr>
            <p:cNvPr id="13" name="TextBox 12">
              <a:extLst>
                <a:ext uri="{FF2B5EF4-FFF2-40B4-BE49-F238E27FC236}">
                  <a16:creationId xmlns:a16="http://schemas.microsoft.com/office/drawing/2014/main" id="{310713C5-D013-4367-A952-75F94332CA5C}"/>
                </a:ext>
              </a:extLst>
            </p:cNvPr>
            <p:cNvSpPr txBox="1"/>
            <p:nvPr/>
          </p:nvSpPr>
          <p:spPr>
            <a:xfrm>
              <a:off x="4742452" y="461912"/>
              <a:ext cx="612742" cy="923330"/>
            </a:xfrm>
            <a:prstGeom prst="rect">
              <a:avLst/>
            </a:prstGeom>
            <a:noFill/>
          </p:spPr>
          <p:txBody>
            <a:bodyPr wrap="square" rtlCol="0">
              <a:spAutoFit/>
            </a:bodyPr>
            <a:lstStyle/>
            <a:p>
              <a:r>
                <a:rPr lang="en-US" sz="5400" b="1" dirty="0">
                  <a:ln w="19050">
                    <a:solidFill>
                      <a:schemeClr val="accent6"/>
                    </a:solidFill>
                  </a:ln>
                  <a:noFill/>
                  <a:latin typeface="Arial Rounded MT Bold" panose="020F0704030504030204" pitchFamily="34" charset="0"/>
                </a:rPr>
                <a:t>?</a:t>
              </a:r>
            </a:p>
          </p:txBody>
        </p:sp>
        <p:sp>
          <p:nvSpPr>
            <p:cNvPr id="14" name="TextBox 13">
              <a:extLst>
                <a:ext uri="{FF2B5EF4-FFF2-40B4-BE49-F238E27FC236}">
                  <a16:creationId xmlns:a16="http://schemas.microsoft.com/office/drawing/2014/main" id="{35FE2957-72D4-4748-9896-C476E3C409DA}"/>
                </a:ext>
              </a:extLst>
            </p:cNvPr>
            <p:cNvSpPr txBox="1"/>
            <p:nvPr/>
          </p:nvSpPr>
          <p:spPr>
            <a:xfrm>
              <a:off x="4742452" y="1569562"/>
              <a:ext cx="612742" cy="923330"/>
            </a:xfrm>
            <a:prstGeom prst="rect">
              <a:avLst/>
            </a:prstGeom>
            <a:noFill/>
          </p:spPr>
          <p:txBody>
            <a:bodyPr wrap="square" rtlCol="0">
              <a:spAutoFit/>
            </a:bodyPr>
            <a:lstStyle/>
            <a:p>
              <a:r>
                <a:rPr lang="en-US" sz="5400" b="1" dirty="0">
                  <a:ln w="19050">
                    <a:solidFill>
                      <a:schemeClr val="accent6"/>
                    </a:solidFill>
                  </a:ln>
                  <a:noFill/>
                  <a:latin typeface="Arial Rounded MT Bold" panose="020F0704030504030204" pitchFamily="34" charset="0"/>
                </a:rPr>
                <a:t>?</a:t>
              </a:r>
            </a:p>
          </p:txBody>
        </p:sp>
        <p:sp>
          <p:nvSpPr>
            <p:cNvPr id="15" name="TextBox 14">
              <a:extLst>
                <a:ext uri="{FF2B5EF4-FFF2-40B4-BE49-F238E27FC236}">
                  <a16:creationId xmlns:a16="http://schemas.microsoft.com/office/drawing/2014/main" id="{0FB4229E-C181-43A7-BE83-68EE8A5C978D}"/>
                </a:ext>
              </a:extLst>
            </p:cNvPr>
            <p:cNvSpPr txBox="1"/>
            <p:nvPr/>
          </p:nvSpPr>
          <p:spPr>
            <a:xfrm>
              <a:off x="4742452" y="2658358"/>
              <a:ext cx="612742" cy="923330"/>
            </a:xfrm>
            <a:prstGeom prst="rect">
              <a:avLst/>
            </a:prstGeom>
            <a:noFill/>
          </p:spPr>
          <p:txBody>
            <a:bodyPr wrap="square" rtlCol="0">
              <a:spAutoFit/>
            </a:bodyPr>
            <a:lstStyle/>
            <a:p>
              <a:r>
                <a:rPr lang="en-US" sz="5400" b="1" dirty="0">
                  <a:ln w="19050">
                    <a:solidFill>
                      <a:schemeClr val="accent6"/>
                    </a:solidFill>
                  </a:ln>
                  <a:noFill/>
                  <a:latin typeface="Arial Rounded MT Bold" panose="020F0704030504030204" pitchFamily="34" charset="0"/>
                </a:rPr>
                <a:t>?</a:t>
              </a:r>
            </a:p>
          </p:txBody>
        </p:sp>
        <p:sp>
          <p:nvSpPr>
            <p:cNvPr id="16" name="TextBox 15">
              <a:extLst>
                <a:ext uri="{FF2B5EF4-FFF2-40B4-BE49-F238E27FC236}">
                  <a16:creationId xmlns:a16="http://schemas.microsoft.com/office/drawing/2014/main" id="{002F42AF-F7F5-4C72-8DD6-596A5FD80C13}"/>
                </a:ext>
              </a:extLst>
            </p:cNvPr>
            <p:cNvSpPr txBox="1"/>
            <p:nvPr/>
          </p:nvSpPr>
          <p:spPr>
            <a:xfrm>
              <a:off x="4742452" y="3775040"/>
              <a:ext cx="612742" cy="923330"/>
            </a:xfrm>
            <a:prstGeom prst="rect">
              <a:avLst/>
            </a:prstGeom>
            <a:noFill/>
          </p:spPr>
          <p:txBody>
            <a:bodyPr wrap="square" rtlCol="0">
              <a:spAutoFit/>
            </a:bodyPr>
            <a:lstStyle/>
            <a:p>
              <a:r>
                <a:rPr lang="en-US" sz="5400" b="1" dirty="0">
                  <a:ln w="19050">
                    <a:solidFill>
                      <a:schemeClr val="accent6"/>
                    </a:solidFill>
                  </a:ln>
                  <a:noFill/>
                  <a:latin typeface="Arial Rounded MT Bold" panose="020F0704030504030204" pitchFamily="34" charset="0"/>
                </a:rPr>
                <a:t>?</a:t>
              </a:r>
            </a:p>
          </p:txBody>
        </p:sp>
      </p:grpSp>
      <p:grpSp>
        <p:nvGrpSpPr>
          <p:cNvPr id="35" name="Group 34">
            <a:extLst>
              <a:ext uri="{FF2B5EF4-FFF2-40B4-BE49-F238E27FC236}">
                <a16:creationId xmlns:a16="http://schemas.microsoft.com/office/drawing/2014/main" id="{88FC514F-2313-4B05-B6D4-B429FE9B42E5}"/>
              </a:ext>
            </a:extLst>
          </p:cNvPr>
          <p:cNvGrpSpPr/>
          <p:nvPr/>
        </p:nvGrpSpPr>
        <p:grpSpPr>
          <a:xfrm>
            <a:off x="1646619" y="2564334"/>
            <a:ext cx="251911" cy="478232"/>
            <a:chOff x="3759627" y="3676387"/>
            <a:chExt cx="251911" cy="478232"/>
          </a:xfrm>
        </p:grpSpPr>
        <p:pic>
          <p:nvPicPr>
            <p:cNvPr id="36" name="Picture 35">
              <a:extLst>
                <a:ext uri="{FF2B5EF4-FFF2-40B4-BE49-F238E27FC236}">
                  <a16:creationId xmlns:a16="http://schemas.microsoft.com/office/drawing/2014/main" id="{4562B2FB-0384-4C7A-9FBE-A2B4D668B5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59627" y="3676387"/>
              <a:ext cx="251911" cy="125956"/>
            </a:xfrm>
            <a:prstGeom prst="rect">
              <a:avLst/>
            </a:prstGeom>
          </p:spPr>
        </p:pic>
        <p:pic>
          <p:nvPicPr>
            <p:cNvPr id="37" name="Picture 36">
              <a:extLst>
                <a:ext uri="{FF2B5EF4-FFF2-40B4-BE49-F238E27FC236}">
                  <a16:creationId xmlns:a16="http://schemas.microsoft.com/office/drawing/2014/main" id="{E98689BC-4580-46CE-AF01-AB43BCC3F0C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59627" y="3852525"/>
              <a:ext cx="251911" cy="125956"/>
            </a:xfrm>
            <a:prstGeom prst="rect">
              <a:avLst/>
            </a:prstGeom>
          </p:spPr>
        </p:pic>
        <p:pic>
          <p:nvPicPr>
            <p:cNvPr id="38" name="Picture 37">
              <a:extLst>
                <a:ext uri="{FF2B5EF4-FFF2-40B4-BE49-F238E27FC236}">
                  <a16:creationId xmlns:a16="http://schemas.microsoft.com/office/drawing/2014/main" id="{6E213D87-FB4A-4433-ACCB-14EB86736D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59627" y="4028663"/>
              <a:ext cx="251911" cy="125956"/>
            </a:xfrm>
            <a:prstGeom prst="rect">
              <a:avLst/>
            </a:prstGeom>
          </p:spPr>
        </p:pic>
      </p:grpSp>
      <p:pic>
        <p:nvPicPr>
          <p:cNvPr id="41" name="Picture 40">
            <a:extLst>
              <a:ext uri="{FF2B5EF4-FFF2-40B4-BE49-F238E27FC236}">
                <a16:creationId xmlns:a16="http://schemas.microsoft.com/office/drawing/2014/main" id="{DB059026-7BF7-41BF-9267-5BEFB1CF5B8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47273" y="2627312"/>
            <a:ext cx="345485" cy="350969"/>
          </a:xfrm>
          <a:prstGeom prst="rect">
            <a:avLst/>
          </a:prstGeom>
        </p:spPr>
      </p:pic>
    </p:spTree>
    <p:extLst>
      <p:ext uri="{BB962C8B-B14F-4D97-AF65-F5344CB8AC3E}">
        <p14:creationId xmlns:p14="http://schemas.microsoft.com/office/powerpoint/2010/main" val="25203727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253C01-57BA-4815-9A8E-26F03D5209FB}"/>
              </a:ext>
            </a:extLst>
          </p:cNvPr>
          <p:cNvSpPr>
            <a:spLocks noGrp="1"/>
          </p:cNvSpPr>
          <p:nvPr>
            <p:ph type="title"/>
          </p:nvPr>
        </p:nvSpPr>
        <p:spPr/>
        <p:txBody>
          <a:bodyPr>
            <a:normAutofit fontScale="90000"/>
          </a:bodyPr>
          <a:lstStyle/>
          <a:p>
            <a:r>
              <a:rPr lang="en-US" dirty="0"/>
              <a:t>Model Assessment Statistics</a:t>
            </a:r>
          </a:p>
        </p:txBody>
      </p:sp>
      <p:sp>
        <p:nvSpPr>
          <p:cNvPr id="6" name="Text Placeholder 5">
            <a:extLst>
              <a:ext uri="{FF2B5EF4-FFF2-40B4-BE49-F238E27FC236}">
                <a16:creationId xmlns:a16="http://schemas.microsoft.com/office/drawing/2014/main" id="{85C76212-A905-4258-AA6A-EBD105EEC5E7}"/>
              </a:ext>
            </a:extLst>
          </p:cNvPr>
          <p:cNvSpPr>
            <a:spLocks noGrp="1"/>
          </p:cNvSpPr>
          <p:nvPr>
            <p:ph type="body" sz="quarter" idx="10"/>
          </p:nvPr>
        </p:nvSpPr>
        <p:spPr/>
        <p:txBody>
          <a:bodyPr/>
          <a:lstStyle/>
          <a:p>
            <a:r>
              <a:rPr lang="en-US" dirty="0"/>
              <a:t>Classification Models</a:t>
            </a:r>
          </a:p>
        </p:txBody>
      </p:sp>
      <p:pic>
        <p:nvPicPr>
          <p:cNvPr id="8" name="Picture 7">
            <a:extLst>
              <a:ext uri="{FF2B5EF4-FFF2-40B4-BE49-F238E27FC236}">
                <a16:creationId xmlns:a16="http://schemas.microsoft.com/office/drawing/2014/main" id="{A5EE487A-9105-47BE-A396-B5B90EC9041A}"/>
              </a:ext>
            </a:extLst>
          </p:cNvPr>
          <p:cNvPicPr>
            <a:picLocks noChangeAspect="1"/>
          </p:cNvPicPr>
          <p:nvPr/>
        </p:nvPicPr>
        <p:blipFill>
          <a:blip r:embed="rId2"/>
          <a:stretch>
            <a:fillRect/>
          </a:stretch>
        </p:blipFill>
        <p:spPr>
          <a:xfrm>
            <a:off x="453358" y="1450411"/>
            <a:ext cx="7772495" cy="2961251"/>
          </a:xfrm>
          <a:prstGeom prst="rect">
            <a:avLst/>
          </a:prstGeom>
        </p:spPr>
      </p:pic>
    </p:spTree>
    <p:extLst>
      <p:ext uri="{BB962C8B-B14F-4D97-AF65-F5344CB8AC3E}">
        <p14:creationId xmlns:p14="http://schemas.microsoft.com/office/powerpoint/2010/main" val="414745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253C01-57BA-4815-9A8E-26F03D5209FB}"/>
              </a:ext>
            </a:extLst>
          </p:cNvPr>
          <p:cNvSpPr>
            <a:spLocks noGrp="1"/>
          </p:cNvSpPr>
          <p:nvPr>
            <p:ph type="title"/>
          </p:nvPr>
        </p:nvSpPr>
        <p:spPr/>
        <p:txBody>
          <a:bodyPr>
            <a:normAutofit fontScale="90000"/>
          </a:bodyPr>
          <a:lstStyle/>
          <a:p>
            <a:r>
              <a:rPr lang="en-US" dirty="0"/>
              <a:t>Model Assessment Statistics</a:t>
            </a:r>
          </a:p>
        </p:txBody>
      </p:sp>
      <p:sp>
        <p:nvSpPr>
          <p:cNvPr id="6" name="Text Placeholder 5">
            <a:extLst>
              <a:ext uri="{FF2B5EF4-FFF2-40B4-BE49-F238E27FC236}">
                <a16:creationId xmlns:a16="http://schemas.microsoft.com/office/drawing/2014/main" id="{85C76212-A905-4258-AA6A-EBD105EEC5E7}"/>
              </a:ext>
            </a:extLst>
          </p:cNvPr>
          <p:cNvSpPr>
            <a:spLocks noGrp="1"/>
          </p:cNvSpPr>
          <p:nvPr>
            <p:ph type="body" sz="quarter" idx="10"/>
          </p:nvPr>
        </p:nvSpPr>
        <p:spPr/>
        <p:txBody>
          <a:bodyPr/>
          <a:lstStyle/>
          <a:p>
            <a:r>
              <a:rPr lang="en-US" dirty="0"/>
              <a:t>Classification Models</a:t>
            </a:r>
          </a:p>
        </p:txBody>
      </p:sp>
      <p:pic>
        <p:nvPicPr>
          <p:cNvPr id="9" name="Picture 8">
            <a:extLst>
              <a:ext uri="{FF2B5EF4-FFF2-40B4-BE49-F238E27FC236}">
                <a16:creationId xmlns:a16="http://schemas.microsoft.com/office/drawing/2014/main" id="{62753EB7-DE84-4B59-97DF-558E5FD5E397}"/>
              </a:ext>
            </a:extLst>
          </p:cNvPr>
          <p:cNvPicPr>
            <a:picLocks noChangeAspect="1"/>
          </p:cNvPicPr>
          <p:nvPr/>
        </p:nvPicPr>
        <p:blipFill>
          <a:blip r:embed="rId2"/>
          <a:stretch>
            <a:fillRect/>
          </a:stretch>
        </p:blipFill>
        <p:spPr>
          <a:xfrm>
            <a:off x="338098" y="1267731"/>
            <a:ext cx="8045183" cy="3394370"/>
          </a:xfrm>
          <a:prstGeom prst="rect">
            <a:avLst/>
          </a:prstGeom>
        </p:spPr>
      </p:pic>
    </p:spTree>
    <p:extLst>
      <p:ext uri="{BB962C8B-B14F-4D97-AF65-F5344CB8AC3E}">
        <p14:creationId xmlns:p14="http://schemas.microsoft.com/office/powerpoint/2010/main" val="90876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253C01-57BA-4815-9A8E-26F03D5209FB}"/>
              </a:ext>
            </a:extLst>
          </p:cNvPr>
          <p:cNvSpPr>
            <a:spLocks noGrp="1"/>
          </p:cNvSpPr>
          <p:nvPr>
            <p:ph type="title"/>
          </p:nvPr>
        </p:nvSpPr>
        <p:spPr/>
        <p:txBody>
          <a:bodyPr>
            <a:normAutofit fontScale="90000"/>
          </a:bodyPr>
          <a:lstStyle/>
          <a:p>
            <a:r>
              <a:rPr lang="en-US" dirty="0"/>
              <a:t>Model Assessment Statistics</a:t>
            </a:r>
          </a:p>
        </p:txBody>
      </p:sp>
      <p:sp>
        <p:nvSpPr>
          <p:cNvPr id="6" name="Text Placeholder 5">
            <a:extLst>
              <a:ext uri="{FF2B5EF4-FFF2-40B4-BE49-F238E27FC236}">
                <a16:creationId xmlns:a16="http://schemas.microsoft.com/office/drawing/2014/main" id="{85C76212-A905-4258-AA6A-EBD105EEC5E7}"/>
              </a:ext>
            </a:extLst>
          </p:cNvPr>
          <p:cNvSpPr>
            <a:spLocks noGrp="1"/>
          </p:cNvSpPr>
          <p:nvPr>
            <p:ph type="body" sz="quarter" idx="10"/>
          </p:nvPr>
        </p:nvSpPr>
        <p:spPr/>
        <p:txBody>
          <a:bodyPr/>
          <a:lstStyle/>
          <a:p>
            <a:r>
              <a:rPr lang="en-US" dirty="0"/>
              <a:t>Classification Models</a:t>
            </a:r>
          </a:p>
        </p:txBody>
      </p:sp>
      <p:pic>
        <p:nvPicPr>
          <p:cNvPr id="3" name="Picture 2">
            <a:extLst>
              <a:ext uri="{FF2B5EF4-FFF2-40B4-BE49-F238E27FC236}">
                <a16:creationId xmlns:a16="http://schemas.microsoft.com/office/drawing/2014/main" id="{BC04E199-8CE6-4377-81B4-5084563FCC58}"/>
              </a:ext>
            </a:extLst>
          </p:cNvPr>
          <p:cNvPicPr>
            <a:picLocks noChangeAspect="1"/>
          </p:cNvPicPr>
          <p:nvPr/>
        </p:nvPicPr>
        <p:blipFill>
          <a:blip r:embed="rId2"/>
          <a:stretch>
            <a:fillRect/>
          </a:stretch>
        </p:blipFill>
        <p:spPr>
          <a:xfrm>
            <a:off x="822192" y="1066771"/>
            <a:ext cx="7315200" cy="3972296"/>
          </a:xfrm>
          <a:prstGeom prst="rect">
            <a:avLst/>
          </a:prstGeom>
        </p:spPr>
      </p:pic>
    </p:spTree>
    <p:extLst>
      <p:ext uri="{BB962C8B-B14F-4D97-AF65-F5344CB8AC3E}">
        <p14:creationId xmlns:p14="http://schemas.microsoft.com/office/powerpoint/2010/main" val="140116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253C01-57BA-4815-9A8E-26F03D5209FB}"/>
              </a:ext>
            </a:extLst>
          </p:cNvPr>
          <p:cNvSpPr>
            <a:spLocks noGrp="1"/>
          </p:cNvSpPr>
          <p:nvPr>
            <p:ph type="title"/>
          </p:nvPr>
        </p:nvSpPr>
        <p:spPr/>
        <p:txBody>
          <a:bodyPr>
            <a:normAutofit fontScale="90000"/>
          </a:bodyPr>
          <a:lstStyle/>
          <a:p>
            <a:r>
              <a:rPr lang="en-US" dirty="0"/>
              <a:t>Model Assessment Statistics</a:t>
            </a:r>
          </a:p>
        </p:txBody>
      </p:sp>
      <p:sp>
        <p:nvSpPr>
          <p:cNvPr id="6" name="Text Placeholder 5">
            <a:extLst>
              <a:ext uri="{FF2B5EF4-FFF2-40B4-BE49-F238E27FC236}">
                <a16:creationId xmlns:a16="http://schemas.microsoft.com/office/drawing/2014/main" id="{85C76212-A905-4258-AA6A-EBD105EEC5E7}"/>
              </a:ext>
            </a:extLst>
          </p:cNvPr>
          <p:cNvSpPr>
            <a:spLocks noGrp="1"/>
          </p:cNvSpPr>
          <p:nvPr>
            <p:ph type="body" sz="quarter" idx="10"/>
          </p:nvPr>
        </p:nvSpPr>
        <p:spPr/>
        <p:txBody>
          <a:bodyPr/>
          <a:lstStyle/>
          <a:p>
            <a:r>
              <a:rPr lang="en-US" dirty="0"/>
              <a:t>Classification Models</a:t>
            </a:r>
          </a:p>
        </p:txBody>
      </p:sp>
      <p:pic>
        <p:nvPicPr>
          <p:cNvPr id="3" name="Picture 2">
            <a:extLst>
              <a:ext uri="{FF2B5EF4-FFF2-40B4-BE49-F238E27FC236}">
                <a16:creationId xmlns:a16="http://schemas.microsoft.com/office/drawing/2014/main" id="{38419E74-619B-46B0-B31B-5752528990AB}"/>
              </a:ext>
            </a:extLst>
          </p:cNvPr>
          <p:cNvPicPr>
            <a:picLocks noChangeAspect="1"/>
          </p:cNvPicPr>
          <p:nvPr/>
        </p:nvPicPr>
        <p:blipFill>
          <a:blip r:embed="rId2"/>
          <a:stretch>
            <a:fillRect/>
          </a:stretch>
        </p:blipFill>
        <p:spPr>
          <a:xfrm>
            <a:off x="1366869" y="1189038"/>
            <a:ext cx="6086217" cy="3799517"/>
          </a:xfrm>
          <a:prstGeom prst="rect">
            <a:avLst/>
          </a:prstGeom>
        </p:spPr>
      </p:pic>
    </p:spTree>
    <p:extLst>
      <p:ext uri="{BB962C8B-B14F-4D97-AF65-F5344CB8AC3E}">
        <p14:creationId xmlns:p14="http://schemas.microsoft.com/office/powerpoint/2010/main" val="74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4606AA8-5C4C-B0FC-C86B-59904EBFC00E}"/>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552FB754-2787-3942-3B6F-1C3CCC08183C}"/>
              </a:ext>
            </a:extLst>
          </p:cNvPr>
          <p:cNvSpPr>
            <a:spLocks noGrp="1"/>
          </p:cNvSpPr>
          <p:nvPr>
            <p:ph type="body" sz="quarter" idx="10"/>
          </p:nvPr>
        </p:nvSpPr>
        <p:spPr/>
        <p:txBody>
          <a:bodyPr/>
          <a:lstStyle/>
          <a:p>
            <a:r>
              <a:rPr lang="en-US" dirty="0"/>
              <a:t>Dataset Partitioning Considerations</a:t>
            </a:r>
          </a:p>
        </p:txBody>
      </p:sp>
    </p:spTree>
    <p:extLst>
      <p:ext uri="{BB962C8B-B14F-4D97-AF65-F5344CB8AC3E}">
        <p14:creationId xmlns:p14="http://schemas.microsoft.com/office/powerpoint/2010/main" val="17897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753B-6DA8-4B64-BC97-B0731C396B53}"/>
              </a:ext>
            </a:extLst>
          </p:cNvPr>
          <p:cNvSpPr>
            <a:spLocks noGrp="1"/>
          </p:cNvSpPr>
          <p:nvPr>
            <p:ph type="title"/>
          </p:nvPr>
        </p:nvSpPr>
        <p:spPr/>
        <p:txBody>
          <a:bodyPr>
            <a:normAutofit fontScale="90000"/>
          </a:bodyPr>
          <a:lstStyle/>
          <a:p>
            <a:r>
              <a:rPr lang="en-US" dirty="0"/>
              <a:t>Addressing Rare Events</a:t>
            </a:r>
          </a:p>
        </p:txBody>
      </p:sp>
      <p:sp>
        <p:nvSpPr>
          <p:cNvPr id="3" name="Content Placeholder 2">
            <a:extLst>
              <a:ext uri="{FF2B5EF4-FFF2-40B4-BE49-F238E27FC236}">
                <a16:creationId xmlns:a16="http://schemas.microsoft.com/office/drawing/2014/main" id="{2D2FEDFE-F211-4996-8114-E5278F2DAB8F}"/>
              </a:ext>
            </a:extLst>
          </p:cNvPr>
          <p:cNvSpPr>
            <a:spLocks noGrp="1"/>
          </p:cNvSpPr>
          <p:nvPr>
            <p:ph idx="1"/>
          </p:nvPr>
        </p:nvSpPr>
        <p:spPr/>
        <p:txBody>
          <a:bodyPr/>
          <a:lstStyle/>
          <a:p>
            <a:r>
              <a:rPr lang="en-US" dirty="0"/>
              <a:t>Special handling is required when the target of interest is a rare event relative to the total number of samples</a:t>
            </a:r>
          </a:p>
          <a:p>
            <a:pPr lvl="1"/>
            <a:r>
              <a:rPr lang="en-US" dirty="0"/>
              <a:t>For example, detecting fraudulent activity</a:t>
            </a:r>
          </a:p>
          <a:p>
            <a:r>
              <a:rPr lang="en-US" dirty="0"/>
              <a:t>“Fitting a model without accounting for the extreme imbalance in the occurrence of the event gives you a model that is extremely accurate at telling you absolutely nothing of value”</a:t>
            </a:r>
          </a:p>
        </p:txBody>
      </p:sp>
      <p:sp>
        <p:nvSpPr>
          <p:cNvPr id="4" name="Text Placeholder 3">
            <a:extLst>
              <a:ext uri="{FF2B5EF4-FFF2-40B4-BE49-F238E27FC236}">
                <a16:creationId xmlns:a16="http://schemas.microsoft.com/office/drawing/2014/main" id="{C1C266A3-9F74-471C-AF41-CF63DF22E01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9574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753B-6DA8-4B64-BC97-B0731C396B53}"/>
              </a:ext>
            </a:extLst>
          </p:cNvPr>
          <p:cNvSpPr>
            <a:spLocks noGrp="1"/>
          </p:cNvSpPr>
          <p:nvPr>
            <p:ph type="title"/>
          </p:nvPr>
        </p:nvSpPr>
        <p:spPr/>
        <p:txBody>
          <a:bodyPr>
            <a:normAutofit fontScale="90000"/>
          </a:bodyPr>
          <a:lstStyle/>
          <a:p>
            <a:r>
              <a:rPr lang="en-US" dirty="0"/>
              <a:t>Addressing Rare Events</a:t>
            </a:r>
          </a:p>
        </p:txBody>
      </p:sp>
      <p:sp>
        <p:nvSpPr>
          <p:cNvPr id="3" name="Content Placeholder 2">
            <a:extLst>
              <a:ext uri="{FF2B5EF4-FFF2-40B4-BE49-F238E27FC236}">
                <a16:creationId xmlns:a16="http://schemas.microsoft.com/office/drawing/2014/main" id="{2D2FEDFE-F211-4996-8114-E5278F2DAB8F}"/>
              </a:ext>
            </a:extLst>
          </p:cNvPr>
          <p:cNvSpPr>
            <a:spLocks noGrp="1"/>
          </p:cNvSpPr>
          <p:nvPr>
            <p:ph idx="1"/>
          </p:nvPr>
        </p:nvSpPr>
        <p:spPr/>
        <p:txBody>
          <a:bodyPr/>
          <a:lstStyle/>
          <a:p>
            <a:r>
              <a:rPr lang="en-US" dirty="0"/>
              <a:t>A common practice is to build models from a sample with a primary outcome proportion different from the true population (“Event-Based Sampling”)</a:t>
            </a:r>
          </a:p>
          <a:p>
            <a:r>
              <a:rPr lang="en-US" dirty="0"/>
              <a:t>It can be shown that you can obtain a model of similar predictive power with a smaller overall case count</a:t>
            </a:r>
          </a:p>
          <a:p>
            <a:pPr lvl="1"/>
            <a:r>
              <a:rPr lang="en-US" dirty="0"/>
              <a:t>The amount of information in a data set with a categorical outcome is determined not by the total number of cases in the data set, but by the number of cases in the rarest outcome category</a:t>
            </a:r>
          </a:p>
        </p:txBody>
      </p:sp>
      <p:sp>
        <p:nvSpPr>
          <p:cNvPr id="4" name="Text Placeholder 3">
            <a:extLst>
              <a:ext uri="{FF2B5EF4-FFF2-40B4-BE49-F238E27FC236}">
                <a16:creationId xmlns:a16="http://schemas.microsoft.com/office/drawing/2014/main" id="{C1C266A3-9F74-471C-AF41-CF63DF22E01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703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4FF0-2695-47EF-84B3-12B53581907C}"/>
              </a:ext>
            </a:extLst>
          </p:cNvPr>
          <p:cNvSpPr>
            <a:spLocks noGrp="1"/>
          </p:cNvSpPr>
          <p:nvPr>
            <p:ph type="title"/>
          </p:nvPr>
        </p:nvSpPr>
        <p:spPr/>
        <p:txBody>
          <a:bodyPr>
            <a:normAutofit fontScale="90000"/>
          </a:bodyPr>
          <a:lstStyle/>
          <a:p>
            <a:r>
              <a:rPr lang="en-US" dirty="0"/>
              <a:t>Classification Example</a:t>
            </a:r>
          </a:p>
        </p:txBody>
      </p:sp>
      <p:sp>
        <p:nvSpPr>
          <p:cNvPr id="3" name="Content Placeholder 2">
            <a:extLst>
              <a:ext uri="{FF2B5EF4-FFF2-40B4-BE49-F238E27FC236}">
                <a16:creationId xmlns:a16="http://schemas.microsoft.com/office/drawing/2014/main" id="{4640AC4B-8B25-4D53-B9DD-E5851FEB4A41}"/>
              </a:ext>
            </a:extLst>
          </p:cNvPr>
          <p:cNvSpPr>
            <a:spLocks noGrp="1"/>
          </p:cNvSpPr>
          <p:nvPr>
            <p:ph idx="1"/>
          </p:nvPr>
        </p:nvSpPr>
        <p:spPr>
          <a:xfrm>
            <a:off x="694487" y="4636848"/>
            <a:ext cx="7886700" cy="465616"/>
          </a:xfrm>
        </p:spPr>
        <p:txBody>
          <a:bodyPr>
            <a:normAutofit fontScale="92500"/>
          </a:bodyPr>
          <a:lstStyle/>
          <a:p>
            <a:pPr marL="0" indent="0">
              <a:buNone/>
            </a:pPr>
            <a:r>
              <a:rPr lang="en-US" i="1" dirty="0">
                <a:latin typeface="Cambria Math" pitchFamily="18" charset="0"/>
                <a:ea typeface="Cambria Math" pitchFamily="18" charset="0"/>
              </a:rPr>
              <a:t>Which factor (balance or income) has the stronger relation to default?</a:t>
            </a:r>
          </a:p>
          <a:p>
            <a:pPr marL="0" indent="0">
              <a:buNone/>
            </a:pPr>
            <a:endParaRPr lang="en-US" dirty="0"/>
          </a:p>
        </p:txBody>
      </p:sp>
      <p:sp>
        <p:nvSpPr>
          <p:cNvPr id="4" name="Text Placeholder 3">
            <a:extLst>
              <a:ext uri="{FF2B5EF4-FFF2-40B4-BE49-F238E27FC236}">
                <a16:creationId xmlns:a16="http://schemas.microsoft.com/office/drawing/2014/main" id="{56C08DAF-5B47-4472-8185-9E647A472595}"/>
              </a:ext>
            </a:extLst>
          </p:cNvPr>
          <p:cNvSpPr>
            <a:spLocks noGrp="1"/>
          </p:cNvSpPr>
          <p:nvPr>
            <p:ph type="body" sz="quarter" idx="10"/>
          </p:nvPr>
        </p:nvSpPr>
        <p:spPr/>
        <p:txBody>
          <a:bodyPr/>
          <a:lstStyle/>
          <a:p>
            <a:r>
              <a:rPr lang="en-US" dirty="0"/>
              <a:t>Credit Card Default Data.csv</a:t>
            </a:r>
          </a:p>
        </p:txBody>
      </p:sp>
      <p:pic>
        <p:nvPicPr>
          <p:cNvPr id="6" name="Picture 5">
            <a:extLst>
              <a:ext uri="{FF2B5EF4-FFF2-40B4-BE49-F238E27FC236}">
                <a16:creationId xmlns:a16="http://schemas.microsoft.com/office/drawing/2014/main" id="{81C752E3-D667-40B0-B89B-2D5CBB80A24E}"/>
              </a:ext>
            </a:extLst>
          </p:cNvPr>
          <p:cNvPicPr>
            <a:picLocks noChangeAspect="1"/>
          </p:cNvPicPr>
          <p:nvPr/>
        </p:nvPicPr>
        <p:blipFill>
          <a:blip r:embed="rId2"/>
          <a:stretch>
            <a:fillRect/>
          </a:stretch>
        </p:blipFill>
        <p:spPr>
          <a:xfrm>
            <a:off x="126999" y="1327150"/>
            <a:ext cx="2542297" cy="2851704"/>
          </a:xfrm>
          <a:prstGeom prst="rect">
            <a:avLst/>
          </a:prstGeom>
        </p:spPr>
      </p:pic>
      <p:pic>
        <p:nvPicPr>
          <p:cNvPr id="7" name="Picture 6">
            <a:extLst>
              <a:ext uri="{FF2B5EF4-FFF2-40B4-BE49-F238E27FC236}">
                <a16:creationId xmlns:a16="http://schemas.microsoft.com/office/drawing/2014/main" id="{C18895FE-D242-4179-AE3F-DC6BD60F6202}"/>
              </a:ext>
            </a:extLst>
          </p:cNvPr>
          <p:cNvPicPr>
            <a:picLocks noChangeAspect="1"/>
          </p:cNvPicPr>
          <p:nvPr/>
        </p:nvPicPr>
        <p:blipFill>
          <a:blip r:embed="rId3"/>
          <a:stretch>
            <a:fillRect/>
          </a:stretch>
        </p:blipFill>
        <p:spPr>
          <a:xfrm>
            <a:off x="2892747" y="1327150"/>
            <a:ext cx="6124254" cy="3020180"/>
          </a:xfrm>
          <a:prstGeom prst="rect">
            <a:avLst/>
          </a:prstGeom>
        </p:spPr>
      </p:pic>
    </p:spTree>
    <p:extLst>
      <p:ext uri="{BB962C8B-B14F-4D97-AF65-F5344CB8AC3E}">
        <p14:creationId xmlns:p14="http://schemas.microsoft.com/office/powerpoint/2010/main" val="722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753B-6DA8-4B64-BC97-B0731C396B53}"/>
              </a:ext>
            </a:extLst>
          </p:cNvPr>
          <p:cNvSpPr>
            <a:spLocks noGrp="1"/>
          </p:cNvSpPr>
          <p:nvPr>
            <p:ph type="title"/>
          </p:nvPr>
        </p:nvSpPr>
        <p:spPr/>
        <p:txBody>
          <a:bodyPr>
            <a:normAutofit fontScale="90000"/>
          </a:bodyPr>
          <a:lstStyle/>
          <a:p>
            <a:r>
              <a:rPr lang="en-US" dirty="0"/>
              <a:t>Addressing Rare Events</a:t>
            </a:r>
          </a:p>
        </p:txBody>
      </p:sp>
      <p:sp>
        <p:nvSpPr>
          <p:cNvPr id="4" name="Text Placeholder 3">
            <a:extLst>
              <a:ext uri="{FF2B5EF4-FFF2-40B4-BE49-F238E27FC236}">
                <a16:creationId xmlns:a16="http://schemas.microsoft.com/office/drawing/2014/main" id="{C1C266A3-9F74-471C-AF41-CF63DF22E01B}"/>
              </a:ext>
            </a:extLst>
          </p:cNvPr>
          <p:cNvSpPr>
            <a:spLocks noGrp="1"/>
          </p:cNvSpPr>
          <p:nvPr>
            <p:ph type="body" sz="quarter" idx="10"/>
          </p:nvPr>
        </p:nvSpPr>
        <p:spPr/>
        <p:txBody>
          <a:bodyPr/>
          <a:lstStyle/>
          <a:p>
            <a:r>
              <a:rPr lang="en-US" dirty="0"/>
              <a:t>Event-Based Sampling</a:t>
            </a:r>
          </a:p>
        </p:txBody>
      </p:sp>
      <p:pic>
        <p:nvPicPr>
          <p:cNvPr id="5" name="Picture 13" descr="dots.gif">
            <a:extLst>
              <a:ext uri="{FF2B5EF4-FFF2-40B4-BE49-F238E27FC236}">
                <a16:creationId xmlns:a16="http://schemas.microsoft.com/office/drawing/2014/main" id="{D30EB881-B1B9-4C51-8B35-C042A3D5CD71}"/>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5096306" y="1667005"/>
            <a:ext cx="2663194" cy="27446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6" name="Picture 5" descr="dots.gif">
            <a:extLst>
              <a:ext uri="{FF2B5EF4-FFF2-40B4-BE49-F238E27FC236}">
                <a16:creationId xmlns:a16="http://schemas.microsoft.com/office/drawing/2014/main" id="{D0E7D025-F40F-42FD-819E-0CDC9F1DC95E}"/>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04933" y="1667004"/>
            <a:ext cx="2663194" cy="27446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8BB6D1A-06B0-484D-A5C2-6CAEE6C530BC}"/>
              </a:ext>
            </a:extLst>
          </p:cNvPr>
          <p:cNvSpPr txBox="1"/>
          <p:nvPr/>
        </p:nvSpPr>
        <p:spPr>
          <a:xfrm>
            <a:off x="1440738" y="1243355"/>
            <a:ext cx="2774423" cy="369332"/>
          </a:xfrm>
          <a:prstGeom prst="rect">
            <a:avLst/>
          </a:prstGeom>
          <a:noFill/>
        </p:spPr>
        <p:txBody>
          <a:bodyPr wrap="square" rtlCol="0">
            <a:spAutoFit/>
          </a:bodyPr>
          <a:lstStyle/>
          <a:p>
            <a:pPr algn="ctr"/>
            <a:r>
              <a:rPr lang="en-US" dirty="0">
                <a:solidFill>
                  <a:schemeClr val="bg1"/>
                </a:solidFill>
                <a:latin typeface="+mj-lt"/>
              </a:rPr>
              <a:t>Secondary Outcome</a:t>
            </a:r>
          </a:p>
        </p:txBody>
      </p:sp>
      <p:sp>
        <p:nvSpPr>
          <p:cNvPr id="8" name="TextBox 7">
            <a:extLst>
              <a:ext uri="{FF2B5EF4-FFF2-40B4-BE49-F238E27FC236}">
                <a16:creationId xmlns:a16="http://schemas.microsoft.com/office/drawing/2014/main" id="{E58800F9-047D-46E2-9B9D-CA9635CE4AAF}"/>
              </a:ext>
            </a:extLst>
          </p:cNvPr>
          <p:cNvSpPr txBox="1"/>
          <p:nvPr/>
        </p:nvSpPr>
        <p:spPr>
          <a:xfrm>
            <a:off x="5040691" y="1243355"/>
            <a:ext cx="2774423" cy="369332"/>
          </a:xfrm>
          <a:prstGeom prst="rect">
            <a:avLst/>
          </a:prstGeom>
          <a:noFill/>
        </p:spPr>
        <p:txBody>
          <a:bodyPr wrap="square" rtlCol="0">
            <a:spAutoFit/>
          </a:bodyPr>
          <a:lstStyle/>
          <a:p>
            <a:pPr algn="ctr"/>
            <a:r>
              <a:rPr lang="en-US" dirty="0">
                <a:solidFill>
                  <a:schemeClr val="bg1"/>
                </a:solidFill>
                <a:latin typeface="+mj-lt"/>
              </a:rPr>
              <a:t>Primary Outcome</a:t>
            </a:r>
          </a:p>
        </p:txBody>
      </p:sp>
      <p:sp>
        <p:nvSpPr>
          <p:cNvPr id="9" name="TextBox 8">
            <a:extLst>
              <a:ext uri="{FF2B5EF4-FFF2-40B4-BE49-F238E27FC236}">
                <a16:creationId xmlns:a16="http://schemas.microsoft.com/office/drawing/2014/main" id="{68131870-4337-41CF-BC96-FB235A384964}"/>
              </a:ext>
            </a:extLst>
          </p:cNvPr>
          <p:cNvSpPr txBox="1"/>
          <p:nvPr/>
        </p:nvSpPr>
        <p:spPr>
          <a:xfrm>
            <a:off x="1440737" y="4500324"/>
            <a:ext cx="2774423" cy="338554"/>
          </a:xfrm>
          <a:prstGeom prst="rect">
            <a:avLst/>
          </a:prstGeom>
          <a:noFill/>
        </p:spPr>
        <p:txBody>
          <a:bodyPr wrap="square" rtlCol="0">
            <a:spAutoFit/>
          </a:bodyPr>
          <a:lstStyle/>
          <a:p>
            <a:pPr algn="ctr"/>
            <a:r>
              <a:rPr lang="en-US" sz="1600" dirty="0">
                <a:solidFill>
                  <a:schemeClr val="bg1"/>
                </a:solidFill>
                <a:latin typeface="+mj-lt"/>
              </a:rPr>
              <a:t>Select some cases</a:t>
            </a:r>
          </a:p>
        </p:txBody>
      </p:sp>
      <p:sp>
        <p:nvSpPr>
          <p:cNvPr id="10" name="TextBox 9">
            <a:extLst>
              <a:ext uri="{FF2B5EF4-FFF2-40B4-BE49-F238E27FC236}">
                <a16:creationId xmlns:a16="http://schemas.microsoft.com/office/drawing/2014/main" id="{C80B00D2-33F2-4772-89FB-E7122DB7B268}"/>
              </a:ext>
            </a:extLst>
          </p:cNvPr>
          <p:cNvSpPr txBox="1"/>
          <p:nvPr/>
        </p:nvSpPr>
        <p:spPr>
          <a:xfrm>
            <a:off x="5040691" y="4500324"/>
            <a:ext cx="2774423" cy="338554"/>
          </a:xfrm>
          <a:prstGeom prst="rect">
            <a:avLst/>
          </a:prstGeom>
          <a:noFill/>
        </p:spPr>
        <p:txBody>
          <a:bodyPr wrap="square" rtlCol="0">
            <a:spAutoFit/>
          </a:bodyPr>
          <a:lstStyle/>
          <a:p>
            <a:pPr algn="ctr"/>
            <a:r>
              <a:rPr lang="en-US" sz="1600" dirty="0">
                <a:solidFill>
                  <a:schemeClr val="bg1"/>
                </a:solidFill>
                <a:latin typeface="+mj-lt"/>
              </a:rPr>
              <a:t>Select all cases</a:t>
            </a:r>
          </a:p>
        </p:txBody>
      </p:sp>
    </p:spTree>
    <p:extLst>
      <p:ext uri="{BB962C8B-B14F-4D97-AF65-F5344CB8AC3E}">
        <p14:creationId xmlns:p14="http://schemas.microsoft.com/office/powerpoint/2010/main" val="194142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753B-6DA8-4B64-BC97-B0731C396B53}"/>
              </a:ext>
            </a:extLst>
          </p:cNvPr>
          <p:cNvSpPr>
            <a:spLocks noGrp="1"/>
          </p:cNvSpPr>
          <p:nvPr>
            <p:ph type="title"/>
          </p:nvPr>
        </p:nvSpPr>
        <p:spPr/>
        <p:txBody>
          <a:bodyPr>
            <a:normAutofit fontScale="90000"/>
          </a:bodyPr>
          <a:lstStyle/>
          <a:p>
            <a:r>
              <a:rPr lang="en-US" dirty="0"/>
              <a:t>Addressing Rare Events</a:t>
            </a:r>
          </a:p>
        </p:txBody>
      </p:sp>
      <p:sp>
        <p:nvSpPr>
          <p:cNvPr id="3" name="Content Placeholder 2">
            <a:extLst>
              <a:ext uri="{FF2B5EF4-FFF2-40B4-BE49-F238E27FC236}">
                <a16:creationId xmlns:a16="http://schemas.microsoft.com/office/drawing/2014/main" id="{2D2FEDFE-F211-4996-8114-E5278F2DAB8F}"/>
              </a:ext>
            </a:extLst>
          </p:cNvPr>
          <p:cNvSpPr>
            <a:spLocks noGrp="1"/>
          </p:cNvSpPr>
          <p:nvPr>
            <p:ph idx="1"/>
          </p:nvPr>
        </p:nvSpPr>
        <p:spPr>
          <a:xfrm>
            <a:off x="628650" y="1369219"/>
            <a:ext cx="3483920" cy="3263504"/>
          </a:xfrm>
        </p:spPr>
        <p:txBody>
          <a:bodyPr/>
          <a:lstStyle/>
          <a:p>
            <a:r>
              <a:rPr lang="en-US" dirty="0"/>
              <a:t>Similar predictive power with smaller case count</a:t>
            </a:r>
          </a:p>
          <a:p>
            <a:r>
              <a:rPr lang="en-US" dirty="0"/>
              <a:t>Must adjust assessment measures and graphics</a:t>
            </a:r>
          </a:p>
          <a:p>
            <a:r>
              <a:rPr lang="en-US" dirty="0"/>
              <a:t>Must adjust prediction estimates for bias</a:t>
            </a:r>
          </a:p>
          <a:p>
            <a:r>
              <a:rPr lang="en-US" dirty="0"/>
              <a:t>Model Studio automatically adjusts for event-based sampling</a:t>
            </a:r>
          </a:p>
        </p:txBody>
      </p:sp>
      <p:sp>
        <p:nvSpPr>
          <p:cNvPr id="4" name="Text Placeholder 3">
            <a:extLst>
              <a:ext uri="{FF2B5EF4-FFF2-40B4-BE49-F238E27FC236}">
                <a16:creationId xmlns:a16="http://schemas.microsoft.com/office/drawing/2014/main" id="{C1C266A3-9F74-471C-AF41-CF63DF22E01B}"/>
              </a:ext>
            </a:extLst>
          </p:cNvPr>
          <p:cNvSpPr>
            <a:spLocks noGrp="1"/>
          </p:cNvSpPr>
          <p:nvPr>
            <p:ph type="body" sz="quarter" idx="10"/>
          </p:nvPr>
        </p:nvSpPr>
        <p:spPr/>
        <p:txBody>
          <a:bodyPr/>
          <a:lstStyle/>
          <a:p>
            <a:r>
              <a:rPr lang="en-US" dirty="0"/>
              <a:t>Event-Based Sampling</a:t>
            </a:r>
          </a:p>
        </p:txBody>
      </p:sp>
      <p:pic>
        <p:nvPicPr>
          <p:cNvPr id="5" name="Picture 13" descr="dots.gif">
            <a:extLst>
              <a:ext uri="{FF2B5EF4-FFF2-40B4-BE49-F238E27FC236}">
                <a16:creationId xmlns:a16="http://schemas.microsoft.com/office/drawing/2014/main" id="{D66B579D-D856-4DC6-87BF-39ED087067B6}"/>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5031432" y="1369219"/>
            <a:ext cx="3036094" cy="31289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80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D91083-A096-4C52-90CD-89CE54869500}"/>
              </a:ext>
            </a:extLst>
          </p:cNvPr>
          <p:cNvSpPr>
            <a:spLocks noGrp="1"/>
          </p:cNvSpPr>
          <p:nvPr>
            <p:ph type="title"/>
          </p:nvPr>
        </p:nvSpPr>
        <p:spPr/>
        <p:txBody>
          <a:bodyPr>
            <a:normAutofit fontScale="90000"/>
          </a:bodyPr>
          <a:lstStyle/>
          <a:p>
            <a:r>
              <a:rPr lang="en-US" dirty="0"/>
              <a:t>Dataset Partition Strategies</a:t>
            </a:r>
          </a:p>
        </p:txBody>
      </p:sp>
      <p:sp>
        <p:nvSpPr>
          <p:cNvPr id="7" name="Content Placeholder 6">
            <a:extLst>
              <a:ext uri="{FF2B5EF4-FFF2-40B4-BE49-F238E27FC236}">
                <a16:creationId xmlns:a16="http://schemas.microsoft.com/office/drawing/2014/main" id="{7BB9D5D4-9F36-43FD-B5C9-068954DDAE50}"/>
              </a:ext>
            </a:extLst>
          </p:cNvPr>
          <p:cNvSpPr>
            <a:spLocks noGrp="1"/>
          </p:cNvSpPr>
          <p:nvPr>
            <p:ph idx="1"/>
          </p:nvPr>
        </p:nvSpPr>
        <p:spPr/>
        <p:txBody>
          <a:bodyPr/>
          <a:lstStyle/>
          <a:p>
            <a:r>
              <a:rPr lang="en-US" dirty="0"/>
              <a:t>Partition data / address rare events</a:t>
            </a:r>
          </a:p>
          <a:p>
            <a:pPr lvl="1"/>
            <a:r>
              <a:rPr lang="en-US" dirty="0"/>
              <a:t>Stratified sampling:  ensure partitions have same percentages (of a category) as the overall population</a:t>
            </a:r>
          </a:p>
          <a:p>
            <a:pPr lvl="1"/>
            <a:r>
              <a:rPr lang="en-US" dirty="0"/>
              <a:t>Event-based sampling:  Over/under sample to get specified percentages of each category of observations in each partition</a:t>
            </a:r>
          </a:p>
          <a:p>
            <a:endParaRPr lang="en-US" dirty="0"/>
          </a:p>
        </p:txBody>
      </p:sp>
      <p:sp>
        <p:nvSpPr>
          <p:cNvPr id="8" name="Text Placeholder 7">
            <a:extLst>
              <a:ext uri="{FF2B5EF4-FFF2-40B4-BE49-F238E27FC236}">
                <a16:creationId xmlns:a16="http://schemas.microsoft.com/office/drawing/2014/main" id="{BBE84802-099C-4919-AA25-ACFE91C32BC1}"/>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5243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C43096-319E-5D49-9AFD-559B402B27C0}"/>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D09B924D-66B9-CA80-D83B-9775F4935836}"/>
              </a:ext>
            </a:extLst>
          </p:cNvPr>
          <p:cNvSpPr>
            <a:spLocks noGrp="1"/>
          </p:cNvSpPr>
          <p:nvPr>
            <p:ph type="body" sz="quarter" idx="10"/>
          </p:nvPr>
        </p:nvSpPr>
        <p:spPr/>
        <p:txBody>
          <a:bodyPr/>
          <a:lstStyle/>
          <a:p>
            <a:r>
              <a:rPr lang="en-US" dirty="0"/>
              <a:t>Multinomial Logistic Regression</a:t>
            </a:r>
          </a:p>
        </p:txBody>
      </p:sp>
    </p:spTree>
    <p:extLst>
      <p:ext uri="{BB962C8B-B14F-4D97-AF65-F5344CB8AC3E}">
        <p14:creationId xmlns:p14="http://schemas.microsoft.com/office/powerpoint/2010/main" val="304699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BA3F56-B6AE-C567-2264-8625CBBE9442}"/>
              </a:ext>
            </a:extLst>
          </p:cNvPr>
          <p:cNvSpPr>
            <a:spLocks noGrp="1"/>
          </p:cNvSpPr>
          <p:nvPr>
            <p:ph type="title"/>
          </p:nvPr>
        </p:nvSpPr>
        <p:spPr/>
        <p:txBody>
          <a:bodyPr>
            <a:normAutofit fontScale="90000"/>
          </a:bodyPr>
          <a:lstStyle/>
          <a:p>
            <a:r>
              <a:rPr lang="en-US" dirty="0"/>
              <a:t>Multinomial Logistic Regression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906369D-3857-E623-C7B8-99C697FCB76D}"/>
                  </a:ext>
                </a:extLst>
              </p:cNvPr>
              <p:cNvSpPr>
                <a:spLocks noGrp="1"/>
              </p:cNvSpPr>
              <p:nvPr>
                <p:ph idx="1"/>
              </p:nvPr>
            </p:nvSpPr>
            <p:spPr/>
            <p:txBody>
              <a:bodyPr>
                <a:normAutofit lnSpcReduction="10000"/>
              </a:bodyPr>
              <a:lstStyle/>
              <a:p>
                <a:r>
                  <a:rPr lang="en-US" dirty="0"/>
                  <a:t>Extension of logistic regression for multiple categories</a:t>
                </a:r>
              </a:p>
              <a:p>
                <a:r>
                  <a:rPr lang="en-US" dirty="0"/>
                  <a:t>Select a single class to serve as the baseline (here, we select K):</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itchFamily="18" charset="0"/>
                        </a:rPr>
                        <m:t>𝑃</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𝑌</m:t>
                          </m:r>
                          <m:r>
                            <a:rPr lang="en-US" b="0" i="1" smtClean="0">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𝑘</m:t>
                          </m:r>
                        </m:e>
                        <m:e>
                          <m:r>
                            <a:rPr lang="en-US" b="0" i="1" smtClean="0">
                              <a:solidFill>
                                <a:schemeClr val="bg1"/>
                              </a:solidFill>
                              <a:latin typeface="Cambria Math" panose="02040503050406030204" pitchFamily="18" charset="0"/>
                              <a:ea typeface="Cambria Math" pitchFamily="18" charset="0"/>
                            </a:rPr>
                            <m:t>𝑋</m:t>
                          </m:r>
                          <m:r>
                            <a:rPr lang="en-US" b="0" i="1" smtClean="0">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𝑥</m:t>
                          </m:r>
                        </m:e>
                      </m:d>
                      <m:r>
                        <a:rPr lang="en-US" b="0" i="1" smtClean="0">
                          <a:solidFill>
                            <a:schemeClr val="bg1"/>
                          </a:solidFill>
                          <a:latin typeface="Cambria Math" panose="02040503050406030204" pitchFamily="18" charset="0"/>
                          <a:ea typeface="Cambria Math" pitchFamily="18" charset="0"/>
                        </a:rPr>
                        <m:t>= </m:t>
                      </m:r>
                      <m:f>
                        <m:fPr>
                          <m:ctrlPr>
                            <a:rPr lang="en-US" b="0" i="1" smtClean="0">
                              <a:solidFill>
                                <a:schemeClr val="bg1"/>
                              </a:solidFill>
                              <a:latin typeface="Cambria Math" panose="02040503050406030204" pitchFamily="18" charset="0"/>
                              <a:ea typeface="Cambria Math" pitchFamily="18" charset="0"/>
                            </a:rPr>
                          </m:ctrlPr>
                        </m:fPr>
                        <m:num>
                          <m:sSup>
                            <m:sSupPr>
                              <m:ctrlPr>
                                <a:rPr lang="en-US" i="1">
                                  <a:solidFill>
                                    <a:schemeClr val="bg1"/>
                                  </a:solidFill>
                                  <a:latin typeface="Cambria Math" panose="02040503050406030204" pitchFamily="18" charset="0"/>
                                  <a:ea typeface="Cambria Math" pitchFamily="18" charset="0"/>
                                </a:rPr>
                              </m:ctrlPr>
                            </m:sSupPr>
                            <m:e>
                              <m:r>
                                <a:rPr lang="en-US" i="1">
                                  <a:solidFill>
                                    <a:schemeClr val="bg1"/>
                                  </a:solidFill>
                                  <a:latin typeface="Cambria Math" panose="02040503050406030204" pitchFamily="18" charset="0"/>
                                  <a:ea typeface="Cambria Math" pitchFamily="18" charset="0"/>
                                </a:rPr>
                                <m:t>𝑒</m:t>
                              </m:r>
                            </m:e>
                            <m:sup>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𝑘</m:t>
                                  </m:r>
                                  <m:r>
                                    <a:rPr lang="en-US" i="1">
                                      <a:solidFill>
                                        <a:schemeClr val="bg1"/>
                                      </a:solidFill>
                                      <a:latin typeface="Cambria Math" panose="02040503050406030204" pitchFamily="18" charset="0"/>
                                      <a:ea typeface="Cambria Math" pitchFamily="18" charset="0"/>
                                    </a:rPr>
                                    <m:t>0</m:t>
                                  </m:r>
                                </m:sub>
                              </m:sSub>
                              <m:r>
                                <a:rPr lang="en-US" i="1">
                                  <a:solidFill>
                                    <a:schemeClr val="bg1"/>
                                  </a:solidFill>
                                  <a:latin typeface="Cambria Math" panose="02040503050406030204" pitchFamily="18" charset="0"/>
                                  <a:ea typeface="Cambria Math" pitchFamily="18" charset="0"/>
                                </a:rPr>
                                <m:t>+</m:t>
                              </m:r>
                              <m:sSub>
                                <m:sSubPr>
                                  <m:ctrlPr>
                                    <a:rPr lang="en-US" i="1">
                                      <a:solidFill>
                                        <a:schemeClr val="bg1"/>
                                      </a:solidFill>
                                      <a:latin typeface="Cambria Math" panose="02040503050406030204" pitchFamily="18" charset="0"/>
                                      <a:ea typeface="Cambria Math" pitchFamily="18" charset="0"/>
                                    </a:rPr>
                                  </m:ctrlPr>
                                </m:sSubPr>
                                <m:e>
                                  <m:r>
                                    <a:rPr lang="en-US" i="1">
                                      <a:solidFill>
                                        <a:schemeClr val="bg1"/>
                                      </a:solidFill>
                                      <a:latin typeface="Cambria Math" panose="02040503050406030204" pitchFamily="18" charset="0"/>
                                      <a:ea typeface="Cambria Math" pitchFamily="18" charset="0"/>
                                    </a:rPr>
                                    <m:t>𝛽</m:t>
                                  </m:r>
                                </m:e>
                                <m:sub>
                                  <m:r>
                                    <a:rPr lang="en-US" b="0" i="1" smtClean="0">
                                      <a:solidFill>
                                        <a:schemeClr val="bg1"/>
                                      </a:solidFill>
                                      <a:latin typeface="Cambria Math" panose="02040503050406030204" pitchFamily="18" charset="0"/>
                                      <a:ea typeface="Cambria Math" pitchFamily="18" charset="0"/>
                                    </a:rPr>
                                    <m:t>𝑘</m:t>
                                  </m:r>
                                  <m:r>
                                    <a:rPr lang="en-US" i="1">
                                      <a:solidFill>
                                        <a:schemeClr val="bg1"/>
                                      </a:solidFill>
                                      <a:latin typeface="Cambria Math" panose="02040503050406030204" pitchFamily="18" charset="0"/>
                                      <a:ea typeface="Cambria Math" pitchFamily="18" charset="0"/>
                                    </a:rPr>
                                    <m:t>1</m:t>
                                  </m:r>
                                </m:sub>
                              </m:sSub>
                              <m:sSub>
                                <m:sSubPr>
                                  <m:ctrlPr>
                                    <a:rPr lang="en-US" i="1" smtClean="0">
                                      <a:solidFill>
                                        <a:schemeClr val="bg1"/>
                                      </a:solidFill>
                                      <a:latin typeface="Cambria Math" panose="02040503050406030204" pitchFamily="18" charset="0"/>
                                      <a:ea typeface="Cambria Math" pitchFamily="18" charset="0"/>
                                    </a:rPr>
                                  </m:ctrlPr>
                                </m:sSubPr>
                                <m:e>
                                  <m:r>
                                    <a:rPr lang="en-US" b="0" i="1" smtClean="0">
                                      <a:solidFill>
                                        <a:schemeClr val="bg1"/>
                                      </a:solidFill>
                                      <a:latin typeface="Cambria Math" panose="02040503050406030204" pitchFamily="18" charset="0"/>
                                      <a:ea typeface="Cambria Math" pitchFamily="18" charset="0"/>
                                    </a:rPr>
                                    <m:t>𝑥</m:t>
                                  </m:r>
                                </m:e>
                                <m:sub>
                                  <m:r>
                                    <a:rPr lang="en-US" b="0" i="1" smtClean="0">
                                      <a:solidFill>
                                        <a:schemeClr val="bg1"/>
                                      </a:solidFill>
                                      <a:latin typeface="Cambria Math" panose="02040503050406030204" pitchFamily="18" charset="0"/>
                                      <a:ea typeface="Cambria Math" pitchFamily="18" charset="0"/>
                                    </a:rPr>
                                    <m:t>1</m:t>
                                  </m:r>
                                </m:sub>
                              </m:sSub>
                              <m:r>
                                <a:rPr lang="en-US" b="0" i="1" smtClean="0">
                                  <a:solidFill>
                                    <a:schemeClr val="bg1"/>
                                  </a:solidFill>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𝑘</m:t>
                                  </m:r>
                                  <m:r>
                                    <a:rPr lang="en-US" b="0" i="1" smtClean="0">
                                      <a:latin typeface="Cambria Math" panose="02040503050406030204" pitchFamily="18" charset="0"/>
                                      <a:ea typeface="Cambria Math" pitchFamily="18" charset="0"/>
                                    </a:rPr>
                                    <m:t>𝑝</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𝑥</m:t>
                                  </m:r>
                                </m:e>
                                <m:sub>
                                  <m:r>
                                    <a:rPr lang="en-US" b="0" i="1" smtClean="0">
                                      <a:latin typeface="Cambria Math" panose="02040503050406030204" pitchFamily="18" charset="0"/>
                                      <a:ea typeface="Cambria Math" pitchFamily="18" charset="0"/>
                                    </a:rPr>
                                    <m:t>𝑝</m:t>
                                  </m:r>
                                </m:sub>
                              </m:sSub>
                              <m:r>
                                <a:rPr lang="en-US" i="1">
                                  <a:solidFill>
                                    <a:schemeClr val="bg1"/>
                                  </a:solidFill>
                                  <a:latin typeface="Cambria Math" panose="02040503050406030204" pitchFamily="18" charset="0"/>
                                  <a:ea typeface="Cambria Math" pitchFamily="18" charset="0"/>
                                </a:rPr>
                                <m:t>)</m:t>
                              </m:r>
                            </m:sup>
                          </m:sSup>
                        </m:num>
                        <m:den>
                          <m:r>
                            <a:rPr lang="en-US" b="0" i="1" smtClean="0">
                              <a:solidFill>
                                <a:schemeClr val="bg1"/>
                              </a:solidFill>
                              <a:latin typeface="Cambria Math" panose="02040503050406030204" pitchFamily="18" charset="0"/>
                              <a:ea typeface="Cambria Math" pitchFamily="18" charset="0"/>
                            </a:rPr>
                            <m:t>1+</m:t>
                          </m:r>
                          <m:sSup>
                            <m:sSupPr>
                              <m:ctrlPr>
                                <a:rPr lang="en-US" i="1">
                                  <a:latin typeface="Cambria Math" panose="02040503050406030204" pitchFamily="18" charset="0"/>
                                  <a:ea typeface="Cambria Math" pitchFamily="18" charset="0"/>
                                </a:rPr>
                              </m:ctrlPr>
                            </m:sSupPr>
                            <m:e>
                              <m:r>
                                <a:rPr lang="en-US" i="1">
                                  <a:latin typeface="Cambria Math" panose="02040503050406030204" pitchFamily="18" charset="0"/>
                                  <a:ea typeface="Cambria Math" pitchFamily="18" charset="0"/>
                                </a:rPr>
                                <m:t>𝑒</m:t>
                              </m:r>
                            </m:e>
                            <m:sup>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𝑘</m:t>
                                  </m:r>
                                  <m:r>
                                    <a:rPr lang="en-US" i="1">
                                      <a:latin typeface="Cambria Math" panose="02040503050406030204" pitchFamily="18" charset="0"/>
                                      <a:ea typeface="Cambria Math" pitchFamily="18" charset="0"/>
                                    </a:rPr>
                                    <m:t>0</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𝑘</m:t>
                                  </m:r>
                                  <m:r>
                                    <a:rPr lang="en-US" i="1">
                                      <a:latin typeface="Cambria Math" panose="02040503050406030204" pitchFamily="18" charset="0"/>
                                      <a:ea typeface="Cambria Math" pitchFamily="18" charset="0"/>
                                    </a:rPr>
                                    <m:t>1</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𝑥</m:t>
                                  </m:r>
                                </m:e>
                                <m:sub>
                                  <m:r>
                                    <a:rPr lang="en-US" i="1">
                                      <a:latin typeface="Cambria Math" panose="02040503050406030204" pitchFamily="18" charset="0"/>
                                      <a:ea typeface="Cambria Math" pitchFamily="18" charset="0"/>
                                    </a:rPr>
                                    <m:t>1</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𝑘𝑝</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𝑥</m:t>
                                  </m:r>
                                </m:e>
                                <m:sub>
                                  <m:r>
                                    <a:rPr lang="en-US" i="1">
                                      <a:latin typeface="Cambria Math" panose="02040503050406030204" pitchFamily="18" charset="0"/>
                                      <a:ea typeface="Cambria Math" pitchFamily="18" charset="0"/>
                                    </a:rPr>
                                    <m:t>𝑝</m:t>
                                  </m:r>
                                </m:sub>
                              </m:sSub>
                              <m:r>
                                <a:rPr lang="en-US" i="1">
                                  <a:latin typeface="Cambria Math" panose="02040503050406030204" pitchFamily="18" charset="0"/>
                                  <a:ea typeface="Cambria Math" pitchFamily="18" charset="0"/>
                                </a:rPr>
                                <m:t>)</m:t>
                              </m:r>
                            </m:sup>
                          </m:sSup>
                        </m:den>
                      </m:f>
                    </m:oMath>
                  </m:oMathPara>
                </a14:m>
                <a:endParaRPr lang="en-US" dirty="0">
                  <a:solidFill>
                    <a:schemeClr val="bg1"/>
                  </a:solidFill>
                  <a:latin typeface="Cambria Math" pitchFamily="18" charset="0"/>
                  <a:ea typeface="Cambria Math" pitchFamily="18" charset="0"/>
                </a:endParaRPr>
              </a:p>
              <a:p>
                <a:pPr marL="0" indent="0">
                  <a:buNone/>
                </a:pPr>
                <a:br>
                  <a:rPr lang="en-US" dirty="0"/>
                </a:br>
                <a:r>
                  <a:rPr lang="en-US" dirty="0"/>
                  <a:t>for k = 1, …, K-1, and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itchFamily="18" charset="0"/>
                        </a:rPr>
                        <m:t>𝑃</m:t>
                      </m:r>
                      <m:d>
                        <m:dPr>
                          <m:ctrlPr>
                            <a:rPr lang="en-US" b="0" i="1" smtClean="0">
                              <a:solidFill>
                                <a:schemeClr val="bg1"/>
                              </a:solidFill>
                              <a:latin typeface="Cambria Math" panose="02040503050406030204" pitchFamily="18" charset="0"/>
                              <a:ea typeface="Cambria Math" pitchFamily="18" charset="0"/>
                            </a:rPr>
                          </m:ctrlPr>
                        </m:dPr>
                        <m:e>
                          <m:r>
                            <a:rPr lang="en-US" b="0" i="1" smtClean="0">
                              <a:solidFill>
                                <a:schemeClr val="bg1"/>
                              </a:solidFill>
                              <a:latin typeface="Cambria Math" panose="02040503050406030204" pitchFamily="18" charset="0"/>
                              <a:ea typeface="Cambria Math" pitchFamily="18" charset="0"/>
                            </a:rPr>
                            <m:t>𝑌</m:t>
                          </m:r>
                          <m:r>
                            <a:rPr lang="en-US" b="0" i="1" smtClean="0">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𝐾</m:t>
                          </m:r>
                        </m:e>
                        <m:e>
                          <m:r>
                            <a:rPr lang="en-US" b="0" i="1" smtClean="0">
                              <a:solidFill>
                                <a:schemeClr val="bg1"/>
                              </a:solidFill>
                              <a:latin typeface="Cambria Math" panose="02040503050406030204" pitchFamily="18" charset="0"/>
                              <a:ea typeface="Cambria Math" pitchFamily="18" charset="0"/>
                            </a:rPr>
                            <m:t>𝑋</m:t>
                          </m:r>
                          <m:r>
                            <a:rPr lang="en-US" b="0" i="1" smtClean="0">
                              <a:solidFill>
                                <a:schemeClr val="bg1"/>
                              </a:solidFill>
                              <a:latin typeface="Cambria Math" panose="02040503050406030204" pitchFamily="18" charset="0"/>
                              <a:ea typeface="Cambria Math" pitchFamily="18" charset="0"/>
                            </a:rPr>
                            <m:t>=</m:t>
                          </m:r>
                          <m:r>
                            <a:rPr lang="en-US" b="0" i="1" smtClean="0">
                              <a:solidFill>
                                <a:schemeClr val="bg1"/>
                              </a:solidFill>
                              <a:latin typeface="Cambria Math" panose="02040503050406030204" pitchFamily="18" charset="0"/>
                              <a:ea typeface="Cambria Math" pitchFamily="18" charset="0"/>
                            </a:rPr>
                            <m:t>𝑥</m:t>
                          </m:r>
                        </m:e>
                      </m:d>
                      <m:r>
                        <a:rPr lang="en-US" b="0" i="1" smtClean="0">
                          <a:solidFill>
                            <a:schemeClr val="bg1"/>
                          </a:solidFill>
                          <a:latin typeface="Cambria Math" panose="02040503050406030204" pitchFamily="18" charset="0"/>
                          <a:ea typeface="Cambria Math" pitchFamily="18" charset="0"/>
                        </a:rPr>
                        <m:t>= </m:t>
                      </m:r>
                      <m:f>
                        <m:fPr>
                          <m:ctrlPr>
                            <a:rPr lang="en-US" b="0" i="1" smtClean="0">
                              <a:solidFill>
                                <a:schemeClr val="bg1"/>
                              </a:solidFill>
                              <a:latin typeface="Cambria Math" panose="02040503050406030204" pitchFamily="18" charset="0"/>
                              <a:ea typeface="Cambria Math" pitchFamily="18" charset="0"/>
                            </a:rPr>
                          </m:ctrlPr>
                        </m:fPr>
                        <m:num>
                          <m:r>
                            <a:rPr lang="en-US" b="0" i="1" smtClean="0">
                              <a:solidFill>
                                <a:schemeClr val="bg1"/>
                              </a:solidFill>
                              <a:latin typeface="Cambria Math" panose="02040503050406030204" pitchFamily="18" charset="0"/>
                              <a:ea typeface="Cambria Math" pitchFamily="18" charset="0"/>
                            </a:rPr>
                            <m:t>1</m:t>
                          </m:r>
                        </m:num>
                        <m:den>
                          <m:r>
                            <a:rPr lang="en-US" b="0" i="1" smtClean="0">
                              <a:solidFill>
                                <a:schemeClr val="bg1"/>
                              </a:solidFill>
                              <a:latin typeface="Cambria Math" panose="02040503050406030204" pitchFamily="18" charset="0"/>
                              <a:ea typeface="Cambria Math" pitchFamily="18" charset="0"/>
                            </a:rPr>
                            <m:t>1+</m:t>
                          </m:r>
                          <m:sSup>
                            <m:sSupPr>
                              <m:ctrlPr>
                                <a:rPr lang="en-US" i="1">
                                  <a:latin typeface="Cambria Math" panose="02040503050406030204" pitchFamily="18" charset="0"/>
                                  <a:ea typeface="Cambria Math" pitchFamily="18" charset="0"/>
                                </a:rPr>
                              </m:ctrlPr>
                            </m:sSupPr>
                            <m:e>
                              <m:r>
                                <a:rPr lang="en-US" i="1">
                                  <a:latin typeface="Cambria Math" panose="02040503050406030204" pitchFamily="18" charset="0"/>
                                  <a:ea typeface="Cambria Math" pitchFamily="18" charset="0"/>
                                </a:rPr>
                                <m:t>𝑒</m:t>
                              </m:r>
                            </m:e>
                            <m:sup>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𝑘</m:t>
                                  </m:r>
                                  <m:r>
                                    <a:rPr lang="en-US" i="1">
                                      <a:latin typeface="Cambria Math" panose="02040503050406030204" pitchFamily="18" charset="0"/>
                                      <a:ea typeface="Cambria Math" pitchFamily="18" charset="0"/>
                                    </a:rPr>
                                    <m:t>0</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𝑘</m:t>
                                  </m:r>
                                  <m:r>
                                    <a:rPr lang="en-US" i="1">
                                      <a:latin typeface="Cambria Math" panose="02040503050406030204" pitchFamily="18" charset="0"/>
                                      <a:ea typeface="Cambria Math" pitchFamily="18" charset="0"/>
                                    </a:rPr>
                                    <m:t>1</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𝑥</m:t>
                                  </m:r>
                                </m:e>
                                <m:sub>
                                  <m:r>
                                    <a:rPr lang="en-US" i="1">
                                      <a:latin typeface="Cambria Math" panose="02040503050406030204" pitchFamily="18" charset="0"/>
                                      <a:ea typeface="Cambria Math" pitchFamily="18" charset="0"/>
                                    </a:rPr>
                                    <m:t>1</m:t>
                                  </m:r>
                                </m:sub>
                              </m:sSub>
                              <m:r>
                                <a:rPr lang="en-US" i="1">
                                  <a:latin typeface="Cambria Math" panose="02040503050406030204" pitchFamily="18" charset="0"/>
                                  <a:ea typeface="Cambria Math" pitchFamily="18" charset="0"/>
                                </a:rPr>
                                <m:t>+…+</m:t>
                              </m:r>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𝛽</m:t>
                                  </m:r>
                                </m:e>
                                <m:sub>
                                  <m:r>
                                    <a:rPr lang="en-US" i="1">
                                      <a:latin typeface="Cambria Math" panose="02040503050406030204" pitchFamily="18" charset="0"/>
                                      <a:ea typeface="Cambria Math" pitchFamily="18" charset="0"/>
                                    </a:rPr>
                                    <m:t>𝑘𝑝</m:t>
                                  </m:r>
                                </m:sub>
                              </m:sSub>
                              <m:sSub>
                                <m:sSubPr>
                                  <m:ctrlPr>
                                    <a:rPr lang="en-US" i="1">
                                      <a:latin typeface="Cambria Math" panose="02040503050406030204" pitchFamily="18" charset="0"/>
                                      <a:ea typeface="Cambria Math" pitchFamily="18" charset="0"/>
                                    </a:rPr>
                                  </m:ctrlPr>
                                </m:sSubPr>
                                <m:e>
                                  <m:r>
                                    <a:rPr lang="en-US" i="1">
                                      <a:latin typeface="Cambria Math" panose="02040503050406030204" pitchFamily="18" charset="0"/>
                                      <a:ea typeface="Cambria Math" pitchFamily="18" charset="0"/>
                                    </a:rPr>
                                    <m:t>𝑥</m:t>
                                  </m:r>
                                </m:e>
                                <m:sub>
                                  <m:r>
                                    <a:rPr lang="en-US" i="1">
                                      <a:latin typeface="Cambria Math" panose="02040503050406030204" pitchFamily="18" charset="0"/>
                                      <a:ea typeface="Cambria Math" pitchFamily="18" charset="0"/>
                                    </a:rPr>
                                    <m:t>𝑝</m:t>
                                  </m:r>
                                </m:sub>
                              </m:sSub>
                              <m:r>
                                <a:rPr lang="en-US" i="1">
                                  <a:latin typeface="Cambria Math" panose="02040503050406030204" pitchFamily="18" charset="0"/>
                                  <a:ea typeface="Cambria Math" pitchFamily="18" charset="0"/>
                                </a:rPr>
                                <m:t>)</m:t>
                              </m:r>
                            </m:sup>
                          </m:sSup>
                        </m:den>
                      </m:f>
                    </m:oMath>
                  </m:oMathPara>
                </a14:m>
                <a:br>
                  <a:rPr lang="en-US" dirty="0"/>
                </a:br>
                <a:endParaRPr lang="en-US" dirty="0"/>
              </a:p>
              <a:p>
                <a:pPr marL="0" indent="0">
                  <a:buNone/>
                </a:pPr>
                <a:endParaRPr lang="en-US" dirty="0"/>
              </a:p>
              <a:p>
                <a:endParaRPr lang="en-US" dirty="0"/>
              </a:p>
            </p:txBody>
          </p:sp>
        </mc:Choice>
        <mc:Fallback xmlns="">
          <p:sp>
            <p:nvSpPr>
              <p:cNvPr id="5" name="Content Placeholder 4">
                <a:extLst>
                  <a:ext uri="{FF2B5EF4-FFF2-40B4-BE49-F238E27FC236}">
                    <a16:creationId xmlns:a16="http://schemas.microsoft.com/office/drawing/2014/main" id="{1906369D-3857-E623-C7B8-99C697FCB76D}"/>
                  </a:ext>
                </a:extLst>
              </p:cNvPr>
              <p:cNvSpPr>
                <a:spLocks noGrp="1" noRot="1" noChangeAspect="1" noMove="1" noResize="1" noEditPoints="1" noAdjustHandles="1" noChangeArrowheads="1" noChangeShapeType="1" noTextEdit="1"/>
              </p:cNvSpPr>
              <p:nvPr>
                <p:ph idx="1"/>
              </p:nvPr>
            </p:nvSpPr>
            <p:spPr>
              <a:blipFill>
                <a:blip r:embed="rId2"/>
                <a:stretch>
                  <a:fillRect l="-927" t="-3364"/>
                </a:stretch>
              </a:blipFill>
            </p:spPr>
            <p:txBody>
              <a:bodyPr/>
              <a:lstStyle/>
              <a:p>
                <a:r>
                  <a:rPr lang="en-US">
                    <a:noFill/>
                  </a:rPr>
                  <a:t> </a:t>
                </a:r>
              </a:p>
            </p:txBody>
          </p:sp>
        </mc:Fallback>
      </mc:AlternateContent>
      <p:sp>
        <p:nvSpPr>
          <p:cNvPr id="6" name="Text Placeholder 5">
            <a:extLst>
              <a:ext uri="{FF2B5EF4-FFF2-40B4-BE49-F238E27FC236}">
                <a16:creationId xmlns:a16="http://schemas.microsoft.com/office/drawing/2014/main" id="{96C00F16-7B67-89A2-4B3C-AD64BA8DBE40}"/>
              </a:ext>
            </a:extLst>
          </p:cNvPr>
          <p:cNvSpPr>
            <a:spLocks noGrp="1"/>
          </p:cNvSpPr>
          <p:nvPr>
            <p:ph type="body" sz="quarter" idx="10"/>
          </p:nvPr>
        </p:nvSpPr>
        <p:spPr/>
        <p:txBody>
          <a:bodyPr/>
          <a:lstStyle/>
          <a:p>
            <a:r>
              <a:rPr lang="en-US" dirty="0"/>
              <a:t>Overview</a:t>
            </a:r>
          </a:p>
        </p:txBody>
      </p:sp>
    </p:spTree>
    <p:extLst>
      <p:ext uri="{BB962C8B-B14F-4D97-AF65-F5344CB8AC3E}">
        <p14:creationId xmlns:p14="http://schemas.microsoft.com/office/powerpoint/2010/main" val="410889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5C5F05F-7970-41D8-9C95-C718185BB8BC}"/>
              </a:ext>
            </a:extLst>
          </p:cNvPr>
          <p:cNvSpPr>
            <a:spLocks noGrp="1"/>
          </p:cNvSpPr>
          <p:nvPr>
            <p:ph type="body" sz="quarter" idx="11"/>
          </p:nvPr>
        </p:nvSpPr>
        <p:spPr/>
        <p:txBody>
          <a:bodyPr/>
          <a:lstStyle/>
          <a:p>
            <a:r>
              <a:rPr lang="en-US" dirty="0"/>
              <a:t>Generalized Linear Models</a:t>
            </a:r>
          </a:p>
          <a:p>
            <a:endParaRPr lang="en-US" dirty="0"/>
          </a:p>
        </p:txBody>
      </p:sp>
      <p:sp>
        <p:nvSpPr>
          <p:cNvPr id="5" name="Text Placeholder 4">
            <a:extLst>
              <a:ext uri="{FF2B5EF4-FFF2-40B4-BE49-F238E27FC236}">
                <a16:creationId xmlns:a16="http://schemas.microsoft.com/office/drawing/2014/main" id="{841D3518-5D43-499C-A8DA-2D39E1BCC5C8}"/>
              </a:ext>
            </a:extLst>
          </p:cNvPr>
          <p:cNvSpPr>
            <a:spLocks noGrp="1"/>
          </p:cNvSpPr>
          <p:nvPr>
            <p:ph type="body" sz="quarter" idx="10"/>
          </p:nvPr>
        </p:nvSpPr>
        <p:spPr/>
        <p:txBody>
          <a:bodyPr/>
          <a:lstStyle/>
          <a:p>
            <a:r>
              <a:rPr lang="en-US" dirty="0"/>
              <a:t>Module 7</a:t>
            </a:r>
          </a:p>
        </p:txBody>
      </p:sp>
    </p:spTree>
    <p:extLst>
      <p:ext uri="{BB962C8B-B14F-4D97-AF65-F5344CB8AC3E}">
        <p14:creationId xmlns:p14="http://schemas.microsoft.com/office/powerpoint/2010/main" val="105501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20017D-DB16-8435-93F6-7AFB4F6F1704}"/>
              </a:ext>
            </a:extLst>
          </p:cNvPr>
          <p:cNvSpPr>
            <a:spLocks noGrp="1"/>
          </p:cNvSpPr>
          <p:nvPr>
            <p:ph type="title"/>
          </p:nvPr>
        </p:nvSpPr>
        <p:spPr/>
        <p:txBody>
          <a:bodyPr>
            <a:normAutofit fontScale="90000"/>
          </a:bodyPr>
          <a:lstStyle/>
          <a:p>
            <a:r>
              <a:rPr lang="en-US" dirty="0"/>
              <a:t>Generalized Linear Models</a:t>
            </a:r>
          </a:p>
        </p:txBody>
      </p:sp>
      <p:sp>
        <p:nvSpPr>
          <p:cNvPr id="5" name="Content Placeholder 4">
            <a:extLst>
              <a:ext uri="{FF2B5EF4-FFF2-40B4-BE49-F238E27FC236}">
                <a16:creationId xmlns:a16="http://schemas.microsoft.com/office/drawing/2014/main" id="{97A66694-8C18-877D-ED1F-9A98F05BB2E3}"/>
              </a:ext>
            </a:extLst>
          </p:cNvPr>
          <p:cNvSpPr>
            <a:spLocks noGrp="1"/>
          </p:cNvSpPr>
          <p:nvPr>
            <p:ph idx="1"/>
          </p:nvPr>
        </p:nvSpPr>
        <p:spPr/>
        <p:txBody>
          <a:bodyPr/>
          <a:lstStyle/>
          <a:p>
            <a:pPr marL="0" indent="0">
              <a:buNone/>
            </a:pPr>
            <a:r>
              <a:rPr lang="en-US" dirty="0"/>
              <a:t>Covers cases where the response variable Y is neither qualitative or quantitative</a:t>
            </a:r>
          </a:p>
          <a:p>
            <a:r>
              <a:rPr lang="en-US" dirty="0"/>
              <a:t>For example, count variables</a:t>
            </a:r>
          </a:p>
        </p:txBody>
      </p:sp>
      <p:sp>
        <p:nvSpPr>
          <p:cNvPr id="6" name="Text Placeholder 5">
            <a:extLst>
              <a:ext uri="{FF2B5EF4-FFF2-40B4-BE49-F238E27FC236}">
                <a16:creationId xmlns:a16="http://schemas.microsoft.com/office/drawing/2014/main" id="{214C1262-1878-3EB5-E161-CAFFF5E267AA}"/>
              </a:ext>
            </a:extLst>
          </p:cNvPr>
          <p:cNvSpPr>
            <a:spLocks noGrp="1"/>
          </p:cNvSpPr>
          <p:nvPr>
            <p:ph type="body" sz="quarter" idx="10"/>
          </p:nvPr>
        </p:nvSpPr>
        <p:spPr/>
        <p:txBody>
          <a:bodyPr/>
          <a:lstStyle/>
          <a:p>
            <a:r>
              <a:rPr lang="en-US" dirty="0"/>
              <a:t>Overview</a:t>
            </a:r>
          </a:p>
        </p:txBody>
      </p:sp>
    </p:spTree>
    <p:extLst>
      <p:ext uri="{BB962C8B-B14F-4D97-AF65-F5344CB8AC3E}">
        <p14:creationId xmlns:p14="http://schemas.microsoft.com/office/powerpoint/2010/main" val="22353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F47EB5-4E05-448B-B50A-E3088A13BCDD}"/>
              </a:ext>
            </a:extLst>
          </p:cNvPr>
          <p:cNvSpPr>
            <a:spLocks noGrp="1"/>
          </p:cNvSpPr>
          <p:nvPr>
            <p:ph type="title"/>
          </p:nvPr>
        </p:nvSpPr>
        <p:spPr/>
        <p:txBody>
          <a:bodyPr>
            <a:normAutofit fontScale="90000"/>
          </a:bodyPr>
          <a:lstStyle/>
          <a:p>
            <a:r>
              <a:rPr lang="en-US" dirty="0"/>
              <a:t>Example</a:t>
            </a:r>
          </a:p>
        </p:txBody>
      </p:sp>
      <p:sp>
        <p:nvSpPr>
          <p:cNvPr id="6" name="Text Placeholder 5">
            <a:extLst>
              <a:ext uri="{FF2B5EF4-FFF2-40B4-BE49-F238E27FC236}">
                <a16:creationId xmlns:a16="http://schemas.microsoft.com/office/drawing/2014/main" id="{1E5C4CE9-E382-420D-871F-071C4DD967A9}"/>
              </a:ext>
            </a:extLst>
          </p:cNvPr>
          <p:cNvSpPr>
            <a:spLocks noGrp="1"/>
          </p:cNvSpPr>
          <p:nvPr>
            <p:ph type="body" sz="quarter" idx="10"/>
          </p:nvPr>
        </p:nvSpPr>
        <p:spPr/>
        <p:txBody>
          <a:bodyPr/>
          <a:lstStyle/>
          <a:p>
            <a:r>
              <a:rPr lang="en-US" dirty="0" err="1"/>
              <a:t>VS_Bank</a:t>
            </a:r>
            <a:r>
              <a:rPr lang="en-US" dirty="0"/>
              <a:t> Campaign Response Data</a:t>
            </a:r>
          </a:p>
        </p:txBody>
      </p:sp>
      <p:pic>
        <p:nvPicPr>
          <p:cNvPr id="8" name="Picture 7">
            <a:extLst>
              <a:ext uri="{FF2B5EF4-FFF2-40B4-BE49-F238E27FC236}">
                <a16:creationId xmlns:a16="http://schemas.microsoft.com/office/drawing/2014/main" id="{D5CE43BC-A939-44AA-B7BC-C0A4A052478D}"/>
              </a:ext>
            </a:extLst>
          </p:cNvPr>
          <p:cNvPicPr>
            <a:picLocks noChangeAspect="1"/>
          </p:cNvPicPr>
          <p:nvPr/>
        </p:nvPicPr>
        <p:blipFill>
          <a:blip r:embed="rId2"/>
          <a:stretch>
            <a:fillRect/>
          </a:stretch>
        </p:blipFill>
        <p:spPr>
          <a:xfrm>
            <a:off x="185057" y="1367292"/>
            <a:ext cx="8773886" cy="3318142"/>
          </a:xfrm>
          <a:prstGeom prst="rect">
            <a:avLst/>
          </a:prstGeom>
        </p:spPr>
      </p:pic>
    </p:spTree>
    <p:extLst>
      <p:ext uri="{BB962C8B-B14F-4D97-AF65-F5344CB8AC3E}">
        <p14:creationId xmlns:p14="http://schemas.microsoft.com/office/powerpoint/2010/main" val="122523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F47EB5-4E05-448B-B50A-E3088A13BCDD}"/>
              </a:ext>
            </a:extLst>
          </p:cNvPr>
          <p:cNvSpPr>
            <a:spLocks noGrp="1"/>
          </p:cNvSpPr>
          <p:nvPr>
            <p:ph type="title"/>
          </p:nvPr>
        </p:nvSpPr>
        <p:spPr/>
        <p:txBody>
          <a:bodyPr>
            <a:normAutofit fontScale="90000"/>
          </a:bodyPr>
          <a:lstStyle/>
          <a:p>
            <a:r>
              <a:rPr lang="en-US" dirty="0"/>
              <a:t>Example</a:t>
            </a:r>
          </a:p>
        </p:txBody>
      </p:sp>
      <p:sp>
        <p:nvSpPr>
          <p:cNvPr id="6" name="Text Placeholder 5">
            <a:extLst>
              <a:ext uri="{FF2B5EF4-FFF2-40B4-BE49-F238E27FC236}">
                <a16:creationId xmlns:a16="http://schemas.microsoft.com/office/drawing/2014/main" id="{1E5C4CE9-E382-420D-871F-071C4DD967A9}"/>
              </a:ext>
            </a:extLst>
          </p:cNvPr>
          <p:cNvSpPr>
            <a:spLocks noGrp="1"/>
          </p:cNvSpPr>
          <p:nvPr>
            <p:ph type="body" sz="quarter" idx="10"/>
          </p:nvPr>
        </p:nvSpPr>
        <p:spPr/>
        <p:txBody>
          <a:bodyPr/>
          <a:lstStyle/>
          <a:p>
            <a:r>
              <a:rPr lang="en-US" dirty="0"/>
              <a:t>Count Number New Products</a:t>
            </a:r>
          </a:p>
        </p:txBody>
      </p:sp>
      <p:pic>
        <p:nvPicPr>
          <p:cNvPr id="3" name="Picture 2">
            <a:extLst>
              <a:ext uri="{FF2B5EF4-FFF2-40B4-BE49-F238E27FC236}">
                <a16:creationId xmlns:a16="http://schemas.microsoft.com/office/drawing/2014/main" id="{7EC36A7A-30DD-4007-8A26-786309160CE7}"/>
              </a:ext>
            </a:extLst>
          </p:cNvPr>
          <p:cNvPicPr>
            <a:picLocks noChangeAspect="1"/>
          </p:cNvPicPr>
          <p:nvPr/>
        </p:nvPicPr>
        <p:blipFill>
          <a:blip r:embed="rId2"/>
          <a:stretch>
            <a:fillRect/>
          </a:stretch>
        </p:blipFill>
        <p:spPr>
          <a:xfrm>
            <a:off x="351064" y="1280600"/>
            <a:ext cx="8164286" cy="3445729"/>
          </a:xfrm>
          <a:prstGeom prst="rect">
            <a:avLst/>
          </a:prstGeom>
        </p:spPr>
      </p:pic>
    </p:spTree>
    <p:extLst>
      <p:ext uri="{BB962C8B-B14F-4D97-AF65-F5344CB8AC3E}">
        <p14:creationId xmlns:p14="http://schemas.microsoft.com/office/powerpoint/2010/main" val="3768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6650-7741-4848-B43C-A4C9D094E49B}"/>
              </a:ext>
            </a:extLst>
          </p:cNvPr>
          <p:cNvSpPr>
            <a:spLocks noGrp="1"/>
          </p:cNvSpPr>
          <p:nvPr>
            <p:ph type="title"/>
          </p:nvPr>
        </p:nvSpPr>
        <p:spPr/>
        <p:txBody>
          <a:bodyPr>
            <a:normAutofit fontScale="90000"/>
          </a:bodyPr>
          <a:lstStyle/>
          <a:p>
            <a:r>
              <a:rPr lang="en-US" dirty="0"/>
              <a:t>Example</a:t>
            </a:r>
          </a:p>
        </p:txBody>
      </p:sp>
      <p:sp>
        <p:nvSpPr>
          <p:cNvPr id="4" name="Text Placeholder 3">
            <a:extLst>
              <a:ext uri="{FF2B5EF4-FFF2-40B4-BE49-F238E27FC236}">
                <a16:creationId xmlns:a16="http://schemas.microsoft.com/office/drawing/2014/main" id="{6CC6C635-EB90-4A4B-84FA-ABCE6937A755}"/>
              </a:ext>
            </a:extLst>
          </p:cNvPr>
          <p:cNvSpPr>
            <a:spLocks noGrp="1"/>
          </p:cNvSpPr>
          <p:nvPr>
            <p:ph type="body" sz="quarter" idx="10"/>
          </p:nvPr>
        </p:nvSpPr>
        <p:spPr/>
        <p:txBody>
          <a:bodyPr/>
          <a:lstStyle/>
          <a:p>
            <a:r>
              <a:rPr lang="en-US" dirty="0"/>
              <a:t>Linear Model</a:t>
            </a:r>
          </a:p>
        </p:txBody>
      </p:sp>
      <p:pic>
        <p:nvPicPr>
          <p:cNvPr id="6" name="Picture 5">
            <a:extLst>
              <a:ext uri="{FF2B5EF4-FFF2-40B4-BE49-F238E27FC236}">
                <a16:creationId xmlns:a16="http://schemas.microsoft.com/office/drawing/2014/main" id="{27D3512A-79B0-4CC6-9CBC-814A3ACA2CA6}"/>
              </a:ext>
            </a:extLst>
          </p:cNvPr>
          <p:cNvPicPr>
            <a:picLocks noChangeAspect="1"/>
          </p:cNvPicPr>
          <p:nvPr/>
        </p:nvPicPr>
        <p:blipFill>
          <a:blip r:embed="rId2"/>
          <a:stretch>
            <a:fillRect/>
          </a:stretch>
        </p:blipFill>
        <p:spPr>
          <a:xfrm>
            <a:off x="286657" y="1189038"/>
            <a:ext cx="8570686" cy="3735696"/>
          </a:xfrm>
          <a:prstGeom prst="rect">
            <a:avLst/>
          </a:prstGeom>
        </p:spPr>
      </p:pic>
      <p:sp>
        <p:nvSpPr>
          <p:cNvPr id="7" name="TextBox 6">
            <a:extLst>
              <a:ext uri="{FF2B5EF4-FFF2-40B4-BE49-F238E27FC236}">
                <a16:creationId xmlns:a16="http://schemas.microsoft.com/office/drawing/2014/main" id="{470AA9AB-30EB-466C-A818-0F4856FE55FF}"/>
              </a:ext>
            </a:extLst>
          </p:cNvPr>
          <p:cNvSpPr txBox="1"/>
          <p:nvPr/>
        </p:nvSpPr>
        <p:spPr>
          <a:xfrm>
            <a:off x="628650" y="3369687"/>
            <a:ext cx="2351314" cy="584775"/>
          </a:xfrm>
          <a:prstGeom prst="rect">
            <a:avLst/>
          </a:prstGeom>
          <a:noFill/>
        </p:spPr>
        <p:txBody>
          <a:bodyPr wrap="square" rtlCol="0">
            <a:spAutoFit/>
          </a:bodyPr>
          <a:lstStyle/>
          <a:p>
            <a:pPr algn="l"/>
            <a:r>
              <a:rPr lang="en-US" sz="1600" dirty="0">
                <a:solidFill>
                  <a:srgbClr val="FF0000"/>
                </a:solidFill>
                <a:latin typeface="+mj-lt"/>
              </a:rPr>
              <a:t>What issues do you see here?</a:t>
            </a:r>
          </a:p>
        </p:txBody>
      </p:sp>
    </p:spTree>
    <p:extLst>
      <p:ext uri="{BB962C8B-B14F-4D97-AF65-F5344CB8AC3E}">
        <p14:creationId xmlns:p14="http://schemas.microsoft.com/office/powerpoint/2010/main" val="113911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 name="HTML_SHAPEINFO" val="&lt;ThreeDShapeInfo&gt;&lt;uuid val=&quot;&quot;/&gt;&lt;isInvalidForFieldText val=&quot;0&quot;/&gt;&lt;Image&gt;&lt;filename val=&quot;C:\Users\debayo\AppData\Local\Temp\PR\data\asimages\{2012E83F-2E9C-4FA2-9C7E-A5B9244C6741}_26.png&quot;/&gt;&lt;left val=&quot;48&quot;/&gt;&lt;top val=&quot;6&quot;/&gt;&lt;width val=&quot;622&quot;/&gt;&lt;height val=&quot;6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MMPROD_SUBSTITUTION_ID" val="{976238C8-9DF8-4536-B5EE-53CB62EF5968}"/>
</p:tagLst>
</file>

<file path=ppt/tags/tag31.xml><?xml version="1.0" encoding="utf-8"?>
<p:tagLst xmlns:a="http://schemas.openxmlformats.org/drawingml/2006/main" xmlns:r="http://schemas.openxmlformats.org/officeDocument/2006/relationships" xmlns:p="http://schemas.openxmlformats.org/presentationml/2006/main">
  <p:tag name="MMPROD_SUBSTITUTION_ID" val="{C1CF90D8-7CD1-4AC1-8D96-069A40AE95B1}"/>
</p:tagLst>
</file>

<file path=ppt/tags/tag32.xml><?xml version="1.0" encoding="utf-8"?>
<p:tagLst xmlns:a="http://schemas.openxmlformats.org/drawingml/2006/main" xmlns:r="http://schemas.openxmlformats.org/officeDocument/2006/relationships" xmlns:p="http://schemas.openxmlformats.org/presentationml/2006/main">
  <p:tag name="MMPROD_SUBSTITUTION_ID" val="{E337D50F-7441-41A2-9970-2EFE58700550}"/>
</p:tagLst>
</file>

<file path=ppt/tags/tag33.xml><?xml version="1.0" encoding="utf-8"?>
<p:tagLst xmlns:a="http://schemas.openxmlformats.org/drawingml/2006/main" xmlns:r="http://schemas.openxmlformats.org/officeDocument/2006/relationships" xmlns:p="http://schemas.openxmlformats.org/presentationml/2006/main">
  <p:tag name="MMPROD_SUBSTITUTION_ID" val="{819234DE-D1A4-4641-91C8-73588C11FCFC}"/>
</p:tagLst>
</file>

<file path=ppt/tags/tag34.xml><?xml version="1.0" encoding="utf-8"?>
<p:tagLst xmlns:a="http://schemas.openxmlformats.org/drawingml/2006/main" xmlns:r="http://schemas.openxmlformats.org/officeDocument/2006/relationships" xmlns:p="http://schemas.openxmlformats.org/presentationml/2006/main">
  <p:tag name="MMPROD_SUBSTITUTION_ID" val="{185CD2E6-B9EC-4D01-85B9-8BFCD782C0C2}"/>
</p:tagLst>
</file>

<file path=ppt/tags/tag35.xml><?xml version="1.0" encoding="utf-8"?>
<p:tagLst xmlns:a="http://schemas.openxmlformats.org/drawingml/2006/main" xmlns:r="http://schemas.openxmlformats.org/officeDocument/2006/relationships" xmlns:p="http://schemas.openxmlformats.org/presentationml/2006/main">
  <p:tag name="MMPROD_SUBSTITUTION_ID" val="{BA72FF1D-B2A5-432F-86C8-E001E1D5595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3D556F1D-43AC-9A44-A933-3CB7A027B220}"/>
    </a:ext>
  </a:extLst>
</a:theme>
</file>

<file path=ppt/theme/theme2.xml><?xml version="1.0" encoding="utf-8"?>
<a:theme xmlns:a="http://schemas.openxmlformats.org/drawingml/2006/main" name="1_NDA">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FD92C41C-E938-6644-A877-2D0FB8407C3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SAS-External-16x9</Template>
  <TotalTime>40079</TotalTime>
  <Words>4855</Words>
  <Application>Microsoft Office PowerPoint</Application>
  <PresentationFormat>On-screen Show (16:9)</PresentationFormat>
  <Paragraphs>768</Paragraphs>
  <Slides>105</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105</vt:i4>
      </vt:variant>
    </vt:vector>
  </HeadingPairs>
  <TitlesOfParts>
    <vt:vector size="115" baseType="lpstr">
      <vt:lpstr>Arial</vt:lpstr>
      <vt:lpstr>Arial Rounded MT Bold</vt:lpstr>
      <vt:lpstr>Calibri</vt:lpstr>
      <vt:lpstr>Calibri Light</vt:lpstr>
      <vt:lpstr>Cambria Math</vt:lpstr>
      <vt:lpstr>CMSS10</vt:lpstr>
      <vt:lpstr>CMSS8</vt:lpstr>
      <vt:lpstr>Times New Roman</vt:lpstr>
      <vt:lpstr>1_2020-Template-External</vt:lpstr>
      <vt:lpstr>1_NDA</vt:lpstr>
      <vt:lpstr>PowerPoint Presentation</vt:lpstr>
      <vt:lpstr>Outline</vt:lpstr>
      <vt:lpstr>Data Mining Techniques Overview</vt:lpstr>
      <vt:lpstr>Classification Examples</vt:lpstr>
      <vt:lpstr>Classification Examples</vt:lpstr>
      <vt:lpstr>Classification Examples</vt:lpstr>
      <vt:lpstr>Classification</vt:lpstr>
      <vt:lpstr>Classification Example</vt:lpstr>
      <vt:lpstr>Classification Example</vt:lpstr>
      <vt:lpstr>Classification Example</vt:lpstr>
      <vt:lpstr>Classification Example</vt:lpstr>
      <vt:lpstr>Can’t We Just Use Linear Regression?</vt:lpstr>
      <vt:lpstr>Issues With Using Linear Regression For Classification</vt:lpstr>
      <vt:lpstr>The Logistic Regression Model</vt:lpstr>
      <vt:lpstr>The Logistic Regression Model</vt:lpstr>
      <vt:lpstr>The Logistic Regression Model</vt:lpstr>
      <vt:lpstr>PowerPoint Presentation</vt:lpstr>
      <vt:lpstr>Parameter Estimation</vt:lpstr>
      <vt:lpstr>Parameter Estimation</vt:lpstr>
      <vt:lpstr>Parameter Estimation</vt:lpstr>
      <vt:lpstr>Maximum Likelihood Estimation</vt:lpstr>
      <vt:lpstr>Maximum Likelihood Estimation</vt:lpstr>
      <vt:lpstr>Maximum Likelihood Estimation</vt:lpstr>
      <vt:lpstr>Making Predictions</vt:lpstr>
      <vt:lpstr>Example</vt:lpstr>
      <vt:lpstr>Example</vt:lpstr>
      <vt:lpstr>Example</vt:lpstr>
      <vt:lpstr>Example</vt:lpstr>
      <vt:lpstr>Default Example</vt:lpstr>
      <vt:lpstr>PowerPoint Presentation</vt:lpstr>
      <vt:lpstr>Interpreting Coefficients</vt:lpstr>
      <vt:lpstr>Odds Ratios</vt:lpstr>
      <vt:lpstr>Odds Ratios</vt:lpstr>
      <vt:lpstr>Interpreting Coefficients</vt:lpstr>
      <vt:lpstr>Interpreting Coefficients</vt:lpstr>
      <vt:lpstr>Odds and Odds Ratios</vt:lpstr>
      <vt:lpstr>Interpreting the Regression Coefficient</vt:lpstr>
      <vt:lpstr>Interpreting Coefficients</vt:lpstr>
      <vt:lpstr>PowerPoint Presentation</vt:lpstr>
      <vt:lpstr>Multiple Logistic Regression</vt:lpstr>
      <vt:lpstr>Multiple Logistic Regression</vt:lpstr>
      <vt:lpstr>Confounding</vt:lpstr>
      <vt:lpstr>Confounding</vt:lpstr>
      <vt:lpstr>Confounding</vt:lpstr>
      <vt:lpstr>Confounding Example</vt:lpstr>
      <vt:lpstr>Confounding Example</vt:lpstr>
      <vt:lpstr>Confounding Example</vt:lpstr>
      <vt:lpstr>Simpson’s Paradox</vt:lpstr>
      <vt:lpstr>Confounding</vt:lpstr>
      <vt:lpstr>PowerPoint Presentation</vt:lpstr>
      <vt:lpstr>Assessment Measures (Fit Statistics)</vt:lpstr>
      <vt:lpstr>Model Assessment Overview</vt:lpstr>
      <vt:lpstr>Classification Predictions</vt:lpstr>
      <vt:lpstr>Classification Predictions</vt:lpstr>
      <vt:lpstr>Classification – Assessment Techniques</vt:lpstr>
      <vt:lpstr>Classification – Assessment Techniques</vt:lpstr>
      <vt:lpstr>Classifier</vt:lpstr>
      <vt:lpstr>Classifier</vt:lpstr>
      <vt:lpstr>Classifier</vt:lpstr>
      <vt:lpstr>Classifier</vt:lpstr>
      <vt:lpstr>Classifier</vt:lpstr>
      <vt:lpstr>Classification Assessment Visualizations</vt:lpstr>
      <vt:lpstr>ROC Curve</vt:lpstr>
      <vt:lpstr>ROC Curve</vt:lpstr>
      <vt:lpstr>ROC Curve</vt:lpstr>
      <vt:lpstr>ROC Curve</vt:lpstr>
      <vt:lpstr>PowerPoint Presentation</vt:lpstr>
      <vt:lpstr>Lift</vt:lpstr>
      <vt:lpstr>Model Lift</vt:lpstr>
      <vt:lpstr>Lift Curve – Model Lift</vt:lpstr>
      <vt:lpstr>Lift Curve – Model Lift</vt:lpstr>
      <vt:lpstr>“Best” Lift</vt:lpstr>
      <vt:lpstr>Lift Curve – Best Lift</vt:lpstr>
      <vt:lpstr>Lift Curve – Best Lift</vt:lpstr>
      <vt:lpstr>Lift Curve – Credit Card Default Model</vt:lpstr>
      <vt:lpstr>Logistic Regression Results: Lift</vt:lpstr>
      <vt:lpstr>PowerPoint Presentation</vt:lpstr>
      <vt:lpstr>Assessment Measures (Fit Statistics)</vt:lpstr>
      <vt:lpstr>Ranking Predictions</vt:lpstr>
      <vt:lpstr>Estimate Prediction</vt:lpstr>
      <vt:lpstr>Which Assessment Measure Should You Use?</vt:lpstr>
      <vt:lpstr>Evaluation of Model Performance</vt:lpstr>
      <vt:lpstr>Model Assessment Statistics</vt:lpstr>
      <vt:lpstr>Model Assessment Statistics</vt:lpstr>
      <vt:lpstr>Model Assessment Statistics</vt:lpstr>
      <vt:lpstr>Model Assessment Statistics</vt:lpstr>
      <vt:lpstr>PowerPoint Presentation</vt:lpstr>
      <vt:lpstr>Addressing Rare Events</vt:lpstr>
      <vt:lpstr>Addressing Rare Events</vt:lpstr>
      <vt:lpstr>Addressing Rare Events</vt:lpstr>
      <vt:lpstr>Addressing Rare Events</vt:lpstr>
      <vt:lpstr>Dataset Partition Strategies</vt:lpstr>
      <vt:lpstr>PowerPoint Presentation</vt:lpstr>
      <vt:lpstr>Multinomial Logistic Regression</vt:lpstr>
      <vt:lpstr>PowerPoint Presentation</vt:lpstr>
      <vt:lpstr>Generalized Linear Models</vt:lpstr>
      <vt:lpstr>Example</vt:lpstr>
      <vt:lpstr>Example</vt:lpstr>
      <vt:lpstr>Example</vt:lpstr>
      <vt:lpstr>Generalized Linear Models</vt:lpstr>
      <vt:lpstr>Generalized Linear Models</vt:lpstr>
      <vt:lpstr>Generalized Linear Models</vt:lpstr>
      <vt:lpstr>Generalized Linear Models</vt:lpstr>
      <vt:lpstr>Generalized Linear Models</vt:lpstr>
      <vt:lpstr>Examples of Popular GLMs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Wilcox</dc:creator>
  <cp:lastModifiedBy>Bruce Alan Wilcox</cp:lastModifiedBy>
  <cp:revision>158</cp:revision>
  <dcterms:created xsi:type="dcterms:W3CDTF">2020-08-15T04:45:47Z</dcterms:created>
  <dcterms:modified xsi:type="dcterms:W3CDTF">2022-08-02T17:00:13Z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ies>
</file>