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1" r:id="rId2"/>
  </p:sldMasterIdLst>
  <p:notesMasterIdLst>
    <p:notesMasterId r:id="rId34"/>
  </p:notesMasterIdLst>
  <p:sldIdLst>
    <p:sldId id="616" r:id="rId3"/>
    <p:sldId id="1815" r:id="rId4"/>
    <p:sldId id="1817" r:id="rId5"/>
    <p:sldId id="1816" r:id="rId6"/>
    <p:sldId id="1818" r:id="rId7"/>
    <p:sldId id="1819" r:id="rId8"/>
    <p:sldId id="1823" r:id="rId9"/>
    <p:sldId id="1824" r:id="rId10"/>
    <p:sldId id="1820" r:id="rId11"/>
    <p:sldId id="1821" r:id="rId12"/>
    <p:sldId id="1822" r:id="rId13"/>
    <p:sldId id="1825" r:id="rId14"/>
    <p:sldId id="1828" r:id="rId15"/>
    <p:sldId id="1827" r:id="rId16"/>
    <p:sldId id="1826" r:id="rId17"/>
    <p:sldId id="1829" r:id="rId18"/>
    <p:sldId id="1830" r:id="rId19"/>
    <p:sldId id="1831" r:id="rId20"/>
    <p:sldId id="1834" r:id="rId21"/>
    <p:sldId id="1833" r:id="rId22"/>
    <p:sldId id="1835" r:id="rId23"/>
    <p:sldId id="1832" r:id="rId24"/>
    <p:sldId id="1836" r:id="rId25"/>
    <p:sldId id="1838" r:id="rId26"/>
    <p:sldId id="1840" r:id="rId27"/>
    <p:sldId id="1837" r:id="rId28"/>
    <p:sldId id="1839" r:id="rId29"/>
    <p:sldId id="1841" r:id="rId30"/>
    <p:sldId id="1842" r:id="rId31"/>
    <p:sldId id="1843" r:id="rId32"/>
    <p:sldId id="620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8"/>
    <a:srgbClr val="CBC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27"/>
  </p:normalViewPr>
  <p:slideViewPr>
    <p:cSldViewPr snapToGrid="0">
      <p:cViewPr varScale="1">
        <p:scale>
          <a:sx n="149" d="100"/>
          <a:sy n="149" d="100"/>
        </p:scale>
        <p:origin x="2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C4DB7-4481-4B4F-98D6-57DB3739A311}" type="datetimeFigureOut">
              <a:rPr lang="en-US" smtClean="0"/>
              <a:t>08/07/2022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66A7E-1021-4072-9649-D8142C7CA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99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227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49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3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BB2A-F643-4BC4-A7C3-7339FD5A6B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5364460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705-BF82-4637-BD55-B46A2B5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70652977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2286"/>
            <a:ext cx="9144000" cy="51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-2286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68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211"/>
            <a:ext cx="9144000" cy="51559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8" name="Picture 7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60F9A2CE-31BE-CB49-98C4-EAE0F449CA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4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4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0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329E5074-A2B3-4158-8DC5-902888FE2D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58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D4204-70D0-4767-A333-0B97E79B59AE}"/>
              </a:ext>
            </a:extLst>
          </p:cNvPr>
          <p:cNvSpPr/>
          <p:nvPr/>
        </p:nvSpPr>
        <p:spPr>
          <a:xfrm>
            <a:off x="0" y="4650624"/>
            <a:ext cx="3193576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76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BA3B1AA2-50A5-4442-A897-3FD0C1BC19F0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405809" y="-1"/>
            <a:ext cx="2724336" cy="4651514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9FD8B09-C03A-1F47-8E8E-7F5B82C66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A0DCB78-264D-144D-A952-10F81BCE0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-1"/>
            <a:ext cx="6081885" cy="4654853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397888 w 6081885"/>
              <a:gd name="connsiteY3" fmla="*/ 4653170 h 5143500"/>
              <a:gd name="connsiteX4" fmla="*/ 7057 w 6081885"/>
              <a:gd name="connsiteY4" fmla="*/ 5143500 h 5143500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397888 w 6081885"/>
              <a:gd name="connsiteY3" fmla="*/ 4653170 h 4659796"/>
              <a:gd name="connsiteX4" fmla="*/ 7057 w 6081885"/>
              <a:gd name="connsiteY4" fmla="*/ 4659796 h 4659796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402831 w 6081885"/>
              <a:gd name="connsiteY3" fmla="*/ 4653170 h 4659796"/>
              <a:gd name="connsiteX4" fmla="*/ 7057 w 6081885"/>
              <a:gd name="connsiteY4" fmla="*/ 4659796 h 4659796"/>
              <a:gd name="connsiteX0" fmla="*/ 2114 w 6081885"/>
              <a:gd name="connsiteY0" fmla="*/ 4654853 h 4654853"/>
              <a:gd name="connsiteX1" fmla="*/ 0 w 6081885"/>
              <a:gd name="connsiteY1" fmla="*/ 0 h 4654853"/>
              <a:gd name="connsiteX2" fmla="*/ 6081885 w 6081885"/>
              <a:gd name="connsiteY2" fmla="*/ 0 h 4654853"/>
              <a:gd name="connsiteX3" fmla="*/ 3402831 w 6081885"/>
              <a:gd name="connsiteY3" fmla="*/ 4653170 h 4654853"/>
              <a:gd name="connsiteX4" fmla="*/ 2114 w 6081885"/>
              <a:gd name="connsiteY4" fmla="*/ 4654853 h 465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4654853">
                <a:moveTo>
                  <a:pt x="2114" y="4654853"/>
                </a:moveTo>
                <a:cubicBezTo>
                  <a:pt x="-238" y="2940353"/>
                  <a:pt x="2352" y="1714500"/>
                  <a:pt x="0" y="0"/>
                </a:cubicBezTo>
                <a:lnTo>
                  <a:pt x="6081885" y="0"/>
                </a:lnTo>
                <a:lnTo>
                  <a:pt x="3402831" y="4653170"/>
                </a:lnTo>
                <a:lnTo>
                  <a:pt x="2114" y="465485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4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6968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6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2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7"/>
            <a:ext cx="9144000" cy="5217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3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32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6492C8-F2B6-994C-93E7-13EF75C493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125188" y="-1"/>
            <a:ext cx="3004957" cy="51435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C0E4-ECBA-5946-9BAC-DC37C67289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0"/>
            <a:ext cx="6081885" cy="51435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0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448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80">
            <a:extLst>
              <a:ext uri="{FF2B5EF4-FFF2-40B4-BE49-F238E27FC236}">
                <a16:creationId xmlns:a16="http://schemas.microsoft.com/office/drawing/2014/main" id="{28E9C9DB-EB60-FD4A-AB5D-86A6DDF93363}"/>
              </a:ext>
            </a:extLst>
          </p:cNvPr>
          <p:cNvSpPr/>
          <p:nvPr/>
        </p:nvSpPr>
        <p:spPr>
          <a:xfrm>
            <a:off x="6717170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2DA3650-6307-5742-A8B7-F65D2E045EF9}"/>
              </a:ext>
            </a:extLst>
          </p:cNvPr>
          <p:cNvSpPr/>
          <p:nvPr/>
        </p:nvSpPr>
        <p:spPr>
          <a:xfrm>
            <a:off x="6966332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D71E475-0C72-0A4B-9E83-D4F8682CCF9E}"/>
              </a:ext>
            </a:extLst>
          </p:cNvPr>
          <p:cNvSpPr/>
          <p:nvPr/>
        </p:nvSpPr>
        <p:spPr>
          <a:xfrm>
            <a:off x="7215493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19E67ED-5612-6E4C-9FEB-97F8BF6D2FB2}"/>
              </a:ext>
            </a:extLst>
          </p:cNvPr>
          <p:cNvSpPr/>
          <p:nvPr/>
        </p:nvSpPr>
        <p:spPr>
          <a:xfrm>
            <a:off x="7464654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F786CC9-2F25-734F-983E-AFCA587D626B}"/>
              </a:ext>
            </a:extLst>
          </p:cNvPr>
          <p:cNvSpPr/>
          <p:nvPr/>
        </p:nvSpPr>
        <p:spPr>
          <a:xfrm>
            <a:off x="6966332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59F8CA0-60EE-8647-AF4F-6B77D6C4B963}"/>
              </a:ext>
            </a:extLst>
          </p:cNvPr>
          <p:cNvSpPr/>
          <p:nvPr/>
        </p:nvSpPr>
        <p:spPr>
          <a:xfrm>
            <a:off x="7464654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02A52DA-8B8C-264F-877F-42F66B1C30F6}"/>
              </a:ext>
            </a:extLst>
          </p:cNvPr>
          <p:cNvSpPr/>
          <p:nvPr/>
        </p:nvSpPr>
        <p:spPr>
          <a:xfrm rot="16753102">
            <a:off x="7713703" y="329004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2036A5F-121A-E149-BAB9-6E06E0E39343}"/>
              </a:ext>
            </a:extLst>
          </p:cNvPr>
          <p:cNvSpPr/>
          <p:nvPr/>
        </p:nvSpPr>
        <p:spPr>
          <a:xfrm>
            <a:off x="7464654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F0DED3-D5D0-CF4A-9C2B-7DFE2A602AEE}"/>
              </a:ext>
            </a:extLst>
          </p:cNvPr>
          <p:cNvSpPr/>
          <p:nvPr/>
        </p:nvSpPr>
        <p:spPr>
          <a:xfrm rot="16753102">
            <a:off x="7713706" y="578170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5B174D9-5533-0241-B420-5CDE83187945}"/>
              </a:ext>
            </a:extLst>
          </p:cNvPr>
          <p:cNvSpPr/>
          <p:nvPr/>
        </p:nvSpPr>
        <p:spPr>
          <a:xfrm>
            <a:off x="7962977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5E8A156-1317-3742-B05E-569311DF62A5}"/>
              </a:ext>
            </a:extLst>
          </p:cNvPr>
          <p:cNvSpPr/>
          <p:nvPr/>
        </p:nvSpPr>
        <p:spPr>
          <a:xfrm>
            <a:off x="8212138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64574D-EFC6-364B-997D-3822C78B7DDA}"/>
              </a:ext>
            </a:extLst>
          </p:cNvPr>
          <p:cNvSpPr/>
          <p:nvPr/>
        </p:nvSpPr>
        <p:spPr>
          <a:xfrm>
            <a:off x="871046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E32684E-45ED-F540-B6E1-CA9A46C85404}"/>
              </a:ext>
            </a:extLst>
          </p:cNvPr>
          <p:cNvSpPr/>
          <p:nvPr/>
        </p:nvSpPr>
        <p:spPr>
          <a:xfrm>
            <a:off x="8461299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AF9B900-34B5-D04E-A2B0-680BCAE79708}"/>
              </a:ext>
            </a:extLst>
          </p:cNvPr>
          <p:cNvSpPr/>
          <p:nvPr/>
        </p:nvSpPr>
        <p:spPr>
          <a:xfrm>
            <a:off x="8212138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BB02AA-00B1-4D4A-AFD8-68A4BE0B04FE}"/>
              </a:ext>
            </a:extLst>
          </p:cNvPr>
          <p:cNvSpPr/>
          <p:nvPr/>
        </p:nvSpPr>
        <p:spPr>
          <a:xfrm>
            <a:off x="8212138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04F0CC8-D44B-AB45-AA17-D3AD761A08A8}"/>
              </a:ext>
            </a:extLst>
          </p:cNvPr>
          <p:cNvSpPr/>
          <p:nvPr/>
        </p:nvSpPr>
        <p:spPr>
          <a:xfrm>
            <a:off x="8461299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773D5B2-17F9-3F4D-8BBE-C2EA05C60813}"/>
              </a:ext>
            </a:extLst>
          </p:cNvPr>
          <p:cNvSpPr/>
          <p:nvPr/>
        </p:nvSpPr>
        <p:spPr>
          <a:xfrm>
            <a:off x="8710461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398E671-8204-9D4A-B924-0745B00504F1}"/>
              </a:ext>
            </a:extLst>
          </p:cNvPr>
          <p:cNvSpPr/>
          <p:nvPr/>
        </p:nvSpPr>
        <p:spPr>
          <a:xfrm>
            <a:off x="8212138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A042452-BCFC-5F46-ABEF-0923CA3AF459}"/>
              </a:ext>
            </a:extLst>
          </p:cNvPr>
          <p:cNvSpPr/>
          <p:nvPr/>
        </p:nvSpPr>
        <p:spPr>
          <a:xfrm>
            <a:off x="8212138" y="107645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06351593-861B-E04C-B112-38D55ED1A2EE}"/>
              </a:ext>
            </a:extLst>
          </p:cNvPr>
          <p:cNvSpPr/>
          <p:nvPr/>
        </p:nvSpPr>
        <p:spPr>
          <a:xfrm>
            <a:off x="8698156" y="814990"/>
            <a:ext cx="124067" cy="124068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3399C5D-791D-8C43-8239-04E408AB56AA}"/>
              </a:ext>
            </a:extLst>
          </p:cNvPr>
          <p:cNvSpPr/>
          <p:nvPr/>
        </p:nvSpPr>
        <p:spPr>
          <a:xfrm>
            <a:off x="7962977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9F779EA-6472-FF42-885F-A0B8DB934CC7}"/>
              </a:ext>
            </a:extLst>
          </p:cNvPr>
          <p:cNvSpPr/>
          <p:nvPr/>
        </p:nvSpPr>
        <p:spPr>
          <a:xfrm>
            <a:off x="7700999" y="66989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C8CCAED-F8CD-AE4A-86B3-CF9C9523B962}"/>
              </a:ext>
            </a:extLst>
          </p:cNvPr>
          <p:cNvSpPr/>
          <p:nvPr/>
        </p:nvSpPr>
        <p:spPr>
          <a:xfrm>
            <a:off x="893450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C7E879DF-EE44-AA45-AE05-DD5B4FA49205}"/>
              </a:ext>
            </a:extLst>
          </p:cNvPr>
          <p:cNvSpPr/>
          <p:nvPr/>
        </p:nvSpPr>
        <p:spPr>
          <a:xfrm>
            <a:off x="8934501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285D0C28-DCE9-1946-93BF-94EBD76B7959}"/>
              </a:ext>
            </a:extLst>
          </p:cNvPr>
          <p:cNvSpPr/>
          <p:nvPr/>
        </p:nvSpPr>
        <p:spPr>
          <a:xfrm>
            <a:off x="1844259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293133EB-DE7C-8D41-8FFA-DD26B577D8C1}"/>
              </a:ext>
            </a:extLst>
          </p:cNvPr>
          <p:cNvSpPr/>
          <p:nvPr/>
        </p:nvSpPr>
        <p:spPr>
          <a:xfrm>
            <a:off x="1595097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34550379-B92D-8241-B540-0627AA0A921B}"/>
              </a:ext>
            </a:extLst>
          </p:cNvPr>
          <p:cNvSpPr/>
          <p:nvPr/>
        </p:nvSpPr>
        <p:spPr>
          <a:xfrm>
            <a:off x="1345936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C33ECA2F-821B-5F44-80D3-EA291967F056}"/>
              </a:ext>
            </a:extLst>
          </p:cNvPr>
          <p:cNvSpPr/>
          <p:nvPr/>
        </p:nvSpPr>
        <p:spPr>
          <a:xfrm>
            <a:off x="1096775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F4643A6-1BE6-854C-9B0E-F821AD1BA95B}"/>
              </a:ext>
            </a:extLst>
          </p:cNvPr>
          <p:cNvSpPr/>
          <p:nvPr/>
        </p:nvSpPr>
        <p:spPr>
          <a:xfrm>
            <a:off x="1096775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EE82805-A90B-A042-95FE-EDAEC75607FC}"/>
              </a:ext>
            </a:extLst>
          </p:cNvPr>
          <p:cNvSpPr/>
          <p:nvPr/>
        </p:nvSpPr>
        <p:spPr>
          <a:xfrm>
            <a:off x="847614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0F43706-4963-5541-8BA1-5360C57199BD}"/>
              </a:ext>
            </a:extLst>
          </p:cNvPr>
          <p:cNvSpPr/>
          <p:nvPr/>
        </p:nvSpPr>
        <p:spPr>
          <a:xfrm>
            <a:off x="1096775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CF17A4F-24D1-414E-85A4-79CAB802EDFE}"/>
              </a:ext>
            </a:extLst>
          </p:cNvPr>
          <p:cNvSpPr/>
          <p:nvPr/>
        </p:nvSpPr>
        <p:spPr>
          <a:xfrm>
            <a:off x="847614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8D99D0D-2A3B-754A-909E-B11A8D9C982E}"/>
              </a:ext>
            </a:extLst>
          </p:cNvPr>
          <p:cNvSpPr/>
          <p:nvPr/>
        </p:nvSpPr>
        <p:spPr>
          <a:xfrm>
            <a:off x="598452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A063DF6-3D26-8746-96A9-A68F23AC46EB}"/>
              </a:ext>
            </a:extLst>
          </p:cNvPr>
          <p:cNvSpPr/>
          <p:nvPr/>
        </p:nvSpPr>
        <p:spPr>
          <a:xfrm>
            <a:off x="349291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BFBD2FDE-BC73-8A4B-9055-8144DB5167A6}"/>
              </a:ext>
            </a:extLst>
          </p:cNvPr>
          <p:cNvSpPr/>
          <p:nvPr/>
        </p:nvSpPr>
        <p:spPr>
          <a:xfrm>
            <a:off x="100130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21114F7-8C53-0C46-8032-4A441EFEC029}"/>
              </a:ext>
            </a:extLst>
          </p:cNvPr>
          <p:cNvSpPr/>
          <p:nvPr/>
        </p:nvSpPr>
        <p:spPr>
          <a:xfrm>
            <a:off x="349291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02624AF-2E76-4848-B378-0F6CA56E5D64}"/>
              </a:ext>
            </a:extLst>
          </p:cNvPr>
          <p:cNvSpPr/>
          <p:nvPr/>
        </p:nvSpPr>
        <p:spPr>
          <a:xfrm>
            <a:off x="349291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D92ACBB-C8A4-F041-8849-AA788332613E}"/>
              </a:ext>
            </a:extLst>
          </p:cNvPr>
          <p:cNvSpPr/>
          <p:nvPr/>
        </p:nvSpPr>
        <p:spPr>
          <a:xfrm>
            <a:off x="100130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48879B34-D83A-D449-BC84-AF089636A307}"/>
              </a:ext>
            </a:extLst>
          </p:cNvPr>
          <p:cNvSpPr/>
          <p:nvPr/>
        </p:nvSpPr>
        <p:spPr>
          <a:xfrm>
            <a:off x="349291" y="4152298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C9D0334-9555-DC43-96F0-34E1A057E2AC}"/>
              </a:ext>
            </a:extLst>
          </p:cNvPr>
          <p:cNvSpPr/>
          <p:nvPr/>
        </p:nvSpPr>
        <p:spPr>
          <a:xfrm>
            <a:off x="349291" y="390313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85549F4-767E-C847-874B-3624FA050C9A}"/>
              </a:ext>
            </a:extLst>
          </p:cNvPr>
          <p:cNvSpPr/>
          <p:nvPr/>
        </p:nvSpPr>
        <p:spPr>
          <a:xfrm>
            <a:off x="598452" y="4152298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078AB53-08B6-5D4B-949A-B8FE2F42C2EB}"/>
              </a:ext>
            </a:extLst>
          </p:cNvPr>
          <p:cNvSpPr/>
          <p:nvPr/>
        </p:nvSpPr>
        <p:spPr>
          <a:xfrm>
            <a:off x="834797" y="4886970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6"/>
    </p:custDataLst>
    <p:extLst>
      <p:ext uri="{BB962C8B-B14F-4D97-AF65-F5344CB8AC3E}">
        <p14:creationId xmlns:p14="http://schemas.microsoft.com/office/powerpoint/2010/main" val="3042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95" r:id="rId13"/>
    <p:sldLayoutId id="214748379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32010F-8301-433C-B0B4-B249A9403DAC}"/>
              </a:ext>
            </a:extLst>
          </p:cNvPr>
          <p:cNvSpPr/>
          <p:nvPr/>
        </p:nvSpPr>
        <p:spPr>
          <a:xfrm>
            <a:off x="0" y="4650624"/>
            <a:ext cx="9144000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EEE07FD-FB9A-5146-86A7-7AE8BC7B637F}"/>
              </a:ext>
            </a:extLst>
          </p:cNvPr>
          <p:cNvGrpSpPr/>
          <p:nvPr/>
        </p:nvGrpSpPr>
        <p:grpSpPr>
          <a:xfrm>
            <a:off x="6717170" y="66989"/>
            <a:ext cx="2316790" cy="1108928"/>
            <a:chOff x="6717170" y="66989"/>
            <a:chExt cx="2316790" cy="1108928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8E9C9DB-EB60-FD4A-AB5D-86A6DDF93363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2DA3650-6307-5742-A8B7-F65D2E045EF9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D71E475-0C72-0A4B-9E83-D4F8682CCF9E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19E67ED-5612-6E4C-9FEB-97F8BF6D2FB2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F786CC9-2F25-734F-983E-AFCA587D626B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59F8CA0-60EE-8647-AF4F-6B77D6C4B963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02A52DA-8B8C-264F-877F-42F66B1C30F6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2036A5F-121A-E149-BAB9-6E06E0E39343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CF0DED3-D5D0-CF4A-9C2B-7DFE2A602AEE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5B174D9-5533-0241-B420-5CDE83187945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5E8A156-1317-3742-B05E-569311DF62A5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D64574D-EFC6-364B-997D-3822C78B7DDA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32684E-45ED-F540-B6E1-CA9A46C85404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F9B900-34B5-D04E-A2B0-680BCAE79708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9BB02AA-00B1-4D4A-AFD8-68A4BE0B04FE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04F0CC8-D44B-AB45-AA17-D3AD761A08A8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773D5B2-17F9-3F4D-8BBE-C2EA05C60813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398E671-8204-9D4A-B924-0745B00504F1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A042452-BCFC-5F46-ABEF-0923CA3AF459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6351593-861B-E04C-B112-38D55ED1A2EE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3399C5D-791D-8C43-8239-04E408AB56AA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9F779EA-6472-FF42-885F-A0B8DB934CC7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C8CCAED-F8CD-AE4A-86B3-CF9C9523B962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7E879DF-EE44-AA45-AE05-DD5B4FA49205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8C6D2D3-238B-EB4D-B8B4-6CA49DB6AA18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85D0C28-DCE9-1946-93BF-94EBD76B7959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93133EB-DE7C-8D41-8FFA-DD26B577D8C1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4550379-B92D-8241-B540-0627AA0A921B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33ECA2F-821B-5F44-80D3-EA291967F056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F4643A6-1BE6-854C-9B0E-F821AD1BA95B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6EE82805-A90B-A042-95FE-EDAEC75607FC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E0F43706-4963-5541-8BA1-5360C57199BD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9CF17A4F-24D1-414E-85A4-79CAB802EDFE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F8D99D0D-2A3B-754A-909E-B11A8D9C982E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A063DF6-3D26-8746-96A9-A68F23AC46EB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FBD2FDE-BC73-8A4B-9055-8144DB5167A6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21114F7-8C53-0C46-8032-4A441EFEC029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02624AF-2E76-4848-B378-0F6CA56E5D64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D92ACBB-C8A4-F041-8849-AA788332613E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48879B34-D83A-D449-BC84-AF089636A307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6C9D0334-9555-DC43-96F0-34E1A057E2AC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85549F4-767E-C847-874B-3624FA050C9A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078AB53-08B6-5D4B-949A-B8FE2F42C2EB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C88B77EA-AF9E-4DC9-A94D-E41E58552877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192017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94" r:id="rId8"/>
    <p:sldLayoutId id="2147483790" r:id="rId9"/>
    <p:sldLayoutId id="2147483791" r:id="rId10"/>
    <p:sldLayoutId id="2147483792" r:id="rId11"/>
    <p:sldLayoutId id="214748379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C5F05F-7970-41D8-9C95-C718185BB8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ISE-529</a:t>
            </a:r>
          </a:p>
          <a:p>
            <a:endParaRPr lang="en-US" dirty="0"/>
          </a:p>
          <a:p>
            <a:r>
              <a:rPr lang="en-US" dirty="0"/>
              <a:t>Material largely drawn from ISLR Chapter 4.6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D3518-5D43-499C-A8DA-2D39E1BCC5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Module 7:  </a:t>
            </a:r>
            <a:r>
              <a:rPr lang="en-US" dirty="0"/>
              <a:t>Generalized Linear Models</a:t>
            </a:r>
          </a:p>
        </p:txBody>
      </p:sp>
    </p:spTree>
    <p:extLst>
      <p:ext uri="{BB962C8B-B14F-4D97-AF65-F5344CB8AC3E}">
        <p14:creationId xmlns:p14="http://schemas.microsoft.com/office/powerpoint/2010/main" val="105501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9446-9D4B-EB2A-6502-2563248C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Bikeshare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524B7-7904-802C-BD6D-C44C3E787D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Linear Regression Model - Residuals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1C4D639-08D7-97C9-460A-E2AE0C286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69" y="1189038"/>
            <a:ext cx="6010662" cy="3222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60A95-8798-174A-3531-1961FEBCFA35}"/>
              </a:ext>
            </a:extLst>
          </p:cNvPr>
          <p:cNvSpPr txBox="1"/>
          <p:nvPr/>
        </p:nvSpPr>
        <p:spPr>
          <a:xfrm>
            <a:off x="1566670" y="4411662"/>
            <a:ext cx="601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What issue do you see?</a:t>
            </a:r>
          </a:p>
        </p:txBody>
      </p:sp>
    </p:spTree>
    <p:extLst>
      <p:ext uri="{BB962C8B-B14F-4D97-AF65-F5344CB8AC3E}">
        <p14:creationId xmlns:p14="http://schemas.microsoft.com/office/powerpoint/2010/main" val="70678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064C-FCE4-FA11-B223-E5B25ACD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Bikeshare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CF9E-2209-1D6B-795A-42B9C2DDF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6668"/>
            <a:ext cx="7886700" cy="36599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Looking at the response variable, we find that it is significantly skewed: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2947B-4039-584D-724A-DBC0D199F2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 Transforming the Response Variable</a:t>
            </a:r>
          </a:p>
        </p:txBody>
      </p:sp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9E6142EF-4CB6-166A-8F15-0744E51E8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38" y="1789723"/>
            <a:ext cx="5744523" cy="307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064C-FCE4-FA11-B223-E5B25ACD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Bikeshare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CF9E-2209-1D6B-795A-42B9C2DDF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6668"/>
            <a:ext cx="7886700" cy="36599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log transform significantly improves the skew: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2947B-4039-584D-724A-DBC0D199F2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 Transforming the Response Variable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B7222BF8-40A1-C65C-5EA3-6576C437F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714230"/>
            <a:ext cx="5537200" cy="29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8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42B1-A67F-B470-5E84-209A57EC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Bikeshare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A540B-0215-DF11-7AAB-DDB134DBF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Linear Regression Model With Transformed Response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48523D7-8068-24CA-AD00-1C1DC0C34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1189038"/>
            <a:ext cx="6648450" cy="356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2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42B1-A67F-B470-5E84-209A57EC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Bikeshare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A540B-0215-DF11-7AAB-DDB134DBF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Linear Regression Model With Transformed Response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74E43E7-C406-6698-B243-3AFEAA3C0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25" y="1346573"/>
            <a:ext cx="6483350" cy="352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3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B987-46B3-8DD3-17AF-DAA1DFD2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Poisson Regressions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AA20F6-6394-5ECD-5FDD-69BB2A8E9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Reminders:  Poisson distribution</a:t>
                </a:r>
              </a:p>
              <a:p>
                <a:r>
                  <a:rPr lang="en-US" dirty="0"/>
                  <a:t>A discrete, non-negative distribution that is often used to model counts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      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AA20F6-6394-5ECD-5FDD-69BB2A8E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78B38-532E-774A-97CB-DB9A19EEA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Better Approach</a:t>
            </a:r>
          </a:p>
        </p:txBody>
      </p:sp>
    </p:spTree>
    <p:extLst>
      <p:ext uri="{BB962C8B-B14F-4D97-AF65-F5344CB8AC3E}">
        <p14:creationId xmlns:p14="http://schemas.microsoft.com/office/powerpoint/2010/main" val="348125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9797-88E6-1066-7D79-E0CE7333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Poisson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BCBFF-5808-C437-58E2-6D75D00FE7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Reminders, for Poisson distributions: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model bikers with a Poisson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then for a particular hour: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/>
                  <a:t> = 0.0067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/>
                  <a:t> = 0.034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= 0.084</a:t>
                </a:r>
              </a:p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BCBFF-5808-C437-58E2-6D75D00FE7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4" b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F7C47-94F2-9BD4-5F20-83DCBFE9D8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60FC6BE-A6DD-4AB3-F12D-31061A10648C}"/>
              </a:ext>
            </a:extLst>
          </p:cNvPr>
          <p:cNvSpPr/>
          <p:nvPr/>
        </p:nvSpPr>
        <p:spPr>
          <a:xfrm>
            <a:off x="4908550" y="2863850"/>
            <a:ext cx="317500" cy="1644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E429C-8D8C-55DB-3D52-1831A98F314E}"/>
              </a:ext>
            </a:extLst>
          </p:cNvPr>
          <p:cNvSpPr txBox="1"/>
          <p:nvPr/>
        </p:nvSpPr>
        <p:spPr>
          <a:xfrm>
            <a:off x="5505450" y="3092450"/>
            <a:ext cx="290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However, we expect the mean number of users in an hour to vary as a function of the hour of the day, month of the year, weather conditions, etc.</a:t>
            </a:r>
          </a:p>
        </p:txBody>
      </p:sp>
    </p:spTree>
    <p:extLst>
      <p:ext uri="{BB962C8B-B14F-4D97-AF65-F5344CB8AC3E}">
        <p14:creationId xmlns:p14="http://schemas.microsoft.com/office/powerpoint/2010/main" val="343695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199C-B729-C520-21C3-69B40F69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Poisson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86D9F-9CBF-E2B3-7FAC-17BFDB70AF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Rather than modeling the number of bikers as a Poisson distribution with a fixed mean value (such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), we model the mean as a function of the predictor variables: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equivalently: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86D9F-9CBF-E2B3-7FAC-17BFDB70A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78AAA-4093-D85F-10FE-884EC772B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Approch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E4C0-A3A5-FD47-9AC3-5F93A41B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Poisson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35034-F8AC-6D51-D3E7-2EF41CC1E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Modeling the Bikeshare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2D4DA-E6FD-C1D1-C63E-7F238BD6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420812"/>
            <a:ext cx="72961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5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E4C0-A3A5-FD47-9AC3-5F93A41B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Poisson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35034-F8AC-6D51-D3E7-2EF41CC1E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Modeling the Bikeshare Dataset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C719957-311E-80D7-ACDC-F14EBA818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285293"/>
            <a:ext cx="6762750" cy="363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7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E94A60-4BA2-FB81-3497-02E75BC7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AA1466-D89E-457D-51F6-DE5EC8E65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 far, we have considered two types of response variables:</a:t>
            </a:r>
          </a:p>
          <a:p>
            <a:pPr lvl="1"/>
            <a:r>
              <a:rPr lang="en-US" dirty="0"/>
              <a:t>Quantitative (measures)</a:t>
            </a:r>
          </a:p>
          <a:p>
            <a:pPr lvl="1"/>
            <a:r>
              <a:rPr lang="en-US" dirty="0"/>
              <a:t>Qualitative (categories)</a:t>
            </a:r>
          </a:p>
          <a:p>
            <a:r>
              <a:rPr lang="en-US" dirty="0"/>
              <a:t>Not all types of models fit neatly into these two categories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AD9EE3-649A-7609-901B-B257007E0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5484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E4C0-A3A5-FD47-9AC3-5F93A41B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Poisson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35034-F8AC-6D51-D3E7-2EF41CC1E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Modeling the Bikeshare Dataset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7E49C80-E7CB-0638-161B-1A77F6F5F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1189038"/>
            <a:ext cx="6648450" cy="357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21B2-27AB-595B-3264-1B899139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Poisson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1A1F3-62D6-BA03-993B-2C84B0E46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Reminder: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Thus, an increase by 1 in any predictor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causes an increase in the mean value of the response variable by a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(holding all other predictors constant)</a:t>
                </a:r>
              </a:p>
              <a:p>
                <a:pPr lvl="1"/>
                <a:r>
                  <a:rPr lang="en-US" dirty="0"/>
                  <a:t>A change from clear to cloudy weather changes the mean bike usage by a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−.06</m:t>
                        </m:r>
                      </m:sup>
                    </m:sSup>
                  </m:oMath>
                </a14:m>
                <a:r>
                  <a:rPr lang="en-US" dirty="0"/>
                  <a:t> = 0.94.  On average only 94% as many people use bikes on a cloudy day compared to when it is clear</a:t>
                </a:r>
              </a:p>
              <a:p>
                <a:pPr lvl="1"/>
                <a:r>
                  <a:rPr lang="en-US" dirty="0"/>
                  <a:t>A change from clear to light rain changes the mean by a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−0.5</m:t>
                        </m:r>
                      </m:sup>
                    </m:sSup>
                  </m:oMath>
                </a14:m>
                <a:r>
                  <a:rPr lang="en-US" dirty="0"/>
                  <a:t> = .607 (only 60% as many use bikes on a rainy day than a clear day)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1A1F3-62D6-BA03-993B-2C84B0E46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682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0B4B6-C913-93C7-8340-EBF5C2FEB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346996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393C-FAB3-E3B2-79C2-593701CF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Poisson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98053-E957-95DC-478A-CE235C20A9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Poisson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using this distribution, the assumption is that variance increases as the mean increases</a:t>
                </a:r>
              </a:p>
              <a:p>
                <a:pPr lvl="1"/>
                <a:r>
                  <a:rPr lang="en-US" dirty="0"/>
                  <a:t>Different from linear regression models where the assumption is that the variance is constant and independent of the mean</a:t>
                </a:r>
              </a:p>
              <a:p>
                <a:r>
                  <a:rPr lang="en-US" dirty="0"/>
                  <a:t>Thus, the Poisson regression is able to handle the mean-variance relationship generally seen in count variables in a natural way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98053-E957-95DC-478A-CE235C20A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804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76F80-9CF4-3A39-D995-A1C57EB44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Mean-Variance Relationship</a:t>
            </a:r>
          </a:p>
        </p:txBody>
      </p:sp>
    </p:spTree>
    <p:extLst>
      <p:ext uri="{BB962C8B-B14F-4D97-AF65-F5344CB8AC3E}">
        <p14:creationId xmlns:p14="http://schemas.microsoft.com/office/powerpoint/2010/main" val="42561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B6F354-0C12-1A08-5278-A74F9A4701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40CDA-C548-D261-C5A7-4BBB35F3A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Generalized Linear Models</a:t>
            </a:r>
          </a:p>
        </p:txBody>
      </p:sp>
    </p:spTree>
    <p:extLst>
      <p:ext uri="{BB962C8B-B14F-4D97-AF65-F5344CB8AC3E}">
        <p14:creationId xmlns:p14="http://schemas.microsoft.com/office/powerpoint/2010/main" val="38391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79FBD-D24E-816E-D996-B2DEFF75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Model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222AEE-37A9-95FC-F153-07ED2A8F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now looked at three types of linear models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Poisson 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7AE9CD-24F8-0D73-D8F8-E5DB974F65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45298-FF51-46A5-25AF-7B8703A35763}"/>
              </a:ext>
            </a:extLst>
          </p:cNvPr>
          <p:cNvSpPr txBox="1"/>
          <p:nvPr/>
        </p:nvSpPr>
        <p:spPr>
          <a:xfrm>
            <a:off x="4114800" y="211455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279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79FBD-D24E-816E-D996-B2DEFF75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Model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7222AEE-37A9-95FC-F153-07ED2A8FA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15136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Commonality of the three approaches:</a:t>
                </a:r>
              </a:p>
              <a:p>
                <a:r>
                  <a:rPr lang="en-US" dirty="0"/>
                  <a:t>Each uses predictors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to predict a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assume that conditional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belongs to a certain family of distributions: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7222AEE-37A9-95FC-F153-07ED2A8FA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1513681"/>
              </a:xfrm>
              <a:blipFill>
                <a:blip r:embed="rId2"/>
                <a:stretch>
                  <a:fillRect l="-927" t="-6048" b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7AE9CD-24F8-0D73-D8F8-E5DB974F65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45298-FF51-46A5-25AF-7B8703A35763}"/>
              </a:ext>
            </a:extLst>
          </p:cNvPr>
          <p:cNvSpPr txBox="1"/>
          <p:nvPr/>
        </p:nvSpPr>
        <p:spPr>
          <a:xfrm>
            <a:off x="4114800" y="211455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751E727-40E0-0B04-A10D-A8FD4A0DC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49575"/>
              </p:ext>
            </p:extLst>
          </p:nvPr>
        </p:nvGraphicFramePr>
        <p:xfrm>
          <a:off x="1289050" y="3194030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556151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47826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Distribution Family for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7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39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4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7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07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79FBD-D24E-816E-D996-B2DEFF75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Model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7222AEE-37A9-95FC-F153-07ED2A8FA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15136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Commonality of the three approaches:</a:t>
                </a:r>
              </a:p>
              <a:p>
                <a:r>
                  <a:rPr lang="en-US" dirty="0"/>
                  <a:t>Each uses predictors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to predict a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assume that conditional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belongs to a certain family of distributions: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7222AEE-37A9-95FC-F153-07ED2A8FA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1513681"/>
              </a:xfrm>
              <a:blipFill>
                <a:blip r:embed="rId2"/>
                <a:stretch>
                  <a:fillRect l="-927" t="-6048" b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7AE9CD-24F8-0D73-D8F8-E5DB974F65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45298-FF51-46A5-25AF-7B8703A35763}"/>
              </a:ext>
            </a:extLst>
          </p:cNvPr>
          <p:cNvSpPr txBox="1"/>
          <p:nvPr/>
        </p:nvSpPr>
        <p:spPr>
          <a:xfrm>
            <a:off x="4114800" y="211455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751E727-40E0-0B04-A10D-A8FD4A0DC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9741"/>
              </p:ext>
            </p:extLst>
          </p:nvPr>
        </p:nvGraphicFramePr>
        <p:xfrm>
          <a:off x="1441450" y="3136880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556151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47826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Distribution Family for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7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Gaussian (normal)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39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Bernoulli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4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Poisson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7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31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79FBD-D24E-816E-D996-B2DEFF75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Model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222AEE-37A9-95FC-F153-07ED2A8F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5136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Commonality of the three approaches:</a:t>
            </a:r>
          </a:p>
          <a:p>
            <a:r>
              <a:rPr lang="en-US" dirty="0"/>
              <a:t>Each models the mean of Y as a function of the predictors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7AE9CD-24F8-0D73-D8F8-E5DB974F65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45298-FF51-46A5-25AF-7B8703A35763}"/>
              </a:ext>
            </a:extLst>
          </p:cNvPr>
          <p:cNvSpPr txBox="1"/>
          <p:nvPr/>
        </p:nvSpPr>
        <p:spPr>
          <a:xfrm>
            <a:off x="4114800" y="211455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4751E727-40E0-0B04-A10D-A8FD4A0DC6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666971"/>
                  </p:ext>
                </p:extLst>
              </p:nvPr>
            </p:nvGraphicFramePr>
            <p:xfrm>
              <a:off x="1524000" y="2514580"/>
              <a:ext cx="6096000" cy="166281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3000">
                      <a:extLst>
                        <a:ext uri="{9D8B030D-6E8A-4147-A177-3AD203B41FA5}">
                          <a16:colId xmlns:a16="http://schemas.microsoft.com/office/drawing/2014/main" val="335561516"/>
                        </a:ext>
                      </a:extLst>
                    </a:gridCol>
                    <a:gridCol w="3683000">
                      <a:extLst>
                        <a:ext uri="{9D8B030D-6E8A-4147-A177-3AD203B41FA5}">
                          <a16:colId xmlns:a16="http://schemas.microsoft.com/office/drawing/2014/main" val="23478266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Distribution Family for 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2371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1395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Logistic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,…,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,…,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947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,…,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4778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4751E727-40E0-0B04-A10D-A8FD4A0DC6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666971"/>
                  </p:ext>
                </p:extLst>
              </p:nvPr>
            </p:nvGraphicFramePr>
            <p:xfrm>
              <a:off x="1524000" y="2514580"/>
              <a:ext cx="6096000" cy="166281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3000">
                      <a:extLst>
                        <a:ext uri="{9D8B030D-6E8A-4147-A177-3AD203B41FA5}">
                          <a16:colId xmlns:a16="http://schemas.microsoft.com/office/drawing/2014/main" val="335561516"/>
                        </a:ext>
                      </a:extLst>
                    </a:gridCol>
                    <a:gridCol w="3683000">
                      <a:extLst>
                        <a:ext uri="{9D8B030D-6E8A-4147-A177-3AD203B41FA5}">
                          <a16:colId xmlns:a16="http://schemas.microsoft.com/office/drawing/2014/main" val="23478266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Distribution Family for 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2371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894" t="-101639" r="-828" b="-252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1395325"/>
                      </a:ext>
                    </a:extLst>
                  </a:tr>
                  <a:tr h="5502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Logistic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894" t="-135165" r="-828" b="-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3947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894" t="-350820" r="-82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24778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676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07AA-5FEC-347E-8696-31326414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Model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3AC68-BA99-244E-5FBB-B0B53185CE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16914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Each of these three equations can be expressed using a “link function”: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+,…,+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Thus, we have these link functions: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3AC68-BA99-244E-5FBB-B0B53185CE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1691481"/>
              </a:xfrm>
              <a:blipFill>
                <a:blip r:embed="rId2"/>
                <a:stretch>
                  <a:fillRect l="-927" t="-6498" b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D967F-4F9E-DF65-BD64-D17841550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Link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4C722943-924D-15B9-0504-E00EF6CB27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1375279"/>
                  </p:ext>
                </p:extLst>
              </p:nvPr>
            </p:nvGraphicFramePr>
            <p:xfrm>
              <a:off x="1676400" y="3143230"/>
              <a:ext cx="6096000" cy="16012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3000">
                      <a:extLst>
                        <a:ext uri="{9D8B030D-6E8A-4147-A177-3AD203B41FA5}">
                          <a16:colId xmlns:a16="http://schemas.microsoft.com/office/drawing/2014/main" val="335561516"/>
                        </a:ext>
                      </a:extLst>
                    </a:gridCol>
                    <a:gridCol w="3683000">
                      <a:extLst>
                        <a:ext uri="{9D8B030D-6E8A-4147-A177-3AD203B41FA5}">
                          <a16:colId xmlns:a16="http://schemas.microsoft.com/office/drawing/2014/main" val="23478266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Link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2371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1395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Logistic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947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1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24778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4C722943-924D-15B9-0504-E00EF6CB27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1375279"/>
                  </p:ext>
                </p:extLst>
              </p:nvPr>
            </p:nvGraphicFramePr>
            <p:xfrm>
              <a:off x="1676400" y="3143230"/>
              <a:ext cx="6096000" cy="16012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3000">
                      <a:extLst>
                        <a:ext uri="{9D8B030D-6E8A-4147-A177-3AD203B41FA5}">
                          <a16:colId xmlns:a16="http://schemas.microsoft.com/office/drawing/2014/main" val="335561516"/>
                        </a:ext>
                      </a:extLst>
                    </a:gridCol>
                    <a:gridCol w="3683000">
                      <a:extLst>
                        <a:ext uri="{9D8B030D-6E8A-4147-A177-3AD203B41FA5}">
                          <a16:colId xmlns:a16="http://schemas.microsoft.com/office/drawing/2014/main" val="23478266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Link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2371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894" t="-101639" r="-828" b="-2360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1395325"/>
                      </a:ext>
                    </a:extLst>
                  </a:tr>
                  <a:tr h="488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Logistic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894" t="-151852" r="-828" b="-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3947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894" t="-334426" r="-82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24778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2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DB19-CD16-2295-79C5-C00DDC87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009E-8F75-9C8C-0ED5-9287ABE4E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3549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Generalizes the linear regression model with two options:</a:t>
            </a:r>
          </a:p>
          <a:p>
            <a:r>
              <a:rPr lang="en-US" dirty="0"/>
              <a:t>Link function</a:t>
            </a:r>
          </a:p>
          <a:p>
            <a:r>
              <a:rPr lang="en-US" dirty="0"/>
              <a:t>Probability distribution of 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2A711-021A-FB9A-3FE6-1A175E526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3FFCD1E-45B2-E29C-4240-B147B8DAD4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2649049"/>
                  </p:ext>
                </p:extLst>
              </p:nvPr>
            </p:nvGraphicFramePr>
            <p:xfrm>
              <a:off x="1600200" y="2928302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90571964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98254492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2117051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6348950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Response 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Variance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111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Continuous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114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3773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5807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3FFCD1E-45B2-E29C-4240-B147B8DAD4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2649049"/>
                  </p:ext>
                </p:extLst>
              </p:nvPr>
            </p:nvGraphicFramePr>
            <p:xfrm>
              <a:off x="1600200" y="2928302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90571964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98254492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2117051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6348950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Response 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Variance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111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Continuous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00" t="-101639" r="-16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114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00" t="-201639" r="-16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3773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00" t="-301639" r="-16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8073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564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E94A60-4BA2-FB81-3497-02E75BC7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AA1466-D89E-457D-51F6-DE5EC8E65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look at the Bikeshare data set</a:t>
            </a:r>
          </a:p>
          <a:p>
            <a:r>
              <a:rPr lang="en-US" dirty="0"/>
              <a:t>Response variable:  “bikers” – number of hourly users of a bike sharing program in Washington, DC</a:t>
            </a:r>
          </a:p>
          <a:p>
            <a:r>
              <a:rPr lang="en-US" dirty="0"/>
              <a:t>Predictors: </a:t>
            </a:r>
          </a:p>
          <a:p>
            <a:pPr lvl="1"/>
            <a:r>
              <a:rPr lang="en-US" dirty="0"/>
              <a:t>month (month of the year)</a:t>
            </a:r>
          </a:p>
          <a:p>
            <a:pPr lvl="1"/>
            <a:r>
              <a:rPr lang="en-US" dirty="0" err="1"/>
              <a:t>hr</a:t>
            </a:r>
            <a:r>
              <a:rPr lang="en-US" dirty="0"/>
              <a:t> (hour of the day from 0-23)</a:t>
            </a:r>
          </a:p>
          <a:p>
            <a:pPr lvl="1"/>
            <a:r>
              <a:rPr lang="en-US" dirty="0"/>
              <a:t>temp (normalized temperature in Celsius)</a:t>
            </a:r>
          </a:p>
          <a:p>
            <a:pPr lvl="1"/>
            <a:r>
              <a:rPr lang="en-US" dirty="0" err="1"/>
              <a:t>weathersit</a:t>
            </a:r>
            <a:r>
              <a:rPr lang="en-US" dirty="0"/>
              <a:t> (qualitative variable with one of four possible values – “clear”, “misty or cloudy”, “light rain or light snow”, “heavy rain or heavy snow”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AD9EE3-649A-7609-901B-B257007E0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7969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6FD6-F3EC-33D7-EE3F-48C99946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4E2EF8-5884-2BC4-7235-045B6EC92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Gaussian, Bernoulli and Poisson distributions are all members of a class of distributions known as </a:t>
                </a:r>
                <a:r>
                  <a:rPr lang="en-US" i="1" dirty="0"/>
                  <a:t>exponential distributions</a:t>
                </a:r>
              </a:p>
              <a:p>
                <a:r>
                  <a:rPr lang="en-US" dirty="0"/>
                  <a:t>Other well-known exponential distributions are the exponential distribution, Gamma distribution, and negative binomial distribution</a:t>
                </a:r>
              </a:p>
              <a:p>
                <a:r>
                  <a:rPr lang="en-US" dirty="0"/>
                  <a:t>GLMs model the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as coming from a particular member of the exponential family and then transforming the mean of the response so that the transformed mean is a linear function of the predictors</a:t>
                </a:r>
              </a:p>
              <a:p>
                <a:r>
                  <a:rPr lang="en-US" dirty="0"/>
                  <a:t>Other examples of GLMs are </a:t>
                </a:r>
                <a:r>
                  <a:rPr lang="en-US" i="1" dirty="0"/>
                  <a:t>Gamma regression </a:t>
                </a:r>
                <a:r>
                  <a:rPr lang="en-US" dirty="0"/>
                  <a:t>and </a:t>
                </a:r>
                <a:r>
                  <a:rPr lang="en-US" i="1" dirty="0"/>
                  <a:t>negative binomial </a:t>
                </a:r>
                <a:r>
                  <a:rPr lang="en-US" i="1" dirty="0" err="1"/>
                  <a:t>regressison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4E2EF8-5884-2BC4-7235-045B6EC92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87453-0C21-CC6D-6E31-44EEC4F533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Types of GLMs</a:t>
            </a:r>
          </a:p>
        </p:txBody>
      </p:sp>
    </p:spTree>
    <p:extLst>
      <p:ext uri="{BB962C8B-B14F-4D97-AF65-F5344CB8AC3E}">
        <p14:creationId xmlns:p14="http://schemas.microsoft.com/office/powerpoint/2010/main" val="293556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9C28-699D-4D8A-9EC8-1133EBFB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1AFA6-F94E-4D7A-A2BF-FAB9FE7F31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Supported Linear Distributions (SAS)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C11854-2388-451A-BA61-FAD81F565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78" y="1295109"/>
            <a:ext cx="4823243" cy="341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1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9D2F-3C50-F033-CB18-82615193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02BEB-E062-A242-BBB5-8B7F080FC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Bikeshare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DC1B9-B16F-B453-EEEC-A70F150FA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808162"/>
            <a:ext cx="6981825" cy="28384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FC9C97F-5171-E327-F862-F787B7DBB186}"/>
              </a:ext>
            </a:extLst>
          </p:cNvPr>
          <p:cNvSpPr/>
          <p:nvPr/>
        </p:nvSpPr>
        <p:spPr>
          <a:xfrm>
            <a:off x="7429500" y="1840706"/>
            <a:ext cx="558800" cy="157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C55D81-E91E-FB56-4453-4FF62A6BB6FF}"/>
              </a:ext>
            </a:extLst>
          </p:cNvPr>
          <p:cNvSpPr/>
          <p:nvPr/>
        </p:nvSpPr>
        <p:spPr>
          <a:xfrm>
            <a:off x="1885950" y="1840706"/>
            <a:ext cx="342900" cy="157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F451B1-4B59-C03B-8CC7-3D7127EFC8ED}"/>
              </a:ext>
            </a:extLst>
          </p:cNvPr>
          <p:cNvSpPr/>
          <p:nvPr/>
        </p:nvSpPr>
        <p:spPr>
          <a:xfrm>
            <a:off x="2476500" y="1846262"/>
            <a:ext cx="247650" cy="157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2D0B88-E756-C80A-3091-ABD58BA35D7E}"/>
              </a:ext>
            </a:extLst>
          </p:cNvPr>
          <p:cNvSpPr/>
          <p:nvPr/>
        </p:nvSpPr>
        <p:spPr>
          <a:xfrm>
            <a:off x="4289424" y="1840706"/>
            <a:ext cx="558799" cy="157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3F2E0B-5FEB-50C5-765C-7F408376D557}"/>
              </a:ext>
            </a:extLst>
          </p:cNvPr>
          <p:cNvSpPr/>
          <p:nvPr/>
        </p:nvSpPr>
        <p:spPr>
          <a:xfrm>
            <a:off x="4879181" y="1840706"/>
            <a:ext cx="289719" cy="157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E161B-D13A-CF69-12FF-37E4702DAFAB}"/>
              </a:ext>
            </a:extLst>
          </p:cNvPr>
          <p:cNvSpPr txBox="1"/>
          <p:nvPr/>
        </p:nvSpPr>
        <p:spPr>
          <a:xfrm>
            <a:off x="7715250" y="1409700"/>
            <a:ext cx="12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+mj-lt"/>
              </a:rPr>
              <a:t>Response variable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376FF-3E51-7614-EE32-E056EF1BCC5A}"/>
              </a:ext>
            </a:extLst>
          </p:cNvPr>
          <p:cNvSpPr txBox="1"/>
          <p:nvPr/>
        </p:nvSpPr>
        <p:spPr>
          <a:xfrm>
            <a:off x="3019424" y="1443910"/>
            <a:ext cx="12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+mj-lt"/>
              </a:rPr>
              <a:t>Predictor variables</a:t>
            </a:r>
          </a:p>
        </p:txBody>
      </p:sp>
    </p:spTree>
    <p:extLst>
      <p:ext uri="{BB962C8B-B14F-4D97-AF65-F5344CB8AC3E}">
        <p14:creationId xmlns:p14="http://schemas.microsoft.com/office/powerpoint/2010/main" val="3718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8A52-546A-9F3F-4126-1C4A0DF3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Bikeshare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1224-981A-A8CF-1FE6-435B73E7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5040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Would you treat “hour” as a category or a measure?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02950-1A69-170E-6348-BD4180902F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 Up Linear Regression Model</a:t>
            </a:r>
          </a:p>
        </p:txBody>
      </p:sp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BAE3D144-F234-4E5B-452C-A9B957BE1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45" y="1809750"/>
            <a:ext cx="5866109" cy="316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4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8B76-CD61-C351-E1B6-A2B50775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Bikeshare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F9662-10CF-74E5-69C4-8CA5EEDE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75888-5F10-D9F9-EAB0-53D0B041B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504950"/>
            <a:ext cx="7324725" cy="232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94288C-3B0A-A62E-F2F0-E6C36A81BAE2}"/>
              </a:ext>
            </a:extLst>
          </p:cNvPr>
          <p:cNvSpPr txBox="1"/>
          <p:nvPr/>
        </p:nvSpPr>
        <p:spPr>
          <a:xfrm>
            <a:off x="3536950" y="2945140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+mj-lt"/>
              </a:rPr>
              <a:t>Does this look reasonable?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8B28DE3-8EA4-8C0D-A848-17DDF715FFF4}"/>
              </a:ext>
            </a:extLst>
          </p:cNvPr>
          <p:cNvSpPr/>
          <p:nvPr/>
        </p:nvSpPr>
        <p:spPr>
          <a:xfrm>
            <a:off x="3327400" y="2667000"/>
            <a:ext cx="146050" cy="1079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8B76-CD61-C351-E1B6-A2B50775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Bikeshare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F9662-10CF-74E5-69C4-8CA5EEDE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Linear Regression Model – Month Coefficients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4288C-3B0A-A62E-F2F0-E6C36A81BAE2}"/>
              </a:ext>
            </a:extLst>
          </p:cNvPr>
          <p:cNvSpPr txBox="1"/>
          <p:nvPr/>
        </p:nvSpPr>
        <p:spPr>
          <a:xfrm>
            <a:off x="3536950" y="2945140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+mj-lt"/>
              </a:rPr>
              <a:t>Does this look reasonable?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6199E90-D1D1-1EDE-0410-FF0F2BDB2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25" y="1498173"/>
            <a:ext cx="6330950" cy="34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8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8B76-CD61-C351-E1B6-A2B50775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Bikeshare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F9662-10CF-74E5-69C4-8CA5EEDE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Linear Regression Model – Hour Coefficients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4288C-3B0A-A62E-F2F0-E6C36A81BAE2}"/>
              </a:ext>
            </a:extLst>
          </p:cNvPr>
          <p:cNvSpPr txBox="1"/>
          <p:nvPr/>
        </p:nvSpPr>
        <p:spPr>
          <a:xfrm>
            <a:off x="3536950" y="2945140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+mj-lt"/>
              </a:rPr>
              <a:t>Does this look reasonable?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3BE0C93-E94E-9B1E-F64C-B8D43F7F5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0" y="1392643"/>
            <a:ext cx="6159500" cy="33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597A-B385-5C09-7F8C-A1B06164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Bikeshare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6A2C9-EF18-C3B3-1B68-337FF96D5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Linear Regression Model - Predictions Histogram</a:t>
            </a:r>
          </a:p>
        </p:txBody>
      </p:sp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154D39C5-2F5B-F90B-CB1B-00A135FD7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1199119"/>
            <a:ext cx="5951869" cy="32125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6352F7-9303-8605-BA7A-58D765DEB4C2}"/>
              </a:ext>
            </a:extLst>
          </p:cNvPr>
          <p:cNvSpPr txBox="1"/>
          <p:nvPr/>
        </p:nvSpPr>
        <p:spPr>
          <a:xfrm>
            <a:off x="1498600" y="4493974"/>
            <a:ext cx="595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What issue do you see?</a:t>
            </a:r>
          </a:p>
        </p:txBody>
      </p:sp>
    </p:spTree>
    <p:extLst>
      <p:ext uri="{BB962C8B-B14F-4D97-AF65-F5344CB8AC3E}">
        <p14:creationId xmlns:p14="http://schemas.microsoft.com/office/powerpoint/2010/main" val="420075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3D556F1D-43AC-9A44-A933-3CB7A027B220}"/>
    </a:ext>
  </a:extLst>
</a:theme>
</file>

<file path=ppt/theme/theme2.xml><?xml version="1.0" encoding="utf-8"?>
<a:theme xmlns:a="http://schemas.openxmlformats.org/drawingml/2006/main" name="1_NDA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FD92C41C-E938-6644-A877-2D0FB8407C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43099</TotalTime>
  <Words>1043</Words>
  <Application>Microsoft Office PowerPoint</Application>
  <PresentationFormat>全屏显示(16:9)</PresentationFormat>
  <Paragraphs>172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1_2020-Template-External</vt:lpstr>
      <vt:lpstr>1_NDA</vt:lpstr>
      <vt:lpstr>PowerPoint 演示文稿</vt:lpstr>
      <vt:lpstr>Generalized Linear Models</vt:lpstr>
      <vt:lpstr>Generalized Linear Models</vt:lpstr>
      <vt:lpstr>Generalized Linear Models</vt:lpstr>
      <vt:lpstr>Bikeshare Dataset</vt:lpstr>
      <vt:lpstr>Bikeshare Dataset</vt:lpstr>
      <vt:lpstr>Bikeshare Dataset</vt:lpstr>
      <vt:lpstr>Bikeshare Dataset</vt:lpstr>
      <vt:lpstr>Bikeshare Data</vt:lpstr>
      <vt:lpstr>Bikeshare Data</vt:lpstr>
      <vt:lpstr>Bikeshare Data</vt:lpstr>
      <vt:lpstr>Bikeshare Data</vt:lpstr>
      <vt:lpstr>Bikeshare Data</vt:lpstr>
      <vt:lpstr>Bikeshare Data</vt:lpstr>
      <vt:lpstr>Poisson Regressions</vt:lpstr>
      <vt:lpstr>Poisson Regression</vt:lpstr>
      <vt:lpstr>Poisson Regression </vt:lpstr>
      <vt:lpstr>Poisson Regression</vt:lpstr>
      <vt:lpstr>Poisson Regression</vt:lpstr>
      <vt:lpstr>Poisson Regression</vt:lpstr>
      <vt:lpstr>Poisson Regression</vt:lpstr>
      <vt:lpstr>Poisson Regression</vt:lpstr>
      <vt:lpstr>PowerPoint 演示文稿</vt:lpstr>
      <vt:lpstr>Linear Model Types</vt:lpstr>
      <vt:lpstr>Linear Model Types</vt:lpstr>
      <vt:lpstr>Linear Model Types</vt:lpstr>
      <vt:lpstr>Linear Model Types</vt:lpstr>
      <vt:lpstr>Linear Model Types</vt:lpstr>
      <vt:lpstr>Generalized Linear Model</vt:lpstr>
      <vt:lpstr>Generalized Linear Model</vt:lpstr>
      <vt:lpstr>Generalized Linear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Wilcox</dc:creator>
  <cp:lastModifiedBy>Chaoyuan Wei</cp:lastModifiedBy>
  <cp:revision>161</cp:revision>
  <dcterms:created xsi:type="dcterms:W3CDTF">2020-08-15T04:45:47Z</dcterms:created>
  <dcterms:modified xsi:type="dcterms:W3CDTF">2022-08-07T23:41:59Z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</Properties>
</file>